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9" r:id="rId13"/>
    <p:sldId id="270" r:id="rId14"/>
    <p:sldId id="271" r:id="rId15"/>
    <p:sldId id="272" r:id="rId16"/>
    <p:sldId id="267" r:id="rId17"/>
    <p:sldId id="273" r:id="rId18"/>
    <p:sldId id="274" r:id="rId19"/>
    <p:sldId id="275" r:id="rId20"/>
    <p:sldId id="276" r:id="rId21"/>
    <p:sldId id="268" r:id="rId22"/>
    <p:sldId id="278" r:id="rId23"/>
    <p:sldId id="279" r:id="rId24"/>
    <p:sldId id="280" r:id="rId25"/>
    <p:sldId id="281" r:id="rId26"/>
    <p:sldId id="277" r:id="rId27"/>
    <p:sldId id="282" r:id="rId28"/>
    <p:sldId id="283" r:id="rId29"/>
    <p:sldId id="284" r:id="rId30"/>
    <p:sldId id="285" r:id="rId31"/>
    <p:sldId id="286" r:id="rId3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60" d="100"/>
          <a:sy n="60" d="100"/>
        </p:scale>
        <p:origin x="96" y="13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12C7C-18E8-4343-B8E0-7FD92914C5D6}" type="datetimeFigureOut">
              <a:rPr lang="en-US" smtClean="0"/>
              <a:t>4/12/2018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52E9A-1C2E-40E7-BBC1-7BA58CC11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8640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12C7C-18E8-4343-B8E0-7FD92914C5D6}" type="datetimeFigureOut">
              <a:rPr lang="en-US" smtClean="0"/>
              <a:t>4/12/2018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52E9A-1C2E-40E7-BBC1-7BA58CC11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39948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12C7C-18E8-4343-B8E0-7FD92914C5D6}" type="datetimeFigureOut">
              <a:rPr lang="en-US" smtClean="0"/>
              <a:t>4/12/2018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52E9A-1C2E-40E7-BBC1-7BA58CC11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9276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12C7C-18E8-4343-B8E0-7FD92914C5D6}" type="datetimeFigureOut">
              <a:rPr lang="en-US" smtClean="0"/>
              <a:t>4/12/2018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52E9A-1C2E-40E7-BBC1-7BA58CC11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4032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12C7C-18E8-4343-B8E0-7FD92914C5D6}" type="datetimeFigureOut">
              <a:rPr lang="en-US" smtClean="0"/>
              <a:t>4/12/2018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52E9A-1C2E-40E7-BBC1-7BA58CC11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0517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12C7C-18E8-4343-B8E0-7FD92914C5D6}" type="datetimeFigureOut">
              <a:rPr lang="en-US" smtClean="0"/>
              <a:t>4/12/2018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52E9A-1C2E-40E7-BBC1-7BA58CC11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3125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12C7C-18E8-4343-B8E0-7FD92914C5D6}" type="datetimeFigureOut">
              <a:rPr lang="en-US" smtClean="0"/>
              <a:t>4/12/2018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52E9A-1C2E-40E7-BBC1-7BA58CC11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724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12C7C-18E8-4343-B8E0-7FD92914C5D6}" type="datetimeFigureOut">
              <a:rPr lang="en-US" smtClean="0"/>
              <a:t>4/12/2018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52E9A-1C2E-40E7-BBC1-7BA58CC11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13168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12C7C-18E8-4343-B8E0-7FD92914C5D6}" type="datetimeFigureOut">
              <a:rPr lang="en-US" smtClean="0"/>
              <a:t>4/12/2018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52E9A-1C2E-40E7-BBC1-7BA58CC11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307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12C7C-18E8-4343-B8E0-7FD92914C5D6}" type="datetimeFigureOut">
              <a:rPr lang="en-US" smtClean="0"/>
              <a:t>4/12/2018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52E9A-1C2E-40E7-BBC1-7BA58CC11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840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C12C7C-18E8-4343-B8E0-7FD92914C5D6}" type="datetimeFigureOut">
              <a:rPr lang="en-US" smtClean="0"/>
              <a:t>4/12/2018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E52E9A-1C2E-40E7-BBC1-7BA58CC11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21066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C12C7C-18E8-4343-B8E0-7FD92914C5D6}" type="datetimeFigureOut">
              <a:rPr lang="en-US" smtClean="0"/>
              <a:t>4/12/2018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E52E9A-1C2E-40E7-BBC1-7BA58CC11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7695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759" y="229047"/>
            <a:ext cx="4570482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M9 WRITTEN PE (DECEMBER 2017)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1305342"/>
            <a:ext cx="12192000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M9 is ___________operated?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endParaRPr lang="en-US" sz="20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Recoil	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 Manually 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c.  Gas		d.  None of the above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M9 ___________?</a:t>
            </a:r>
          </a:p>
          <a:p>
            <a:pPr marL="685800" marR="0" indent="-2286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Is manually operated		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 Fires fully automatic with use of a selector switch</a:t>
            </a:r>
            <a:endParaRPr lang="en-US" sz="2000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 Is fed from a 15 round magazine		d.  Can be broken down into four (4) major groups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3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Which of the following statements are true concerning the M9?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It is a fully automatic weapon		b.  It is a semi-automatic weapon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 All parts can be replaced at "O" maintenance		d.  All of the above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4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magazine release assembly can be reversed for right or left hand firing?</a:t>
            </a:r>
          </a:p>
          <a:p>
            <a:pPr marL="685800" marR="0" indent="-2286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4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True	b. False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489428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759" y="257893"/>
            <a:ext cx="4570482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M9 WRITTEN PE (DECEMBER 2017)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1459230"/>
            <a:ext cx="121920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5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M9 pistol is both double action and single action?</a:t>
            </a:r>
          </a:p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5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000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True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b. False 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6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are the </a:t>
            </a:r>
            <a:r>
              <a:rPr lang="en-US" sz="2000" dirty="0" err="1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safetys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on the M9mm pistol?</a:t>
            </a:r>
          </a:p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6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</a:t>
            </a:r>
            <a:r>
              <a:rPr lang="en-US" sz="2000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r>
              <a:rPr lang="en-US" sz="2000" u="sng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Decocking</a:t>
            </a:r>
            <a:r>
              <a:rPr lang="en-US" sz="2000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/safety lever, firing pin block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b.  Grip safety, half cock and trigger lock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 Half cock, grip safety and main safety lock	d.  Main safety lock, grip safety and trigger lock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7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When the hammer does not de-cock the probable cause is?</a:t>
            </a:r>
          </a:p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7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Broken ejector	      </a:t>
            </a:r>
            <a:r>
              <a:rPr lang="en-US" sz="2000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 Dirt or obstruction in receiver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b.  Broken firing pin	      d.  Defective trigger spring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14400" marR="34290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8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Maximum effective range of the M9 is?</a:t>
            </a:r>
          </a:p>
          <a:p>
            <a:pPr marL="457200" marR="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100 feet		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 50 feet 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en-US" sz="2000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 50 meters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d.  1800 meters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39909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250137" y="164251"/>
            <a:ext cx="41088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M9 WRITTEN PE (DECEMBER 2017)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1613119"/>
            <a:ext cx="12192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>
              <a:lnSpc>
                <a:spcPts val="1200"/>
              </a:lnSpc>
              <a:buFont typeface="+mj-lt"/>
              <a:buAutoNum type="arabicPeriod" startAt="9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457200" algn="l"/>
                <a:tab pos="6858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Organizational maintenance is limited to?</a:t>
            </a:r>
          </a:p>
          <a:p>
            <a:pPr marL="342900" marR="0" lvl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 startAt="9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457200" algn="l"/>
                <a:tab pos="6858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1371600" lvl="1" indent="-4572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4572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Replacing pistol grips		b.  Replacing grip washers</a:t>
            </a:r>
          </a:p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4572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c.  Reversing magazine release assembly		           d.  All the above</a:t>
            </a:r>
          </a:p>
          <a:p>
            <a:pPr>
              <a:lnSpc>
                <a:spcPts val="1200"/>
              </a:lnSpc>
              <a:tabLst>
                <a:tab pos="4572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When you see a TM number such as 9-1005-454-23&amp;P, what does the last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part represent (23&amp;P)?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 ______________________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1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Armorer should insure the M9 is serviced ___________?</a:t>
            </a:r>
          </a:p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1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1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a.  Weekly 			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 Quarterly 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      		c.  Monthly   		d.  Daily 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2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recoil spring should be at least ___________ long?</a:t>
            </a:r>
          </a:p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2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a.  7 inches 		 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 5 inches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c.  6 inches	d.  3 inches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69491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250137" y="164251"/>
            <a:ext cx="41088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M9 WRITTEN PE (DECEMBER 2017)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1613119"/>
            <a:ext cx="12192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>
              <a:lnSpc>
                <a:spcPts val="1200"/>
              </a:lnSpc>
              <a:buFont typeface="+mj-lt"/>
              <a:buAutoNum type="arabicPeriod" startAt="9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457200" algn="l"/>
                <a:tab pos="6858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Organizational maintenance is limited to?</a:t>
            </a:r>
          </a:p>
          <a:p>
            <a:pPr marL="342900" marR="0" lvl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 startAt="9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457200" algn="l"/>
                <a:tab pos="6858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1371600" lvl="1" indent="-4572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4572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Replacing pistol grips		b.  Replacing grip washers</a:t>
            </a:r>
          </a:p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4572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c.  Reversing magazine release assembly		           </a:t>
            </a:r>
            <a:r>
              <a:rPr lang="en-US" sz="2000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 All the above</a:t>
            </a:r>
          </a:p>
          <a:p>
            <a:pPr>
              <a:lnSpc>
                <a:spcPts val="1200"/>
              </a:lnSpc>
              <a:tabLst>
                <a:tab pos="4572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When you see a TM number such as 9-1005-454-23&amp;P, what does the last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part represent (23&amp;P)?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 ______________________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1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Armorer should insure the M9 is serviced ___________?</a:t>
            </a:r>
          </a:p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1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1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a.  Weekly 			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 Quarterly 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      		c.  Monthly   		d.  Daily 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2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recoil spring should be at least ___________ long?</a:t>
            </a:r>
          </a:p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2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a.  7 inches 		 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 5 inches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c.  6 inches	d.  3 inches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49019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250137" y="164251"/>
            <a:ext cx="41088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M9 WRITTEN PE (DECEMBER 2017)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1613119"/>
            <a:ext cx="12192000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>
              <a:lnSpc>
                <a:spcPts val="1200"/>
              </a:lnSpc>
              <a:buFont typeface="+mj-lt"/>
              <a:buAutoNum type="arabicPeriod" startAt="9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457200" algn="l"/>
                <a:tab pos="6858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Organizational maintenance is limited to?</a:t>
            </a:r>
          </a:p>
          <a:p>
            <a:pPr marL="342900" marR="0" lvl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 startAt="9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457200" algn="l"/>
                <a:tab pos="6858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1371600" lvl="1" indent="-4572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4572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Replacing pistol grips		b.  Replacing grip washers</a:t>
            </a:r>
          </a:p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4572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c.  Reversing magazine release assembly		           </a:t>
            </a:r>
            <a:r>
              <a:rPr lang="en-US" sz="2000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 All the above</a:t>
            </a:r>
          </a:p>
          <a:p>
            <a:pPr>
              <a:lnSpc>
                <a:spcPts val="1200"/>
              </a:lnSpc>
              <a:tabLst>
                <a:tab pos="4572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When you see a TM number such as 9-1005-454-23&amp;P, what does the last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part represent (23&amp;P)?	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 </a:t>
            </a:r>
            <a:r>
              <a:rPr lang="en-US" sz="2000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Organizational Maintenance, Field Maintenance, and Parts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1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Armorer should insure the M9 is serviced ___________?</a:t>
            </a:r>
          </a:p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1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1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a.  Weekly 			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 Quarterly 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      		c.  Monthly   		d.  Daily 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2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recoil spring should be at least ___________ long?</a:t>
            </a:r>
          </a:p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2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a.  7 inches 		 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 5 inches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c.  6 inches	d.  3 inches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609105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250137" y="164251"/>
            <a:ext cx="41088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M9 WRITTEN PE (DECEMBER 2017)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1613119"/>
            <a:ext cx="12192000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>
              <a:lnSpc>
                <a:spcPts val="1200"/>
              </a:lnSpc>
              <a:buFont typeface="+mj-lt"/>
              <a:buAutoNum type="arabicPeriod" startAt="9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457200" algn="l"/>
                <a:tab pos="6858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Organizational maintenance is limited to?</a:t>
            </a:r>
          </a:p>
          <a:p>
            <a:pPr marL="342900" marR="0" lvl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 startAt="9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457200" algn="l"/>
                <a:tab pos="6858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1371600" lvl="1" indent="-4572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4572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Replacing pistol grips		b.  Replacing grip washers</a:t>
            </a:r>
          </a:p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4572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c.  Reversing magazine release assembly		           </a:t>
            </a:r>
            <a:r>
              <a:rPr lang="en-US" sz="2000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 All the above</a:t>
            </a:r>
          </a:p>
          <a:p>
            <a:pPr>
              <a:lnSpc>
                <a:spcPts val="1200"/>
              </a:lnSpc>
              <a:tabLst>
                <a:tab pos="4572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When you see a TM number such as 9-1005-454-23&amp;P, what does the last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part represent (23&amp;P)?	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 </a:t>
            </a:r>
            <a:r>
              <a:rPr lang="en-US" sz="2000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Organizational Maintenance, Field Maintenance, and Parts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1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Armorer should insure the M9 is serviced ___________?</a:t>
            </a:r>
          </a:p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1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1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a.  Weekly 			</a:t>
            </a:r>
            <a:r>
              <a:rPr lang="en-US" sz="2000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 Quarterly 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      		c.  Monthly   		d.  Daily 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2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recoil spring should be at least ___________ long?</a:t>
            </a:r>
          </a:p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2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a.  7 inches 		 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 5 inches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c.  6 inches	d.  3 inches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305385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250137" y="164251"/>
            <a:ext cx="41088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M9 WRITTEN PE (DECEMBER 2017)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1613119"/>
            <a:ext cx="12192000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>
              <a:lnSpc>
                <a:spcPts val="1200"/>
              </a:lnSpc>
              <a:buFont typeface="+mj-lt"/>
              <a:buAutoNum type="arabicPeriod" startAt="9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457200" algn="l"/>
                <a:tab pos="6858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Organizational maintenance is limited to?</a:t>
            </a:r>
          </a:p>
          <a:p>
            <a:pPr marL="342900" marR="0" lvl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 startAt="9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457200" algn="l"/>
                <a:tab pos="6858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1371600" lvl="1" indent="-457200">
              <a:lnSpc>
                <a:spcPts val="1200"/>
              </a:lnSpc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4572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Replacing pistol grips		b.  Replacing grip washers</a:t>
            </a:r>
          </a:p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4572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c.  Reversing magazine release assembly		           </a:t>
            </a:r>
            <a:r>
              <a:rPr lang="en-US" sz="2000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 All the above</a:t>
            </a:r>
          </a:p>
          <a:p>
            <a:pPr>
              <a:lnSpc>
                <a:spcPts val="1200"/>
              </a:lnSpc>
              <a:tabLst>
                <a:tab pos="4572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When you see a TM number such as 9-1005-454-23&amp;P, what does the last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part represent (23&amp;P)?	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 </a:t>
            </a:r>
            <a:r>
              <a:rPr lang="en-US" sz="2000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Organizational Maintenance, Field Maintenance, and Parts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1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Armorer should insure the M9 is serviced ___________?</a:t>
            </a:r>
          </a:p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1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1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a.  Weekly 			</a:t>
            </a:r>
            <a:r>
              <a:rPr lang="en-US" sz="2000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 Quarterly 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      		c.  Monthly   		d.  Daily 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2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recoil spring should be at least ___________ long?</a:t>
            </a:r>
          </a:p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2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a.  7 inches 		 </a:t>
            </a:r>
            <a:r>
              <a:rPr lang="en-US" sz="2000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 5 inches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c.  6 inches	d.  3 inches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05481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250137" y="164251"/>
            <a:ext cx="41088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M9 WRITTEN PE (DECEMBER 2017)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1243787"/>
            <a:ext cx="121920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3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Burrs on the slide could cause which problems?</a:t>
            </a:r>
          </a:p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3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Feeding		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 Hard Trigger 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        c.  Chambering       d.  Slide does not lock fully forward        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                  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4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After the last round has been fired, in what position will the slide be?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To the rear		 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 Forward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c.  Does not have a slide		d.  half-cocked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14400" marR="40005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5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Which of the following would be the most probable cause for a failure to feed on the M9 ?</a:t>
            </a:r>
          </a:p>
          <a:p>
            <a:pPr marL="457200" marR="40005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Defective main spring		b.  Worn disconnector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 Damaged magazine			d.  Broken fixed ejector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lvl="1" indent="-342900">
              <a:lnSpc>
                <a:spcPts val="1200"/>
              </a:lnSpc>
              <a:buFont typeface="+mj-lt"/>
              <a:buAutoNum type="arabicPeriod" startAt="16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457200" algn="l"/>
                <a:tab pos="7620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trigger pull can be adjusted by the Armorer?</a:t>
            </a:r>
          </a:p>
          <a:p>
            <a:pPr marL="342900" marR="0" lvl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 startAt="16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457200" algn="l"/>
                <a:tab pos="7620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en-US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 True			b. False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88582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250137" y="164251"/>
            <a:ext cx="41088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M9 WRITTEN PE (DECEMBER 2017)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1243787"/>
            <a:ext cx="121920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3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Burrs on the slide could cause which problems?</a:t>
            </a:r>
          </a:p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3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Feeding		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 Hard Trigger 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        c.  Chambering       </a:t>
            </a:r>
            <a:r>
              <a:rPr lang="en-US" sz="2000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 Slide does not lock fully forward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                  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4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After the last round has been fired, in what position will the slide be?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To the rear		 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 Forward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c.  Does not have a slide		d.  half-cocked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14400" marR="40005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5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Which of the following would be the most probable cause for a failure to feed on the M9 ?</a:t>
            </a:r>
          </a:p>
          <a:p>
            <a:pPr marL="457200" marR="40005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Defective main spring		b.  Worn disconnector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 Damaged magazine			d.  Broken fixed ejector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lvl="1" indent="-342900">
              <a:lnSpc>
                <a:spcPts val="1200"/>
              </a:lnSpc>
              <a:buFont typeface="+mj-lt"/>
              <a:buAutoNum type="arabicPeriod" startAt="16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457200" algn="l"/>
                <a:tab pos="7620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trigger pull can be adjusted by the Armorer?</a:t>
            </a:r>
          </a:p>
          <a:p>
            <a:pPr marL="342900" marR="0" lvl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 startAt="16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457200" algn="l"/>
                <a:tab pos="7620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en-US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 True			b. False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4482931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250137" y="164251"/>
            <a:ext cx="41088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M9 WRITTEN PE (DECEMBER 2017)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1243787"/>
            <a:ext cx="121920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3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Burrs on the slide could cause which problems?</a:t>
            </a:r>
          </a:p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3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Feeding		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 Hard Trigger 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        c.  Chambering       </a:t>
            </a:r>
            <a:r>
              <a:rPr lang="en-US" sz="2000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 Slide does not lock fully forward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                  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4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After the last round has been fired, in what position will the slide be?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000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 To the rear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 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 Forward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c.  Does not have a slide		d.  half-cocked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14400" marR="40005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5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Which of the following would be the most probable cause for a failure to feed on the M9 ?</a:t>
            </a:r>
          </a:p>
          <a:p>
            <a:pPr marL="457200" marR="40005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Defective main spring		b.  Worn disconnector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 Damaged magazine			d.  Broken fixed ejector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lvl="1" indent="-342900">
              <a:lnSpc>
                <a:spcPts val="1200"/>
              </a:lnSpc>
              <a:buFont typeface="+mj-lt"/>
              <a:buAutoNum type="arabicPeriod" startAt="16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457200" algn="l"/>
                <a:tab pos="7620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trigger pull can be adjusted by the Armorer?</a:t>
            </a:r>
          </a:p>
          <a:p>
            <a:pPr marL="342900" marR="0" lvl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 startAt="16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457200" algn="l"/>
                <a:tab pos="7620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en-US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 True			b. False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90441777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250137" y="164251"/>
            <a:ext cx="41088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M9 WRITTEN PE (DECEMBER 2017)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1243787"/>
            <a:ext cx="121920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3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Burrs on the slide could cause which problems?</a:t>
            </a:r>
          </a:p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3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Feeding		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 Hard Trigger 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        c.  Chambering       </a:t>
            </a:r>
            <a:r>
              <a:rPr lang="en-US" sz="2000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 Slide does not lock fully forward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                  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4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After the last round has been fired, in what position will the slide be?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000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 To the rear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 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 Forward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c.  Does not have a slide		d.  half-cocked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14400" marR="40005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5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Which of the following would be the most probable cause for a failure to feed on the M9 ?</a:t>
            </a:r>
          </a:p>
          <a:p>
            <a:pPr marL="457200" marR="40005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Defective main spring		b.  Worn disconnector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000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 Damaged magazine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d.  Broken fixed ejector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lvl="1" indent="-342900">
              <a:lnSpc>
                <a:spcPts val="1200"/>
              </a:lnSpc>
              <a:buFont typeface="+mj-lt"/>
              <a:buAutoNum type="arabicPeriod" startAt="16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457200" algn="l"/>
                <a:tab pos="7620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trigger pull can be adjusted by the Armorer?</a:t>
            </a:r>
          </a:p>
          <a:p>
            <a:pPr marL="342900" marR="0" lvl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 startAt="16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457200" algn="l"/>
                <a:tab pos="7620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en-US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 True			b. False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7027700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759" y="229047"/>
            <a:ext cx="4570482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M9 WRITTEN PE (DECEMBER 2017)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1305342"/>
            <a:ext cx="12192000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M9 is ___________operated?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endParaRPr lang="en-US" sz="20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000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 Recoil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 Manually 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c.  Gas		d.  None of the above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M9 ___________?</a:t>
            </a:r>
          </a:p>
          <a:p>
            <a:pPr marL="685800" marR="0" indent="-2286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Is manually operated		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 Fires fully automatic with use of a selector switch</a:t>
            </a:r>
            <a:endParaRPr lang="en-US" sz="2000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 Is fed from a 15 round magazine		d.  Can be broken down into four (4) major groups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3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Which of the following statements are true concerning the M9?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It is a fully automatic weapon		b.  It is a semi-automatic weapon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 All parts can be replaced at "O" maintenance		d.  All of the above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4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magazine release assembly can be reversed for right or left hand firing?</a:t>
            </a:r>
          </a:p>
          <a:p>
            <a:pPr marL="685800" marR="0" indent="-2286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4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True	b. False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614372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250137" y="164251"/>
            <a:ext cx="41088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M9 WRITTEN PE (DECEMBER 2017)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1243787"/>
            <a:ext cx="121920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3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Burrs on the slide could cause which problems?</a:t>
            </a:r>
          </a:p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3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lphaLcPeriod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Feeding		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 Hard Trigger 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        c.  Chambering       </a:t>
            </a:r>
            <a:r>
              <a:rPr lang="en-US" sz="2000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 Slide does not lock fully forward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                  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4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After the last round has been fired, in what position will the slide be?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000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 To the rear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 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 Forward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c.  Does not have a slide		d.  half-cocked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14400" marR="40005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5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Which of the following would be the most probable cause for a failure to feed on the M9 ?</a:t>
            </a:r>
          </a:p>
          <a:p>
            <a:pPr marL="457200" marR="40005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Defective main spring		b.  Worn disconnector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000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 Damaged magazine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d.  Broken fixed ejector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lvl="1" indent="-342900">
              <a:lnSpc>
                <a:spcPts val="1200"/>
              </a:lnSpc>
              <a:buFont typeface="+mj-lt"/>
              <a:buAutoNum type="arabicPeriod" startAt="16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457200" algn="l"/>
                <a:tab pos="7620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trigger pull can be adjusted by the Armorer?</a:t>
            </a:r>
          </a:p>
          <a:p>
            <a:pPr marL="342900" marR="0" lvl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rabicPeriod" startAt="16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457200" algn="l"/>
                <a:tab pos="7620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en-US" sz="2000" dirty="0"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 True			</a:t>
            </a:r>
            <a:r>
              <a:rPr lang="en-US" sz="2000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False</a:t>
            </a:r>
            <a:endParaRPr lang="en-US" sz="2000" u="sng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712753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250137" y="164251"/>
            <a:ext cx="41088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M9 WRITTEN PE (DECEMBER 2017)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1151454"/>
            <a:ext cx="12192000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7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dirty chamber could result in a failure to?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Eject	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 Feed 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c.  Extract		d.  Fire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18.  A failure to unlock could be caused by?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Weak recoil spring		b.  Locking block and Lug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 Broken extractor			d.  Obstruction in the barrel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9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broken trigger bar could result in a failure to?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Chamber	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	b.  Lock 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c.  Fire 		d.  None of the above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are the differences between the M9 and the M9A1?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Sights		b.  Trigger		c.  Rail on receiver		d.  None of the above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901501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250137" y="164251"/>
            <a:ext cx="41088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M9 WRITTEN PE (DECEMBER 2017)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1151454"/>
            <a:ext cx="12192000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7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dirty chamber could result in a failure to?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Eject	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 Feed 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en-US" sz="2000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 Extract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d.  Fire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18.  A failure to unlock could be caused by?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Weak recoil spring		b.  Locking block and Lug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 Broken extractor			d.  Obstruction in the barrel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9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broken trigger bar could result in a failure to?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Chamber	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	b.  Lock 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c.  Fire 		d.  None of the above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are the differences between the M9 and the M9A1?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Sights		b.  Trigger		c.  Rail on receiver		d.  None of the above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672920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250137" y="164251"/>
            <a:ext cx="41088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M9 WRITTEN PE (DECEMBER 2017)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1151454"/>
            <a:ext cx="12192000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7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dirty chamber could result in a failure to?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Eject	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 Feed 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en-US" sz="2000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 Extract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d.  Fire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18.  A failure to unlock could be caused by?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Weak recoil spring		</a:t>
            </a:r>
            <a:r>
              <a:rPr lang="en-US" sz="2000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 Locking block and Lug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 Broken extractor			d.  Obstruction in the barrel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9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broken trigger bar could result in a failure to?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Chamber	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	b.  Lock 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c.  Fire 		d.  None of the above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are the differences between the M9 and the M9A1?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Sights		b.  Trigger		c.  Rail on receiver		d.  None of the above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6443383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250137" y="164251"/>
            <a:ext cx="41088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M9 WRITTEN PE (DECEMBER 2017)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1151454"/>
            <a:ext cx="12192000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7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dirty chamber could result in a failure to?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Eject	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 Feed 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en-US" sz="2000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 Extract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d.  Fire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18.  A failure to unlock could be caused by?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Weak recoil spring		</a:t>
            </a:r>
            <a:r>
              <a:rPr lang="en-US" sz="2000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 Locking block and Lug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 Broken extractor			d.  Obstruction in the barrel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9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broken trigger bar could result in a failure to?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Chamber	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	b.  Lock 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en-US" sz="2000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 Fire 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d.  None of the above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are the differences between the M9 and the M9A1?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Sights		b.  Trigger		c.  Rail on receiver		d.  None of the above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250500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250137" y="164251"/>
            <a:ext cx="41088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M9 WRITTEN PE (DECEMBER 2017)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1151454"/>
            <a:ext cx="12192000" cy="455509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7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dirty chamber could result in a failure to?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Eject	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 Feed 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en-US" sz="2000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 Extract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d.  Fire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18.  A failure to unlock could be caused by?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Weak recoil spring		</a:t>
            </a:r>
            <a:r>
              <a:rPr lang="en-US" sz="2000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 Locking block and Lug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 Broken extractor			d.  Obstruction in the barrel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19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broken trigger bar could result in a failure to?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Chamber	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	b.  Lock 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en-US" sz="2000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 Fire 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d.  None of the above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0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are the differences between the M9 and the M9A1?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Sights		b.  Trigger		</a:t>
            </a:r>
            <a:r>
              <a:rPr lang="en-US" sz="2000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 Rail on receiver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d.  None of the above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496499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250137" y="164251"/>
            <a:ext cx="41088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M9 WRITTEN PE (DECEMBER 2017)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632153"/>
            <a:ext cx="12192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1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Quarterly PMCS inspection faults are recorded on?</a:t>
            </a:r>
          </a:p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1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DA Form 5990-E		b.  DD Form 314		c.  DA Form 5988-E	d.  DA Form 2407	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2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weak recoil spring could result in a failure to?</a:t>
            </a:r>
          </a:p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2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Cock		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 Chamber 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c.  Fire		d.  Extract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3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Which of the following would be the cause for a failure to fire?</a:t>
            </a:r>
          </a:p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3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Faulty ammunition			b.  Safety lever is in the safe (down) position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 Damaged firing pin tip		d.  All of the above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24.  The M9 pistol would be NMC if?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A hand grip washer is missing	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 The cartridge will not eject 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 Both a. and b.					d.  Only b.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25.  Failure to fire in double action is caused by? 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8001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	a.  A broken trigger bar		b.  A defective trigger bar spring</a:t>
            </a:r>
          </a:p>
          <a:p>
            <a:pPr>
              <a:lnSpc>
                <a:spcPts val="1200"/>
              </a:lnSpc>
              <a:tabLst>
                <a:tab pos="457200" algn="l"/>
                <a:tab pos="8001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8001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 Decocking lever on safe		d.  All the above  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020346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250137" y="164251"/>
            <a:ext cx="41088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M9 WRITTEN PE (DECEMBER 2017)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632153"/>
            <a:ext cx="12192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1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Quarterly PMCS inspection faults are recorded on?</a:t>
            </a:r>
          </a:p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1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DA Form 5990-E		b.  DD Form 314		</a:t>
            </a:r>
            <a:r>
              <a:rPr lang="en-US" sz="2000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 DA Form 5988-E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d.  DA Form 2407	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2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weak recoil spring could result in a failure to?</a:t>
            </a:r>
          </a:p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2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Cock		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 Chamber 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c.  Fire		d.  Extract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3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Which of the following would be the cause for a failure to fire?</a:t>
            </a:r>
          </a:p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3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Faulty ammunition			b.  Safety lever is in the safe (down) position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 Damaged firing pin tip		d.  All of the above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24.  The M9 pistol would be NMC if?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A hand grip washer is missing	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 The cartridge will not eject 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 Both a. and b.					d.  Only b.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25.  Failure to fire in double action is caused by? 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8001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	a.  A broken trigger bar		b.  A defective trigger bar spring</a:t>
            </a:r>
          </a:p>
          <a:p>
            <a:pPr>
              <a:lnSpc>
                <a:spcPts val="1200"/>
              </a:lnSpc>
              <a:tabLst>
                <a:tab pos="457200" algn="l"/>
                <a:tab pos="8001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8001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 Decocking lever on safe		d.  All the above  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507471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250137" y="164251"/>
            <a:ext cx="41088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M9 WRITTEN PE (DECEMBER 2017)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632153"/>
            <a:ext cx="12192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1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Quarterly PMCS inspection faults are recorded on?</a:t>
            </a:r>
          </a:p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1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DA Form 5990-E		b.  DD Form 314		</a:t>
            </a:r>
            <a:r>
              <a:rPr lang="en-US" sz="2000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 DA Form 5988-E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d.  DA Form 2407	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2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weak recoil spring could result in a failure to?</a:t>
            </a:r>
          </a:p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2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Cock		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 Chamber 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c.  Fire		d.  Extract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3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Which of the following would be the cause for a failure to fire?</a:t>
            </a:r>
          </a:p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3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Faulty ammunition			b.  Safety lever is in the safe (down) position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 Damaged firing pin tip		d.  All of the above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24.  The M9 pistol would be NMC if?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A hand grip washer is missing	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 The cartridge will not eject 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 Both a. and b.					d.  Only b.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25.  Failure to fire in double action is caused by? 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8001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	a.  A broken trigger bar		b.  A defective trigger bar spring</a:t>
            </a:r>
          </a:p>
          <a:p>
            <a:pPr>
              <a:lnSpc>
                <a:spcPts val="1200"/>
              </a:lnSpc>
              <a:tabLst>
                <a:tab pos="457200" algn="l"/>
                <a:tab pos="8001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8001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 Decocking lever on safe		d.  All the above  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088433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250137" y="164251"/>
            <a:ext cx="41088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M9 WRITTEN PE (DECEMBER 2017)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632153"/>
            <a:ext cx="12192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1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Quarterly PMCS inspection faults are recorded on?</a:t>
            </a:r>
          </a:p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1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DA Form 5990-E		b.  DD Form 314		</a:t>
            </a:r>
            <a:r>
              <a:rPr lang="en-US" sz="2000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 DA Form 5988-E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d.  DA Form 2407	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2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weak recoil spring could result in a failure to?</a:t>
            </a:r>
          </a:p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2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Cock		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 Chamber 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c.  Fire		d.  Extract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3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Which of the following would be the cause for a failure to fire?</a:t>
            </a:r>
          </a:p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3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Faulty ammunition			b.  Safety lever is in the safe (down) position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 Damaged firing pin tip		</a:t>
            </a:r>
            <a:r>
              <a:rPr lang="en-US" sz="2000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 All of the above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24.  The M9 pistol would be NMC if?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A hand grip washer is missing	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 The cartridge will not eject 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 Both a. and b.					d.  Only b.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25.  Failure to fire in double action is caused by? 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8001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	a.  A broken trigger bar		b.  A defective trigger bar spring</a:t>
            </a:r>
          </a:p>
          <a:p>
            <a:pPr>
              <a:lnSpc>
                <a:spcPts val="1200"/>
              </a:lnSpc>
              <a:tabLst>
                <a:tab pos="457200" algn="l"/>
                <a:tab pos="8001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8001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 Decocking lever on safe		d.  All the above  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389293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759" y="229047"/>
            <a:ext cx="4570482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M9 WRITTEN PE (DECEMBER 2017)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1305342"/>
            <a:ext cx="12192000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M9 is ___________operated?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endParaRPr lang="en-US" sz="20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000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 Recoil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 Manually 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c.  Gas		d.  None of the above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M9 ___________?</a:t>
            </a:r>
          </a:p>
          <a:p>
            <a:pPr marL="685800" marR="0" indent="-2286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Is manually operated		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 Fires fully automatic with use of a selector switch</a:t>
            </a:r>
            <a:endParaRPr lang="en-US" sz="2000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000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 Is fed from a 15 round magazine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d.  Can be broken down into four (4) major groups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3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Which of the following statements are true concerning the M9?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It is a fully automatic weapon		b.  It is a semi-automatic weapon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 All parts can be replaced at "O" maintenance		d.  All of the above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4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magazine release assembly can be reversed for right or left hand firing?</a:t>
            </a:r>
          </a:p>
          <a:p>
            <a:pPr marL="685800" marR="0" indent="-2286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4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True	b. False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655934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250137" y="164251"/>
            <a:ext cx="41088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M9 WRITTEN PE (DECEMBER 2017)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632153"/>
            <a:ext cx="12192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1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Quarterly PMCS inspection faults are recorded on?</a:t>
            </a:r>
          </a:p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1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DA Form 5990-E		b.  DD Form 314		</a:t>
            </a:r>
            <a:r>
              <a:rPr lang="en-US" sz="2000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 DA Form 5988-E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d.  DA Form 2407	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2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weak recoil spring could result in a failure to?</a:t>
            </a:r>
          </a:p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2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Cock		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 Chamber 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c.  Fire		d.  Extract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3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Which of the following would be the cause for a failure to fire?</a:t>
            </a:r>
          </a:p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3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Faulty ammunition			b.  Safety lever is in the safe (down) position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 Damaged firing pin tip		</a:t>
            </a:r>
            <a:r>
              <a:rPr lang="en-US" sz="2000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 All of the above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24.  The M9 pistol would be NMC if?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A hand grip washer is missing	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 The cartridge will not eject 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000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 Both a. and b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					d.  Only b.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25.  Failure to fire in double action is caused by? 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8001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	a.  A broken trigger bar		b.  A defective trigger bar spring</a:t>
            </a:r>
          </a:p>
          <a:p>
            <a:pPr>
              <a:lnSpc>
                <a:spcPts val="1200"/>
              </a:lnSpc>
              <a:tabLst>
                <a:tab pos="457200" algn="l"/>
                <a:tab pos="8001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8001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 Decocking lever on safe		d.  All the above  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410682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250137" y="164251"/>
            <a:ext cx="410881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M9 WRITTEN PE (DECEMBER 2017)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0" y="632153"/>
            <a:ext cx="1219200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1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Quarterly PMCS inspection faults are recorded on?</a:t>
            </a:r>
          </a:p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1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DA Form 5990-E		b.  DD Form 314		</a:t>
            </a:r>
            <a:r>
              <a:rPr lang="en-US" sz="2000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 DA Form 5988-E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d.  DA Form 2407	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2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 weak recoil spring could result in a failure to?</a:t>
            </a:r>
          </a:p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2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Cock		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 Chamber 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c.  Fire		d.  Extract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3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Which of the following would be the cause for a failure to fire?</a:t>
            </a:r>
          </a:p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3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Faulty ammunition			b.  Safety lever is in the safe (down) position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 Damaged firing pin tip		</a:t>
            </a:r>
            <a:r>
              <a:rPr lang="en-US" sz="2000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 All of the above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24.  The M9 pistol would be NMC if?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A hand grip washer is missing	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 The cartridge will not eject 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000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 Both a. and b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					d.  Only b.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25.  Failure to fire in double action is caused by? 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               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8001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  	a.  A broken trigger bar		b.  A defective trigger bar spring</a:t>
            </a:r>
          </a:p>
          <a:p>
            <a:pPr>
              <a:lnSpc>
                <a:spcPts val="1200"/>
              </a:lnSpc>
              <a:tabLst>
                <a:tab pos="457200" algn="l"/>
                <a:tab pos="8001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8001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 Decocking lever on safe		</a:t>
            </a:r>
            <a:r>
              <a:rPr lang="en-US" sz="2000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d.  All the above  </a:t>
            </a:r>
            <a:endParaRPr lang="en-US" sz="2000" u="sng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16169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759" y="229047"/>
            <a:ext cx="4570482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M9 WRITTEN PE (DECEMBER 2017)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1305342"/>
            <a:ext cx="12192000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M9 is ___________operated?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endParaRPr lang="en-US" sz="20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000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 Recoil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 Manually 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c.  Gas		d.  None of the above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M9 ___________?</a:t>
            </a:r>
          </a:p>
          <a:p>
            <a:pPr marL="685800" marR="0" indent="-2286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Is manually operated		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 Fires fully automatic with use of a selector switch</a:t>
            </a:r>
            <a:endParaRPr lang="en-US" sz="2000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000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 Is fed from a 15 round magazine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d.  Can be broken down into four (4) major groups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3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Which of the following statements are true concerning the M9?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It is a fully automatic weapon		</a:t>
            </a:r>
            <a:r>
              <a:rPr lang="en-US" sz="2000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 It is a semi-automatic weapon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 All parts can be replaced at "O" maintenance		d.  All of the above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4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magazine release assembly can be reversed for right or left hand firing?</a:t>
            </a:r>
          </a:p>
          <a:p>
            <a:pPr marL="685800" marR="0" indent="-2286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4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True	b. False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97902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810759" y="229047"/>
            <a:ext cx="4570482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M9 WRITTEN PE (DECEMBER 2017)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1305342"/>
            <a:ext cx="12192000" cy="48628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M9 is ___________operated?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endParaRPr lang="en-US" sz="2000" dirty="0"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000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 Recoil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 Manually 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c.  Gas		d.  None of the above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M9 ___________?</a:t>
            </a:r>
          </a:p>
          <a:p>
            <a:pPr marL="685800" marR="0" indent="-2286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2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Is manually operated		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 Fires fully automatic with use of a selector switch</a:t>
            </a:r>
            <a:endParaRPr lang="en-US" sz="2000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000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 Is fed from a 15 round magazine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d.  Can be broken down into four (4) major groups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3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Which of the following statements are true concerning the M9?</a:t>
            </a:r>
          </a:p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It is a fully automatic weapon		</a:t>
            </a:r>
            <a:r>
              <a:rPr lang="en-US" sz="2000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b.  It is a semi-automatic weapon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 All parts can be replaced at "O" maintenance		d.  All of the above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800100" marR="0" indent="-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4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magazine release assembly can be reversed for right or left hand firing?</a:t>
            </a:r>
          </a:p>
          <a:p>
            <a:pPr marL="685800" marR="0" indent="-2286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4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000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True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b. False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85496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759" y="257893"/>
            <a:ext cx="4570482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M9 WRITTEN PE (DECEMBER 2017)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1459230"/>
            <a:ext cx="121920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5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M9 pistol is both double action and single action?</a:t>
            </a:r>
          </a:p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5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True	b. False 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6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are the </a:t>
            </a:r>
            <a:r>
              <a:rPr lang="en-US" sz="2000" dirty="0" err="1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safetys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on the M9mm pistol?</a:t>
            </a:r>
          </a:p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6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</a:t>
            </a:r>
            <a:r>
              <a:rPr lang="en-US" sz="2000" dirty="0" err="1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Decocking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/safety lever, firing pin block		b.  Grip safety, half cock and trigger lock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 Half cock, grip safety and main safety lock	d.  Main safety lock, grip safety and trigger lock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7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When the hammer does not de-cock the probable cause is?</a:t>
            </a:r>
          </a:p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7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Broken ejector	      c.  Dirt or obstruction in receiver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b.  Broken firing pin	      d.  Defective trigger spring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14400" marR="34290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8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Maximum effective range of the M9 is?</a:t>
            </a:r>
          </a:p>
          <a:p>
            <a:pPr marL="457200" marR="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100 feet		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 50 feet 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c.  50 meters	d.  1800 meters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16427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759" y="257893"/>
            <a:ext cx="4570482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M9 WRITTEN PE (DECEMBER 2017)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1459230"/>
            <a:ext cx="121920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5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M9 pistol is both double action and single action?</a:t>
            </a:r>
          </a:p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5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000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True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b. False 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6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are the </a:t>
            </a:r>
            <a:r>
              <a:rPr lang="en-US" sz="2000" dirty="0" err="1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safetys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on the M9mm pistol?</a:t>
            </a:r>
          </a:p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6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</a:t>
            </a:r>
            <a:r>
              <a:rPr lang="en-US" sz="2000" dirty="0" err="1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Decocking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/safety lever, firing pin block		b.  Grip safety, half cock and trigger lock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 Half cock, grip safety and main safety lock	d.  Main safety lock, grip safety and trigger lock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7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When the hammer does not de-cock the probable cause is?</a:t>
            </a:r>
          </a:p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7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Broken ejector	      c.  Dirt or obstruction in receiver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b.  Broken firing pin	      d.  Defective trigger spring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14400" marR="34290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8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Maximum effective range of the M9 is?</a:t>
            </a:r>
          </a:p>
          <a:p>
            <a:pPr marL="457200" marR="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100 feet		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 50 feet 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c.  50 meters	d.  1800 meters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76536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759" y="257893"/>
            <a:ext cx="4570482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M9 WRITTEN PE (DECEMBER 2017)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1459230"/>
            <a:ext cx="121920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5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M9 pistol is both double action and single action?</a:t>
            </a:r>
          </a:p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5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000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True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b. False 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6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are the </a:t>
            </a:r>
            <a:r>
              <a:rPr lang="en-US" sz="2000" dirty="0" err="1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safetys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on the M9mm pistol?</a:t>
            </a:r>
          </a:p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6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</a:t>
            </a:r>
            <a:r>
              <a:rPr lang="en-US" sz="2000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r>
              <a:rPr lang="en-US" sz="2000" u="sng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Decocking</a:t>
            </a:r>
            <a:r>
              <a:rPr lang="en-US" sz="2000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/safety lever, firing pin block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b.  Grip safety, half cock and trigger lock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 Half cock, grip safety and main safety lock	d.  Main safety lock, grip safety and trigger lock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7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When the hammer does not de-cock the probable cause is?</a:t>
            </a:r>
          </a:p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7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Broken ejector	      c.  Dirt or obstruction in receiver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b.  Broken firing pin	      d.  Defective trigger spring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14400" marR="34290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8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Maximum effective range of the M9 is?</a:t>
            </a:r>
          </a:p>
          <a:p>
            <a:pPr marL="457200" marR="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100 feet		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 50 feet 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c.  50 meters	d.  1800 meters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971304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810759" y="257893"/>
            <a:ext cx="4570482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marR="0">
              <a:lnSpc>
                <a:spcPts val="12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u="sng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M9 WRITTEN PE (DECEMBER 2017)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1459230"/>
            <a:ext cx="1219200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5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M9 pistol is both double action and single action?</a:t>
            </a:r>
          </a:p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5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000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a. True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b. False 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6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What are the </a:t>
            </a:r>
            <a:r>
              <a:rPr lang="en-US" sz="2000" dirty="0" err="1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safetys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on the M9mm pistol?</a:t>
            </a:r>
          </a:p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6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</a:t>
            </a:r>
            <a:r>
              <a:rPr lang="en-US" sz="2000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  <a:r>
              <a:rPr lang="en-US" sz="2000" u="sng" dirty="0" err="1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Decocking</a:t>
            </a:r>
            <a:r>
              <a:rPr lang="en-US" sz="2000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/safety lever, firing pin block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b.  Grip safety, half cock and trigger lock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c.  Half cock, grip safety and main safety lock	d.  Main safety lock, grip safety and trigger lock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7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When the hammer does not de-cock the probable cause is?</a:t>
            </a:r>
          </a:p>
          <a:p>
            <a:pPr marL="914400" marR="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7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Broken ejector	      </a:t>
            </a:r>
            <a:r>
              <a:rPr lang="en-US" sz="2000" u="sng" dirty="0" smtClean="0">
                <a:solidFill>
                  <a:srgbClr val="FF000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c.  Dirt or obstruction in receiver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b.  Broken firing pin	      d.  Defective trigger spring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914400" marR="342900" indent="-4572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buAutoNum type="arabicPeriod" startAt="8"/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Maximum effective range of the M9 is?</a:t>
            </a:r>
          </a:p>
          <a:p>
            <a:pPr marL="457200" marR="342900">
              <a:lnSpc>
                <a:spcPts val="1200"/>
              </a:lnSpc>
              <a:spcBef>
                <a:spcPts val="0"/>
              </a:spcBef>
              <a:spcAft>
                <a:spcPts val="0"/>
              </a:spcAft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000" dirty="0" smtClean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>
              <a:lnSpc>
                <a:spcPts val="12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</a:tabLst>
            </a:pP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a.  100 feet		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b.  50 feet </a:t>
            </a:r>
            <a:r>
              <a:rPr lang="en-US" sz="2000" dirty="0" smtClean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		c.  50 meters	d.  1800 meters</a:t>
            </a:r>
            <a:endParaRPr lang="en-US" sz="20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29082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495</Words>
  <Application>Microsoft Office PowerPoint</Application>
  <PresentationFormat>Widescreen</PresentationFormat>
  <Paragraphs>959</Paragraphs>
  <Slides>31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6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Bundy, Eric</dc:creator>
  <cp:lastModifiedBy>Bundy, Eric</cp:lastModifiedBy>
  <cp:revision>11</cp:revision>
  <dcterms:created xsi:type="dcterms:W3CDTF">2018-04-12T19:01:07Z</dcterms:created>
  <dcterms:modified xsi:type="dcterms:W3CDTF">2018-04-12T20:03:47Z</dcterms:modified>
</cp:coreProperties>
</file>