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avi" ContentType="video/x-msvide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525" r:id="rId2"/>
    <p:sldId id="526" r:id="rId3"/>
    <p:sldId id="527" r:id="rId4"/>
    <p:sldId id="542" r:id="rId5"/>
    <p:sldId id="528" r:id="rId6"/>
    <p:sldId id="529" r:id="rId7"/>
    <p:sldId id="530" r:id="rId8"/>
    <p:sldId id="531" r:id="rId9"/>
    <p:sldId id="532" r:id="rId10"/>
    <p:sldId id="533" r:id="rId11"/>
    <p:sldId id="534" r:id="rId12"/>
    <p:sldId id="535" r:id="rId13"/>
    <p:sldId id="536" r:id="rId14"/>
    <p:sldId id="537" r:id="rId15"/>
    <p:sldId id="538" r:id="rId16"/>
    <p:sldId id="539" r:id="rId17"/>
    <p:sldId id="540" r:id="rId18"/>
    <p:sldId id="541"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56" r:id="rId33"/>
    <p:sldId id="557" r:id="rId34"/>
    <p:sldId id="558" r:id="rId35"/>
    <p:sldId id="559" r:id="rId36"/>
    <p:sldId id="560"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572" r:id="rId55"/>
    <p:sldId id="573" r:id="rId56"/>
    <p:sldId id="574" r:id="rId57"/>
    <p:sldId id="576" r:id="rId58"/>
    <p:sldId id="580" r:id="rId59"/>
    <p:sldId id="575" r:id="rId60"/>
    <p:sldId id="577" r:id="rId61"/>
    <p:sldId id="578" r:id="rId62"/>
    <p:sldId id="579" r:id="rId63"/>
    <p:sldId id="561" r:id="rId64"/>
    <p:sldId id="562" r:id="rId65"/>
    <p:sldId id="563" r:id="rId66"/>
    <p:sldId id="564" r:id="rId67"/>
    <p:sldId id="565" r:id="rId68"/>
    <p:sldId id="566" r:id="rId69"/>
    <p:sldId id="567" r:id="rId70"/>
    <p:sldId id="568" r:id="rId71"/>
    <p:sldId id="405" r:id="rId72"/>
    <p:sldId id="569" r:id="rId73"/>
    <p:sldId id="570" r:id="rId74"/>
    <p:sldId id="571"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5" d="100"/>
          <a:sy n="105" d="100"/>
        </p:scale>
        <p:origin x="120" y="5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FF9E1-2EF1-44F8-9636-CBDEC9BB2F7D}" type="datetimeFigureOut">
              <a:rPr lang="en-US" smtClean="0"/>
              <a:t>10/24/2019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E17AD-2CA8-47CC-BBA8-5FF8D07493DF}" type="slidenum">
              <a:rPr lang="en-US" smtClean="0"/>
              <a:t>‹#›</a:t>
            </a:fld>
            <a:endParaRPr lang="en-US" dirty="0"/>
          </a:p>
        </p:txBody>
      </p:sp>
    </p:spTree>
    <p:extLst>
      <p:ext uri="{BB962C8B-B14F-4D97-AF65-F5344CB8AC3E}">
        <p14:creationId xmlns:p14="http://schemas.microsoft.com/office/powerpoint/2010/main" val="317386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94EDD-2992-4DD5-AADB-FB4F544EFF79}" type="slidenum">
              <a:rPr lang="en-US"/>
              <a:pPr/>
              <a:t>1</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Introduction to Class</a:t>
            </a:r>
          </a:p>
        </p:txBody>
      </p:sp>
    </p:spTree>
    <p:extLst>
      <p:ext uri="{BB962C8B-B14F-4D97-AF65-F5344CB8AC3E}">
        <p14:creationId xmlns:p14="http://schemas.microsoft.com/office/powerpoint/2010/main" val="183173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23</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37711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25</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362753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27</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404750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29</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136643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7E1A4175-627F-4143-B0E3-F32D61BCC374}" type="slidenum">
              <a:rPr lang="en-US" sz="1200"/>
              <a:pPr algn="r"/>
              <a:t>30</a:t>
            </a:fld>
            <a:endParaRPr lang="en-US" sz="120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5079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01109EE3-44C4-4F9B-BBFB-DC828A1F515F}" type="slidenum">
              <a:rPr lang="en-US" smtClean="0"/>
              <a:pPr/>
              <a:t>38</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r>
              <a:rPr lang="en-US"/>
              <a:t>Normally the inventory will be conducted by someone appointed by the commander and not the commander himself, although he is authorized to conduct the inventory.</a:t>
            </a:r>
          </a:p>
          <a:p>
            <a:pPr eaLnBrk="1" hangingPunct="1"/>
            <a:endParaRPr lang="en-US"/>
          </a:p>
          <a:p>
            <a:pPr eaLnBrk="1" hangingPunct="1"/>
            <a:endParaRPr lang="en-US"/>
          </a:p>
          <a:p>
            <a:pPr eaLnBrk="1" hangingPunct="1"/>
            <a:r>
              <a:rPr lang="en-US"/>
              <a:t>Inventories conducted by IAW DA PAM 710-2-1 par 9-10 b</a:t>
            </a:r>
          </a:p>
        </p:txBody>
      </p:sp>
    </p:spTree>
    <p:extLst>
      <p:ext uri="{BB962C8B-B14F-4D97-AF65-F5344CB8AC3E}">
        <p14:creationId xmlns:p14="http://schemas.microsoft.com/office/powerpoint/2010/main" val="841221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11F7D656-BC47-4D66-A29E-E1DA4E031E33}" type="slidenum">
              <a:rPr lang="en-US" smtClean="0"/>
              <a:pPr/>
              <a:t>39</a:t>
            </a:fld>
            <a:endParaRPr lang="en-US"/>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2934892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EBF01EE-3F32-4D9C-AF75-4D343E0A19F8}" type="slidenum">
              <a:rPr lang="en-US" smtClean="0"/>
              <a:pPr/>
              <a:t>40</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1824350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EBF01EE-3F32-4D9C-AF75-4D343E0A19F8}" type="slidenum">
              <a:rPr lang="en-US" smtClean="0"/>
              <a:pPr/>
              <a:t>41</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417880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84ECBE05-166F-4859-9352-DE26308B2EF9}" type="slidenum">
              <a:rPr lang="en-US" smtClean="0"/>
              <a:pPr/>
              <a:t>42</a:t>
            </a:fld>
            <a:endParaRPr lang="en-US"/>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63328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0DA0F0A5-DA8F-48D1-83A0-4E99F08E7A09}" type="slidenum">
              <a:rPr lang="en-US" smtClean="0"/>
              <a:pPr/>
              <a:t>3</a:t>
            </a:fld>
            <a:endParaRPr 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a:t>MAL – IAW DA Pam 710-2-1 PARA 5-6d(1) </a:t>
            </a:r>
          </a:p>
        </p:txBody>
      </p:sp>
    </p:spTree>
    <p:extLst>
      <p:ext uri="{BB962C8B-B14F-4D97-AF65-F5344CB8AC3E}">
        <p14:creationId xmlns:p14="http://schemas.microsoft.com/office/powerpoint/2010/main" val="110398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34B4BCEC-ACEE-41E9-B916-CABF470FD78F}" type="slidenum">
              <a:rPr lang="en-US" smtClean="0"/>
              <a:pPr/>
              <a:t>43</a:t>
            </a:fld>
            <a:endParaRPr lang="en-US"/>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55088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44</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60443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45</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723977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46</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292473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47</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82521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48</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94316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49</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883535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50</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2126332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51</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89920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52</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98369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0DA0F0A5-DA8F-48D1-83A0-4E99F08E7A09}" type="slidenum">
              <a:rPr lang="en-US" smtClean="0"/>
              <a:pPr/>
              <a:t>4</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smtClean="0"/>
              <a:t>MAL – IAW DA Pam 710-2-1 PARA 5-6d(1) </a:t>
            </a:r>
          </a:p>
        </p:txBody>
      </p:sp>
    </p:spTree>
    <p:extLst>
      <p:ext uri="{BB962C8B-B14F-4D97-AF65-F5344CB8AC3E}">
        <p14:creationId xmlns:p14="http://schemas.microsoft.com/office/powerpoint/2010/main" val="137136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53</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772131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54</a:t>
            </a:fld>
            <a:endParaRPr lang="en-US" dirty="0"/>
          </a:p>
        </p:txBody>
      </p:sp>
    </p:spTree>
    <p:extLst>
      <p:ext uri="{BB962C8B-B14F-4D97-AF65-F5344CB8AC3E}">
        <p14:creationId xmlns:p14="http://schemas.microsoft.com/office/powerpoint/2010/main" val="3629615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7A25C27C-67AB-4876-9A8C-70DFC2902669}" type="slidenum">
              <a:rPr lang="en-US" sz="1200"/>
              <a:pPr algn="r"/>
              <a:t>55</a:t>
            </a:fld>
            <a:endParaRPr lang="en-US" sz="1200" dirty="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dirty="0" smtClean="0"/>
              <a:t>Cross bows, Bows, Knives, Swords, Slingshots are not required to be registered on the installation. </a:t>
            </a:r>
          </a:p>
        </p:txBody>
      </p:sp>
    </p:spTree>
    <p:extLst>
      <p:ext uri="{BB962C8B-B14F-4D97-AF65-F5344CB8AC3E}">
        <p14:creationId xmlns:p14="http://schemas.microsoft.com/office/powerpoint/2010/main" val="1313005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buFontTx/>
              <a:buChar char="•"/>
            </a:pPr>
            <a:r>
              <a:rPr lang="en-US" sz="1600" dirty="0">
                <a:latin typeface="Arial" charset="0"/>
                <a:cs typeface="Arial" charset="0"/>
              </a:rPr>
              <a:t> Are POFs store in a separate container from government weapons?</a:t>
            </a:r>
          </a:p>
          <a:p>
            <a:pPr>
              <a:buFontTx/>
              <a:buChar char="•"/>
            </a:pPr>
            <a:r>
              <a:rPr lang="en-US" sz="1600" dirty="0">
                <a:latin typeface="Arial" charset="0"/>
                <a:cs typeface="Arial" charset="0"/>
              </a:rPr>
              <a:t> Is private ammo stored separate from GOV ammo?</a:t>
            </a:r>
          </a:p>
          <a:p>
            <a:pPr>
              <a:buFontTx/>
              <a:buChar char="•"/>
            </a:pPr>
            <a:r>
              <a:rPr lang="en-US" sz="1600" dirty="0">
                <a:latin typeface="Arial" charset="0"/>
                <a:cs typeface="Arial" charset="0"/>
              </a:rPr>
              <a:t> Does the current CDR/1SG know who has POFs?</a:t>
            </a:r>
          </a:p>
          <a:p>
            <a:pPr>
              <a:buFontTx/>
              <a:buChar char="•"/>
            </a:pPr>
            <a:r>
              <a:rPr lang="en-US" sz="1600" dirty="0">
                <a:latin typeface="Arial" charset="0"/>
                <a:cs typeface="Arial" charset="0"/>
              </a:rPr>
              <a:t> Does the armorer have a list of who in the unit have authorized POFs registered and store elsewhere? Quarters, BEQ, BOQ.</a:t>
            </a:r>
          </a:p>
          <a:p>
            <a:pPr>
              <a:buFontTx/>
              <a:buChar char="•"/>
            </a:pPr>
            <a:r>
              <a:rPr lang="en-US" sz="1600" dirty="0">
                <a:latin typeface="Arial" charset="0"/>
                <a:cs typeface="Arial" charset="0"/>
              </a:rPr>
              <a:t> You can not require a Soldier to register POF on post if the firearm is never brought on the installation.</a:t>
            </a:r>
          </a:p>
          <a:p>
            <a:pPr>
              <a:buFontTx/>
              <a:buChar char="•"/>
            </a:pPr>
            <a:r>
              <a:rPr lang="en-US" sz="1600" dirty="0">
                <a:latin typeface="Arial" charset="0"/>
                <a:cs typeface="Arial" charset="0"/>
              </a:rPr>
              <a:t>You can not authorize a Soldier in the barracks to store his POF elsewhere on the Installation besides the Arms Room.</a:t>
            </a:r>
          </a:p>
          <a:p>
            <a:pPr>
              <a:buFontTx/>
              <a:buChar char="•"/>
            </a:pPr>
            <a:r>
              <a:rPr lang="en-US" sz="1600" dirty="0">
                <a:latin typeface="Arial" charset="0"/>
                <a:cs typeface="Arial" charset="0"/>
              </a:rPr>
              <a:t>Transported directly to and from authorized activities. Range, hunting, dog training area, others to be designated by SMC</a:t>
            </a:r>
          </a:p>
          <a:p>
            <a:pPr>
              <a:buFontTx/>
              <a:buChar char="•"/>
            </a:pPr>
            <a:endParaRPr lang="en-US" dirty="0" smtClean="0"/>
          </a:p>
        </p:txBody>
      </p:sp>
      <p:sp>
        <p:nvSpPr>
          <p:cNvPr id="73732" name="Slide Number Placeholder 3"/>
          <p:cNvSpPr>
            <a:spLocks noGrp="1"/>
          </p:cNvSpPr>
          <p:nvPr>
            <p:ph type="sldNum" sz="quarter" idx="5"/>
          </p:nvPr>
        </p:nvSpPr>
        <p:spPr>
          <a:noFill/>
        </p:spPr>
        <p:txBody>
          <a:bodyPr/>
          <a:lstStyle/>
          <a:p>
            <a:fld id="{75BFFC0E-CECB-49CD-9DC9-F834CA4EF838}" type="slidenum">
              <a:rPr lang="en-US" smtClean="0"/>
              <a:pPr/>
              <a:t>56</a:t>
            </a:fld>
            <a:endParaRPr lang="en-US" dirty="0" smtClean="0"/>
          </a:p>
        </p:txBody>
      </p:sp>
    </p:spTree>
    <p:extLst>
      <p:ext uri="{BB962C8B-B14F-4D97-AF65-F5344CB8AC3E}">
        <p14:creationId xmlns:p14="http://schemas.microsoft.com/office/powerpoint/2010/main" val="2406090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57</a:t>
            </a:fld>
            <a:endParaRPr lang="en-US" dirty="0"/>
          </a:p>
        </p:txBody>
      </p:sp>
    </p:spTree>
    <p:extLst>
      <p:ext uri="{BB962C8B-B14F-4D97-AF65-F5344CB8AC3E}">
        <p14:creationId xmlns:p14="http://schemas.microsoft.com/office/powerpoint/2010/main" val="3340748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58</a:t>
            </a:fld>
            <a:endParaRPr lang="en-US" dirty="0"/>
          </a:p>
        </p:txBody>
      </p:sp>
    </p:spTree>
    <p:extLst>
      <p:ext uri="{BB962C8B-B14F-4D97-AF65-F5344CB8AC3E}">
        <p14:creationId xmlns:p14="http://schemas.microsoft.com/office/powerpoint/2010/main" val="1317345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a:buFontTx/>
              <a:buChar char="•"/>
            </a:pPr>
            <a:r>
              <a:rPr lang="en-US" sz="1600" dirty="0">
                <a:latin typeface="Arial" charset="0"/>
                <a:cs typeface="Arial" charset="0"/>
              </a:rPr>
              <a:t> Are POFs store in a separate container from government weapons?</a:t>
            </a:r>
          </a:p>
          <a:p>
            <a:pPr>
              <a:buFontTx/>
              <a:buChar char="•"/>
            </a:pPr>
            <a:r>
              <a:rPr lang="en-US" sz="1600" dirty="0">
                <a:latin typeface="Arial" charset="0"/>
                <a:cs typeface="Arial" charset="0"/>
              </a:rPr>
              <a:t> Is private ammo stored separate from GOV ammo?</a:t>
            </a:r>
          </a:p>
          <a:p>
            <a:pPr>
              <a:buFontTx/>
              <a:buChar char="•"/>
            </a:pPr>
            <a:r>
              <a:rPr lang="en-US" sz="1600" dirty="0">
                <a:latin typeface="Arial" charset="0"/>
                <a:cs typeface="Arial" charset="0"/>
              </a:rPr>
              <a:t> Does the current CDR/1SG know who has POFs?</a:t>
            </a:r>
          </a:p>
          <a:p>
            <a:pPr>
              <a:buFontTx/>
              <a:buChar char="•"/>
            </a:pPr>
            <a:r>
              <a:rPr lang="en-US" sz="1600" dirty="0">
                <a:latin typeface="Arial" charset="0"/>
                <a:cs typeface="Arial" charset="0"/>
              </a:rPr>
              <a:t> Does the armorer have a list of who in the unit have authorized POFs registered and store elsewhere? Quarters, BEQ, BOQ.</a:t>
            </a:r>
          </a:p>
          <a:p>
            <a:pPr>
              <a:buFontTx/>
              <a:buChar char="•"/>
            </a:pPr>
            <a:r>
              <a:rPr lang="en-US" sz="1600" dirty="0">
                <a:latin typeface="Arial" charset="0"/>
                <a:cs typeface="Arial" charset="0"/>
              </a:rPr>
              <a:t> You can not require a Soldier to register POF on post if the firearm is never brought on the installation.</a:t>
            </a:r>
          </a:p>
          <a:p>
            <a:pPr>
              <a:buFontTx/>
              <a:buChar char="•"/>
            </a:pPr>
            <a:r>
              <a:rPr lang="en-US" sz="1600" dirty="0">
                <a:latin typeface="Arial" charset="0"/>
                <a:cs typeface="Arial" charset="0"/>
              </a:rPr>
              <a:t>You can not authorize a Soldier in the barracks to store his POF elsewhere on the Installation besides the Arms Room.</a:t>
            </a:r>
          </a:p>
          <a:p>
            <a:pPr>
              <a:buFontTx/>
              <a:buChar char="•"/>
            </a:pPr>
            <a:r>
              <a:rPr lang="en-US" sz="1600" dirty="0">
                <a:latin typeface="Arial" charset="0"/>
                <a:cs typeface="Arial" charset="0"/>
              </a:rPr>
              <a:t>Transported directly to and from authorized activities. Range, hunting, dog training area, others to be designated by SMC</a:t>
            </a:r>
          </a:p>
          <a:p>
            <a:pPr>
              <a:buFontTx/>
              <a:buChar char="•"/>
            </a:pPr>
            <a:endParaRPr lang="en-US" dirty="0" smtClean="0"/>
          </a:p>
        </p:txBody>
      </p:sp>
      <p:sp>
        <p:nvSpPr>
          <p:cNvPr id="74756" name="Slide Number Placeholder 3"/>
          <p:cNvSpPr>
            <a:spLocks noGrp="1"/>
          </p:cNvSpPr>
          <p:nvPr>
            <p:ph type="sldNum" sz="quarter" idx="5"/>
          </p:nvPr>
        </p:nvSpPr>
        <p:spPr>
          <a:noFill/>
        </p:spPr>
        <p:txBody>
          <a:bodyPr/>
          <a:lstStyle/>
          <a:p>
            <a:fld id="{A3E22353-F5D9-4CFA-9D9F-46651E009459}" type="slidenum">
              <a:rPr lang="en-US" smtClean="0"/>
              <a:pPr/>
              <a:t>59</a:t>
            </a:fld>
            <a:endParaRPr lang="en-US" dirty="0" smtClean="0"/>
          </a:p>
        </p:txBody>
      </p:sp>
    </p:spTree>
    <p:extLst>
      <p:ext uri="{BB962C8B-B14F-4D97-AF65-F5344CB8AC3E}">
        <p14:creationId xmlns:p14="http://schemas.microsoft.com/office/powerpoint/2010/main" val="3691939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479C078E-7DFC-4100-A909-5BD028211AFA}" type="slidenum">
              <a:rPr lang="en-US" sz="1200"/>
              <a:pPr algn="r"/>
              <a:t>60</a:t>
            </a:fld>
            <a:endParaRPr lang="en-US" sz="1200" dirty="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54453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61</a:t>
            </a:fld>
            <a:endParaRPr lang="en-US" dirty="0"/>
          </a:p>
        </p:txBody>
      </p:sp>
    </p:spTree>
    <p:extLst>
      <p:ext uri="{BB962C8B-B14F-4D97-AF65-F5344CB8AC3E}">
        <p14:creationId xmlns:p14="http://schemas.microsoft.com/office/powerpoint/2010/main" val="2005871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82A4BD19-9D56-49C2-B95E-338974105772}" type="slidenum">
              <a:rPr lang="en-US" sz="1200"/>
              <a:pPr algn="r"/>
              <a:t>62</a:t>
            </a:fld>
            <a:endParaRPr lang="en-US" sz="1200" dirty="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r>
              <a:rPr lang="en-US" dirty="0" smtClean="0"/>
              <a:t>IAW AR 190-11 4-5 a(1)</a:t>
            </a:r>
          </a:p>
        </p:txBody>
      </p:sp>
    </p:spTree>
    <p:extLst>
      <p:ext uri="{BB962C8B-B14F-4D97-AF65-F5344CB8AC3E}">
        <p14:creationId xmlns:p14="http://schemas.microsoft.com/office/powerpoint/2010/main" val="162062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DFEA1BBC-0525-44AE-BBD0-78CCBBC585E2}" type="slidenum">
              <a:rPr lang="en-US" smtClean="0"/>
              <a:pPr/>
              <a:t>13</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6968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70</a:t>
            </a:fld>
            <a:endParaRPr lang="en-US"/>
          </a:p>
        </p:txBody>
      </p:sp>
    </p:spTree>
    <p:extLst>
      <p:ext uri="{BB962C8B-B14F-4D97-AF65-F5344CB8AC3E}">
        <p14:creationId xmlns:p14="http://schemas.microsoft.com/office/powerpoint/2010/main" val="382852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72</a:t>
            </a:fld>
            <a:endParaRPr lang="en-US"/>
          </a:p>
        </p:txBody>
      </p:sp>
    </p:spTree>
    <p:extLst>
      <p:ext uri="{BB962C8B-B14F-4D97-AF65-F5344CB8AC3E}">
        <p14:creationId xmlns:p14="http://schemas.microsoft.com/office/powerpoint/2010/main" val="1456874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73</a:t>
            </a:fld>
            <a:endParaRPr lang="en-US"/>
          </a:p>
        </p:txBody>
      </p:sp>
    </p:spTree>
    <p:extLst>
      <p:ext uri="{BB962C8B-B14F-4D97-AF65-F5344CB8AC3E}">
        <p14:creationId xmlns:p14="http://schemas.microsoft.com/office/powerpoint/2010/main" val="2877654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74</a:t>
            </a:fld>
            <a:endParaRPr lang="en-US"/>
          </a:p>
        </p:txBody>
      </p:sp>
    </p:spTree>
    <p:extLst>
      <p:ext uri="{BB962C8B-B14F-4D97-AF65-F5344CB8AC3E}">
        <p14:creationId xmlns:p14="http://schemas.microsoft.com/office/powerpoint/2010/main" val="404788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FF979EE1-B9ED-4311-9D23-FBDB878831E4}" type="slidenum">
              <a:rPr lang="en-US" smtClean="0"/>
              <a:pPr/>
              <a:t>15</a:t>
            </a:fld>
            <a:endParaRPr 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3682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2376585F-129B-4894-B333-BA788D4AC0B4}" type="slidenum">
              <a:rPr lang="en-US" sz="1200"/>
              <a:pPr algn="r"/>
              <a:t>19</a:t>
            </a:fld>
            <a:endParaRPr lang="en-US" sz="120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553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2C441F1F-F05C-494C-8B36-0E506B1C9A5F}" type="slidenum">
              <a:rPr lang="en-US" sz="1200"/>
              <a:pPr algn="r"/>
              <a:t>20</a:t>
            </a:fld>
            <a:endParaRPr lang="en-US" sz="120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1288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21</a:t>
            </a:fld>
            <a:endParaRPr lang="en-US"/>
          </a:p>
        </p:txBody>
      </p:sp>
    </p:spTree>
    <p:extLst>
      <p:ext uri="{BB962C8B-B14F-4D97-AF65-F5344CB8AC3E}">
        <p14:creationId xmlns:p14="http://schemas.microsoft.com/office/powerpoint/2010/main" val="137029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22</a:t>
            </a:fld>
            <a:endParaRPr lang="en-US"/>
          </a:p>
        </p:txBody>
      </p:sp>
    </p:spTree>
    <p:extLst>
      <p:ext uri="{BB962C8B-B14F-4D97-AF65-F5344CB8AC3E}">
        <p14:creationId xmlns:p14="http://schemas.microsoft.com/office/powerpoint/2010/main" val="300517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3694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F5594E52-0F4F-4D98-847E-8FF1CEFFBB53}"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63378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97088EE4-5AE0-471D-90EC-C06F8AE4407E}"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165839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10/24/2019</a:t>
            </a:fld>
            <a:endParaRPr lang="en-US" dirty="0">
              <a:solidFill>
                <a:srgbClr val="000000"/>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150001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10/24/2019</a:t>
            </a:fld>
            <a:endParaRPr lang="en-US" dirty="0">
              <a:solidFill>
                <a:srgbClr val="000000"/>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4190708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10/24/2019</a:t>
            </a:fld>
            <a:endParaRPr lang="en-US" dirty="0">
              <a:solidFill>
                <a:srgbClr val="000000"/>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132529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10/24/2019</a:t>
            </a:fld>
            <a:endParaRPr lang="en-US" dirty="0">
              <a:solidFill>
                <a:srgbClr val="000000"/>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93588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28184" y="476250"/>
            <a:ext cx="9855200" cy="609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a:prstGeom prst="rect">
            <a:avLst/>
          </a:prstGeom>
        </p:spPr>
        <p:txBody>
          <a:bodyPr/>
          <a:lstStyle/>
          <a:p>
            <a:pPr lvl="0"/>
            <a:endParaRPr lang="en-US" noProof="0"/>
          </a:p>
        </p:txBody>
      </p:sp>
    </p:spTree>
    <p:extLst>
      <p:ext uri="{BB962C8B-B14F-4D97-AF65-F5344CB8AC3E}">
        <p14:creationId xmlns:p14="http://schemas.microsoft.com/office/powerpoint/2010/main" val="242675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93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14CA4DC6-2D20-4A34-AC8D-0637098F3D95}"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384038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C4F214CA-FC23-4653-B122-B81FB5D04BF9}"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94363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CB76F22F-EF14-4D0B-95A7-F456E66E83AB}"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21440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D6FF16D3-0617-41B5-84FC-9196641F5C1D}"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164322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F45D2728-5F90-4648-A55C-9613FA6F2D17}"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27686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DDAC5CAD-0DAB-4D04-B775-8533810798A6}"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383920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7FC5FD99-42CE-4939-B312-B41EB7A5F642}"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4071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18"/>
          <a:srcRect t="-1" b="11873"/>
          <a:stretch/>
        </p:blipFill>
        <p:spPr>
          <a:xfrm flipH="1" flipV="1">
            <a:off x="-5862" y="0"/>
            <a:ext cx="12197859" cy="882650"/>
          </a:xfrm>
          <a:prstGeom prst="rect">
            <a:avLst/>
          </a:prstGeom>
        </p:spPr>
      </p:pic>
      <p:pic>
        <p:nvPicPr>
          <p:cNvPr id="16" name="Picture 15"/>
          <p:cNvPicPr>
            <a:picLocks noChangeAspect="1"/>
          </p:cNvPicPr>
          <p:nvPr userDrawn="1"/>
        </p:nvPicPr>
        <p:blipFill rotWithShape="1">
          <a:blip r:embed="rId19"/>
          <a:srcRect t="28484" b="-1"/>
          <a:stretch/>
        </p:blipFill>
        <p:spPr>
          <a:xfrm>
            <a:off x="0" y="6413956"/>
            <a:ext cx="12192000" cy="436670"/>
          </a:xfrm>
          <a:prstGeom prst="rect">
            <a:avLst/>
          </a:prstGeom>
        </p:spPr>
      </p:pic>
      <p:grpSp>
        <p:nvGrpSpPr>
          <p:cNvPr id="17" name="Group 16"/>
          <p:cNvGrpSpPr/>
          <p:nvPr userDrawn="1"/>
        </p:nvGrpSpPr>
        <p:grpSpPr>
          <a:xfrm>
            <a:off x="202529" y="232820"/>
            <a:ext cx="1274904" cy="463336"/>
            <a:chOff x="8081301" y="6080974"/>
            <a:chExt cx="956178" cy="463336"/>
          </a:xfrm>
        </p:grpSpPr>
        <p:grpSp>
          <p:nvGrpSpPr>
            <p:cNvPr id="18" name="Group 17"/>
            <p:cNvGrpSpPr/>
            <p:nvPr userDrawn="1"/>
          </p:nvGrpSpPr>
          <p:grpSpPr>
            <a:xfrm>
              <a:off x="8511257" y="6080974"/>
              <a:ext cx="526222" cy="435185"/>
              <a:chOff x="8503764" y="6062881"/>
              <a:chExt cx="526222" cy="435185"/>
            </a:xfrm>
          </p:grpSpPr>
          <p:cxnSp>
            <p:nvCxnSpPr>
              <p:cNvPr id="20" name="Straight Connector 19"/>
              <p:cNvCxnSpPr/>
              <p:nvPr/>
            </p:nvCxnSpPr>
            <p:spPr>
              <a:xfrm>
                <a:off x="8503764" y="6062881"/>
                <a:ext cx="0" cy="435185"/>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IMCOM.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85280" y="6062881"/>
                <a:ext cx="444706" cy="414134"/>
              </a:xfrm>
              <a:prstGeom prst="rect">
                <a:avLst/>
              </a:prstGeom>
            </p:spPr>
          </p:pic>
        </p:grpSp>
        <p:pic>
          <p:nvPicPr>
            <p:cNvPr id="19" name="Picture 18"/>
            <p:cNvPicPr>
              <a:picLocks noChangeAspect="1"/>
            </p:cNvPicPr>
            <p:nvPr userDrawn="1"/>
          </p:nvPicPr>
          <p:blipFill>
            <a:blip r:embed="rId21"/>
            <a:stretch>
              <a:fillRect/>
            </a:stretch>
          </p:blipFill>
          <p:spPr>
            <a:xfrm>
              <a:off x="8081301" y="6080974"/>
              <a:ext cx="341406" cy="463336"/>
            </a:xfrm>
            <a:prstGeom prst="rect">
              <a:avLst/>
            </a:prstGeom>
          </p:spPr>
        </p:pic>
      </p:grpSp>
      <p:sp>
        <p:nvSpPr>
          <p:cNvPr id="354" name="Rectangle 353"/>
          <p:cNvSpPr>
            <a:spLocks noChangeArrowheads="1"/>
          </p:cNvSpPr>
          <p:nvPr userDrawn="1"/>
        </p:nvSpPr>
        <p:spPr bwMode="auto">
          <a:xfrm>
            <a:off x="101599" y="6642556"/>
            <a:ext cx="7588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800" b="1" dirty="0">
                <a:solidFill>
                  <a:srgbClr val="000000"/>
                </a:solidFill>
              </a:rPr>
              <a:t>Michael Magar, 785-239-0866 (DSN 520-0866) michael.a.magar.civ@mail.mil</a:t>
            </a:r>
          </a:p>
        </p:txBody>
      </p:sp>
      <p:sp>
        <p:nvSpPr>
          <p:cNvPr id="22" name="TextBox 21"/>
          <p:cNvSpPr txBox="1"/>
          <p:nvPr userDrawn="1"/>
        </p:nvSpPr>
        <p:spPr>
          <a:xfrm>
            <a:off x="4489940" y="6413956"/>
            <a:ext cx="3200400" cy="215444"/>
          </a:xfrm>
          <a:prstGeom prst="rect">
            <a:avLst/>
          </a:prstGeom>
          <a:noFill/>
        </p:spPr>
        <p:txBody>
          <a:bodyPr wrap="square" rtlCol="0">
            <a:spAutoFit/>
          </a:bodyPr>
          <a:lstStyle/>
          <a:p>
            <a:pPr algn="ctr">
              <a:defRPr/>
            </a:pPr>
            <a:r>
              <a:rPr lang="en-US" sz="800" dirty="0">
                <a:solidFill>
                  <a:srgbClr val="000000"/>
                </a:solidFill>
                <a:cs typeface="Arial" panose="020B0604020202020204" pitchFamily="34" charset="0"/>
              </a:rPr>
              <a:t>UNCLASSIFIED</a:t>
            </a:r>
          </a:p>
        </p:txBody>
      </p:sp>
      <p:grpSp>
        <p:nvGrpSpPr>
          <p:cNvPr id="3" name="Group 2"/>
          <p:cNvGrpSpPr/>
          <p:nvPr userDrawn="1"/>
        </p:nvGrpSpPr>
        <p:grpSpPr>
          <a:xfrm>
            <a:off x="10478037" y="76201"/>
            <a:ext cx="1612364" cy="982767"/>
            <a:chOff x="8027191" y="149458"/>
            <a:chExt cx="1173961" cy="982767"/>
          </a:xfrm>
        </p:grpSpPr>
        <p:sp>
          <p:nvSpPr>
            <p:cNvPr id="2" name="TextBox 1"/>
            <p:cNvSpPr txBox="1"/>
            <p:nvPr userDrawn="1"/>
          </p:nvSpPr>
          <p:spPr>
            <a:xfrm>
              <a:off x="8027191" y="916781"/>
              <a:ext cx="1173961" cy="215444"/>
            </a:xfrm>
            <a:prstGeom prst="rect">
              <a:avLst/>
            </a:prstGeom>
            <a:noFill/>
          </p:spPr>
          <p:txBody>
            <a:bodyPr wrap="square" rtlCol="0">
              <a:spAutoFit/>
            </a:bodyPr>
            <a:lstStyle/>
            <a:p>
              <a:pPr algn="ctr" fontAlgn="base">
                <a:spcBef>
                  <a:spcPct val="0"/>
                </a:spcBef>
                <a:spcAft>
                  <a:spcPct val="0"/>
                </a:spcAft>
              </a:pPr>
              <a:r>
                <a:rPr lang="en-US" sz="800" b="1" dirty="0">
                  <a:solidFill>
                    <a:srgbClr val="000000"/>
                  </a:solidFill>
                  <a:cs typeface="Arial" charset="0"/>
                </a:rPr>
                <a:t>USAG FORT RILEY</a:t>
              </a:r>
            </a:p>
          </p:txBody>
        </p:sp>
        <p:pic>
          <p:nvPicPr>
            <p:cNvPr id="23" name="Picture 750" descr="INSTALLATION MANAGEMENT ACTIVITY-DUI-COLOR"/>
            <p:cNvPicPr preferRelativeResize="0">
              <a:picLocks noChangeAspect="1" noChangeArrowheads="1"/>
            </p:cNvPicPr>
            <p:nvPr userDrawn="1"/>
          </p:nvPicPr>
          <p:blipFill>
            <a:blip r:embed="rId22" cstate="print">
              <a:clrChange>
                <a:clrFrom>
                  <a:srgbClr val="FFFFFF"/>
                </a:clrFrom>
                <a:clrTo>
                  <a:srgbClr val="FFFFFF">
                    <a:alpha val="0"/>
                  </a:srgbClr>
                </a:clrTo>
              </a:clrChange>
            </a:blip>
            <a:srcRect/>
            <a:stretch>
              <a:fillRect/>
            </a:stretch>
          </p:blipFill>
          <p:spPr bwMode="auto">
            <a:xfrm>
              <a:off x="8153395" y="149458"/>
              <a:ext cx="876935" cy="779498"/>
            </a:xfrm>
            <a:prstGeom prst="rect">
              <a:avLst/>
            </a:prstGeom>
            <a:noFill/>
            <a:ln w="9525">
              <a:noFill/>
              <a:miter lim="800000"/>
              <a:headEnd/>
              <a:tailEnd/>
            </a:ln>
          </p:spPr>
        </p:pic>
      </p:grpSp>
    </p:spTree>
    <p:extLst>
      <p:ext uri="{BB962C8B-B14F-4D97-AF65-F5344CB8AC3E}">
        <p14:creationId xmlns:p14="http://schemas.microsoft.com/office/powerpoint/2010/main" val="11156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290513" indent="-290513"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82625" indent="-277813" algn="l" rtl="0" eaLnBrk="0" fontAlgn="base" hangingPunct="0">
        <a:spcBef>
          <a:spcPct val="20000"/>
        </a:spcBef>
        <a:spcAft>
          <a:spcPct val="0"/>
        </a:spcAft>
        <a:buFont typeface="Times New Roman" pitchFamily="18" charset="0"/>
        <a:buChar char="–"/>
        <a:defRPr sz="2400">
          <a:solidFill>
            <a:schemeClr val="tx1"/>
          </a:solidFill>
          <a:latin typeface="+mn-lt"/>
        </a:defRPr>
      </a:lvl2pPr>
      <a:lvl3pPr marL="1030288" indent="-233363" algn="l" rtl="0" eaLnBrk="0" fontAlgn="base" hangingPunct="0">
        <a:spcBef>
          <a:spcPct val="20000"/>
        </a:spcBef>
        <a:spcAft>
          <a:spcPct val="0"/>
        </a:spcAft>
        <a:buChar char="•"/>
        <a:defRPr sz="2000">
          <a:solidFill>
            <a:schemeClr val="tx1"/>
          </a:solidFill>
          <a:latin typeface="+mn-lt"/>
        </a:defRPr>
      </a:lvl3pPr>
      <a:lvl4pPr marL="1379538" indent="-234950" algn="l" rtl="0" eaLnBrk="0" fontAlgn="base" hangingPunct="0">
        <a:spcBef>
          <a:spcPct val="20000"/>
        </a:spcBef>
        <a:spcAft>
          <a:spcPct val="0"/>
        </a:spcAft>
        <a:buChar char="–"/>
        <a:defRPr>
          <a:solidFill>
            <a:schemeClr val="tx1"/>
          </a:solidFill>
          <a:latin typeface="+mn-lt"/>
        </a:defRPr>
      </a:lvl4pPr>
      <a:lvl5pPr marL="1712913" indent="-219075" algn="l" rtl="0" eaLnBrk="0" fontAlgn="base" hangingPunct="0">
        <a:spcBef>
          <a:spcPct val="20000"/>
        </a:spcBef>
        <a:spcAft>
          <a:spcPct val="0"/>
        </a:spcAft>
        <a:buChar char="»"/>
        <a:defRPr>
          <a:solidFill>
            <a:schemeClr val="tx1"/>
          </a:solidFill>
          <a:latin typeface="+mn-lt"/>
        </a:defRPr>
      </a:lvl5pPr>
      <a:lvl6pPr marL="2170113" indent="-219075" algn="l" rtl="0" fontAlgn="base">
        <a:spcBef>
          <a:spcPct val="20000"/>
        </a:spcBef>
        <a:spcAft>
          <a:spcPct val="0"/>
        </a:spcAft>
        <a:buChar char="»"/>
        <a:defRPr>
          <a:solidFill>
            <a:schemeClr val="tx1"/>
          </a:solidFill>
          <a:latin typeface="+mn-lt"/>
        </a:defRPr>
      </a:lvl6pPr>
      <a:lvl7pPr marL="2627313" indent="-219075" algn="l" rtl="0" fontAlgn="base">
        <a:spcBef>
          <a:spcPct val="20000"/>
        </a:spcBef>
        <a:spcAft>
          <a:spcPct val="0"/>
        </a:spcAft>
        <a:buChar char="»"/>
        <a:defRPr>
          <a:solidFill>
            <a:schemeClr val="tx1"/>
          </a:solidFill>
          <a:latin typeface="+mn-lt"/>
        </a:defRPr>
      </a:lvl7pPr>
      <a:lvl8pPr marL="3084513" indent="-219075" algn="l" rtl="0" fontAlgn="base">
        <a:spcBef>
          <a:spcPct val="20000"/>
        </a:spcBef>
        <a:spcAft>
          <a:spcPct val="0"/>
        </a:spcAft>
        <a:buChar char="»"/>
        <a:defRPr>
          <a:solidFill>
            <a:schemeClr val="tx1"/>
          </a:solidFill>
          <a:latin typeface="+mn-lt"/>
        </a:defRPr>
      </a:lvl8pPr>
      <a:lvl9pPr marL="3541713" indent="-219075"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om/url?sa=i&amp;rct=j&amp;q=&amp;esrc=s&amp;frm=1&amp;source=images&amp;cd=&amp;cad=rja&amp;uact=8&amp;docid=oEz9jmDZym32dM&amp;tbnid=tXqjkBoragZnxM:&amp;ved=0CAUQjRw&amp;url=http://www.tydenbrooks.com/Products/Indicative-Seals/Wire-Seals/Prong-Lok-Pro-4-Seal.aspx&amp;ei=53xWU6n5NtSysQTn14GoBw&amp;bvm=bv.65177938,d.aWc&amp;psig=AFQjCNH-JTrPtfZsWHU55Z5pp5IahOmvZg&amp;ust=1398263388861435"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uact=8&amp;docid=zdpt199_13SpBM&amp;tbnid=0yJ_siVbP2i3oM:&amp;ved=0CAUQjRw&amp;url=http://www.tydenbrooks.com/Products/Indicative-Seals/Wire-Seals.aspx&amp;ei=o35WU8-7KZSysASZhoCYCA&amp;bvm=bv.65177938,d.aWc&amp;psig=AFQjCNH-JTrPtfZsWHU55Z5pp5IahOmvZg&amp;ust=1398263388861435" TargetMode="External"/><Relationship Id="rId5" Type="http://schemas.openxmlformats.org/officeDocument/2006/relationships/image" Target="../media/image24.gif"/><Relationship Id="rId4" Type="http://schemas.openxmlformats.org/officeDocument/2006/relationships/hyperlink" Target="http://www.google.com/url?sa=i&amp;rct=j&amp;q=&amp;esrc=s&amp;frm=1&amp;source=images&amp;cd=&amp;cad=rja&amp;uact=8&amp;docid=oEz9jmDZym32dM&amp;tbnid=gNN_Nwu3vr9L7M:&amp;ved=0CAUQjRw&amp;url=http://www.tydenbrooks.com/Products/Indicative-Seals/Wire-Seals/Prong-Lok-Pro-4-Seal.aspx&amp;ei=CH1WU__8EI7isASV5oKwAg&amp;bvm=bv.65177938,d.aWc&amp;psig=AFQjCNH-JTrPtfZsWHU55Z5pp5IahOmvZg&amp;ust=1398263388861435"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7.png"/><Relationship Id="rId4"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Text Box 3"/>
          <p:cNvSpPr txBox="1">
            <a:spLocks noChangeArrowheads="1"/>
          </p:cNvSpPr>
          <p:nvPr/>
        </p:nvSpPr>
        <p:spPr bwMode="auto">
          <a:xfrm>
            <a:off x="1524000" y="4850780"/>
            <a:ext cx="9144000" cy="861774"/>
          </a:xfrm>
          <a:prstGeom prst="rect">
            <a:avLst/>
          </a:prstGeom>
          <a:noFill/>
          <a:ln w="9525">
            <a:noFill/>
            <a:miter lim="800000"/>
            <a:headEnd/>
            <a:tailEnd/>
          </a:ln>
          <a:effectLst/>
        </p:spPr>
        <p:txBody>
          <a:bodyPr>
            <a:spAutoFit/>
          </a:bodyPr>
          <a:lstStyle/>
          <a:p>
            <a:pPr algn="ctr">
              <a:spcBef>
                <a:spcPct val="50000"/>
              </a:spcBef>
            </a:pPr>
            <a:r>
              <a:rPr lang="en-US" sz="2000" b="1" dirty="0"/>
              <a:t>Presented by:</a:t>
            </a:r>
          </a:p>
          <a:p>
            <a:pPr algn="ctr">
              <a:spcBef>
                <a:spcPct val="50000"/>
              </a:spcBef>
            </a:pPr>
            <a:r>
              <a:rPr lang="en-US" sz="2000" b="1" dirty="0"/>
              <a:t>Fort Riley Security Branch</a:t>
            </a:r>
          </a:p>
        </p:txBody>
      </p:sp>
      <p:sp>
        <p:nvSpPr>
          <p:cNvPr id="6" name="TextBox 5"/>
          <p:cNvSpPr txBox="1"/>
          <p:nvPr/>
        </p:nvSpPr>
        <p:spPr>
          <a:xfrm>
            <a:off x="5029201" y="2016478"/>
            <a:ext cx="1905000" cy="400110"/>
          </a:xfrm>
          <a:prstGeom prst="rect">
            <a:avLst/>
          </a:prstGeom>
          <a:noFill/>
        </p:spPr>
        <p:txBody>
          <a:bodyPr wrap="square" rtlCol="0">
            <a:spAutoFit/>
          </a:bodyPr>
          <a:lstStyle/>
          <a:p>
            <a:pPr algn="ctr"/>
            <a:r>
              <a:rPr lang="en-US" sz="2000" b="1" dirty="0"/>
              <a:t>DAY 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022" y="1585588"/>
            <a:ext cx="3136179" cy="31410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603005"/>
            <a:ext cx="3352800" cy="3141012"/>
          </a:xfrm>
          <a:prstGeom prst="rect">
            <a:avLst/>
          </a:prstGeom>
        </p:spPr>
      </p:pic>
      <p:sp>
        <p:nvSpPr>
          <p:cNvPr id="216066" name="Text Box 2"/>
          <p:cNvSpPr txBox="1">
            <a:spLocks noChangeArrowheads="1"/>
          </p:cNvSpPr>
          <p:nvPr/>
        </p:nvSpPr>
        <p:spPr bwMode="auto">
          <a:xfrm>
            <a:off x="2667000" y="507303"/>
            <a:ext cx="68199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t>ARMORER’S COURSE</a:t>
            </a:r>
            <a:br>
              <a:rPr lang="en-US" sz="2800" b="1" dirty="0" smtClean="0"/>
            </a:br>
            <a:r>
              <a:rPr lang="en-US" sz="2800" b="1" dirty="0" smtClean="0"/>
              <a:t>Physical Security of Arms, Ammo &amp; Explosives (AA&amp;E)</a:t>
            </a:r>
            <a:endParaRPr lang="en-US" sz="2800" b="1" dirty="0"/>
          </a:p>
        </p:txBody>
      </p:sp>
    </p:spTree>
    <p:extLst>
      <p:ext uri="{BB962C8B-B14F-4D97-AF65-F5344CB8AC3E}">
        <p14:creationId xmlns:p14="http://schemas.microsoft.com/office/powerpoint/2010/main" val="552138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m16_01"/>
          <p:cNvPicPr>
            <a:picLocks noChangeAspect="1" noChangeArrowheads="1"/>
          </p:cNvPicPr>
          <p:nvPr/>
        </p:nvPicPr>
        <p:blipFill>
          <a:blip r:embed="rId2" cstate="print"/>
          <a:srcRect/>
          <a:stretch>
            <a:fillRect/>
          </a:stretch>
        </p:blipFill>
        <p:spPr bwMode="auto">
          <a:xfrm rot="4454110">
            <a:off x="5022057" y="4274344"/>
            <a:ext cx="1676400" cy="595313"/>
          </a:xfrm>
          <a:prstGeom prst="rect">
            <a:avLst/>
          </a:prstGeom>
          <a:noFill/>
          <a:ln w="9525">
            <a:noFill/>
            <a:miter lim="800000"/>
            <a:headEnd/>
            <a:tailEnd/>
          </a:ln>
        </p:spPr>
      </p:pic>
      <p:grpSp>
        <p:nvGrpSpPr>
          <p:cNvPr id="2" name="Group 3"/>
          <p:cNvGrpSpPr>
            <a:grpSpLocks/>
          </p:cNvGrpSpPr>
          <p:nvPr/>
        </p:nvGrpSpPr>
        <p:grpSpPr bwMode="auto">
          <a:xfrm>
            <a:off x="6858000" y="3657601"/>
            <a:ext cx="1085850" cy="2347913"/>
            <a:chOff x="4368" y="1152"/>
            <a:chExt cx="684" cy="1479"/>
          </a:xfrm>
        </p:grpSpPr>
        <p:pic>
          <p:nvPicPr>
            <p:cNvPr id="165896"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5897" name="Text Box 5"/>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a:t>Armorer</a:t>
              </a:r>
            </a:p>
          </p:txBody>
        </p:sp>
      </p:grpSp>
      <p:pic>
        <p:nvPicPr>
          <p:cNvPr id="165892" name="Picture 6" descr="clipart_soldier"/>
          <p:cNvPicPr>
            <a:picLocks noChangeAspect="1" noChangeArrowheads="1"/>
          </p:cNvPicPr>
          <p:nvPr/>
        </p:nvPicPr>
        <p:blipFill>
          <a:blip r:embed="rId4" cstate="print"/>
          <a:srcRect/>
          <a:stretch>
            <a:fillRect/>
          </a:stretch>
        </p:blipFill>
        <p:spPr bwMode="auto">
          <a:xfrm>
            <a:off x="3810001" y="3810000"/>
            <a:ext cx="1154113" cy="2114550"/>
          </a:xfrm>
          <a:prstGeom prst="rect">
            <a:avLst/>
          </a:prstGeom>
          <a:noFill/>
          <a:ln w="9525">
            <a:noFill/>
            <a:miter lim="800000"/>
            <a:headEnd/>
            <a:tailEnd/>
          </a:ln>
        </p:spPr>
      </p:pic>
      <p:sp>
        <p:nvSpPr>
          <p:cNvPr id="165893" name="Text Box 7"/>
          <p:cNvSpPr txBox="1">
            <a:spLocks noChangeArrowheads="1"/>
          </p:cNvSpPr>
          <p:nvPr/>
        </p:nvSpPr>
        <p:spPr bwMode="auto">
          <a:xfrm>
            <a:off x="3733800" y="5791201"/>
            <a:ext cx="958850" cy="366713"/>
          </a:xfrm>
          <a:prstGeom prst="rect">
            <a:avLst/>
          </a:prstGeom>
          <a:noFill/>
          <a:ln w="9525">
            <a:noFill/>
            <a:miter lim="800000"/>
            <a:headEnd/>
            <a:tailEnd/>
          </a:ln>
        </p:spPr>
        <p:txBody>
          <a:bodyPr wrap="none">
            <a:spAutoFit/>
          </a:bodyPr>
          <a:lstStyle/>
          <a:p>
            <a:r>
              <a:rPr lang="en-US" b="1"/>
              <a:t>Soldier</a:t>
            </a:r>
          </a:p>
        </p:txBody>
      </p:sp>
      <p:sp>
        <p:nvSpPr>
          <p:cNvPr id="165894" name="Text Box 8"/>
          <p:cNvSpPr txBox="1">
            <a:spLocks noChangeArrowheads="1"/>
          </p:cNvSpPr>
          <p:nvPr/>
        </p:nvSpPr>
        <p:spPr bwMode="auto">
          <a:xfrm>
            <a:off x="2400300" y="1952388"/>
            <a:ext cx="7391400" cy="461665"/>
          </a:xfrm>
          <a:prstGeom prst="rect">
            <a:avLst/>
          </a:prstGeom>
          <a:noFill/>
          <a:ln w="9525">
            <a:noFill/>
            <a:miter lim="800000"/>
            <a:headEnd/>
            <a:tailEnd/>
          </a:ln>
        </p:spPr>
        <p:txBody>
          <a:bodyPr>
            <a:spAutoFit/>
          </a:bodyPr>
          <a:lstStyle/>
          <a:p>
            <a:pPr algn="ctr"/>
            <a:r>
              <a:rPr lang="en-US" sz="2400" dirty="0"/>
              <a:t>Lost Weapons Card</a:t>
            </a:r>
          </a:p>
        </p:txBody>
      </p:sp>
      <p:sp>
        <p:nvSpPr>
          <p:cNvPr id="675849" name="Text Box 9"/>
          <p:cNvSpPr txBox="1">
            <a:spLocks noChangeArrowheads="1"/>
          </p:cNvSpPr>
          <p:nvPr/>
        </p:nvSpPr>
        <p:spPr bwMode="auto">
          <a:xfrm>
            <a:off x="3454764" y="2452152"/>
            <a:ext cx="5369034" cy="400110"/>
          </a:xfrm>
          <a:prstGeom prst="rect">
            <a:avLst/>
          </a:prstGeom>
          <a:noFill/>
          <a:ln w="9525">
            <a:noFill/>
            <a:miter lim="800000"/>
            <a:headEnd/>
            <a:tailEnd/>
          </a:ln>
        </p:spPr>
        <p:txBody>
          <a:bodyPr wrap="none">
            <a:spAutoFit/>
          </a:bodyPr>
          <a:lstStyle/>
          <a:p>
            <a:r>
              <a:rPr lang="en-US" sz="2000" dirty="0"/>
              <a:t>Use hand receipt procedures (DA Form 2062)</a:t>
            </a:r>
          </a:p>
        </p:txBody>
      </p:sp>
      <p:sp>
        <p:nvSpPr>
          <p:cNvPr id="11"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204161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p:cNvPicPr>
            <a:picLocks noChangeAspect="1" noChangeArrowheads="1"/>
          </p:cNvPicPr>
          <p:nvPr/>
        </p:nvPicPr>
        <p:blipFill>
          <a:blip r:embed="rId2" cstate="print"/>
          <a:srcRect l="13637" t="18845" r="13281" b="6607"/>
          <a:stretch>
            <a:fillRect/>
          </a:stretch>
        </p:blipFill>
        <p:spPr bwMode="auto">
          <a:xfrm>
            <a:off x="2743200" y="1524000"/>
            <a:ext cx="6400800" cy="4584700"/>
          </a:xfrm>
          <a:prstGeom prst="rect">
            <a:avLst/>
          </a:prstGeom>
          <a:noFill/>
          <a:ln w="9525">
            <a:noFill/>
            <a:miter lim="800000"/>
            <a:headEnd/>
            <a:tailEnd/>
          </a:ln>
        </p:spPr>
      </p:pic>
      <p:sp>
        <p:nvSpPr>
          <p:cNvPr id="166916" name="Text Box 4"/>
          <p:cNvSpPr txBox="1">
            <a:spLocks noChangeArrowheads="1"/>
          </p:cNvSpPr>
          <p:nvPr/>
        </p:nvSpPr>
        <p:spPr bwMode="auto">
          <a:xfrm>
            <a:off x="5014913" y="1633539"/>
            <a:ext cx="1282700" cy="274637"/>
          </a:xfrm>
          <a:prstGeom prst="rect">
            <a:avLst/>
          </a:prstGeom>
          <a:noFill/>
          <a:ln w="9525">
            <a:noFill/>
            <a:miter lim="800000"/>
            <a:headEnd/>
            <a:tailEnd/>
          </a:ln>
        </p:spPr>
        <p:txBody>
          <a:bodyPr wrap="none">
            <a:spAutoFit/>
          </a:bodyPr>
          <a:lstStyle/>
          <a:p>
            <a:r>
              <a:rPr lang="en-US" sz="1200" b="1"/>
              <a:t>Joe D. Armorer</a:t>
            </a:r>
          </a:p>
        </p:txBody>
      </p:sp>
      <p:sp>
        <p:nvSpPr>
          <p:cNvPr id="166917" name="Text Box 5"/>
          <p:cNvSpPr txBox="1">
            <a:spLocks noChangeArrowheads="1"/>
          </p:cNvSpPr>
          <p:nvPr/>
        </p:nvSpPr>
        <p:spPr bwMode="auto">
          <a:xfrm>
            <a:off x="6858000" y="1628775"/>
            <a:ext cx="1125538" cy="274638"/>
          </a:xfrm>
          <a:prstGeom prst="rect">
            <a:avLst/>
          </a:prstGeom>
          <a:noFill/>
          <a:ln w="9525">
            <a:noFill/>
            <a:miter lim="800000"/>
            <a:headEnd/>
            <a:tailEnd/>
          </a:ln>
        </p:spPr>
        <p:txBody>
          <a:bodyPr wrap="none">
            <a:spAutoFit/>
          </a:bodyPr>
          <a:lstStyle/>
          <a:p>
            <a:r>
              <a:rPr lang="en-US" sz="1200" b="1"/>
              <a:t>PFC J. Smith</a:t>
            </a:r>
          </a:p>
        </p:txBody>
      </p:sp>
      <p:sp>
        <p:nvSpPr>
          <p:cNvPr id="166918" name="Text Box 6"/>
          <p:cNvSpPr txBox="1">
            <a:spLocks noChangeArrowheads="1"/>
          </p:cNvSpPr>
          <p:nvPr/>
        </p:nvSpPr>
        <p:spPr bwMode="auto">
          <a:xfrm>
            <a:off x="4221163" y="2319339"/>
            <a:ext cx="1390650" cy="274637"/>
          </a:xfrm>
          <a:prstGeom prst="rect">
            <a:avLst/>
          </a:prstGeom>
          <a:noFill/>
          <a:ln w="9525">
            <a:noFill/>
            <a:miter lim="800000"/>
            <a:headEnd/>
            <a:tailEnd/>
          </a:ln>
        </p:spPr>
        <p:txBody>
          <a:bodyPr wrap="none">
            <a:spAutoFit/>
          </a:bodyPr>
          <a:lstStyle/>
          <a:p>
            <a:r>
              <a:rPr lang="en-US" sz="1200" b="1"/>
              <a:t>M16A4 SN# 1123</a:t>
            </a:r>
          </a:p>
        </p:txBody>
      </p:sp>
      <p:sp>
        <p:nvSpPr>
          <p:cNvPr id="166919" name="Text Box 7"/>
          <p:cNvSpPr txBox="1">
            <a:spLocks noChangeArrowheads="1"/>
          </p:cNvSpPr>
          <p:nvPr/>
        </p:nvSpPr>
        <p:spPr bwMode="auto">
          <a:xfrm>
            <a:off x="7300913" y="2354264"/>
            <a:ext cx="323850" cy="244475"/>
          </a:xfrm>
          <a:prstGeom prst="rect">
            <a:avLst/>
          </a:prstGeom>
          <a:noFill/>
          <a:ln w="9525">
            <a:noFill/>
            <a:miter lim="800000"/>
            <a:headEnd/>
            <a:tailEnd/>
          </a:ln>
        </p:spPr>
        <p:txBody>
          <a:bodyPr wrap="none">
            <a:spAutoFit/>
          </a:bodyPr>
          <a:lstStyle/>
          <a:p>
            <a:r>
              <a:rPr lang="en-US" sz="1000" b="1"/>
              <a:t>ea</a:t>
            </a:r>
          </a:p>
        </p:txBody>
      </p:sp>
      <p:sp>
        <p:nvSpPr>
          <p:cNvPr id="166920" name="Text Box 8"/>
          <p:cNvSpPr txBox="1">
            <a:spLocks noChangeArrowheads="1"/>
          </p:cNvSpPr>
          <p:nvPr/>
        </p:nvSpPr>
        <p:spPr bwMode="auto">
          <a:xfrm>
            <a:off x="7529513" y="2362201"/>
            <a:ext cx="254000" cy="244475"/>
          </a:xfrm>
          <a:prstGeom prst="rect">
            <a:avLst/>
          </a:prstGeom>
          <a:noFill/>
          <a:ln w="9525">
            <a:noFill/>
            <a:miter lim="800000"/>
            <a:headEnd/>
            <a:tailEnd/>
          </a:ln>
        </p:spPr>
        <p:txBody>
          <a:bodyPr wrap="none">
            <a:spAutoFit/>
          </a:bodyPr>
          <a:lstStyle/>
          <a:p>
            <a:r>
              <a:rPr lang="en-US" sz="1000" b="1"/>
              <a:t>1</a:t>
            </a:r>
          </a:p>
        </p:txBody>
      </p:sp>
      <p:sp>
        <p:nvSpPr>
          <p:cNvPr id="166921" name="Text Box 9"/>
          <p:cNvSpPr txBox="1">
            <a:spLocks noChangeArrowheads="1"/>
          </p:cNvSpPr>
          <p:nvPr/>
        </p:nvSpPr>
        <p:spPr bwMode="auto">
          <a:xfrm>
            <a:off x="7726363" y="2360614"/>
            <a:ext cx="254000" cy="244475"/>
          </a:xfrm>
          <a:prstGeom prst="rect">
            <a:avLst/>
          </a:prstGeom>
          <a:noFill/>
          <a:ln w="9525">
            <a:noFill/>
            <a:miter lim="800000"/>
            <a:headEnd/>
            <a:tailEnd/>
          </a:ln>
        </p:spPr>
        <p:txBody>
          <a:bodyPr wrap="none">
            <a:spAutoFit/>
          </a:bodyPr>
          <a:lstStyle/>
          <a:p>
            <a:r>
              <a:rPr lang="en-US" sz="1000" b="1"/>
              <a:t>1</a:t>
            </a:r>
          </a:p>
        </p:txBody>
      </p:sp>
      <p:sp>
        <p:nvSpPr>
          <p:cNvPr id="166922" name="Text Box 10"/>
          <p:cNvSpPr txBox="1">
            <a:spLocks noChangeArrowheads="1"/>
          </p:cNvSpPr>
          <p:nvPr/>
        </p:nvSpPr>
        <p:spPr bwMode="auto">
          <a:xfrm>
            <a:off x="2895600" y="2354264"/>
            <a:ext cx="1150938" cy="244475"/>
          </a:xfrm>
          <a:prstGeom prst="rect">
            <a:avLst/>
          </a:prstGeom>
          <a:noFill/>
          <a:ln w="9525">
            <a:noFill/>
            <a:miter lim="800000"/>
            <a:headEnd/>
            <a:tailEnd/>
          </a:ln>
        </p:spPr>
        <p:txBody>
          <a:bodyPr wrap="none">
            <a:spAutoFit/>
          </a:bodyPr>
          <a:lstStyle/>
          <a:p>
            <a:r>
              <a:rPr lang="en-US" sz="1000" b="1"/>
              <a:t>210-01-111-1111</a:t>
            </a:r>
          </a:p>
        </p:txBody>
      </p:sp>
      <p:sp>
        <p:nvSpPr>
          <p:cNvPr id="166923" name="Text Box 11"/>
          <p:cNvSpPr txBox="1">
            <a:spLocks noChangeArrowheads="1"/>
          </p:cNvSpPr>
          <p:nvPr/>
        </p:nvSpPr>
        <p:spPr bwMode="auto">
          <a:xfrm rot="-5400000">
            <a:off x="6754158" y="4343501"/>
            <a:ext cx="2236510" cy="307777"/>
          </a:xfrm>
          <a:prstGeom prst="rect">
            <a:avLst/>
          </a:prstGeom>
          <a:noFill/>
          <a:ln w="9525">
            <a:noFill/>
            <a:miter lim="800000"/>
            <a:headEnd/>
            <a:tailEnd/>
          </a:ln>
        </p:spPr>
        <p:txBody>
          <a:bodyPr wrap="none">
            <a:spAutoFit/>
          </a:bodyPr>
          <a:lstStyle/>
          <a:p>
            <a:r>
              <a:rPr lang="en-US" sz="1400" dirty="0">
                <a:latin typeface="Blackadder ITC" pitchFamily="82" charset="0"/>
              </a:rPr>
              <a:t>J. Smith  </a:t>
            </a:r>
            <a:r>
              <a:rPr lang="en-US" sz="1400" dirty="0"/>
              <a:t>9 December 2016</a:t>
            </a:r>
          </a:p>
        </p:txBody>
      </p:sp>
      <p:sp>
        <p:nvSpPr>
          <p:cNvPr id="166924" name="Line 12"/>
          <p:cNvSpPr>
            <a:spLocks noChangeShapeType="1"/>
          </p:cNvSpPr>
          <p:nvPr/>
        </p:nvSpPr>
        <p:spPr bwMode="auto">
          <a:xfrm flipV="1">
            <a:off x="7767639" y="2571750"/>
            <a:ext cx="187325" cy="185738"/>
          </a:xfrm>
          <a:prstGeom prst="line">
            <a:avLst/>
          </a:prstGeom>
          <a:noFill/>
          <a:ln w="9525">
            <a:solidFill>
              <a:schemeClr val="tx1"/>
            </a:solidFill>
            <a:round/>
            <a:headEnd/>
            <a:tailEnd/>
          </a:ln>
        </p:spPr>
        <p:txBody>
          <a:bodyPr/>
          <a:lstStyle/>
          <a:p>
            <a:endParaRPr lang="en-US"/>
          </a:p>
        </p:txBody>
      </p:sp>
      <p:sp>
        <p:nvSpPr>
          <p:cNvPr id="166925" name="Line 13"/>
          <p:cNvSpPr>
            <a:spLocks noChangeShapeType="1"/>
          </p:cNvSpPr>
          <p:nvPr/>
        </p:nvSpPr>
        <p:spPr bwMode="auto">
          <a:xfrm flipV="1">
            <a:off x="7867650" y="2652713"/>
            <a:ext cx="0" cy="685800"/>
          </a:xfrm>
          <a:prstGeom prst="line">
            <a:avLst/>
          </a:prstGeom>
          <a:noFill/>
          <a:ln w="9525">
            <a:solidFill>
              <a:schemeClr val="tx1"/>
            </a:solidFill>
            <a:round/>
            <a:headEnd/>
            <a:tailEnd/>
          </a:ln>
        </p:spPr>
        <p:txBody>
          <a:bodyPr/>
          <a:lstStyle/>
          <a:p>
            <a:endParaRPr lang="en-US"/>
          </a:p>
        </p:txBody>
      </p:sp>
      <p:sp>
        <p:nvSpPr>
          <p:cNvPr id="1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117531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m16_01"/>
          <p:cNvPicPr>
            <a:picLocks noChangeAspect="1" noChangeArrowheads="1"/>
          </p:cNvPicPr>
          <p:nvPr/>
        </p:nvPicPr>
        <p:blipFill>
          <a:blip r:embed="rId2" cstate="print"/>
          <a:srcRect/>
          <a:stretch>
            <a:fillRect/>
          </a:stretch>
        </p:blipFill>
        <p:spPr bwMode="auto">
          <a:xfrm rot="4454110">
            <a:off x="5022057" y="4274344"/>
            <a:ext cx="1676400" cy="595313"/>
          </a:xfrm>
          <a:prstGeom prst="rect">
            <a:avLst/>
          </a:prstGeom>
          <a:noFill/>
          <a:ln w="9525">
            <a:noFill/>
            <a:miter lim="800000"/>
            <a:headEnd/>
            <a:tailEnd/>
          </a:ln>
        </p:spPr>
      </p:pic>
      <p:grpSp>
        <p:nvGrpSpPr>
          <p:cNvPr id="2" name="Group 3"/>
          <p:cNvGrpSpPr>
            <a:grpSpLocks/>
          </p:cNvGrpSpPr>
          <p:nvPr/>
        </p:nvGrpSpPr>
        <p:grpSpPr bwMode="auto">
          <a:xfrm>
            <a:off x="6858000" y="3657601"/>
            <a:ext cx="1085850" cy="2347913"/>
            <a:chOff x="4368" y="1152"/>
            <a:chExt cx="684" cy="1479"/>
          </a:xfrm>
        </p:grpSpPr>
        <p:pic>
          <p:nvPicPr>
            <p:cNvPr id="167945"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7946" name="Text Box 5"/>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a:t>Armorer</a:t>
              </a:r>
            </a:p>
          </p:txBody>
        </p:sp>
      </p:grpSp>
      <p:pic>
        <p:nvPicPr>
          <p:cNvPr id="167940" name="Picture 6" descr="clipart_soldier"/>
          <p:cNvPicPr>
            <a:picLocks noChangeAspect="1" noChangeArrowheads="1"/>
          </p:cNvPicPr>
          <p:nvPr/>
        </p:nvPicPr>
        <p:blipFill>
          <a:blip r:embed="rId4" cstate="print"/>
          <a:srcRect/>
          <a:stretch>
            <a:fillRect/>
          </a:stretch>
        </p:blipFill>
        <p:spPr bwMode="auto">
          <a:xfrm>
            <a:off x="3810001" y="3810000"/>
            <a:ext cx="1154113" cy="2114550"/>
          </a:xfrm>
          <a:prstGeom prst="rect">
            <a:avLst/>
          </a:prstGeom>
          <a:noFill/>
          <a:ln w="9525">
            <a:noFill/>
            <a:miter lim="800000"/>
            <a:headEnd/>
            <a:tailEnd/>
          </a:ln>
        </p:spPr>
      </p:pic>
      <p:sp>
        <p:nvSpPr>
          <p:cNvPr id="167941" name="Text Box 7"/>
          <p:cNvSpPr txBox="1">
            <a:spLocks noChangeArrowheads="1"/>
          </p:cNvSpPr>
          <p:nvPr/>
        </p:nvSpPr>
        <p:spPr bwMode="auto">
          <a:xfrm>
            <a:off x="3733800" y="5791201"/>
            <a:ext cx="958850" cy="366713"/>
          </a:xfrm>
          <a:prstGeom prst="rect">
            <a:avLst/>
          </a:prstGeom>
          <a:noFill/>
          <a:ln w="9525">
            <a:noFill/>
            <a:miter lim="800000"/>
            <a:headEnd/>
            <a:tailEnd/>
          </a:ln>
        </p:spPr>
        <p:txBody>
          <a:bodyPr wrap="none">
            <a:spAutoFit/>
          </a:bodyPr>
          <a:lstStyle/>
          <a:p>
            <a:r>
              <a:rPr lang="en-US" b="1"/>
              <a:t>Soldier</a:t>
            </a:r>
          </a:p>
        </p:txBody>
      </p:sp>
      <p:sp>
        <p:nvSpPr>
          <p:cNvPr id="167942" name="Text Box 8"/>
          <p:cNvSpPr txBox="1">
            <a:spLocks noChangeArrowheads="1"/>
          </p:cNvSpPr>
          <p:nvPr/>
        </p:nvSpPr>
        <p:spPr bwMode="auto">
          <a:xfrm>
            <a:off x="2400300" y="2001202"/>
            <a:ext cx="7391400" cy="461665"/>
          </a:xfrm>
          <a:prstGeom prst="rect">
            <a:avLst/>
          </a:prstGeom>
          <a:noFill/>
          <a:ln w="9525">
            <a:noFill/>
            <a:miter lim="800000"/>
            <a:headEnd/>
            <a:tailEnd/>
          </a:ln>
        </p:spPr>
        <p:txBody>
          <a:bodyPr>
            <a:spAutoFit/>
          </a:bodyPr>
          <a:lstStyle/>
          <a:p>
            <a:pPr algn="ctr"/>
            <a:r>
              <a:rPr lang="en-US" sz="2400" dirty="0"/>
              <a:t>Lost Weapons Card</a:t>
            </a:r>
          </a:p>
        </p:txBody>
      </p:sp>
      <p:sp>
        <p:nvSpPr>
          <p:cNvPr id="167943" name="Text Box 9"/>
          <p:cNvSpPr txBox="1">
            <a:spLocks noChangeArrowheads="1"/>
          </p:cNvSpPr>
          <p:nvPr/>
        </p:nvSpPr>
        <p:spPr bwMode="auto">
          <a:xfrm>
            <a:off x="3411483" y="2465397"/>
            <a:ext cx="5369034" cy="400110"/>
          </a:xfrm>
          <a:prstGeom prst="rect">
            <a:avLst/>
          </a:prstGeom>
          <a:noFill/>
          <a:ln w="9525">
            <a:noFill/>
            <a:miter lim="800000"/>
            <a:headEnd/>
            <a:tailEnd/>
          </a:ln>
        </p:spPr>
        <p:txBody>
          <a:bodyPr wrap="none">
            <a:spAutoFit/>
          </a:bodyPr>
          <a:lstStyle/>
          <a:p>
            <a:r>
              <a:rPr lang="en-US" sz="2000" dirty="0"/>
              <a:t>Use hand receipt procedures (DA Form 2062)</a:t>
            </a:r>
          </a:p>
        </p:txBody>
      </p:sp>
      <p:sp>
        <p:nvSpPr>
          <p:cNvPr id="677898" name="Text Box 10"/>
          <p:cNvSpPr txBox="1">
            <a:spLocks noChangeArrowheads="1"/>
          </p:cNvSpPr>
          <p:nvPr/>
        </p:nvSpPr>
        <p:spPr bwMode="auto">
          <a:xfrm>
            <a:off x="2171700" y="2764717"/>
            <a:ext cx="7848600" cy="400110"/>
          </a:xfrm>
          <a:prstGeom prst="rect">
            <a:avLst/>
          </a:prstGeom>
          <a:noFill/>
          <a:ln w="9525">
            <a:noFill/>
            <a:miter lim="800000"/>
            <a:headEnd/>
            <a:tailEnd/>
          </a:ln>
        </p:spPr>
        <p:txBody>
          <a:bodyPr wrap="square">
            <a:spAutoFit/>
          </a:bodyPr>
          <a:lstStyle/>
          <a:p>
            <a:r>
              <a:rPr lang="en-US" sz="2000" dirty="0"/>
              <a:t>Soldier must also make entry on weapon control log (FR form 43-1)</a:t>
            </a:r>
          </a:p>
        </p:txBody>
      </p:sp>
      <p:sp>
        <p:nvSpPr>
          <p:cNvPr id="1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31116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7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bwMode="auto">
          <a:xfrm>
            <a:off x="1790700" y="1600200"/>
            <a:ext cx="8610600" cy="2438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Arial" panose="020B0604020202020204" pitchFamily="34" charset="0"/>
              <a:buChar char="•"/>
            </a:pPr>
            <a:r>
              <a:rPr lang="en-US" sz="2000" dirty="0"/>
              <a:t>Do not use only the FR 43-1 for weapons issue.  </a:t>
            </a:r>
          </a:p>
          <a:p>
            <a:pPr lvl="1" eaLnBrk="1" hangingPunct="1">
              <a:buFontTx/>
              <a:buNone/>
            </a:pPr>
            <a:r>
              <a:rPr lang="en-US" sz="2000" dirty="0"/>
              <a:t>It is not a hand receipt. It is only a Control Log for tracking purposes!</a:t>
            </a:r>
          </a:p>
          <a:p>
            <a:pPr lvl="1" eaLnBrk="1" hangingPunct="1">
              <a:buFontTx/>
              <a:buNone/>
            </a:pPr>
            <a:endParaRPr lang="en-US" b="1" u="sng" dirty="0"/>
          </a:p>
          <a:p>
            <a:pPr lvl="1" eaLnBrk="1" hangingPunct="1">
              <a:buFont typeface="Arial" panose="020B0604020202020204" pitchFamily="34" charset="0"/>
              <a:buChar char="•"/>
            </a:pPr>
            <a:r>
              <a:rPr lang="en-US" sz="2000" dirty="0"/>
              <a:t>The FR 43-1 does not assign responsibility to the soldier.</a:t>
            </a:r>
          </a:p>
          <a:p>
            <a:pPr eaLnBrk="1" hangingPunct="1">
              <a:buFontTx/>
              <a:buNone/>
            </a:pPr>
            <a:endParaRPr lang="en-US"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2443176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p:cNvPicPr>
            <a:picLocks noChangeAspect="1" noChangeArrowheads="1"/>
          </p:cNvPicPr>
          <p:nvPr/>
        </p:nvPicPr>
        <p:blipFill>
          <a:blip r:embed="rId2" cstate="print"/>
          <a:srcRect l="3125" t="15578" r="9375" b="37691"/>
          <a:stretch>
            <a:fillRect/>
          </a:stretch>
        </p:blipFill>
        <p:spPr bwMode="auto">
          <a:xfrm>
            <a:off x="1524000" y="1228726"/>
            <a:ext cx="9067800" cy="3400425"/>
          </a:xfrm>
          <a:prstGeom prst="rect">
            <a:avLst/>
          </a:prstGeom>
          <a:noFill/>
          <a:ln w="9525">
            <a:noFill/>
            <a:miter lim="800000"/>
            <a:headEnd/>
            <a:tailEnd/>
          </a:ln>
        </p:spPr>
      </p:pic>
      <p:sp>
        <p:nvSpPr>
          <p:cNvPr id="169988" name="Text Box 4"/>
          <p:cNvSpPr txBox="1">
            <a:spLocks noChangeArrowheads="1"/>
          </p:cNvSpPr>
          <p:nvPr/>
        </p:nvSpPr>
        <p:spPr bwMode="auto">
          <a:xfrm>
            <a:off x="1581150" y="2143126"/>
            <a:ext cx="592138" cy="244475"/>
          </a:xfrm>
          <a:prstGeom prst="rect">
            <a:avLst/>
          </a:prstGeom>
          <a:noFill/>
          <a:ln w="9525">
            <a:noFill/>
            <a:miter lim="800000"/>
            <a:headEnd/>
            <a:tailEnd/>
          </a:ln>
        </p:spPr>
        <p:txBody>
          <a:bodyPr wrap="none">
            <a:spAutoFit/>
          </a:bodyPr>
          <a:lstStyle/>
          <a:p>
            <a:r>
              <a:rPr lang="en-US" sz="1000" b="1"/>
              <a:t>M16A4</a:t>
            </a:r>
          </a:p>
        </p:txBody>
      </p:sp>
      <p:sp>
        <p:nvSpPr>
          <p:cNvPr id="169989" name="Text Box 5"/>
          <p:cNvSpPr txBox="1">
            <a:spLocks noChangeArrowheads="1"/>
          </p:cNvSpPr>
          <p:nvPr/>
        </p:nvSpPr>
        <p:spPr bwMode="auto">
          <a:xfrm>
            <a:off x="2252663" y="2157414"/>
            <a:ext cx="463550" cy="244475"/>
          </a:xfrm>
          <a:prstGeom prst="rect">
            <a:avLst/>
          </a:prstGeom>
          <a:noFill/>
          <a:ln w="9525">
            <a:noFill/>
            <a:miter lim="800000"/>
            <a:headEnd/>
            <a:tailEnd/>
          </a:ln>
        </p:spPr>
        <p:txBody>
          <a:bodyPr wrap="none">
            <a:spAutoFit/>
          </a:bodyPr>
          <a:lstStyle/>
          <a:p>
            <a:r>
              <a:rPr lang="en-US" sz="1000" b="1"/>
              <a:t>1123</a:t>
            </a:r>
          </a:p>
        </p:txBody>
      </p:sp>
      <p:sp>
        <p:nvSpPr>
          <p:cNvPr id="169990" name="Text Box 6"/>
          <p:cNvSpPr txBox="1">
            <a:spLocks noChangeArrowheads="1"/>
          </p:cNvSpPr>
          <p:nvPr/>
        </p:nvSpPr>
        <p:spPr bwMode="auto">
          <a:xfrm>
            <a:off x="3421063" y="2185989"/>
            <a:ext cx="254000" cy="244475"/>
          </a:xfrm>
          <a:prstGeom prst="rect">
            <a:avLst/>
          </a:prstGeom>
          <a:noFill/>
          <a:ln w="9525">
            <a:noFill/>
            <a:miter lim="800000"/>
            <a:headEnd/>
            <a:tailEnd/>
          </a:ln>
        </p:spPr>
        <p:txBody>
          <a:bodyPr wrap="none">
            <a:spAutoFit/>
          </a:bodyPr>
          <a:lstStyle/>
          <a:p>
            <a:r>
              <a:rPr lang="en-US" sz="1000" b="1"/>
              <a:t>0</a:t>
            </a:r>
          </a:p>
        </p:txBody>
      </p:sp>
      <p:sp>
        <p:nvSpPr>
          <p:cNvPr id="169991" name="Text Box 7"/>
          <p:cNvSpPr txBox="1">
            <a:spLocks noChangeArrowheads="1"/>
          </p:cNvSpPr>
          <p:nvPr/>
        </p:nvSpPr>
        <p:spPr bwMode="auto">
          <a:xfrm>
            <a:off x="4614863" y="2143126"/>
            <a:ext cx="1088760" cy="246221"/>
          </a:xfrm>
          <a:prstGeom prst="rect">
            <a:avLst/>
          </a:prstGeom>
          <a:noFill/>
          <a:ln w="9525">
            <a:noFill/>
            <a:miter lim="800000"/>
            <a:headEnd/>
            <a:tailEnd/>
          </a:ln>
        </p:spPr>
        <p:txBody>
          <a:bodyPr wrap="none">
            <a:spAutoFit/>
          </a:bodyPr>
          <a:lstStyle/>
          <a:p>
            <a:r>
              <a:rPr lang="en-US" sz="1000" b="1" dirty="0"/>
              <a:t>9 Dec 16 / 0900</a:t>
            </a:r>
          </a:p>
        </p:txBody>
      </p:sp>
      <p:sp>
        <p:nvSpPr>
          <p:cNvPr id="169992" name="Text Box 8"/>
          <p:cNvSpPr txBox="1">
            <a:spLocks noChangeArrowheads="1"/>
          </p:cNvSpPr>
          <p:nvPr/>
        </p:nvSpPr>
        <p:spPr bwMode="auto">
          <a:xfrm>
            <a:off x="5757863" y="2143126"/>
            <a:ext cx="965200" cy="244475"/>
          </a:xfrm>
          <a:prstGeom prst="rect">
            <a:avLst/>
          </a:prstGeom>
          <a:noFill/>
          <a:ln w="9525">
            <a:noFill/>
            <a:miter lim="800000"/>
            <a:headEnd/>
            <a:tailEnd/>
          </a:ln>
        </p:spPr>
        <p:txBody>
          <a:bodyPr wrap="none">
            <a:spAutoFit/>
          </a:bodyPr>
          <a:lstStyle/>
          <a:p>
            <a:r>
              <a:rPr lang="en-US" sz="1000" b="1"/>
              <a:t>PFC J. Smith</a:t>
            </a:r>
          </a:p>
        </p:txBody>
      </p:sp>
      <p:sp>
        <p:nvSpPr>
          <p:cNvPr id="169993" name="Text Box 9"/>
          <p:cNvSpPr txBox="1">
            <a:spLocks noChangeArrowheads="1"/>
          </p:cNvSpPr>
          <p:nvPr/>
        </p:nvSpPr>
        <p:spPr bwMode="auto">
          <a:xfrm>
            <a:off x="6977064" y="2143125"/>
            <a:ext cx="892175" cy="336550"/>
          </a:xfrm>
          <a:prstGeom prst="rect">
            <a:avLst/>
          </a:prstGeom>
          <a:noFill/>
          <a:ln w="9525">
            <a:noFill/>
            <a:miter lim="800000"/>
            <a:headEnd/>
            <a:tailEnd/>
          </a:ln>
        </p:spPr>
        <p:txBody>
          <a:bodyPr wrap="none">
            <a:spAutoFit/>
          </a:bodyPr>
          <a:lstStyle/>
          <a:p>
            <a:r>
              <a:rPr lang="en-US" sz="1600">
                <a:latin typeface="Blackadder ITC" pitchFamily="82" charset="0"/>
              </a:rPr>
              <a:t>J. Smith  </a:t>
            </a:r>
            <a:endParaRPr lang="en-US" sz="1600"/>
          </a:p>
        </p:txBody>
      </p:sp>
      <p:sp>
        <p:nvSpPr>
          <p:cNvPr id="169994" name="Text Box 10"/>
          <p:cNvSpPr txBox="1">
            <a:spLocks noChangeArrowheads="1"/>
          </p:cNvSpPr>
          <p:nvPr/>
        </p:nvSpPr>
        <p:spPr bwMode="auto">
          <a:xfrm>
            <a:off x="8120064" y="2143125"/>
            <a:ext cx="377825" cy="274638"/>
          </a:xfrm>
          <a:prstGeom prst="rect">
            <a:avLst/>
          </a:prstGeom>
          <a:noFill/>
          <a:ln w="9525">
            <a:noFill/>
            <a:miter lim="800000"/>
            <a:headEnd/>
            <a:tailEnd/>
          </a:ln>
        </p:spPr>
        <p:txBody>
          <a:bodyPr wrap="none">
            <a:spAutoFit/>
          </a:bodyPr>
          <a:lstStyle/>
          <a:p>
            <a:r>
              <a:rPr lang="en-US" sz="1200" b="1"/>
              <a:t>JA</a:t>
            </a:r>
          </a:p>
        </p:txBody>
      </p:sp>
      <p:sp>
        <p:nvSpPr>
          <p:cNvPr id="680971" name="Rectangle 11"/>
          <p:cNvSpPr>
            <a:spLocks noChangeArrowheads="1"/>
          </p:cNvSpPr>
          <p:nvPr/>
        </p:nvSpPr>
        <p:spPr bwMode="auto">
          <a:xfrm>
            <a:off x="2203269" y="4694147"/>
            <a:ext cx="7772400" cy="923330"/>
          </a:xfrm>
          <a:prstGeom prst="rect">
            <a:avLst/>
          </a:prstGeom>
          <a:noFill/>
          <a:ln w="9525">
            <a:noFill/>
            <a:miter lim="800000"/>
            <a:headEnd/>
            <a:tailEnd/>
          </a:ln>
        </p:spPr>
        <p:txBody>
          <a:bodyPr>
            <a:spAutoFit/>
          </a:bodyPr>
          <a:lstStyle/>
          <a:p>
            <a:pPr algn="ctr"/>
            <a:r>
              <a:rPr lang="en-US" dirty="0"/>
              <a:t>Completed Control Logs (FR 43-1) are kept on file until the next monthly 100% serial number inventories are complete.</a:t>
            </a:r>
          </a:p>
          <a:p>
            <a:pPr algn="ctr"/>
            <a:r>
              <a:rPr lang="en-US" i="1" u="sng" dirty="0"/>
              <a:t>Do not destroy the FR 43-1 if there is still an open entry.</a:t>
            </a:r>
          </a:p>
        </p:txBody>
      </p:sp>
      <p:sp>
        <p:nvSpPr>
          <p:cNvPr id="169996" name="Text Box 12"/>
          <p:cNvSpPr txBox="1">
            <a:spLocks noChangeArrowheads="1"/>
          </p:cNvSpPr>
          <p:nvPr/>
        </p:nvSpPr>
        <p:spPr bwMode="auto">
          <a:xfrm>
            <a:off x="1581150" y="2462214"/>
            <a:ext cx="592138" cy="244475"/>
          </a:xfrm>
          <a:prstGeom prst="rect">
            <a:avLst/>
          </a:prstGeom>
          <a:noFill/>
          <a:ln w="9525">
            <a:noFill/>
            <a:miter lim="800000"/>
            <a:headEnd/>
            <a:tailEnd/>
          </a:ln>
        </p:spPr>
        <p:txBody>
          <a:bodyPr wrap="none">
            <a:spAutoFit/>
          </a:bodyPr>
          <a:lstStyle/>
          <a:p>
            <a:r>
              <a:rPr lang="en-US" sz="1000" b="1"/>
              <a:t>M16A4</a:t>
            </a:r>
          </a:p>
        </p:txBody>
      </p:sp>
      <p:sp>
        <p:nvSpPr>
          <p:cNvPr id="169997" name="Text Box 13"/>
          <p:cNvSpPr txBox="1">
            <a:spLocks noChangeArrowheads="1"/>
          </p:cNvSpPr>
          <p:nvPr/>
        </p:nvSpPr>
        <p:spPr bwMode="auto">
          <a:xfrm>
            <a:off x="1604964" y="2757489"/>
            <a:ext cx="592137" cy="244475"/>
          </a:xfrm>
          <a:prstGeom prst="rect">
            <a:avLst/>
          </a:prstGeom>
          <a:noFill/>
          <a:ln w="9525">
            <a:noFill/>
            <a:miter lim="800000"/>
            <a:headEnd/>
            <a:tailEnd/>
          </a:ln>
        </p:spPr>
        <p:txBody>
          <a:bodyPr wrap="none">
            <a:spAutoFit/>
          </a:bodyPr>
          <a:lstStyle/>
          <a:p>
            <a:r>
              <a:rPr lang="en-US" sz="1000" b="1"/>
              <a:t>M16A4</a:t>
            </a:r>
          </a:p>
        </p:txBody>
      </p:sp>
      <p:sp>
        <p:nvSpPr>
          <p:cNvPr id="169998" name="Text Box 14"/>
          <p:cNvSpPr txBox="1">
            <a:spLocks noChangeArrowheads="1"/>
          </p:cNvSpPr>
          <p:nvPr/>
        </p:nvSpPr>
        <p:spPr bwMode="auto">
          <a:xfrm>
            <a:off x="1600200" y="3079751"/>
            <a:ext cx="592138" cy="244475"/>
          </a:xfrm>
          <a:prstGeom prst="rect">
            <a:avLst/>
          </a:prstGeom>
          <a:noFill/>
          <a:ln w="9525">
            <a:noFill/>
            <a:miter lim="800000"/>
            <a:headEnd/>
            <a:tailEnd/>
          </a:ln>
        </p:spPr>
        <p:txBody>
          <a:bodyPr wrap="none">
            <a:spAutoFit/>
          </a:bodyPr>
          <a:lstStyle/>
          <a:p>
            <a:r>
              <a:rPr lang="en-US" sz="1000" b="1"/>
              <a:t>M16A4</a:t>
            </a:r>
          </a:p>
        </p:txBody>
      </p:sp>
      <p:sp>
        <p:nvSpPr>
          <p:cNvPr id="169999" name="Text Box 15"/>
          <p:cNvSpPr txBox="1">
            <a:spLocks noChangeArrowheads="1"/>
          </p:cNvSpPr>
          <p:nvPr/>
        </p:nvSpPr>
        <p:spPr bwMode="auto">
          <a:xfrm>
            <a:off x="1617664" y="3352801"/>
            <a:ext cx="592137" cy="244475"/>
          </a:xfrm>
          <a:prstGeom prst="rect">
            <a:avLst/>
          </a:prstGeom>
          <a:noFill/>
          <a:ln w="9525">
            <a:noFill/>
            <a:miter lim="800000"/>
            <a:headEnd/>
            <a:tailEnd/>
          </a:ln>
        </p:spPr>
        <p:txBody>
          <a:bodyPr wrap="none">
            <a:spAutoFit/>
          </a:bodyPr>
          <a:lstStyle/>
          <a:p>
            <a:r>
              <a:rPr lang="en-US" sz="1000" b="1"/>
              <a:t>M16A4</a:t>
            </a:r>
          </a:p>
        </p:txBody>
      </p:sp>
      <p:sp>
        <p:nvSpPr>
          <p:cNvPr id="170000" name="Text Box 16"/>
          <p:cNvSpPr txBox="1">
            <a:spLocks noChangeArrowheads="1"/>
          </p:cNvSpPr>
          <p:nvPr/>
        </p:nvSpPr>
        <p:spPr bwMode="auto">
          <a:xfrm>
            <a:off x="2239963" y="2498726"/>
            <a:ext cx="463550" cy="244475"/>
          </a:xfrm>
          <a:prstGeom prst="rect">
            <a:avLst/>
          </a:prstGeom>
          <a:noFill/>
          <a:ln w="9525">
            <a:noFill/>
            <a:miter lim="800000"/>
            <a:headEnd/>
            <a:tailEnd/>
          </a:ln>
        </p:spPr>
        <p:txBody>
          <a:bodyPr wrap="none">
            <a:spAutoFit/>
          </a:bodyPr>
          <a:lstStyle/>
          <a:p>
            <a:r>
              <a:rPr lang="en-US" sz="1000" b="1"/>
              <a:t>9083</a:t>
            </a:r>
          </a:p>
        </p:txBody>
      </p:sp>
      <p:sp>
        <p:nvSpPr>
          <p:cNvPr id="170001" name="Text Box 17"/>
          <p:cNvSpPr txBox="1">
            <a:spLocks noChangeArrowheads="1"/>
          </p:cNvSpPr>
          <p:nvPr/>
        </p:nvSpPr>
        <p:spPr bwMode="auto">
          <a:xfrm>
            <a:off x="2239963" y="2803526"/>
            <a:ext cx="463550" cy="244475"/>
          </a:xfrm>
          <a:prstGeom prst="rect">
            <a:avLst/>
          </a:prstGeom>
          <a:noFill/>
          <a:ln w="9525">
            <a:noFill/>
            <a:miter lim="800000"/>
            <a:headEnd/>
            <a:tailEnd/>
          </a:ln>
        </p:spPr>
        <p:txBody>
          <a:bodyPr wrap="none">
            <a:spAutoFit/>
          </a:bodyPr>
          <a:lstStyle/>
          <a:p>
            <a:r>
              <a:rPr lang="en-US" sz="1000" b="1"/>
              <a:t>9873</a:t>
            </a:r>
          </a:p>
        </p:txBody>
      </p:sp>
      <p:sp>
        <p:nvSpPr>
          <p:cNvPr id="170002" name="Text Box 18"/>
          <p:cNvSpPr txBox="1">
            <a:spLocks noChangeArrowheads="1"/>
          </p:cNvSpPr>
          <p:nvPr/>
        </p:nvSpPr>
        <p:spPr bwMode="auto">
          <a:xfrm>
            <a:off x="2239963" y="3108326"/>
            <a:ext cx="463550" cy="244475"/>
          </a:xfrm>
          <a:prstGeom prst="rect">
            <a:avLst/>
          </a:prstGeom>
          <a:noFill/>
          <a:ln w="9525">
            <a:noFill/>
            <a:miter lim="800000"/>
            <a:headEnd/>
            <a:tailEnd/>
          </a:ln>
        </p:spPr>
        <p:txBody>
          <a:bodyPr wrap="none">
            <a:spAutoFit/>
          </a:bodyPr>
          <a:lstStyle/>
          <a:p>
            <a:r>
              <a:rPr lang="en-US" sz="1000" b="1"/>
              <a:t>6765</a:t>
            </a:r>
          </a:p>
        </p:txBody>
      </p:sp>
      <p:sp>
        <p:nvSpPr>
          <p:cNvPr id="170003" name="Text Box 19"/>
          <p:cNvSpPr txBox="1">
            <a:spLocks noChangeArrowheads="1"/>
          </p:cNvSpPr>
          <p:nvPr/>
        </p:nvSpPr>
        <p:spPr bwMode="auto">
          <a:xfrm>
            <a:off x="2262188" y="3403601"/>
            <a:ext cx="463550" cy="244475"/>
          </a:xfrm>
          <a:prstGeom prst="rect">
            <a:avLst/>
          </a:prstGeom>
          <a:noFill/>
          <a:ln w="9525">
            <a:noFill/>
            <a:miter lim="800000"/>
            <a:headEnd/>
            <a:tailEnd/>
          </a:ln>
        </p:spPr>
        <p:txBody>
          <a:bodyPr wrap="none">
            <a:spAutoFit/>
          </a:bodyPr>
          <a:lstStyle/>
          <a:p>
            <a:r>
              <a:rPr lang="en-US" sz="1000" b="1"/>
              <a:t>3343</a:t>
            </a:r>
          </a:p>
        </p:txBody>
      </p:sp>
      <p:sp>
        <p:nvSpPr>
          <p:cNvPr id="170004" name="Text Box 20"/>
          <p:cNvSpPr txBox="1">
            <a:spLocks noChangeArrowheads="1"/>
          </p:cNvSpPr>
          <p:nvPr/>
        </p:nvSpPr>
        <p:spPr bwMode="auto">
          <a:xfrm>
            <a:off x="2971800" y="2181226"/>
            <a:ext cx="254000" cy="244475"/>
          </a:xfrm>
          <a:prstGeom prst="rect">
            <a:avLst/>
          </a:prstGeom>
          <a:noFill/>
          <a:ln w="9525">
            <a:noFill/>
            <a:miter lim="800000"/>
            <a:headEnd/>
            <a:tailEnd/>
          </a:ln>
        </p:spPr>
        <p:txBody>
          <a:bodyPr wrap="none">
            <a:spAutoFit/>
          </a:bodyPr>
          <a:lstStyle/>
          <a:p>
            <a:r>
              <a:rPr lang="en-US" sz="1000" b="1"/>
              <a:t>0</a:t>
            </a:r>
          </a:p>
        </p:txBody>
      </p:sp>
      <p:sp>
        <p:nvSpPr>
          <p:cNvPr id="170005" name="Text Box 21"/>
          <p:cNvSpPr txBox="1">
            <a:spLocks noChangeArrowheads="1"/>
          </p:cNvSpPr>
          <p:nvPr/>
        </p:nvSpPr>
        <p:spPr bwMode="auto">
          <a:xfrm>
            <a:off x="3429000" y="2743201"/>
            <a:ext cx="254000" cy="244475"/>
          </a:xfrm>
          <a:prstGeom prst="rect">
            <a:avLst/>
          </a:prstGeom>
          <a:noFill/>
          <a:ln w="9525">
            <a:noFill/>
            <a:miter lim="800000"/>
            <a:headEnd/>
            <a:tailEnd/>
          </a:ln>
        </p:spPr>
        <p:txBody>
          <a:bodyPr wrap="none">
            <a:spAutoFit/>
          </a:bodyPr>
          <a:lstStyle/>
          <a:p>
            <a:r>
              <a:rPr lang="en-US" sz="1000" b="1"/>
              <a:t>0</a:t>
            </a:r>
          </a:p>
        </p:txBody>
      </p:sp>
      <p:sp>
        <p:nvSpPr>
          <p:cNvPr id="170006" name="Text Box 22"/>
          <p:cNvSpPr txBox="1">
            <a:spLocks noChangeArrowheads="1"/>
          </p:cNvSpPr>
          <p:nvPr/>
        </p:nvSpPr>
        <p:spPr bwMode="auto">
          <a:xfrm>
            <a:off x="3429000" y="2438401"/>
            <a:ext cx="254000" cy="244475"/>
          </a:xfrm>
          <a:prstGeom prst="rect">
            <a:avLst/>
          </a:prstGeom>
          <a:noFill/>
          <a:ln w="9525">
            <a:noFill/>
            <a:miter lim="800000"/>
            <a:headEnd/>
            <a:tailEnd/>
          </a:ln>
        </p:spPr>
        <p:txBody>
          <a:bodyPr wrap="none">
            <a:spAutoFit/>
          </a:bodyPr>
          <a:lstStyle/>
          <a:p>
            <a:r>
              <a:rPr lang="en-US" sz="1000" b="1"/>
              <a:t>0</a:t>
            </a:r>
          </a:p>
        </p:txBody>
      </p:sp>
      <p:sp>
        <p:nvSpPr>
          <p:cNvPr id="170007" name="Text Box 23"/>
          <p:cNvSpPr txBox="1">
            <a:spLocks noChangeArrowheads="1"/>
          </p:cNvSpPr>
          <p:nvPr/>
        </p:nvSpPr>
        <p:spPr bwMode="auto">
          <a:xfrm>
            <a:off x="2971800" y="2743201"/>
            <a:ext cx="254000" cy="244475"/>
          </a:xfrm>
          <a:prstGeom prst="rect">
            <a:avLst/>
          </a:prstGeom>
          <a:noFill/>
          <a:ln w="9525">
            <a:noFill/>
            <a:miter lim="800000"/>
            <a:headEnd/>
            <a:tailEnd/>
          </a:ln>
        </p:spPr>
        <p:txBody>
          <a:bodyPr wrap="none">
            <a:spAutoFit/>
          </a:bodyPr>
          <a:lstStyle/>
          <a:p>
            <a:r>
              <a:rPr lang="en-US" sz="1000" b="1"/>
              <a:t>0</a:t>
            </a:r>
          </a:p>
        </p:txBody>
      </p:sp>
      <p:sp>
        <p:nvSpPr>
          <p:cNvPr id="170008" name="Text Box 24"/>
          <p:cNvSpPr txBox="1">
            <a:spLocks noChangeArrowheads="1"/>
          </p:cNvSpPr>
          <p:nvPr/>
        </p:nvSpPr>
        <p:spPr bwMode="auto">
          <a:xfrm>
            <a:off x="3429000" y="3048001"/>
            <a:ext cx="254000" cy="244475"/>
          </a:xfrm>
          <a:prstGeom prst="rect">
            <a:avLst/>
          </a:prstGeom>
          <a:noFill/>
          <a:ln w="9525">
            <a:noFill/>
            <a:miter lim="800000"/>
            <a:headEnd/>
            <a:tailEnd/>
          </a:ln>
        </p:spPr>
        <p:txBody>
          <a:bodyPr wrap="none">
            <a:spAutoFit/>
          </a:bodyPr>
          <a:lstStyle/>
          <a:p>
            <a:r>
              <a:rPr lang="en-US" sz="1000" b="1"/>
              <a:t>0</a:t>
            </a:r>
          </a:p>
        </p:txBody>
      </p:sp>
      <p:sp>
        <p:nvSpPr>
          <p:cNvPr id="170009" name="Text Box 25"/>
          <p:cNvSpPr txBox="1">
            <a:spLocks noChangeArrowheads="1"/>
          </p:cNvSpPr>
          <p:nvPr/>
        </p:nvSpPr>
        <p:spPr bwMode="auto">
          <a:xfrm>
            <a:off x="2971800" y="3048001"/>
            <a:ext cx="254000" cy="244475"/>
          </a:xfrm>
          <a:prstGeom prst="rect">
            <a:avLst/>
          </a:prstGeom>
          <a:noFill/>
          <a:ln w="9525">
            <a:noFill/>
            <a:miter lim="800000"/>
            <a:headEnd/>
            <a:tailEnd/>
          </a:ln>
        </p:spPr>
        <p:txBody>
          <a:bodyPr wrap="none">
            <a:spAutoFit/>
          </a:bodyPr>
          <a:lstStyle/>
          <a:p>
            <a:r>
              <a:rPr lang="en-US" sz="1000" b="1"/>
              <a:t>0</a:t>
            </a:r>
          </a:p>
        </p:txBody>
      </p:sp>
      <p:sp>
        <p:nvSpPr>
          <p:cNvPr id="170010" name="Text Box 26"/>
          <p:cNvSpPr txBox="1">
            <a:spLocks noChangeArrowheads="1"/>
          </p:cNvSpPr>
          <p:nvPr/>
        </p:nvSpPr>
        <p:spPr bwMode="auto">
          <a:xfrm>
            <a:off x="3429000" y="3352801"/>
            <a:ext cx="254000" cy="244475"/>
          </a:xfrm>
          <a:prstGeom prst="rect">
            <a:avLst/>
          </a:prstGeom>
          <a:noFill/>
          <a:ln w="9525">
            <a:noFill/>
            <a:miter lim="800000"/>
            <a:headEnd/>
            <a:tailEnd/>
          </a:ln>
        </p:spPr>
        <p:txBody>
          <a:bodyPr wrap="none">
            <a:spAutoFit/>
          </a:bodyPr>
          <a:lstStyle/>
          <a:p>
            <a:r>
              <a:rPr lang="en-US" sz="1000" b="1"/>
              <a:t>0</a:t>
            </a:r>
          </a:p>
        </p:txBody>
      </p:sp>
      <p:sp>
        <p:nvSpPr>
          <p:cNvPr id="170011" name="Text Box 27"/>
          <p:cNvSpPr txBox="1">
            <a:spLocks noChangeArrowheads="1"/>
          </p:cNvSpPr>
          <p:nvPr/>
        </p:nvSpPr>
        <p:spPr bwMode="auto">
          <a:xfrm>
            <a:off x="2971800" y="3352801"/>
            <a:ext cx="254000" cy="244475"/>
          </a:xfrm>
          <a:prstGeom prst="rect">
            <a:avLst/>
          </a:prstGeom>
          <a:noFill/>
          <a:ln w="9525">
            <a:noFill/>
            <a:miter lim="800000"/>
            <a:headEnd/>
            <a:tailEnd/>
          </a:ln>
        </p:spPr>
        <p:txBody>
          <a:bodyPr wrap="none">
            <a:spAutoFit/>
          </a:bodyPr>
          <a:lstStyle/>
          <a:p>
            <a:r>
              <a:rPr lang="en-US" sz="1000" b="1"/>
              <a:t>0</a:t>
            </a:r>
          </a:p>
        </p:txBody>
      </p:sp>
      <p:sp>
        <p:nvSpPr>
          <p:cNvPr id="170012" name="Text Box 28"/>
          <p:cNvSpPr txBox="1">
            <a:spLocks noChangeArrowheads="1"/>
          </p:cNvSpPr>
          <p:nvPr/>
        </p:nvSpPr>
        <p:spPr bwMode="auto">
          <a:xfrm>
            <a:off x="4621213" y="2438401"/>
            <a:ext cx="1088760" cy="246221"/>
          </a:xfrm>
          <a:prstGeom prst="rect">
            <a:avLst/>
          </a:prstGeom>
          <a:noFill/>
          <a:ln w="9525">
            <a:noFill/>
            <a:miter lim="800000"/>
            <a:headEnd/>
            <a:tailEnd/>
          </a:ln>
        </p:spPr>
        <p:txBody>
          <a:bodyPr wrap="none">
            <a:spAutoFit/>
          </a:bodyPr>
          <a:lstStyle/>
          <a:p>
            <a:r>
              <a:rPr lang="en-US" sz="1000" b="1" dirty="0"/>
              <a:t>9 Dec 16 / 0905</a:t>
            </a:r>
          </a:p>
        </p:txBody>
      </p:sp>
      <p:sp>
        <p:nvSpPr>
          <p:cNvPr id="170013" name="Text Box 29"/>
          <p:cNvSpPr txBox="1">
            <a:spLocks noChangeArrowheads="1"/>
          </p:cNvSpPr>
          <p:nvPr/>
        </p:nvSpPr>
        <p:spPr bwMode="auto">
          <a:xfrm>
            <a:off x="4621213" y="2760664"/>
            <a:ext cx="1079500" cy="244475"/>
          </a:xfrm>
          <a:prstGeom prst="rect">
            <a:avLst/>
          </a:prstGeom>
          <a:noFill/>
          <a:ln w="9525">
            <a:noFill/>
            <a:miter lim="800000"/>
            <a:headEnd/>
            <a:tailEnd/>
          </a:ln>
        </p:spPr>
        <p:txBody>
          <a:bodyPr wrap="none">
            <a:spAutoFit/>
          </a:bodyPr>
          <a:lstStyle/>
          <a:p>
            <a:r>
              <a:rPr lang="en-US" sz="1000" b="1"/>
              <a:t>9 Dec 06 / 0906</a:t>
            </a:r>
          </a:p>
        </p:txBody>
      </p:sp>
      <p:sp>
        <p:nvSpPr>
          <p:cNvPr id="170014" name="Text Box 30"/>
          <p:cNvSpPr txBox="1">
            <a:spLocks noChangeArrowheads="1"/>
          </p:cNvSpPr>
          <p:nvPr/>
        </p:nvSpPr>
        <p:spPr bwMode="auto">
          <a:xfrm>
            <a:off x="4621213" y="3048001"/>
            <a:ext cx="1088760" cy="246221"/>
          </a:xfrm>
          <a:prstGeom prst="rect">
            <a:avLst/>
          </a:prstGeom>
          <a:noFill/>
          <a:ln w="9525">
            <a:noFill/>
            <a:miter lim="800000"/>
            <a:headEnd/>
            <a:tailEnd/>
          </a:ln>
        </p:spPr>
        <p:txBody>
          <a:bodyPr wrap="none">
            <a:spAutoFit/>
          </a:bodyPr>
          <a:lstStyle/>
          <a:p>
            <a:r>
              <a:rPr lang="en-US" sz="1000" b="1" dirty="0"/>
              <a:t>9 Dec 16 / 0910</a:t>
            </a:r>
          </a:p>
        </p:txBody>
      </p:sp>
      <p:sp>
        <p:nvSpPr>
          <p:cNvPr id="170015" name="Text Box 31"/>
          <p:cNvSpPr txBox="1">
            <a:spLocks noChangeArrowheads="1"/>
          </p:cNvSpPr>
          <p:nvPr/>
        </p:nvSpPr>
        <p:spPr bwMode="auto">
          <a:xfrm>
            <a:off x="4621213" y="3352801"/>
            <a:ext cx="1088760" cy="246221"/>
          </a:xfrm>
          <a:prstGeom prst="rect">
            <a:avLst/>
          </a:prstGeom>
          <a:noFill/>
          <a:ln w="9525">
            <a:noFill/>
            <a:miter lim="800000"/>
            <a:headEnd/>
            <a:tailEnd/>
          </a:ln>
        </p:spPr>
        <p:txBody>
          <a:bodyPr wrap="none">
            <a:spAutoFit/>
          </a:bodyPr>
          <a:lstStyle/>
          <a:p>
            <a:r>
              <a:rPr lang="en-US" sz="1000" b="1" dirty="0"/>
              <a:t>9 Dec 16 / 0911</a:t>
            </a:r>
          </a:p>
        </p:txBody>
      </p:sp>
      <p:sp>
        <p:nvSpPr>
          <p:cNvPr id="170016" name="Text Box 32"/>
          <p:cNvSpPr txBox="1">
            <a:spLocks noChangeArrowheads="1"/>
          </p:cNvSpPr>
          <p:nvPr/>
        </p:nvSpPr>
        <p:spPr bwMode="auto">
          <a:xfrm>
            <a:off x="3657600" y="2162175"/>
            <a:ext cx="1069524" cy="230832"/>
          </a:xfrm>
          <a:prstGeom prst="rect">
            <a:avLst/>
          </a:prstGeom>
          <a:noFill/>
          <a:ln w="9525">
            <a:noFill/>
            <a:miter lim="800000"/>
            <a:headEnd/>
            <a:tailEnd/>
          </a:ln>
        </p:spPr>
        <p:txBody>
          <a:bodyPr wrap="none">
            <a:spAutoFit/>
          </a:bodyPr>
          <a:lstStyle/>
          <a:p>
            <a:r>
              <a:rPr lang="en-US" sz="900" b="1" dirty="0"/>
              <a:t>10 Dec 16 / 1010</a:t>
            </a:r>
          </a:p>
        </p:txBody>
      </p:sp>
      <p:sp>
        <p:nvSpPr>
          <p:cNvPr id="170017" name="Text Box 33"/>
          <p:cNvSpPr txBox="1">
            <a:spLocks noChangeArrowheads="1"/>
          </p:cNvSpPr>
          <p:nvPr/>
        </p:nvSpPr>
        <p:spPr bwMode="auto">
          <a:xfrm>
            <a:off x="3657600" y="2781300"/>
            <a:ext cx="1069524" cy="230832"/>
          </a:xfrm>
          <a:prstGeom prst="rect">
            <a:avLst/>
          </a:prstGeom>
          <a:noFill/>
          <a:ln w="9525">
            <a:noFill/>
            <a:miter lim="800000"/>
            <a:headEnd/>
            <a:tailEnd/>
          </a:ln>
        </p:spPr>
        <p:txBody>
          <a:bodyPr wrap="none">
            <a:spAutoFit/>
          </a:bodyPr>
          <a:lstStyle/>
          <a:p>
            <a:r>
              <a:rPr lang="en-US" sz="900" b="1" dirty="0"/>
              <a:t>10 Dec 16 / 1015</a:t>
            </a:r>
          </a:p>
        </p:txBody>
      </p:sp>
      <p:sp>
        <p:nvSpPr>
          <p:cNvPr id="170018" name="Text Box 34"/>
          <p:cNvSpPr txBox="1">
            <a:spLocks noChangeArrowheads="1"/>
          </p:cNvSpPr>
          <p:nvPr/>
        </p:nvSpPr>
        <p:spPr bwMode="auto">
          <a:xfrm>
            <a:off x="3663950" y="3124200"/>
            <a:ext cx="1069524" cy="230832"/>
          </a:xfrm>
          <a:prstGeom prst="rect">
            <a:avLst/>
          </a:prstGeom>
          <a:noFill/>
          <a:ln w="9525">
            <a:noFill/>
            <a:miter lim="800000"/>
            <a:headEnd/>
            <a:tailEnd/>
          </a:ln>
        </p:spPr>
        <p:txBody>
          <a:bodyPr wrap="none">
            <a:spAutoFit/>
          </a:bodyPr>
          <a:lstStyle/>
          <a:p>
            <a:r>
              <a:rPr lang="en-US" sz="900" b="1" dirty="0"/>
              <a:t>10 Dec 16 / 1017</a:t>
            </a:r>
          </a:p>
        </p:txBody>
      </p:sp>
      <p:sp>
        <p:nvSpPr>
          <p:cNvPr id="170019" name="Text Box 35"/>
          <p:cNvSpPr txBox="1">
            <a:spLocks noChangeArrowheads="1"/>
          </p:cNvSpPr>
          <p:nvPr/>
        </p:nvSpPr>
        <p:spPr bwMode="auto">
          <a:xfrm>
            <a:off x="3663950" y="3414713"/>
            <a:ext cx="1069524" cy="230832"/>
          </a:xfrm>
          <a:prstGeom prst="rect">
            <a:avLst/>
          </a:prstGeom>
          <a:noFill/>
          <a:ln w="9525">
            <a:noFill/>
            <a:miter lim="800000"/>
            <a:headEnd/>
            <a:tailEnd/>
          </a:ln>
        </p:spPr>
        <p:txBody>
          <a:bodyPr wrap="none">
            <a:spAutoFit/>
          </a:bodyPr>
          <a:lstStyle/>
          <a:p>
            <a:r>
              <a:rPr lang="en-US" sz="900" b="1" dirty="0"/>
              <a:t>10 Dec 16 / 1019</a:t>
            </a:r>
          </a:p>
        </p:txBody>
      </p:sp>
      <p:sp>
        <p:nvSpPr>
          <p:cNvPr id="170020" name="Text Box 36"/>
          <p:cNvSpPr txBox="1">
            <a:spLocks noChangeArrowheads="1"/>
          </p:cNvSpPr>
          <p:nvPr/>
        </p:nvSpPr>
        <p:spPr bwMode="auto">
          <a:xfrm>
            <a:off x="5745163" y="2466976"/>
            <a:ext cx="1001712" cy="246063"/>
          </a:xfrm>
          <a:prstGeom prst="rect">
            <a:avLst/>
          </a:prstGeom>
          <a:noFill/>
          <a:ln w="9525">
            <a:noFill/>
            <a:miter lim="800000"/>
            <a:headEnd/>
            <a:tailEnd/>
          </a:ln>
        </p:spPr>
        <p:txBody>
          <a:bodyPr wrap="none">
            <a:spAutoFit/>
          </a:bodyPr>
          <a:lstStyle/>
          <a:p>
            <a:r>
              <a:rPr lang="en-US" sz="1000" b="1"/>
              <a:t>SGT R. Smith</a:t>
            </a:r>
          </a:p>
        </p:txBody>
      </p:sp>
      <p:sp>
        <p:nvSpPr>
          <p:cNvPr id="170021" name="Text Box 37"/>
          <p:cNvSpPr txBox="1">
            <a:spLocks noChangeArrowheads="1"/>
          </p:cNvSpPr>
          <p:nvPr/>
        </p:nvSpPr>
        <p:spPr bwMode="auto">
          <a:xfrm>
            <a:off x="6953250" y="2433638"/>
            <a:ext cx="985838" cy="336550"/>
          </a:xfrm>
          <a:prstGeom prst="rect">
            <a:avLst/>
          </a:prstGeom>
          <a:noFill/>
          <a:ln w="9525">
            <a:noFill/>
            <a:miter lim="800000"/>
            <a:headEnd/>
            <a:tailEnd/>
          </a:ln>
        </p:spPr>
        <p:txBody>
          <a:bodyPr wrap="none">
            <a:spAutoFit/>
          </a:bodyPr>
          <a:lstStyle/>
          <a:p>
            <a:r>
              <a:rPr lang="en-US" sz="1600">
                <a:latin typeface="Blackadder ITC" pitchFamily="82" charset="0"/>
              </a:rPr>
              <a:t>Roy Smith</a:t>
            </a:r>
            <a:endParaRPr lang="en-US" sz="1600"/>
          </a:p>
        </p:txBody>
      </p:sp>
      <p:sp>
        <p:nvSpPr>
          <p:cNvPr id="170022" name="Text Box 38"/>
          <p:cNvSpPr txBox="1">
            <a:spLocks noChangeArrowheads="1"/>
          </p:cNvSpPr>
          <p:nvPr/>
        </p:nvSpPr>
        <p:spPr bwMode="auto">
          <a:xfrm>
            <a:off x="5729289" y="2786064"/>
            <a:ext cx="879475" cy="244475"/>
          </a:xfrm>
          <a:prstGeom prst="rect">
            <a:avLst/>
          </a:prstGeom>
          <a:noFill/>
          <a:ln w="9525">
            <a:noFill/>
            <a:miter lim="800000"/>
            <a:headEnd/>
            <a:tailEnd/>
          </a:ln>
        </p:spPr>
        <p:txBody>
          <a:bodyPr wrap="none">
            <a:spAutoFit/>
          </a:bodyPr>
          <a:lstStyle/>
          <a:p>
            <a:r>
              <a:rPr lang="en-US" sz="1000" b="1"/>
              <a:t>SGT G. Poe</a:t>
            </a:r>
          </a:p>
        </p:txBody>
      </p:sp>
      <p:sp>
        <p:nvSpPr>
          <p:cNvPr id="170023" name="Text Box 39"/>
          <p:cNvSpPr txBox="1">
            <a:spLocks noChangeArrowheads="1"/>
          </p:cNvSpPr>
          <p:nvPr/>
        </p:nvSpPr>
        <p:spPr bwMode="auto">
          <a:xfrm>
            <a:off x="6938963" y="2711450"/>
            <a:ext cx="912812" cy="336550"/>
          </a:xfrm>
          <a:prstGeom prst="rect">
            <a:avLst/>
          </a:prstGeom>
          <a:noFill/>
          <a:ln w="9525">
            <a:noFill/>
            <a:miter lim="800000"/>
            <a:headEnd/>
            <a:tailEnd/>
          </a:ln>
        </p:spPr>
        <p:txBody>
          <a:bodyPr wrap="none">
            <a:spAutoFit/>
          </a:bodyPr>
          <a:lstStyle/>
          <a:p>
            <a:r>
              <a:rPr lang="en-US" sz="1600">
                <a:latin typeface="Blackadder ITC" pitchFamily="82" charset="0"/>
              </a:rPr>
              <a:t>Grace Poe</a:t>
            </a:r>
            <a:endParaRPr lang="en-US" sz="1600"/>
          </a:p>
        </p:txBody>
      </p:sp>
      <p:sp>
        <p:nvSpPr>
          <p:cNvPr id="170024" name="Text Box 40"/>
          <p:cNvSpPr txBox="1">
            <a:spLocks noChangeArrowheads="1"/>
          </p:cNvSpPr>
          <p:nvPr/>
        </p:nvSpPr>
        <p:spPr bwMode="auto">
          <a:xfrm>
            <a:off x="5734050" y="3090864"/>
            <a:ext cx="1085850" cy="244475"/>
          </a:xfrm>
          <a:prstGeom prst="rect">
            <a:avLst/>
          </a:prstGeom>
          <a:noFill/>
          <a:ln w="9525">
            <a:noFill/>
            <a:miter lim="800000"/>
            <a:headEnd/>
            <a:tailEnd/>
          </a:ln>
        </p:spPr>
        <p:txBody>
          <a:bodyPr wrap="none">
            <a:spAutoFit/>
          </a:bodyPr>
          <a:lstStyle/>
          <a:p>
            <a:r>
              <a:rPr lang="en-US" sz="1000" b="1"/>
              <a:t>SGT W. Wilson</a:t>
            </a:r>
          </a:p>
        </p:txBody>
      </p:sp>
      <p:sp>
        <p:nvSpPr>
          <p:cNvPr id="170025" name="Text Box 41"/>
          <p:cNvSpPr txBox="1">
            <a:spLocks noChangeArrowheads="1"/>
          </p:cNvSpPr>
          <p:nvPr/>
        </p:nvSpPr>
        <p:spPr bwMode="auto">
          <a:xfrm>
            <a:off x="6781800" y="3048000"/>
            <a:ext cx="1327150" cy="336550"/>
          </a:xfrm>
          <a:prstGeom prst="rect">
            <a:avLst/>
          </a:prstGeom>
          <a:noFill/>
          <a:ln w="9525">
            <a:noFill/>
            <a:miter lim="800000"/>
            <a:headEnd/>
            <a:tailEnd/>
          </a:ln>
        </p:spPr>
        <p:txBody>
          <a:bodyPr wrap="none">
            <a:spAutoFit/>
          </a:bodyPr>
          <a:lstStyle/>
          <a:p>
            <a:r>
              <a:rPr lang="en-US" sz="1600">
                <a:latin typeface="Blackadder ITC" pitchFamily="82" charset="0"/>
              </a:rPr>
              <a:t>William Wilson</a:t>
            </a:r>
            <a:endParaRPr lang="en-US" sz="1600"/>
          </a:p>
        </p:txBody>
      </p:sp>
      <p:sp>
        <p:nvSpPr>
          <p:cNvPr id="170026" name="Text Box 42"/>
          <p:cNvSpPr txBox="1">
            <a:spLocks noChangeArrowheads="1"/>
          </p:cNvSpPr>
          <p:nvPr/>
        </p:nvSpPr>
        <p:spPr bwMode="auto">
          <a:xfrm>
            <a:off x="5729288" y="3381376"/>
            <a:ext cx="1033462" cy="244475"/>
          </a:xfrm>
          <a:prstGeom prst="rect">
            <a:avLst/>
          </a:prstGeom>
          <a:noFill/>
          <a:ln w="9525">
            <a:noFill/>
            <a:miter lim="800000"/>
            <a:headEnd/>
            <a:tailEnd/>
          </a:ln>
        </p:spPr>
        <p:txBody>
          <a:bodyPr wrap="none">
            <a:spAutoFit/>
          </a:bodyPr>
          <a:lstStyle/>
          <a:p>
            <a:r>
              <a:rPr lang="en-US" sz="1000" b="1"/>
              <a:t>SGT J. Fielder</a:t>
            </a:r>
          </a:p>
        </p:txBody>
      </p:sp>
      <p:sp>
        <p:nvSpPr>
          <p:cNvPr id="170027" name="Text Box 43"/>
          <p:cNvSpPr txBox="1">
            <a:spLocks noChangeArrowheads="1"/>
          </p:cNvSpPr>
          <p:nvPr/>
        </p:nvSpPr>
        <p:spPr bwMode="auto">
          <a:xfrm>
            <a:off x="6800851" y="3333750"/>
            <a:ext cx="1089025" cy="336550"/>
          </a:xfrm>
          <a:prstGeom prst="rect">
            <a:avLst/>
          </a:prstGeom>
          <a:noFill/>
          <a:ln w="9525">
            <a:noFill/>
            <a:miter lim="800000"/>
            <a:headEnd/>
            <a:tailEnd/>
          </a:ln>
        </p:spPr>
        <p:txBody>
          <a:bodyPr wrap="none">
            <a:spAutoFit/>
          </a:bodyPr>
          <a:lstStyle/>
          <a:p>
            <a:r>
              <a:rPr lang="en-US" sz="1600">
                <a:latin typeface="Blackadder ITC" pitchFamily="82" charset="0"/>
              </a:rPr>
              <a:t>Judy Fielder</a:t>
            </a:r>
            <a:endParaRPr lang="en-US" sz="1600"/>
          </a:p>
        </p:txBody>
      </p:sp>
      <p:sp>
        <p:nvSpPr>
          <p:cNvPr id="170028" name="Text Box 44"/>
          <p:cNvSpPr txBox="1">
            <a:spLocks noChangeArrowheads="1"/>
          </p:cNvSpPr>
          <p:nvPr/>
        </p:nvSpPr>
        <p:spPr bwMode="auto">
          <a:xfrm>
            <a:off x="8610600" y="3048000"/>
            <a:ext cx="1327150" cy="336550"/>
          </a:xfrm>
          <a:prstGeom prst="rect">
            <a:avLst/>
          </a:prstGeom>
          <a:noFill/>
          <a:ln w="9525">
            <a:noFill/>
            <a:miter lim="800000"/>
            <a:headEnd/>
            <a:tailEnd/>
          </a:ln>
        </p:spPr>
        <p:txBody>
          <a:bodyPr wrap="none">
            <a:spAutoFit/>
          </a:bodyPr>
          <a:lstStyle/>
          <a:p>
            <a:r>
              <a:rPr lang="en-US" sz="1600">
                <a:latin typeface="Blackadder ITC" pitchFamily="82" charset="0"/>
              </a:rPr>
              <a:t>William Wilson</a:t>
            </a:r>
            <a:endParaRPr lang="en-US" sz="1600"/>
          </a:p>
        </p:txBody>
      </p:sp>
      <p:sp>
        <p:nvSpPr>
          <p:cNvPr id="170029" name="Text Box 45"/>
          <p:cNvSpPr txBox="1">
            <a:spLocks noChangeArrowheads="1"/>
          </p:cNvSpPr>
          <p:nvPr/>
        </p:nvSpPr>
        <p:spPr bwMode="auto">
          <a:xfrm>
            <a:off x="8686801" y="3352800"/>
            <a:ext cx="1089025" cy="336550"/>
          </a:xfrm>
          <a:prstGeom prst="rect">
            <a:avLst/>
          </a:prstGeom>
          <a:noFill/>
          <a:ln w="9525">
            <a:noFill/>
            <a:miter lim="800000"/>
            <a:headEnd/>
            <a:tailEnd/>
          </a:ln>
        </p:spPr>
        <p:txBody>
          <a:bodyPr wrap="none">
            <a:spAutoFit/>
          </a:bodyPr>
          <a:lstStyle/>
          <a:p>
            <a:r>
              <a:rPr lang="en-US" sz="1600">
                <a:latin typeface="Blackadder ITC" pitchFamily="82" charset="0"/>
              </a:rPr>
              <a:t>Judy Fielder</a:t>
            </a:r>
            <a:endParaRPr lang="en-US" sz="1600"/>
          </a:p>
        </p:txBody>
      </p:sp>
      <p:sp>
        <p:nvSpPr>
          <p:cNvPr id="170030" name="Text Box 46"/>
          <p:cNvSpPr txBox="1">
            <a:spLocks noChangeArrowheads="1"/>
          </p:cNvSpPr>
          <p:nvPr/>
        </p:nvSpPr>
        <p:spPr bwMode="auto">
          <a:xfrm>
            <a:off x="8686801" y="2743200"/>
            <a:ext cx="912813" cy="336550"/>
          </a:xfrm>
          <a:prstGeom prst="rect">
            <a:avLst/>
          </a:prstGeom>
          <a:noFill/>
          <a:ln w="9525">
            <a:noFill/>
            <a:miter lim="800000"/>
            <a:headEnd/>
            <a:tailEnd/>
          </a:ln>
        </p:spPr>
        <p:txBody>
          <a:bodyPr wrap="none">
            <a:spAutoFit/>
          </a:bodyPr>
          <a:lstStyle/>
          <a:p>
            <a:r>
              <a:rPr lang="en-US" sz="1600">
                <a:latin typeface="Blackadder ITC" pitchFamily="82" charset="0"/>
              </a:rPr>
              <a:t>Grace Poe</a:t>
            </a:r>
            <a:endParaRPr lang="en-US" sz="1600"/>
          </a:p>
        </p:txBody>
      </p:sp>
      <p:sp>
        <p:nvSpPr>
          <p:cNvPr id="170031" name="Text Box 47"/>
          <p:cNvSpPr txBox="1">
            <a:spLocks noChangeArrowheads="1"/>
          </p:cNvSpPr>
          <p:nvPr/>
        </p:nvSpPr>
        <p:spPr bwMode="auto">
          <a:xfrm>
            <a:off x="8763001" y="2133600"/>
            <a:ext cx="892175" cy="336550"/>
          </a:xfrm>
          <a:prstGeom prst="rect">
            <a:avLst/>
          </a:prstGeom>
          <a:noFill/>
          <a:ln w="9525">
            <a:noFill/>
            <a:miter lim="800000"/>
            <a:headEnd/>
            <a:tailEnd/>
          </a:ln>
        </p:spPr>
        <p:txBody>
          <a:bodyPr wrap="none">
            <a:spAutoFit/>
          </a:bodyPr>
          <a:lstStyle/>
          <a:p>
            <a:r>
              <a:rPr lang="en-US" sz="1600">
                <a:latin typeface="Blackadder ITC" pitchFamily="82" charset="0"/>
              </a:rPr>
              <a:t>J. Smith  </a:t>
            </a:r>
            <a:endParaRPr lang="en-US" sz="1600"/>
          </a:p>
        </p:txBody>
      </p:sp>
      <p:sp>
        <p:nvSpPr>
          <p:cNvPr id="170032" name="Text Box 48"/>
          <p:cNvSpPr txBox="1">
            <a:spLocks noChangeArrowheads="1"/>
          </p:cNvSpPr>
          <p:nvPr/>
        </p:nvSpPr>
        <p:spPr bwMode="auto">
          <a:xfrm>
            <a:off x="8158164" y="2468564"/>
            <a:ext cx="377825" cy="274637"/>
          </a:xfrm>
          <a:prstGeom prst="rect">
            <a:avLst/>
          </a:prstGeom>
          <a:noFill/>
          <a:ln w="9525">
            <a:noFill/>
            <a:miter lim="800000"/>
            <a:headEnd/>
            <a:tailEnd/>
          </a:ln>
        </p:spPr>
        <p:txBody>
          <a:bodyPr wrap="none">
            <a:spAutoFit/>
          </a:bodyPr>
          <a:lstStyle/>
          <a:p>
            <a:r>
              <a:rPr lang="en-US" sz="1200" b="1"/>
              <a:t>JA</a:t>
            </a:r>
          </a:p>
        </p:txBody>
      </p:sp>
      <p:sp>
        <p:nvSpPr>
          <p:cNvPr id="170033" name="Text Box 49"/>
          <p:cNvSpPr txBox="1">
            <a:spLocks noChangeArrowheads="1"/>
          </p:cNvSpPr>
          <p:nvPr/>
        </p:nvSpPr>
        <p:spPr bwMode="auto">
          <a:xfrm>
            <a:off x="8153401" y="2773364"/>
            <a:ext cx="377825" cy="274637"/>
          </a:xfrm>
          <a:prstGeom prst="rect">
            <a:avLst/>
          </a:prstGeom>
          <a:noFill/>
          <a:ln w="9525">
            <a:noFill/>
            <a:miter lim="800000"/>
            <a:headEnd/>
            <a:tailEnd/>
          </a:ln>
        </p:spPr>
        <p:txBody>
          <a:bodyPr wrap="none">
            <a:spAutoFit/>
          </a:bodyPr>
          <a:lstStyle/>
          <a:p>
            <a:r>
              <a:rPr lang="en-US" sz="1200" b="1"/>
              <a:t>JA</a:t>
            </a:r>
          </a:p>
        </p:txBody>
      </p:sp>
      <p:sp>
        <p:nvSpPr>
          <p:cNvPr id="170034" name="Text Box 50"/>
          <p:cNvSpPr txBox="1">
            <a:spLocks noChangeArrowheads="1"/>
          </p:cNvSpPr>
          <p:nvPr/>
        </p:nvSpPr>
        <p:spPr bwMode="auto">
          <a:xfrm>
            <a:off x="8153401" y="3078164"/>
            <a:ext cx="377825" cy="274637"/>
          </a:xfrm>
          <a:prstGeom prst="rect">
            <a:avLst/>
          </a:prstGeom>
          <a:noFill/>
          <a:ln w="9525">
            <a:noFill/>
            <a:miter lim="800000"/>
            <a:headEnd/>
            <a:tailEnd/>
          </a:ln>
        </p:spPr>
        <p:txBody>
          <a:bodyPr wrap="none">
            <a:spAutoFit/>
          </a:bodyPr>
          <a:lstStyle/>
          <a:p>
            <a:r>
              <a:rPr lang="en-US" sz="1200" b="1"/>
              <a:t>JA</a:t>
            </a:r>
          </a:p>
        </p:txBody>
      </p:sp>
      <p:sp>
        <p:nvSpPr>
          <p:cNvPr id="170035" name="Text Box 51"/>
          <p:cNvSpPr txBox="1">
            <a:spLocks noChangeArrowheads="1"/>
          </p:cNvSpPr>
          <p:nvPr/>
        </p:nvSpPr>
        <p:spPr bwMode="auto">
          <a:xfrm>
            <a:off x="8153401" y="3352800"/>
            <a:ext cx="377825" cy="274638"/>
          </a:xfrm>
          <a:prstGeom prst="rect">
            <a:avLst/>
          </a:prstGeom>
          <a:noFill/>
          <a:ln w="9525">
            <a:noFill/>
            <a:miter lim="800000"/>
            <a:headEnd/>
            <a:tailEnd/>
          </a:ln>
        </p:spPr>
        <p:txBody>
          <a:bodyPr wrap="none">
            <a:spAutoFit/>
          </a:bodyPr>
          <a:lstStyle/>
          <a:p>
            <a:r>
              <a:rPr lang="en-US" sz="1200" b="1"/>
              <a:t>JA</a:t>
            </a:r>
          </a:p>
        </p:txBody>
      </p:sp>
      <p:sp>
        <p:nvSpPr>
          <p:cNvPr id="170036" name="Text Box 52"/>
          <p:cNvSpPr txBox="1">
            <a:spLocks noChangeArrowheads="1"/>
          </p:cNvSpPr>
          <p:nvPr/>
        </p:nvSpPr>
        <p:spPr bwMode="auto">
          <a:xfrm>
            <a:off x="9982201" y="2133600"/>
            <a:ext cx="377825" cy="274638"/>
          </a:xfrm>
          <a:prstGeom prst="rect">
            <a:avLst/>
          </a:prstGeom>
          <a:noFill/>
          <a:ln w="9525">
            <a:noFill/>
            <a:miter lim="800000"/>
            <a:headEnd/>
            <a:tailEnd/>
          </a:ln>
        </p:spPr>
        <p:txBody>
          <a:bodyPr wrap="none">
            <a:spAutoFit/>
          </a:bodyPr>
          <a:lstStyle/>
          <a:p>
            <a:r>
              <a:rPr lang="en-US" sz="1200" b="1"/>
              <a:t>JA</a:t>
            </a:r>
          </a:p>
        </p:txBody>
      </p:sp>
      <p:sp>
        <p:nvSpPr>
          <p:cNvPr id="170037" name="Text Box 53"/>
          <p:cNvSpPr txBox="1">
            <a:spLocks noChangeArrowheads="1"/>
          </p:cNvSpPr>
          <p:nvPr/>
        </p:nvSpPr>
        <p:spPr bwMode="auto">
          <a:xfrm>
            <a:off x="9986964" y="2773364"/>
            <a:ext cx="377825" cy="274637"/>
          </a:xfrm>
          <a:prstGeom prst="rect">
            <a:avLst/>
          </a:prstGeom>
          <a:noFill/>
          <a:ln w="9525">
            <a:noFill/>
            <a:miter lim="800000"/>
            <a:headEnd/>
            <a:tailEnd/>
          </a:ln>
        </p:spPr>
        <p:txBody>
          <a:bodyPr wrap="none">
            <a:spAutoFit/>
          </a:bodyPr>
          <a:lstStyle/>
          <a:p>
            <a:r>
              <a:rPr lang="en-US" sz="1200" b="1"/>
              <a:t>JA</a:t>
            </a:r>
          </a:p>
        </p:txBody>
      </p:sp>
      <p:sp>
        <p:nvSpPr>
          <p:cNvPr id="170038" name="Text Box 54"/>
          <p:cNvSpPr txBox="1">
            <a:spLocks noChangeArrowheads="1"/>
          </p:cNvSpPr>
          <p:nvPr/>
        </p:nvSpPr>
        <p:spPr bwMode="auto">
          <a:xfrm>
            <a:off x="9986964" y="3078164"/>
            <a:ext cx="377825" cy="274637"/>
          </a:xfrm>
          <a:prstGeom prst="rect">
            <a:avLst/>
          </a:prstGeom>
          <a:noFill/>
          <a:ln w="9525">
            <a:noFill/>
            <a:miter lim="800000"/>
            <a:headEnd/>
            <a:tailEnd/>
          </a:ln>
        </p:spPr>
        <p:txBody>
          <a:bodyPr wrap="none">
            <a:spAutoFit/>
          </a:bodyPr>
          <a:lstStyle/>
          <a:p>
            <a:r>
              <a:rPr lang="en-US" sz="1200" b="1"/>
              <a:t>JA</a:t>
            </a:r>
          </a:p>
        </p:txBody>
      </p:sp>
      <p:sp>
        <p:nvSpPr>
          <p:cNvPr id="170039" name="Text Box 55"/>
          <p:cNvSpPr txBox="1">
            <a:spLocks noChangeArrowheads="1"/>
          </p:cNvSpPr>
          <p:nvPr/>
        </p:nvSpPr>
        <p:spPr bwMode="auto">
          <a:xfrm>
            <a:off x="9982201" y="3368675"/>
            <a:ext cx="377825" cy="274638"/>
          </a:xfrm>
          <a:prstGeom prst="rect">
            <a:avLst/>
          </a:prstGeom>
          <a:noFill/>
          <a:ln w="9525">
            <a:noFill/>
            <a:miter lim="800000"/>
            <a:headEnd/>
            <a:tailEnd/>
          </a:ln>
        </p:spPr>
        <p:txBody>
          <a:bodyPr wrap="none">
            <a:spAutoFit/>
          </a:bodyPr>
          <a:lstStyle/>
          <a:p>
            <a:r>
              <a:rPr lang="en-US" sz="1200" b="1"/>
              <a:t>JA</a:t>
            </a:r>
          </a:p>
        </p:txBody>
      </p:sp>
      <p:sp>
        <p:nvSpPr>
          <p:cNvPr id="681016" name="Rectangle 56"/>
          <p:cNvSpPr>
            <a:spLocks noChangeArrowheads="1"/>
          </p:cNvSpPr>
          <p:nvPr/>
        </p:nvSpPr>
        <p:spPr bwMode="auto">
          <a:xfrm>
            <a:off x="1603471" y="2405832"/>
            <a:ext cx="8686800" cy="381000"/>
          </a:xfrm>
          <a:prstGeom prst="rect">
            <a:avLst/>
          </a:prstGeom>
          <a:solidFill>
            <a:srgbClr val="FF0000">
              <a:alpha val="36078"/>
            </a:srgbClr>
          </a:solidFill>
          <a:ln w="9525">
            <a:solidFill>
              <a:schemeClr val="tx1"/>
            </a:solidFill>
            <a:miter lim="800000"/>
            <a:headEnd/>
            <a:tailEnd/>
          </a:ln>
        </p:spPr>
        <p:txBody>
          <a:bodyPr wrap="none" anchor="ctr"/>
          <a:lstStyle/>
          <a:p>
            <a:endParaRPr lang="en-US"/>
          </a:p>
        </p:txBody>
      </p:sp>
      <p:sp>
        <p:nvSpPr>
          <p:cNvPr id="58"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171806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016"/>
                                        </p:tgtEl>
                                        <p:attrNameLst>
                                          <p:attrName>style.visibility</p:attrName>
                                        </p:attrNameLst>
                                      </p:cBhvr>
                                      <p:to>
                                        <p:strVal val="visible"/>
                                      </p:to>
                                    </p:set>
                                  </p:childTnLst>
                                </p:cTn>
                              </p:par>
                              <p:par>
                                <p:cTn id="7" presetID="26" presetClass="emph" presetSubtype="0" repeatCount="indefinite" grpId="1" nodeType="withEffect">
                                  <p:stCondLst>
                                    <p:cond delay="0"/>
                                  </p:stCondLst>
                                  <p:childTnLst>
                                    <p:animEffect transition="out" filter="fade">
                                      <p:cBhvr>
                                        <p:cTn id="8" dur="1000" tmFilter="0, 0; .2, .5; .8, .5; 1, 0"/>
                                        <p:tgtEl>
                                          <p:spTgt spid="681016"/>
                                        </p:tgtEl>
                                      </p:cBhvr>
                                    </p:animEffect>
                                    <p:animScale>
                                      <p:cBhvr>
                                        <p:cTn id="9" dur="500" autoRev="1" fill="hold"/>
                                        <p:tgtEl>
                                          <p:spTgt spid="6810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16" grpId="0" animBg="1"/>
      <p:bldP spid="6810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7" name="Rectangle 3"/>
          <p:cNvSpPr>
            <a:spLocks noGrp="1" noChangeArrowheads="1"/>
          </p:cNvSpPr>
          <p:nvPr>
            <p:ph type="body" idx="1"/>
          </p:nvPr>
        </p:nvSpPr>
        <p:spPr bwMode="auto">
          <a:xfrm>
            <a:off x="2017712" y="1676401"/>
            <a:ext cx="8229600" cy="3581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buNone/>
            </a:pPr>
            <a:r>
              <a:rPr lang="en-US" sz="2400" dirty="0"/>
              <a:t>Additional Issue Situations</a:t>
            </a:r>
            <a:br>
              <a:rPr lang="en-US" sz="2400" dirty="0"/>
            </a:br>
            <a:endParaRPr lang="en-US" sz="2400" dirty="0"/>
          </a:p>
          <a:p>
            <a:pPr eaLnBrk="1" hangingPunct="1">
              <a:lnSpc>
                <a:spcPct val="90000"/>
              </a:lnSpc>
            </a:pPr>
            <a:r>
              <a:rPr lang="en-US" sz="1800" dirty="0"/>
              <a:t>Equipment not assigned to a single, specific individual:</a:t>
            </a:r>
          </a:p>
          <a:p>
            <a:pPr lvl="1" eaLnBrk="1" hangingPunct="1">
              <a:lnSpc>
                <a:spcPct val="90000"/>
              </a:lnSpc>
            </a:pPr>
            <a:r>
              <a:rPr lang="en-US" sz="1800" dirty="0"/>
              <a:t>DA Form 2062 and Weapons Control Log.</a:t>
            </a:r>
          </a:p>
          <a:p>
            <a:pPr lvl="1" eaLnBrk="1" hangingPunct="1">
              <a:lnSpc>
                <a:spcPct val="90000"/>
              </a:lnSpc>
            </a:pPr>
            <a:endParaRPr lang="en-US" b="1" dirty="0"/>
          </a:p>
          <a:p>
            <a:pPr eaLnBrk="1" hangingPunct="1">
              <a:lnSpc>
                <a:spcPct val="90000"/>
              </a:lnSpc>
            </a:pPr>
            <a:r>
              <a:rPr lang="en-US" sz="1800" dirty="0"/>
              <a:t>When a single weapon is needed for issue to more than one Soldier (ex. Squad assigned weapon): </a:t>
            </a:r>
          </a:p>
          <a:p>
            <a:pPr lvl="1">
              <a:lnSpc>
                <a:spcPct val="90000"/>
              </a:lnSpc>
            </a:pPr>
            <a:r>
              <a:rPr lang="en-US" sz="1800" dirty="0"/>
              <a:t>DA Form 3749 for each person authorized to withdraw it and Weapons Control Log.</a:t>
            </a:r>
          </a:p>
          <a:p>
            <a:pPr marL="0" indent="0" eaLnBrk="1" hangingPunct="1">
              <a:lnSpc>
                <a:spcPct val="90000"/>
              </a:lnSpc>
              <a:buNone/>
            </a:pPr>
            <a:endParaRPr lang="en-US" sz="2400" b="1"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3609525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260" y="1625849"/>
            <a:ext cx="8229600" cy="533400"/>
          </a:xfrm>
        </p:spPr>
        <p:txBody>
          <a:bodyPr/>
          <a:lstStyle/>
          <a:p>
            <a:r>
              <a:rPr lang="en-US" sz="2400" b="0" dirty="0"/>
              <a:t>Check on Learning</a:t>
            </a:r>
          </a:p>
        </p:txBody>
      </p:sp>
      <p:sp>
        <p:nvSpPr>
          <p:cNvPr id="3" name="Content Placeholder 2"/>
          <p:cNvSpPr>
            <a:spLocks noGrp="1"/>
          </p:cNvSpPr>
          <p:nvPr>
            <p:ph idx="1"/>
          </p:nvPr>
        </p:nvSpPr>
        <p:spPr>
          <a:xfrm>
            <a:off x="1950720" y="2484438"/>
            <a:ext cx="8394940" cy="914400"/>
          </a:xfrm>
        </p:spPr>
        <p:txBody>
          <a:bodyPr/>
          <a:lstStyle/>
          <a:p>
            <a:pPr>
              <a:buNone/>
            </a:pPr>
            <a:r>
              <a:rPr lang="en-US" sz="2000" dirty="0"/>
              <a:t>Q:  How would you issue an M4 to a soldier who will be attending Warrior Leaders Course for Two Weeks?</a:t>
            </a:r>
          </a:p>
        </p:txBody>
      </p:sp>
      <p:sp>
        <p:nvSpPr>
          <p:cNvPr id="4" name="Content Placeholder 2"/>
          <p:cNvSpPr txBox="1">
            <a:spLocks/>
          </p:cNvSpPr>
          <p:nvPr/>
        </p:nvSpPr>
        <p:spPr>
          <a:xfrm>
            <a:off x="1950720" y="3622926"/>
            <a:ext cx="8564880" cy="1138487"/>
          </a:xfrm>
          <a:prstGeom prst="rect">
            <a:avLst/>
          </a:prstGeom>
        </p:spPr>
        <p:txBody>
          <a:bodyPr/>
          <a:lstStyle/>
          <a:p>
            <a:pPr marL="342900" indent="-342900" eaLnBrk="0" fontAlgn="base" hangingPunct="0">
              <a:spcBef>
                <a:spcPct val="20000"/>
              </a:spcBef>
              <a:spcAft>
                <a:spcPct val="0"/>
              </a:spcAft>
              <a:defRPr/>
            </a:pPr>
            <a:r>
              <a:rPr lang="en-US" sz="2000" kern="0" dirty="0"/>
              <a:t>A:  Soldier Turns In Weapons Card (DA Form 3749) or Hand Receipt (DA Form 2062), and soldier makes an entry on weapon control log (FR Form 43-1)</a:t>
            </a:r>
          </a:p>
        </p:txBody>
      </p:sp>
      <p:sp>
        <p:nvSpPr>
          <p:cNvPr id="6"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9822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551" y="2508722"/>
            <a:ext cx="8229600" cy="727464"/>
          </a:xfrm>
        </p:spPr>
        <p:txBody>
          <a:bodyPr/>
          <a:lstStyle/>
          <a:p>
            <a:pPr>
              <a:buNone/>
            </a:pPr>
            <a:r>
              <a:rPr lang="en-US" sz="2000" dirty="0"/>
              <a:t>Q:  How would you issue the Commander’s M9 to his driver so that his driver may clean the Commander’s weapon?</a:t>
            </a:r>
          </a:p>
        </p:txBody>
      </p:sp>
      <p:sp>
        <p:nvSpPr>
          <p:cNvPr id="4" name="Content Placeholder 2"/>
          <p:cNvSpPr txBox="1">
            <a:spLocks/>
          </p:cNvSpPr>
          <p:nvPr/>
        </p:nvSpPr>
        <p:spPr>
          <a:xfrm>
            <a:off x="1959551" y="3666804"/>
            <a:ext cx="8229600" cy="914400"/>
          </a:xfrm>
          <a:prstGeom prst="rect">
            <a:avLst/>
          </a:prstGeom>
        </p:spPr>
        <p:txBody>
          <a:bodyPr/>
          <a:lstStyle/>
          <a:p>
            <a:pPr marL="342900" indent="-342900" eaLnBrk="0" fontAlgn="base" hangingPunct="0">
              <a:spcBef>
                <a:spcPct val="20000"/>
              </a:spcBef>
              <a:spcAft>
                <a:spcPct val="0"/>
              </a:spcAft>
              <a:defRPr/>
            </a:pPr>
            <a:r>
              <a:rPr lang="en-US" sz="2000" kern="0" dirty="0"/>
              <a:t>A:  Commander’s Driver turn in a hand receipt (DA Form 2062) and makes an entry on the weapons control log since the weapon is not assigned to him on the MAL.</a:t>
            </a:r>
          </a:p>
        </p:txBody>
      </p:sp>
      <p:sp>
        <p:nvSpPr>
          <p:cNvPr id="6"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
        <p:nvSpPr>
          <p:cNvPr id="8" name="Title 1"/>
          <p:cNvSpPr txBox="1">
            <a:spLocks/>
          </p:cNvSpPr>
          <p:nvPr/>
        </p:nvSpPr>
        <p:spPr>
          <a:xfrm>
            <a:off x="1968260" y="1625849"/>
            <a:ext cx="8229600" cy="5334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r>
              <a:rPr lang="en-US" sz="2400" b="0" kern="0"/>
              <a:t>Check on Learning</a:t>
            </a:r>
            <a:endParaRPr lang="en-US" sz="2400" b="0" kern="0" dirty="0"/>
          </a:p>
        </p:txBody>
      </p:sp>
    </p:spTree>
    <p:extLst>
      <p:ext uri="{BB962C8B-B14F-4D97-AF65-F5344CB8AC3E}">
        <p14:creationId xmlns:p14="http://schemas.microsoft.com/office/powerpoint/2010/main" val="205738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617" y="1524000"/>
            <a:ext cx="8229600" cy="3962400"/>
          </a:xfrm>
        </p:spPr>
        <p:txBody>
          <a:bodyPr/>
          <a:lstStyle/>
          <a:p>
            <a:pPr algn="l"/>
            <a:r>
              <a:rPr lang="en-US" sz="2400" b="0" dirty="0"/>
              <a:t>Simple Vs. Complicated </a:t>
            </a:r>
            <a:br>
              <a:rPr lang="en-US" sz="2400" b="0" dirty="0"/>
            </a:br>
            <a:r>
              <a:rPr lang="en-US" sz="2400" b="0" dirty="0"/>
              <a:t/>
            </a:r>
            <a:br>
              <a:rPr lang="en-US" sz="2400" b="0" dirty="0"/>
            </a:br>
            <a:r>
              <a:rPr lang="en-US" sz="1800" b="0" dirty="0"/>
              <a:t>* Simple Issue – Only DA Form 3749 (Less Than 24 Hours)</a:t>
            </a:r>
            <a:br>
              <a:rPr lang="en-US" sz="1800" b="0" dirty="0"/>
            </a:br>
            <a:r>
              <a:rPr lang="en-US" sz="1800" b="0" dirty="0"/>
              <a:t/>
            </a:r>
            <a:br>
              <a:rPr lang="en-US" sz="1800" b="0" dirty="0"/>
            </a:br>
            <a:r>
              <a:rPr lang="en-US" sz="1800" b="0" dirty="0"/>
              <a:t>* Complicated Issue – Weapons Control Log (FR 43-1) </a:t>
            </a:r>
            <a:br>
              <a:rPr lang="en-US" sz="1800" b="0" dirty="0"/>
            </a:br>
            <a:r>
              <a:rPr lang="en-US" sz="1800" b="0" dirty="0"/>
              <a:t>		       Some Type of Hand Receipt</a:t>
            </a:r>
            <a:br>
              <a:rPr lang="en-US" sz="1800" b="0" dirty="0"/>
            </a:br>
            <a:endParaRPr lang="en-US" sz="1800" b="0"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102601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4294967295"/>
          </p:nvPr>
        </p:nvSpPr>
        <p:spPr bwMode="auto">
          <a:xfrm>
            <a:off x="1981200" y="3200400"/>
            <a:ext cx="8229600" cy="762000"/>
          </a:xfrm>
          <a:prstGeom prst="rect">
            <a:avLst/>
          </a:prstGeom>
          <a:solidFill>
            <a:srgbClr val="FFFFFF"/>
          </a:solidFill>
          <a:ln>
            <a:miter lim="800000"/>
            <a:headEnd/>
            <a:tailEnd/>
          </a:ln>
        </p:spPr>
        <p:txBody>
          <a:bodyPr/>
          <a:lstStyle/>
          <a:p>
            <a:pPr algn="ctr" eaLnBrk="1" hangingPunct="1">
              <a:buFontTx/>
              <a:buNone/>
            </a:pPr>
            <a:r>
              <a:rPr lang="en-US" sz="4400" b="1"/>
              <a:t>STORAGE OF AMMUNITION</a:t>
            </a:r>
          </a:p>
        </p:txBody>
      </p:sp>
    </p:spTree>
    <p:extLst>
      <p:ext uri="{BB962C8B-B14F-4D97-AF65-F5344CB8AC3E}">
        <p14:creationId xmlns:p14="http://schemas.microsoft.com/office/powerpoint/2010/main" val="3253555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81600"/>
            <a:ext cx="7772400" cy="546100"/>
          </a:xfrm>
        </p:spPr>
        <p:txBody>
          <a:bodyPr/>
          <a:lstStyle/>
          <a:p>
            <a:r>
              <a:rPr lang="en-US" sz="2800" b="0" dirty="0"/>
              <a:t>Issue and turn-in procedures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371600"/>
            <a:ext cx="5410200" cy="3628302"/>
          </a:xfrm>
          <a:prstGeom prst="rect">
            <a:avLst/>
          </a:prstGeom>
        </p:spPr>
      </p:pic>
    </p:spTree>
    <p:extLst>
      <p:ext uri="{BB962C8B-B14F-4D97-AF65-F5344CB8AC3E}">
        <p14:creationId xmlns:p14="http://schemas.microsoft.com/office/powerpoint/2010/main" val="2597866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body" idx="4294967295"/>
          </p:nvPr>
        </p:nvSpPr>
        <p:spPr bwMode="auto">
          <a:xfrm>
            <a:off x="1981200" y="2286000"/>
            <a:ext cx="8229600" cy="762000"/>
          </a:xfrm>
          <a:prstGeom prst="rect">
            <a:avLst/>
          </a:prstGeom>
          <a:noFill/>
          <a:ln>
            <a:miter lim="800000"/>
            <a:headEnd/>
            <a:tailEnd/>
          </a:ln>
        </p:spPr>
        <p:txBody>
          <a:bodyPr/>
          <a:lstStyle/>
          <a:p>
            <a:pPr algn="ctr" eaLnBrk="1" hangingPunct="1">
              <a:lnSpc>
                <a:spcPct val="80000"/>
              </a:lnSpc>
              <a:buFontTx/>
              <a:buNone/>
            </a:pPr>
            <a:r>
              <a:rPr lang="en-US" sz="2400" b="1" dirty="0"/>
              <a:t>IS AMMUNITION AUTHORIZED TO BE STORED IN THE ARMS ROOM?</a:t>
            </a:r>
          </a:p>
        </p:txBody>
      </p:sp>
      <p:sp>
        <p:nvSpPr>
          <p:cNvPr id="771075" name="Rectangle 3"/>
          <p:cNvSpPr>
            <a:spLocks noChangeArrowheads="1"/>
          </p:cNvSpPr>
          <p:nvPr/>
        </p:nvSpPr>
        <p:spPr bwMode="auto">
          <a:xfrm>
            <a:off x="3810000" y="3276600"/>
            <a:ext cx="3581400" cy="533400"/>
          </a:xfrm>
          <a:prstGeom prst="rect">
            <a:avLst/>
          </a:prstGeom>
          <a:noFill/>
          <a:ln w="9525">
            <a:noFill/>
            <a:miter lim="800000"/>
            <a:headEnd/>
            <a:tailEnd/>
          </a:ln>
        </p:spPr>
        <p:txBody>
          <a:bodyPr/>
          <a:lstStyle/>
          <a:p>
            <a:pPr marL="342900" indent="-342900" algn="ctr">
              <a:lnSpc>
                <a:spcPct val="80000"/>
              </a:lnSpc>
              <a:spcBef>
                <a:spcPct val="20000"/>
              </a:spcBef>
            </a:pPr>
            <a:endParaRPr lang="en-US" sz="2400" b="1"/>
          </a:p>
        </p:txBody>
      </p:sp>
      <p:sp>
        <p:nvSpPr>
          <p:cNvPr id="771076" name="Rectangle 4"/>
          <p:cNvSpPr>
            <a:spLocks noChangeArrowheads="1"/>
          </p:cNvSpPr>
          <p:nvPr/>
        </p:nvSpPr>
        <p:spPr bwMode="auto">
          <a:xfrm>
            <a:off x="1524000" y="3886200"/>
            <a:ext cx="9144000" cy="830997"/>
          </a:xfrm>
          <a:prstGeom prst="rect">
            <a:avLst/>
          </a:prstGeom>
          <a:noFill/>
          <a:ln w="9525">
            <a:noFill/>
            <a:miter lim="800000"/>
            <a:headEnd/>
            <a:tailEnd/>
          </a:ln>
        </p:spPr>
        <p:txBody>
          <a:bodyPr wrap="square">
            <a:spAutoFit/>
          </a:bodyPr>
          <a:lstStyle/>
          <a:p>
            <a:pPr algn="ctr"/>
            <a:r>
              <a:rPr lang="en-US" sz="2400" b="1" dirty="0"/>
              <a:t>YES </a:t>
            </a:r>
          </a:p>
          <a:p>
            <a:pPr algn="ctr"/>
            <a:r>
              <a:rPr lang="en-US" sz="2400" b="1" dirty="0"/>
              <a:t>With An Approved Ammunition Site License</a:t>
            </a:r>
          </a:p>
        </p:txBody>
      </p:sp>
    </p:spTree>
    <p:extLst>
      <p:ext uri="{BB962C8B-B14F-4D97-AF65-F5344CB8AC3E}">
        <p14:creationId xmlns:p14="http://schemas.microsoft.com/office/powerpoint/2010/main" val="16019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7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1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2370138" y="476250"/>
            <a:ext cx="7391400" cy="609600"/>
          </a:xfrm>
          <a:prstGeom prst="rect">
            <a:avLst/>
          </a:prstGeom>
        </p:spPr>
        <p:txBody>
          <a:bodyPr/>
          <a:lstStyle/>
          <a:p>
            <a:pPr eaLnBrk="1" hangingPunct="1"/>
            <a:r>
              <a:rPr lang="en-US" dirty="0" smtClean="0"/>
              <a:t>Ammunition Storage</a:t>
            </a:r>
          </a:p>
        </p:txBody>
      </p:sp>
      <p:sp>
        <p:nvSpPr>
          <p:cNvPr id="9" name="Rectangle 4"/>
          <p:cNvSpPr>
            <a:spLocks noChangeArrowheads="1"/>
          </p:cNvSpPr>
          <p:nvPr/>
        </p:nvSpPr>
        <p:spPr bwMode="auto">
          <a:xfrm>
            <a:off x="2133600" y="1524001"/>
            <a:ext cx="8001000" cy="707886"/>
          </a:xfrm>
          <a:prstGeom prst="rect">
            <a:avLst/>
          </a:prstGeom>
          <a:noFill/>
          <a:ln w="9525">
            <a:noFill/>
            <a:miter lim="800000"/>
            <a:headEnd/>
            <a:tailEnd/>
          </a:ln>
        </p:spPr>
        <p:txBody>
          <a:bodyPr>
            <a:spAutoFit/>
          </a:bodyPr>
          <a:lstStyle/>
          <a:p>
            <a:pPr algn="ctr"/>
            <a:r>
              <a:rPr lang="en-US" sz="2000" dirty="0"/>
              <a:t>Must Have a Ammunition Site License To Store Operational Load Ammunition</a:t>
            </a:r>
          </a:p>
        </p:txBody>
      </p:sp>
      <p:sp>
        <p:nvSpPr>
          <p:cNvPr id="4" name="TextBox 3"/>
          <p:cNvSpPr txBox="1"/>
          <p:nvPr/>
        </p:nvSpPr>
        <p:spPr>
          <a:xfrm>
            <a:off x="2286000" y="2514600"/>
            <a:ext cx="7543800" cy="1323439"/>
          </a:xfrm>
          <a:prstGeom prst="rect">
            <a:avLst/>
          </a:prstGeom>
          <a:noFill/>
        </p:spPr>
        <p:txBody>
          <a:bodyPr wrap="square" rtlCol="0">
            <a:spAutoFit/>
          </a:bodyPr>
          <a:lstStyle/>
          <a:p>
            <a:pPr algn="ctr"/>
            <a:r>
              <a:rPr lang="en-US" sz="2000" dirty="0"/>
              <a:t>NOTE: Each unit </a:t>
            </a:r>
            <a:r>
              <a:rPr lang="en-US" sz="2000" u="sng" dirty="0"/>
              <a:t>MUST</a:t>
            </a:r>
            <a:r>
              <a:rPr lang="en-US" sz="2000" dirty="0"/>
              <a:t> maintain an operational load on hand in the event that the IDS fails  </a:t>
            </a:r>
          </a:p>
          <a:p>
            <a:pPr algn="ctr"/>
            <a:r>
              <a:rPr lang="en-US" sz="2000" dirty="0"/>
              <a:t/>
            </a:r>
            <a:br>
              <a:rPr lang="en-US" sz="2000" dirty="0"/>
            </a:br>
            <a:r>
              <a:rPr lang="en-US" sz="2000" dirty="0"/>
              <a:t>AR 190-11, </a:t>
            </a:r>
            <a:r>
              <a:rPr lang="en-US" sz="2000" dirty="0" err="1"/>
              <a:t>para</a:t>
            </a:r>
            <a:r>
              <a:rPr lang="en-US" sz="2000" dirty="0"/>
              <a:t> 4-2 a.(3) / FR 190-11, </a:t>
            </a:r>
            <a:r>
              <a:rPr lang="en-US" sz="2000" dirty="0" err="1"/>
              <a:t>para</a:t>
            </a:r>
            <a:r>
              <a:rPr lang="en-US" sz="2000" dirty="0"/>
              <a:t> 11 a. (2)</a:t>
            </a:r>
          </a:p>
        </p:txBody>
      </p:sp>
      <p:sp>
        <p:nvSpPr>
          <p:cNvPr id="5" name="Rectangle 4"/>
          <p:cNvSpPr>
            <a:spLocks noChangeArrowheads="1"/>
          </p:cNvSpPr>
          <p:nvPr/>
        </p:nvSpPr>
        <p:spPr bwMode="auto">
          <a:xfrm>
            <a:off x="2133600" y="4800601"/>
            <a:ext cx="8001000" cy="707886"/>
          </a:xfrm>
          <a:prstGeom prst="rect">
            <a:avLst/>
          </a:prstGeom>
          <a:noFill/>
          <a:ln w="9525">
            <a:noFill/>
            <a:miter lim="800000"/>
            <a:headEnd/>
            <a:tailEnd/>
          </a:ln>
        </p:spPr>
        <p:txBody>
          <a:bodyPr>
            <a:spAutoFit/>
          </a:bodyPr>
          <a:lstStyle/>
          <a:p>
            <a:pPr algn="ctr"/>
            <a:r>
              <a:rPr lang="en-US" sz="2000" i="1" u="sng" dirty="0"/>
              <a:t>OPLOAD Ammunition Must Be Included In all Inventories (Opening / Closing, Change of Custody, Monthly 100% etc)</a:t>
            </a:r>
          </a:p>
        </p:txBody>
      </p:sp>
    </p:spTree>
    <p:extLst>
      <p:ext uri="{BB962C8B-B14F-4D97-AF65-F5344CB8AC3E}">
        <p14:creationId xmlns:p14="http://schemas.microsoft.com/office/powerpoint/2010/main" val="18741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2133600" y="1524001"/>
            <a:ext cx="8001000" cy="707886"/>
          </a:xfrm>
          <a:prstGeom prst="rect">
            <a:avLst/>
          </a:prstGeom>
          <a:noFill/>
          <a:ln w="9525">
            <a:noFill/>
            <a:miter lim="800000"/>
            <a:headEnd/>
            <a:tailEnd/>
          </a:ln>
        </p:spPr>
        <p:txBody>
          <a:bodyPr>
            <a:spAutoFit/>
          </a:bodyPr>
          <a:lstStyle/>
          <a:p>
            <a:pPr algn="ctr"/>
            <a:r>
              <a:rPr lang="en-US" sz="2000" dirty="0"/>
              <a:t>Installation Safety Office has implemented a new digital site licensing process.</a:t>
            </a:r>
          </a:p>
        </p:txBody>
      </p:sp>
      <p:sp>
        <p:nvSpPr>
          <p:cNvPr id="4" name="TextBox 3"/>
          <p:cNvSpPr txBox="1"/>
          <p:nvPr/>
        </p:nvSpPr>
        <p:spPr>
          <a:xfrm>
            <a:off x="2286000" y="2514601"/>
            <a:ext cx="7543800" cy="707886"/>
          </a:xfrm>
          <a:prstGeom prst="rect">
            <a:avLst/>
          </a:prstGeom>
          <a:noFill/>
        </p:spPr>
        <p:txBody>
          <a:bodyPr wrap="square" rtlCol="0">
            <a:spAutoFit/>
          </a:bodyPr>
          <a:lstStyle/>
          <a:p>
            <a:pPr algn="ctr"/>
            <a:r>
              <a:rPr lang="en-US" sz="2000" dirty="0"/>
              <a:t>Entire packet is emailed from POC to POC (Eliminates the need for unit armorers to hand carry packet from location to location)</a:t>
            </a:r>
          </a:p>
        </p:txBody>
      </p:sp>
      <p:sp>
        <p:nvSpPr>
          <p:cNvPr id="6" name="TextBox 5"/>
          <p:cNvSpPr txBox="1"/>
          <p:nvPr/>
        </p:nvSpPr>
        <p:spPr>
          <a:xfrm>
            <a:off x="2286000" y="3886201"/>
            <a:ext cx="7543800" cy="707886"/>
          </a:xfrm>
          <a:prstGeom prst="rect">
            <a:avLst/>
          </a:prstGeom>
          <a:noFill/>
        </p:spPr>
        <p:txBody>
          <a:bodyPr wrap="square" rtlCol="0">
            <a:spAutoFit/>
          </a:bodyPr>
          <a:lstStyle/>
          <a:p>
            <a:pPr algn="ctr"/>
            <a:r>
              <a:rPr lang="en-US" sz="2000" dirty="0"/>
              <a:t>Follow flow chart contained in Arms Room Site License folder on the Physical Security Resource CD.</a:t>
            </a:r>
          </a:p>
        </p:txBody>
      </p:sp>
      <p:sp>
        <p:nvSpPr>
          <p:cNvPr id="7"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5024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981200" y="1828800"/>
            <a:ext cx="8229600" cy="2133600"/>
          </a:xfrm>
          <a:prstGeom prst="rect">
            <a:avLst/>
          </a:prstGeom>
          <a:solidFill>
            <a:srgbClr val="FFFFFF"/>
          </a:solidFill>
          <a:ln>
            <a:miter lim="800000"/>
            <a:headEnd/>
            <a:tailEnd/>
          </a:ln>
        </p:spPr>
        <p:txBody>
          <a:bodyPr>
            <a:normAutofit/>
          </a:bodyPr>
          <a:lstStyle/>
          <a:p>
            <a:pPr eaLnBrk="1" hangingPunct="1"/>
            <a:r>
              <a:rPr lang="en-US" sz="2400" b="1" dirty="0"/>
              <a:t>Ammunition Site License</a:t>
            </a:r>
          </a:p>
          <a:p>
            <a:pPr lvl="2" eaLnBrk="1" hangingPunct="1"/>
            <a:r>
              <a:rPr lang="en-US" dirty="0"/>
              <a:t>Ammo Storage Authorization Memo (Form 1)</a:t>
            </a:r>
          </a:p>
          <a:p>
            <a:pPr lvl="2" eaLnBrk="1" hangingPunct="1">
              <a:buFontTx/>
              <a:buNone/>
            </a:pPr>
            <a:endParaRPr lang="en-US" sz="2800" dirty="0"/>
          </a:p>
        </p:txBody>
      </p:sp>
      <p:sp>
        <p:nvSpPr>
          <p:cNvPr id="4"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1628867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5" name="Picture 3"/>
          <p:cNvPicPr>
            <a:picLocks noChangeAspect="1" noChangeArrowheads="1"/>
          </p:cNvPicPr>
          <p:nvPr/>
        </p:nvPicPr>
        <p:blipFill>
          <a:blip r:embed="rId2" cstate="print"/>
          <a:srcRect l="25466" t="14063" r="22981" b="2344"/>
          <a:stretch>
            <a:fillRect/>
          </a:stretch>
        </p:blipFill>
        <p:spPr bwMode="auto">
          <a:xfrm>
            <a:off x="4081818" y="1051548"/>
            <a:ext cx="4147782" cy="5347141"/>
          </a:xfrm>
          <a:prstGeom prst="rect">
            <a:avLst/>
          </a:prstGeom>
          <a:noFill/>
          <a:ln w="9525">
            <a:noFill/>
            <a:miter lim="800000"/>
            <a:headEnd/>
            <a:tailEnd/>
          </a:ln>
        </p:spPr>
      </p:pic>
      <p:sp>
        <p:nvSpPr>
          <p:cNvPr id="3"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52226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981200" y="1828800"/>
            <a:ext cx="8229600" cy="2133600"/>
          </a:xfrm>
          <a:prstGeom prst="rect">
            <a:avLst/>
          </a:prstGeom>
          <a:solidFill>
            <a:srgbClr val="FFFFFF"/>
          </a:solidFill>
          <a:ln>
            <a:miter lim="800000"/>
            <a:headEnd/>
            <a:tailEnd/>
          </a:ln>
        </p:spPr>
        <p:txBody>
          <a:bodyPr>
            <a:normAutofit/>
          </a:bodyPr>
          <a:lstStyle/>
          <a:p>
            <a:pPr eaLnBrk="1" hangingPunct="1"/>
            <a:r>
              <a:rPr lang="en-US" sz="2400" b="1" dirty="0"/>
              <a:t>Ammunition Site License</a:t>
            </a:r>
          </a:p>
          <a:p>
            <a:pPr lvl="2" eaLnBrk="1" hangingPunct="1"/>
            <a:r>
              <a:rPr lang="en-US" dirty="0"/>
              <a:t>Ammo Storage Authorization Memo (Form 1)</a:t>
            </a:r>
          </a:p>
          <a:p>
            <a:pPr lvl="2" eaLnBrk="1" hangingPunct="1"/>
            <a:r>
              <a:rPr lang="en-US" dirty="0"/>
              <a:t>Explosive Site License Worksheet (Form 2)</a:t>
            </a:r>
          </a:p>
          <a:p>
            <a:pPr lvl="2" eaLnBrk="1" hangingPunct="1">
              <a:buFontTx/>
              <a:buNone/>
            </a:pPr>
            <a:endParaRPr lang="en-US" sz="2800" dirty="0"/>
          </a:p>
        </p:txBody>
      </p:sp>
      <p:sp>
        <p:nvSpPr>
          <p:cNvPr id="4"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38712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1218" name="Picture 2"/>
          <p:cNvPicPr>
            <a:picLocks noChangeAspect="1" noChangeArrowheads="1"/>
          </p:cNvPicPr>
          <p:nvPr/>
        </p:nvPicPr>
        <p:blipFill>
          <a:blip r:embed="rId2" cstate="print"/>
          <a:srcRect l="26087" t="13281" r="25928" b="4688"/>
          <a:stretch>
            <a:fillRect/>
          </a:stretch>
        </p:blipFill>
        <p:spPr bwMode="auto">
          <a:xfrm>
            <a:off x="1937983" y="816835"/>
            <a:ext cx="4026962" cy="5473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1219" name="Picture 3"/>
          <p:cNvPicPr>
            <a:picLocks noChangeAspect="1" noChangeArrowheads="1"/>
          </p:cNvPicPr>
          <p:nvPr/>
        </p:nvPicPr>
        <p:blipFill>
          <a:blip r:embed="rId3" cstate="print"/>
          <a:srcRect l="26708" t="15625" r="24224"/>
          <a:stretch>
            <a:fillRect/>
          </a:stretch>
        </p:blipFill>
        <p:spPr bwMode="auto">
          <a:xfrm>
            <a:off x="6085058" y="823896"/>
            <a:ext cx="4109822" cy="5479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2660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981200" y="1828800"/>
            <a:ext cx="8229600" cy="2133600"/>
          </a:xfrm>
          <a:prstGeom prst="rect">
            <a:avLst/>
          </a:prstGeom>
          <a:solidFill>
            <a:srgbClr val="FFFFFF"/>
          </a:solidFill>
          <a:ln>
            <a:miter lim="800000"/>
            <a:headEnd/>
            <a:tailEnd/>
          </a:ln>
        </p:spPr>
        <p:txBody>
          <a:bodyPr>
            <a:normAutofit/>
          </a:bodyPr>
          <a:lstStyle/>
          <a:p>
            <a:pPr eaLnBrk="1" hangingPunct="1"/>
            <a:r>
              <a:rPr lang="en-US" sz="2600" b="1" dirty="0"/>
              <a:t>Ammunition Site License</a:t>
            </a:r>
          </a:p>
          <a:p>
            <a:pPr lvl="2" eaLnBrk="1" hangingPunct="1"/>
            <a:r>
              <a:rPr lang="en-US" dirty="0" smtClean="0"/>
              <a:t>Ammo Storage Authorization Memo (Form 1)</a:t>
            </a:r>
          </a:p>
          <a:p>
            <a:pPr lvl="2" eaLnBrk="1" hangingPunct="1"/>
            <a:r>
              <a:rPr lang="en-US" dirty="0" smtClean="0"/>
              <a:t>Explosive Site License Worksheet (Form 2)</a:t>
            </a:r>
          </a:p>
          <a:p>
            <a:pPr lvl="2"/>
            <a:r>
              <a:rPr lang="en-US" dirty="0" smtClean="0"/>
              <a:t>Risk Assessment Worksheet (FR Form 108)(Form3)</a:t>
            </a:r>
          </a:p>
          <a:p>
            <a:pPr lvl="2" eaLnBrk="1" hangingPunct="1"/>
            <a:endParaRPr lang="en-US" sz="2800" dirty="0"/>
          </a:p>
          <a:p>
            <a:pPr lvl="2" eaLnBrk="1" hangingPunct="1">
              <a:buFontTx/>
              <a:buNone/>
            </a:pPr>
            <a:endParaRPr lang="en-US" sz="2800" dirty="0"/>
          </a:p>
        </p:txBody>
      </p:sp>
      <p:sp>
        <p:nvSpPr>
          <p:cNvPr id="4"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416548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2242" name="Picture 2"/>
          <p:cNvPicPr>
            <a:picLocks noChangeAspect="1" noChangeArrowheads="1"/>
          </p:cNvPicPr>
          <p:nvPr/>
        </p:nvPicPr>
        <p:blipFill>
          <a:blip r:embed="rId2" cstate="print"/>
          <a:srcRect l="9317" t="19531" r="8696" b="10938"/>
          <a:stretch>
            <a:fillRect/>
          </a:stretch>
        </p:blipFill>
        <p:spPr bwMode="auto">
          <a:xfrm>
            <a:off x="2156347" y="733017"/>
            <a:ext cx="8265994" cy="5573284"/>
          </a:xfrm>
          <a:prstGeom prst="rect">
            <a:avLst/>
          </a:prstGeom>
          <a:noFill/>
          <a:ln w="9525">
            <a:noFill/>
            <a:miter lim="800000"/>
            <a:headEnd/>
            <a:tailEnd/>
          </a:ln>
        </p:spPr>
      </p:pic>
    </p:spTree>
    <p:extLst>
      <p:ext uri="{BB962C8B-B14F-4D97-AF65-F5344CB8AC3E}">
        <p14:creationId xmlns:p14="http://schemas.microsoft.com/office/powerpoint/2010/main" val="3194410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981200" y="1828800"/>
            <a:ext cx="8229600" cy="2133600"/>
          </a:xfrm>
          <a:prstGeom prst="rect">
            <a:avLst/>
          </a:prstGeom>
          <a:solidFill>
            <a:srgbClr val="FFFFFF"/>
          </a:solidFill>
          <a:ln>
            <a:miter lim="800000"/>
            <a:headEnd/>
            <a:tailEnd/>
          </a:ln>
        </p:spPr>
        <p:txBody>
          <a:bodyPr>
            <a:normAutofit fontScale="92500" lnSpcReduction="20000"/>
          </a:bodyPr>
          <a:lstStyle/>
          <a:p>
            <a:pPr eaLnBrk="1" hangingPunct="1"/>
            <a:r>
              <a:rPr lang="en-US" sz="3100" b="1" dirty="0"/>
              <a:t>Ammunition Site License</a:t>
            </a:r>
          </a:p>
          <a:p>
            <a:pPr lvl="2" eaLnBrk="1" hangingPunct="1"/>
            <a:r>
              <a:rPr lang="en-US" sz="2400" dirty="0"/>
              <a:t>Ammo Storage Authorization Memo (Form 1)</a:t>
            </a:r>
          </a:p>
          <a:p>
            <a:pPr lvl="2" eaLnBrk="1" hangingPunct="1"/>
            <a:r>
              <a:rPr lang="en-US" sz="2400" dirty="0"/>
              <a:t>Explosive Site License Worksheet (Form 2)</a:t>
            </a:r>
          </a:p>
          <a:p>
            <a:pPr lvl="2"/>
            <a:r>
              <a:rPr lang="en-US" sz="2400" dirty="0"/>
              <a:t>Risk Assessment Worksheet (FR Form 108)(Form 3)</a:t>
            </a:r>
          </a:p>
          <a:p>
            <a:pPr lvl="2"/>
            <a:r>
              <a:rPr lang="en-US" sz="2400" dirty="0"/>
              <a:t>Quantity Distance Verification (FORSCOM Form 133-R)</a:t>
            </a:r>
          </a:p>
          <a:p>
            <a:pPr lvl="2" eaLnBrk="1" hangingPunct="1"/>
            <a:r>
              <a:rPr lang="en-US" sz="2400" dirty="0"/>
              <a:t>Security Construction Statement (DA Form 4604 – R)</a:t>
            </a:r>
          </a:p>
          <a:p>
            <a:pPr lvl="2" eaLnBrk="1" hangingPunct="1">
              <a:buFontTx/>
              <a:buNone/>
            </a:pPr>
            <a:endParaRPr lang="en-US" sz="2800" dirty="0"/>
          </a:p>
        </p:txBody>
      </p:sp>
      <p:sp>
        <p:nvSpPr>
          <p:cNvPr id="776196" name="Text Box 4"/>
          <p:cNvSpPr txBox="1">
            <a:spLocks noChangeArrowheads="1"/>
          </p:cNvSpPr>
          <p:nvPr/>
        </p:nvSpPr>
        <p:spPr bwMode="auto">
          <a:xfrm>
            <a:off x="2193581" y="4953001"/>
            <a:ext cx="7766743" cy="1200329"/>
          </a:xfrm>
          <a:prstGeom prst="rect">
            <a:avLst/>
          </a:prstGeom>
          <a:noFill/>
          <a:ln w="9525">
            <a:noFill/>
            <a:miter lim="800000"/>
            <a:headEnd/>
            <a:tailEnd/>
          </a:ln>
        </p:spPr>
        <p:txBody>
          <a:bodyPr wrap="none">
            <a:spAutoFit/>
          </a:bodyPr>
          <a:lstStyle/>
          <a:p>
            <a:pPr algn="ctr"/>
            <a:r>
              <a:rPr lang="en-US" sz="2400" b="1" dirty="0"/>
              <a:t>POC:  TOM ANDERSON – Garrison SAFETY OFFICE</a:t>
            </a:r>
          </a:p>
          <a:p>
            <a:pPr algn="ctr"/>
            <a:r>
              <a:rPr lang="en-US" sz="2400" b="1" dirty="0"/>
              <a:t>239-2245 / 2514</a:t>
            </a:r>
          </a:p>
          <a:p>
            <a:pPr algn="ctr"/>
            <a:r>
              <a:rPr lang="en-US" sz="2400" b="1" dirty="0">
                <a:solidFill>
                  <a:srgbClr val="002060"/>
                </a:solidFill>
              </a:rPr>
              <a:t>thomas.g.anderson5.civ@mail.mil</a:t>
            </a:r>
          </a:p>
        </p:txBody>
      </p:sp>
      <p:sp>
        <p:nvSpPr>
          <p:cNvPr id="5"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9784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6195">
                                            <p:txEl>
                                              <p:pRg st="4" end="4"/>
                                            </p:txEl>
                                          </p:spTgt>
                                        </p:tgtEl>
                                        <p:attrNameLst>
                                          <p:attrName>style.visibility</p:attrName>
                                        </p:attrNameLst>
                                      </p:cBhvr>
                                      <p:to>
                                        <p:strVal val="visible"/>
                                      </p:to>
                                    </p:set>
                                    <p:anim calcmode="lin" valueType="num">
                                      <p:cBhvr additive="base">
                                        <p:cTn id="7" dur="500" fill="hold"/>
                                        <p:tgtEl>
                                          <p:spTgt spid="77619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6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6195">
                                            <p:txEl>
                                              <p:pRg st="5" end="5"/>
                                            </p:txEl>
                                          </p:spTgt>
                                        </p:tgtEl>
                                        <p:attrNameLst>
                                          <p:attrName>style.visibility</p:attrName>
                                        </p:attrNameLst>
                                      </p:cBhvr>
                                      <p:to>
                                        <p:strVal val="visible"/>
                                      </p:to>
                                    </p:set>
                                    <p:anim calcmode="lin" valueType="num">
                                      <p:cBhvr additive="base">
                                        <p:cTn id="13" dur="500" fill="hold"/>
                                        <p:tgtEl>
                                          <p:spTgt spid="77619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6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6196">
                                            <p:txEl>
                                              <p:pRg st="0" end="0"/>
                                            </p:txEl>
                                          </p:spTgt>
                                        </p:tgtEl>
                                        <p:attrNameLst>
                                          <p:attrName>style.visibility</p:attrName>
                                        </p:attrNameLst>
                                      </p:cBhvr>
                                      <p:to>
                                        <p:strVal val="visible"/>
                                      </p:to>
                                    </p:set>
                                    <p:anim calcmode="lin" valueType="num">
                                      <p:cBhvr additive="base">
                                        <p:cTn id="19" dur="500" fill="hold"/>
                                        <p:tgtEl>
                                          <p:spTgt spid="77619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619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6196">
                                            <p:txEl>
                                              <p:pRg st="1" end="1"/>
                                            </p:txEl>
                                          </p:spTgt>
                                        </p:tgtEl>
                                        <p:attrNameLst>
                                          <p:attrName>style.visibility</p:attrName>
                                        </p:attrNameLst>
                                      </p:cBhvr>
                                      <p:to>
                                        <p:strVal val="visible"/>
                                      </p:to>
                                    </p:set>
                                    <p:anim calcmode="lin" valueType="num">
                                      <p:cBhvr additive="base">
                                        <p:cTn id="23" dur="500" fill="hold"/>
                                        <p:tgtEl>
                                          <p:spTgt spid="77619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7619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6196">
                                            <p:txEl>
                                              <p:pRg st="2" end="2"/>
                                            </p:txEl>
                                          </p:spTgt>
                                        </p:tgtEl>
                                        <p:attrNameLst>
                                          <p:attrName>style.visibility</p:attrName>
                                        </p:attrNameLst>
                                      </p:cBhvr>
                                      <p:to>
                                        <p:strVal val="visible"/>
                                      </p:to>
                                    </p:set>
                                    <p:anim calcmode="lin" valueType="num">
                                      <p:cBhvr additive="base">
                                        <p:cTn id="27" dur="500" fill="hold"/>
                                        <p:tgtEl>
                                          <p:spTgt spid="77619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761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bwMode="auto">
          <a:xfrm>
            <a:off x="1981200" y="1828801"/>
            <a:ext cx="8229600" cy="43735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000" dirty="0"/>
              <a:t>The Armorer must maintain a Master Authorization List (MAL)</a:t>
            </a:r>
          </a:p>
          <a:p>
            <a:pPr eaLnBrk="1" hangingPunct="1">
              <a:lnSpc>
                <a:spcPct val="80000"/>
              </a:lnSpc>
            </a:pPr>
            <a:endParaRPr lang="en-US" sz="2000" dirty="0"/>
          </a:p>
          <a:p>
            <a:pPr eaLnBrk="1" hangingPunct="1">
              <a:lnSpc>
                <a:spcPct val="80000"/>
              </a:lnSpc>
            </a:pPr>
            <a:r>
              <a:rPr lang="en-US" sz="2000" dirty="0"/>
              <a:t>The MAL will at minimum list:</a:t>
            </a:r>
          </a:p>
          <a:p>
            <a:pPr lvl="1" eaLnBrk="1" hangingPunct="1">
              <a:lnSpc>
                <a:spcPct val="80000"/>
              </a:lnSpc>
              <a:buFontTx/>
              <a:buNone/>
            </a:pPr>
            <a:endParaRPr lang="en-US" sz="1800" dirty="0"/>
          </a:p>
          <a:p>
            <a:pPr lvl="2" eaLnBrk="1" hangingPunct="1">
              <a:lnSpc>
                <a:spcPct val="80000"/>
              </a:lnSpc>
            </a:pPr>
            <a:r>
              <a:rPr lang="en-US" sz="1800" dirty="0"/>
              <a:t>Name of the Soldier.</a:t>
            </a:r>
          </a:p>
          <a:p>
            <a:pPr lvl="2" eaLnBrk="1" hangingPunct="1">
              <a:lnSpc>
                <a:spcPct val="80000"/>
              </a:lnSpc>
            </a:pPr>
            <a:r>
              <a:rPr lang="en-US" sz="1800" dirty="0"/>
              <a:t>Type and serial number of the primary equipment assigned to the Soldier.</a:t>
            </a:r>
          </a:p>
          <a:p>
            <a:pPr eaLnBrk="1" hangingPunct="1">
              <a:lnSpc>
                <a:spcPct val="80000"/>
              </a:lnSpc>
            </a:pPr>
            <a:endParaRPr lang="en-US" b="1" dirty="0"/>
          </a:p>
          <a:p>
            <a:pPr eaLnBrk="1" hangingPunct="1">
              <a:lnSpc>
                <a:spcPct val="80000"/>
              </a:lnSpc>
            </a:pPr>
            <a:r>
              <a:rPr lang="en-US" sz="2000" dirty="0"/>
              <a:t>The Armorer will keep the MAL updated to reflect all personnel changes. (living document)</a:t>
            </a:r>
          </a:p>
          <a:p>
            <a:pPr eaLnBrk="1" hangingPunct="1">
              <a:lnSpc>
                <a:spcPct val="80000"/>
              </a:lnSpc>
            </a:pPr>
            <a:endParaRPr lang="en-US" b="1" dirty="0"/>
          </a:p>
          <a:p>
            <a:pPr eaLnBrk="1" hangingPunct="1">
              <a:lnSpc>
                <a:spcPct val="80000"/>
              </a:lnSpc>
            </a:pPr>
            <a:endParaRPr lang="en-US"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3506059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428465" y="1687985"/>
            <a:ext cx="5477301" cy="609600"/>
          </a:xfrm>
          <a:prstGeom prst="rect">
            <a:avLst/>
          </a:prstGeom>
          <a:noFill/>
          <a:ln w="9525">
            <a:noFill/>
            <a:miter lim="800000"/>
            <a:headEnd/>
            <a:tailEnd/>
          </a:ln>
        </p:spPr>
        <p:txBody>
          <a:bodyPr/>
          <a:lstStyle/>
          <a:p>
            <a:pPr marL="342900" indent="-342900" algn="ctr">
              <a:lnSpc>
                <a:spcPct val="80000"/>
              </a:lnSpc>
              <a:spcBef>
                <a:spcPct val="20000"/>
              </a:spcBef>
            </a:pPr>
            <a:r>
              <a:rPr lang="en-US" sz="2400" b="1" dirty="0"/>
              <a:t>Operational Load Will Not Exceed:</a:t>
            </a:r>
          </a:p>
        </p:txBody>
      </p:sp>
      <p:sp>
        <p:nvSpPr>
          <p:cNvPr id="6" name="Rectangle 4"/>
          <p:cNvSpPr>
            <a:spLocks noChangeArrowheads="1"/>
          </p:cNvSpPr>
          <p:nvPr/>
        </p:nvSpPr>
        <p:spPr bwMode="auto">
          <a:xfrm>
            <a:off x="1661614" y="1992785"/>
            <a:ext cx="4221284" cy="769441"/>
          </a:xfrm>
          <a:prstGeom prst="rect">
            <a:avLst/>
          </a:prstGeom>
          <a:noFill/>
          <a:ln w="9525">
            <a:noFill/>
            <a:miter lim="800000"/>
            <a:headEnd/>
            <a:tailEnd/>
          </a:ln>
        </p:spPr>
        <p:txBody>
          <a:bodyPr wrap="none">
            <a:spAutoFit/>
          </a:bodyPr>
          <a:lstStyle/>
          <a:p>
            <a:pPr>
              <a:buFont typeface="Arial" charset="0"/>
              <a:buChar char="•"/>
            </a:pPr>
            <a:r>
              <a:rPr lang="en-US" sz="2400" b="1" dirty="0"/>
              <a:t> </a:t>
            </a:r>
            <a:r>
              <a:rPr lang="en-US" sz="2000" dirty="0"/>
              <a:t>100 Rounds of Ball Ammunition*</a:t>
            </a:r>
          </a:p>
          <a:p>
            <a:pPr>
              <a:buFont typeface="Arial" charset="0"/>
              <a:buChar char="•"/>
            </a:pPr>
            <a:r>
              <a:rPr lang="en-US" sz="2000" dirty="0"/>
              <a:t> </a:t>
            </a:r>
            <a:r>
              <a:rPr lang="en-US" sz="2000" dirty="0" smtClean="0"/>
              <a:t> 2280 </a:t>
            </a:r>
            <a:r>
              <a:rPr lang="en-US" sz="2000" dirty="0"/>
              <a:t>Round of Blank Ammunition</a:t>
            </a:r>
          </a:p>
        </p:txBody>
      </p:sp>
      <p:sp>
        <p:nvSpPr>
          <p:cNvPr id="9" name="Rectangle 4"/>
          <p:cNvSpPr>
            <a:spLocks noChangeArrowheads="1"/>
          </p:cNvSpPr>
          <p:nvPr/>
        </p:nvSpPr>
        <p:spPr bwMode="auto">
          <a:xfrm>
            <a:off x="1661614" y="2730690"/>
            <a:ext cx="7620000" cy="1323439"/>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000" b="1" dirty="0"/>
              <a:t>*Commanders must identify Operational necessity.  Military, DA Police, Field Artillery Battalions and Specific Units On The Air Field have already identified increased Operational load ammunition quantities.</a:t>
            </a:r>
          </a:p>
        </p:txBody>
      </p:sp>
      <p:sp>
        <p:nvSpPr>
          <p:cNvPr id="7"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38130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418" y="1726445"/>
            <a:ext cx="8458200" cy="646331"/>
          </a:xfrm>
          <a:prstGeom prst="rect">
            <a:avLst/>
          </a:prstGeom>
        </p:spPr>
        <p:txBody>
          <a:bodyPr wrap="square">
            <a:spAutoFit/>
          </a:bodyPr>
          <a:lstStyle/>
          <a:p>
            <a:r>
              <a:rPr lang="en-US" dirty="0"/>
              <a:t>DA Pam 710-2-1 - Establishes Proper Hand Receipt Procedures.  Ammo will be inventoried whenever sensitive items are inventoried.</a:t>
            </a:r>
          </a:p>
        </p:txBody>
      </p:sp>
      <p:sp>
        <p:nvSpPr>
          <p:cNvPr id="3" name="Rectangle 2"/>
          <p:cNvSpPr/>
          <p:nvPr/>
        </p:nvSpPr>
        <p:spPr>
          <a:xfrm>
            <a:off x="1643418" y="4303157"/>
            <a:ext cx="8458200" cy="923330"/>
          </a:xfrm>
          <a:prstGeom prst="rect">
            <a:avLst/>
          </a:prstGeom>
        </p:spPr>
        <p:txBody>
          <a:bodyPr wrap="square">
            <a:spAutoFit/>
          </a:bodyPr>
          <a:lstStyle/>
          <a:p>
            <a:r>
              <a:rPr lang="en-US" dirty="0"/>
              <a:t>DA Form 5203 - IMCOM Regulations requires units to track the issuing and receiving of ammunition from the arms room on this form.  (Ammunition version of the Fort Riley Form 43-1 weapons control log)</a:t>
            </a:r>
          </a:p>
        </p:txBody>
      </p:sp>
      <p:sp>
        <p:nvSpPr>
          <p:cNvPr id="5" name="Rectangle 4"/>
          <p:cNvSpPr/>
          <p:nvPr/>
        </p:nvSpPr>
        <p:spPr>
          <a:xfrm>
            <a:off x="1643418" y="3444253"/>
            <a:ext cx="8458200" cy="646331"/>
          </a:xfrm>
          <a:prstGeom prst="rect">
            <a:avLst/>
          </a:prstGeom>
        </p:spPr>
        <p:txBody>
          <a:bodyPr wrap="square">
            <a:spAutoFit/>
          </a:bodyPr>
          <a:lstStyle/>
          <a:p>
            <a:r>
              <a:rPr lang="en-US" dirty="0"/>
              <a:t>DA Form 5515 - This document assigns responsibility from the individual drawing the ammo to the user (Hand Receipt) (TRAINING AMMO)</a:t>
            </a:r>
          </a:p>
        </p:txBody>
      </p:sp>
      <p:sp>
        <p:nvSpPr>
          <p:cNvPr id="6" name="Rectangle 5"/>
          <p:cNvSpPr/>
          <p:nvPr/>
        </p:nvSpPr>
        <p:spPr>
          <a:xfrm>
            <a:off x="1643418" y="2585349"/>
            <a:ext cx="8458200" cy="646331"/>
          </a:xfrm>
          <a:prstGeom prst="rect">
            <a:avLst/>
          </a:prstGeom>
        </p:spPr>
        <p:txBody>
          <a:bodyPr wrap="square">
            <a:spAutoFit/>
          </a:bodyPr>
          <a:lstStyle/>
          <a:p>
            <a:r>
              <a:rPr lang="en-US" dirty="0"/>
              <a:t>DA Form 581 – Original draw document at BN, each CO will maintain a copy that should be “visible”</a:t>
            </a:r>
          </a:p>
        </p:txBody>
      </p:sp>
      <p:sp>
        <p:nvSpPr>
          <p:cNvPr id="7"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5524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943" y="3290111"/>
            <a:ext cx="2403143" cy="461665"/>
          </a:xfrm>
          <a:prstGeom prst="rect">
            <a:avLst/>
          </a:prstGeom>
          <a:noFill/>
        </p:spPr>
        <p:txBody>
          <a:bodyPr wrap="square" rtlCol="0">
            <a:spAutoFit/>
          </a:bodyPr>
          <a:lstStyle/>
          <a:p>
            <a:r>
              <a:rPr lang="en-US" sz="2400" b="1" dirty="0"/>
              <a:t>DA Form 581</a:t>
            </a:r>
          </a:p>
        </p:txBody>
      </p:sp>
      <p:pic>
        <p:nvPicPr>
          <p:cNvPr id="1470468" name="Picture 4"/>
          <p:cNvPicPr>
            <a:picLocks noChangeAspect="1" noChangeArrowheads="1"/>
          </p:cNvPicPr>
          <p:nvPr/>
        </p:nvPicPr>
        <p:blipFill>
          <a:blip r:embed="rId2" cstate="print"/>
          <a:srcRect l="18009" t="13714" r="18484" b="10095"/>
          <a:stretch>
            <a:fillRect/>
          </a:stretch>
        </p:blipFill>
        <p:spPr bwMode="auto">
          <a:xfrm>
            <a:off x="2825086" y="1219031"/>
            <a:ext cx="6787758" cy="5065491"/>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947457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2" cstate="print"/>
          <a:srcRect l="17536" t="23619" r="18483" b="2476"/>
          <a:stretch>
            <a:fillRect/>
          </a:stretch>
        </p:blipFill>
        <p:spPr bwMode="auto">
          <a:xfrm>
            <a:off x="2688608" y="860964"/>
            <a:ext cx="7231039" cy="5195635"/>
          </a:xfrm>
          <a:prstGeom prst="rect">
            <a:avLst/>
          </a:prstGeom>
          <a:noFill/>
          <a:ln w="25400">
            <a:solidFill>
              <a:schemeClr val="tx1"/>
            </a:solidFill>
            <a:miter lim="800000"/>
            <a:headEnd/>
            <a:tailEnd/>
          </a:ln>
        </p:spPr>
      </p:pic>
      <p:sp>
        <p:nvSpPr>
          <p:cNvPr id="4" name="TextBox 3"/>
          <p:cNvSpPr txBox="1"/>
          <p:nvPr/>
        </p:nvSpPr>
        <p:spPr>
          <a:xfrm>
            <a:off x="421943" y="3290111"/>
            <a:ext cx="2403143" cy="461665"/>
          </a:xfrm>
          <a:prstGeom prst="rect">
            <a:avLst/>
          </a:prstGeom>
          <a:noFill/>
        </p:spPr>
        <p:txBody>
          <a:bodyPr wrap="square" rtlCol="0">
            <a:spAutoFit/>
          </a:bodyPr>
          <a:lstStyle/>
          <a:p>
            <a:r>
              <a:rPr lang="en-US" sz="2400" b="1" dirty="0"/>
              <a:t>DA Form </a:t>
            </a:r>
            <a:r>
              <a:rPr lang="en-US" sz="2400" b="1" dirty="0" smtClean="0"/>
              <a:t>5515</a:t>
            </a:r>
            <a:endParaRPr lang="en-US" sz="2400" b="1" dirty="0"/>
          </a:p>
        </p:txBody>
      </p:sp>
    </p:spTree>
    <p:extLst>
      <p:ext uri="{BB962C8B-B14F-4D97-AF65-F5344CB8AC3E}">
        <p14:creationId xmlns:p14="http://schemas.microsoft.com/office/powerpoint/2010/main" val="1369481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1490" name="Picture 2"/>
          <p:cNvPicPr>
            <a:picLocks noChangeAspect="1" noChangeArrowheads="1"/>
          </p:cNvPicPr>
          <p:nvPr/>
        </p:nvPicPr>
        <p:blipFill>
          <a:blip r:embed="rId2" cstate="print"/>
          <a:srcRect l="23697" t="14476" r="23697" b="3238"/>
          <a:stretch>
            <a:fillRect/>
          </a:stretch>
        </p:blipFill>
        <p:spPr bwMode="auto">
          <a:xfrm>
            <a:off x="3425587" y="786595"/>
            <a:ext cx="5620603" cy="5468695"/>
          </a:xfrm>
          <a:prstGeom prst="rect">
            <a:avLst/>
          </a:prstGeom>
          <a:solidFill>
            <a:srgbClr val="FFFFFF">
              <a:shade val="85000"/>
            </a:srgbClr>
          </a:solidFill>
          <a:ln w="254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421943" y="3290111"/>
            <a:ext cx="2403143" cy="461665"/>
          </a:xfrm>
          <a:prstGeom prst="rect">
            <a:avLst/>
          </a:prstGeom>
          <a:noFill/>
        </p:spPr>
        <p:txBody>
          <a:bodyPr wrap="square" rtlCol="0">
            <a:spAutoFit/>
          </a:bodyPr>
          <a:lstStyle/>
          <a:p>
            <a:r>
              <a:rPr lang="en-US" sz="2400" b="1" dirty="0"/>
              <a:t>DA Form </a:t>
            </a:r>
            <a:r>
              <a:rPr lang="en-US" sz="2400" b="1" dirty="0" smtClean="0"/>
              <a:t>5203</a:t>
            </a:r>
            <a:endParaRPr lang="en-US" sz="2400" b="1" dirty="0"/>
          </a:p>
        </p:txBody>
      </p:sp>
    </p:spTree>
    <p:extLst>
      <p:ext uri="{BB962C8B-B14F-4D97-AF65-F5344CB8AC3E}">
        <p14:creationId xmlns:p14="http://schemas.microsoft.com/office/powerpoint/2010/main" val="3963222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203" y="1709384"/>
            <a:ext cx="7924800" cy="3539430"/>
          </a:xfrm>
          <a:prstGeom prst="rect">
            <a:avLst/>
          </a:prstGeom>
          <a:noFill/>
        </p:spPr>
        <p:txBody>
          <a:bodyPr wrap="square" rtlCol="0">
            <a:spAutoFit/>
          </a:bodyPr>
          <a:lstStyle/>
          <a:p>
            <a:r>
              <a:rPr lang="en-US" sz="2400" dirty="0" smtClean="0"/>
              <a:t>Chain of Custody  </a:t>
            </a:r>
          </a:p>
          <a:p>
            <a:pPr>
              <a:buFont typeface="Arial" pitchFamily="34" charset="0"/>
              <a:buChar char="•"/>
            </a:pPr>
            <a:r>
              <a:rPr lang="en-US" sz="2000" dirty="0" smtClean="0"/>
              <a:t>Ammunition </a:t>
            </a:r>
            <a:r>
              <a:rPr lang="en-US" sz="2000" dirty="0"/>
              <a:t>Drawn from ASP by BN Rep using DA Form 581</a:t>
            </a:r>
          </a:p>
          <a:p>
            <a:pPr>
              <a:buFont typeface="Arial" pitchFamily="34" charset="0"/>
              <a:buChar char="•"/>
            </a:pPr>
            <a:endParaRPr lang="en-US" sz="2000" dirty="0"/>
          </a:p>
          <a:p>
            <a:pPr>
              <a:buFont typeface="Arial" pitchFamily="34" charset="0"/>
              <a:buChar char="•"/>
            </a:pPr>
            <a:r>
              <a:rPr lang="en-US" sz="2000" dirty="0"/>
              <a:t>  BN Rep issues OPLOAD ammo to Supply SGT using DA Form 2062 (Must Ensure copy of  DA Form 581 is Attached)</a:t>
            </a:r>
          </a:p>
          <a:p>
            <a:pPr>
              <a:buFont typeface="Arial" pitchFamily="34" charset="0"/>
              <a:buChar char="•"/>
            </a:pPr>
            <a:endParaRPr lang="en-US" sz="2000" dirty="0"/>
          </a:p>
          <a:p>
            <a:pPr>
              <a:buFont typeface="Arial" pitchFamily="34" charset="0"/>
              <a:buChar char="•"/>
            </a:pPr>
            <a:r>
              <a:rPr lang="en-US" sz="2000" dirty="0"/>
              <a:t>  Supply SGT will issue OPLOAD ammo to Armorer using DA Form 2062 (Ensure copies of all DA Form 2062 and DA Form 581 Maintained in Arms Room Unless OPLOAD Ammo is on Property Book)</a:t>
            </a:r>
          </a:p>
          <a:p>
            <a:endParaRPr lang="en-US" sz="2000" dirty="0"/>
          </a:p>
        </p:txBody>
      </p:sp>
      <p:sp>
        <p:nvSpPr>
          <p:cNvPr id="4"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801342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3266" name="Picture 2" descr="https://encrypted-tbn3.gstatic.com/images?q=tbn:ANd9GcQ9YSvhY-4eoYz_9wTnVett0iRw0SSNFAjUyUgC-6aMwpxEH84ltw">
            <a:hlinkClick r:id="rId2"/>
          </p:cNvPr>
          <p:cNvPicPr>
            <a:picLocks noChangeAspect="1" noChangeArrowheads="1"/>
          </p:cNvPicPr>
          <p:nvPr/>
        </p:nvPicPr>
        <p:blipFill>
          <a:blip r:embed="rId3" cstate="print"/>
          <a:srcRect/>
          <a:stretch>
            <a:fillRect/>
          </a:stretch>
        </p:blipFill>
        <p:spPr bwMode="auto">
          <a:xfrm>
            <a:off x="5426123" y="3727974"/>
            <a:ext cx="271462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3268" name="Picture 4" descr="http://www.tydenbrooks.com/getattachment/efd076e9-9489-4c54-8c66-369f7458857f/pronglokpro-4_2.aspx;.xml?maxsidesize=600">
            <a:hlinkClick r:id="rId4"/>
          </p:cNvPr>
          <p:cNvPicPr>
            <a:picLocks noChangeAspect="1" noChangeArrowheads="1"/>
          </p:cNvPicPr>
          <p:nvPr/>
        </p:nvPicPr>
        <p:blipFill>
          <a:blip r:embed="rId5" cstate="print"/>
          <a:srcRect l="28070" r="29825" b="23200"/>
          <a:stretch>
            <a:fillRect/>
          </a:stretch>
        </p:blipFill>
        <p:spPr bwMode="auto">
          <a:xfrm>
            <a:off x="2754573" y="2625987"/>
            <a:ext cx="2133600" cy="3413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3270" name="Picture 6" descr="http://www.tydenbrooks.com/Products/Indicative-Seals/Wire-Seals/Quick-Loc-Seal/Quick_Loc_closed.aspx?width=170&amp;height=149">
            <a:hlinkClick r:id="rId6"/>
          </p:cNvPr>
          <p:cNvPicPr>
            <a:picLocks noChangeAspect="1" noChangeArrowheads="1"/>
          </p:cNvPicPr>
          <p:nvPr/>
        </p:nvPicPr>
        <p:blipFill>
          <a:blip r:embed="rId7" cstate="print"/>
          <a:srcRect/>
          <a:stretch>
            <a:fillRect/>
          </a:stretch>
        </p:blipFill>
        <p:spPr bwMode="auto">
          <a:xfrm>
            <a:off x="7227626" y="2015320"/>
            <a:ext cx="2514600" cy="2203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808327" y="1838044"/>
            <a:ext cx="5419299" cy="461665"/>
          </a:xfrm>
          <a:prstGeom prst="rect">
            <a:avLst/>
          </a:prstGeom>
          <a:noFill/>
        </p:spPr>
        <p:txBody>
          <a:bodyPr wrap="square" rtlCol="0">
            <a:spAutoFit/>
          </a:bodyPr>
          <a:lstStyle/>
          <a:p>
            <a:pPr algn="ctr"/>
            <a:r>
              <a:rPr lang="en-US" sz="2400" dirty="0"/>
              <a:t>Seals Used by ASP “Unauthorized”</a:t>
            </a:r>
          </a:p>
        </p:txBody>
      </p:sp>
      <p:sp>
        <p:nvSpPr>
          <p:cNvPr id="6"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880522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881563"/>
            <a:ext cx="7772400" cy="698500"/>
          </a:xfrm>
        </p:spPr>
        <p:txBody>
          <a:bodyPr/>
          <a:lstStyle/>
          <a:p>
            <a:r>
              <a:rPr lang="en-US" sz="2800" b="0" dirty="0"/>
              <a:t>Inventory procedures</a:t>
            </a:r>
          </a:p>
        </p:txBody>
      </p:sp>
      <p:sp>
        <p:nvSpPr>
          <p:cNvPr id="3" name="Text Placeholder 2"/>
          <p:cNvSpPr>
            <a:spLocks noGrp="1"/>
          </p:cNvSpPr>
          <p:nvPr>
            <p:ph type="body" idx="1"/>
          </p:nvPr>
        </p:nvSpPr>
        <p:spPr>
          <a:xfrm>
            <a:off x="2286000" y="3403110"/>
            <a:ext cx="7772400" cy="1500187"/>
          </a:xfrm>
        </p:spPr>
        <p:txBody>
          <a:bodyPr/>
          <a:lstStyle/>
          <a:p>
            <a:r>
              <a:rPr lang="en-US" sz="1800" dirty="0"/>
              <a:t>AA&amp;E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580974"/>
            <a:ext cx="4191000" cy="3146474"/>
          </a:xfrm>
          <a:prstGeom prst="rect">
            <a:avLst/>
          </a:prstGeom>
        </p:spPr>
      </p:pic>
    </p:spTree>
    <p:extLst>
      <p:ext uri="{BB962C8B-B14F-4D97-AF65-F5344CB8AC3E}">
        <p14:creationId xmlns:p14="http://schemas.microsoft.com/office/powerpoint/2010/main" val="3597151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3"/>
          <p:cNvSpPr>
            <a:spLocks noGrp="1" noChangeArrowheads="1"/>
          </p:cNvSpPr>
          <p:nvPr>
            <p:ph type="body" idx="1"/>
          </p:nvPr>
        </p:nvSpPr>
        <p:spPr bwMode="auto">
          <a:xfrm>
            <a:off x="2019300" y="1600200"/>
            <a:ext cx="8153400" cy="45720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80000"/>
              </a:lnSpc>
              <a:buFontTx/>
              <a:buNone/>
            </a:pPr>
            <a:r>
              <a:rPr lang="en-US" sz="2400" dirty="0"/>
              <a:t>Monthly 100% serial number inventories conducted by:</a:t>
            </a:r>
          </a:p>
          <a:p>
            <a:pPr eaLnBrk="1" hangingPunct="1">
              <a:lnSpc>
                <a:spcPct val="80000"/>
              </a:lnSpc>
            </a:pPr>
            <a:endParaRPr lang="en-US" sz="1800" dirty="0"/>
          </a:p>
          <a:p>
            <a:pPr eaLnBrk="1" hangingPunct="1">
              <a:lnSpc>
                <a:spcPct val="80000"/>
              </a:lnSpc>
            </a:pPr>
            <a:r>
              <a:rPr lang="en-US" sz="1800" dirty="0"/>
              <a:t>Responsible Officer (Commander).</a:t>
            </a:r>
          </a:p>
          <a:p>
            <a:pPr eaLnBrk="1" hangingPunct="1">
              <a:lnSpc>
                <a:spcPct val="80000"/>
              </a:lnSpc>
            </a:pPr>
            <a:endParaRPr lang="en-US" sz="1800" dirty="0"/>
          </a:p>
          <a:p>
            <a:pPr eaLnBrk="1" hangingPunct="1">
              <a:lnSpc>
                <a:spcPct val="80000"/>
              </a:lnSpc>
            </a:pPr>
            <a:r>
              <a:rPr lang="en-US" sz="1800" dirty="0"/>
              <a:t>An Officer, Warrant Officer, or </a:t>
            </a:r>
            <a:r>
              <a:rPr lang="en-US" sz="1800" dirty="0" smtClean="0"/>
              <a:t>NCO </a:t>
            </a:r>
            <a:r>
              <a:rPr lang="en-US" sz="1800" dirty="0"/>
              <a:t>appointed by the Responsible Officer</a:t>
            </a:r>
          </a:p>
          <a:p>
            <a:pPr marL="0" indent="0" eaLnBrk="1" hangingPunct="1">
              <a:lnSpc>
                <a:spcPct val="80000"/>
              </a:lnSpc>
              <a:buNone/>
            </a:pPr>
            <a:endParaRPr lang="en-US" sz="1800" dirty="0"/>
          </a:p>
          <a:p>
            <a:pPr eaLnBrk="1" hangingPunct="1">
              <a:lnSpc>
                <a:spcPct val="80000"/>
              </a:lnSpc>
            </a:pPr>
            <a:r>
              <a:rPr lang="en-US" sz="1800" dirty="0"/>
              <a:t>The same person will not be appointed in consecutive months.</a:t>
            </a:r>
          </a:p>
          <a:p>
            <a:pPr eaLnBrk="1" hangingPunct="1">
              <a:lnSpc>
                <a:spcPct val="80000"/>
              </a:lnSpc>
            </a:pPr>
            <a:endParaRPr lang="en-US" sz="1800" dirty="0"/>
          </a:p>
          <a:p>
            <a:pPr eaLnBrk="1" hangingPunct="1">
              <a:lnSpc>
                <a:spcPct val="80000"/>
              </a:lnSpc>
              <a:buFont typeface="Arial" panose="020B0604020202020204" pitchFamily="34" charset="0"/>
              <a:buChar char="•"/>
            </a:pPr>
            <a:r>
              <a:rPr lang="en-US" sz="1800" dirty="0"/>
              <a:t>Personnel identified on the unaccompanied access roster will not conduct or assist in the inventory.</a:t>
            </a:r>
          </a:p>
          <a:p>
            <a:pPr eaLnBrk="1" hangingPunct="1">
              <a:lnSpc>
                <a:spcPct val="80000"/>
              </a:lnSpc>
              <a:buFontTx/>
              <a:buNone/>
            </a:pPr>
            <a:endParaRPr lang="en-US" sz="1800"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3667420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1" name="Rectangle 3"/>
          <p:cNvSpPr>
            <a:spLocks noGrp="1" noChangeArrowheads="1"/>
          </p:cNvSpPr>
          <p:nvPr>
            <p:ph type="body" idx="1"/>
          </p:nvPr>
        </p:nvSpPr>
        <p:spPr bwMode="auto">
          <a:xfrm>
            <a:off x="2057400" y="1295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buFontTx/>
              <a:buNone/>
            </a:pPr>
            <a:endParaRPr lang="en-US" sz="2000" b="1" dirty="0"/>
          </a:p>
          <a:p>
            <a:pPr eaLnBrk="1" hangingPunct="1">
              <a:lnSpc>
                <a:spcPct val="80000"/>
              </a:lnSpc>
              <a:buFontTx/>
              <a:buNone/>
            </a:pPr>
            <a:r>
              <a:rPr lang="en-US" sz="2400" dirty="0"/>
              <a:t>Ensure the following items are included in the monthly serial number inventory:</a:t>
            </a:r>
          </a:p>
          <a:p>
            <a:pPr eaLnBrk="1" hangingPunct="1">
              <a:lnSpc>
                <a:spcPct val="80000"/>
              </a:lnSpc>
              <a:buFontTx/>
              <a:buNone/>
            </a:pPr>
            <a:endParaRPr lang="en-US" sz="2000" b="1" dirty="0"/>
          </a:p>
          <a:p>
            <a:pPr eaLnBrk="1" hangingPunct="1">
              <a:lnSpc>
                <a:spcPct val="80000"/>
              </a:lnSpc>
            </a:pPr>
            <a:r>
              <a:rPr lang="en-US" sz="1800" dirty="0"/>
              <a:t>All Privately Owned Firearms and ammunition.</a:t>
            </a:r>
          </a:p>
          <a:p>
            <a:pPr eaLnBrk="1" hangingPunct="1">
              <a:lnSpc>
                <a:spcPct val="80000"/>
              </a:lnSpc>
            </a:pPr>
            <a:endParaRPr lang="en-US" sz="1800" dirty="0"/>
          </a:p>
          <a:p>
            <a:pPr eaLnBrk="1" hangingPunct="1">
              <a:lnSpc>
                <a:spcPct val="80000"/>
              </a:lnSpc>
            </a:pPr>
            <a:r>
              <a:rPr lang="en-US" sz="1800" dirty="0"/>
              <a:t>All military ammunition.</a:t>
            </a:r>
          </a:p>
          <a:p>
            <a:pPr eaLnBrk="1" hangingPunct="1">
              <a:lnSpc>
                <a:spcPct val="80000"/>
              </a:lnSpc>
            </a:pPr>
            <a:endParaRPr lang="en-US" sz="1800" dirty="0"/>
          </a:p>
          <a:p>
            <a:pPr eaLnBrk="1" hangingPunct="1">
              <a:lnSpc>
                <a:spcPct val="80000"/>
              </a:lnSpc>
            </a:pPr>
            <a:r>
              <a:rPr lang="en-US" sz="1800" dirty="0"/>
              <a:t>All night vision devices (NVDs) and items on the High Value Storage Memorandum.</a:t>
            </a:r>
          </a:p>
          <a:p>
            <a:pPr eaLnBrk="1" hangingPunct="1">
              <a:lnSpc>
                <a:spcPct val="80000"/>
              </a:lnSpc>
            </a:pPr>
            <a:endParaRPr lang="en-US" sz="1800" dirty="0"/>
          </a:p>
          <a:p>
            <a:pPr eaLnBrk="1" hangingPunct="1">
              <a:lnSpc>
                <a:spcPct val="80000"/>
              </a:lnSpc>
            </a:pPr>
            <a:r>
              <a:rPr lang="en-US" sz="1800" dirty="0"/>
              <a:t>All accountable property not just sensitive items.</a:t>
            </a:r>
          </a:p>
          <a:p>
            <a:pPr marL="0" indent="0" eaLnBrk="1" hangingPunct="1">
              <a:lnSpc>
                <a:spcPct val="80000"/>
              </a:lnSpc>
              <a:buNone/>
            </a:pPr>
            <a:endParaRPr lang="en-US" sz="1800" dirty="0"/>
          </a:p>
          <a:p>
            <a:pPr marL="0" indent="0" eaLnBrk="1" hangingPunct="1">
              <a:lnSpc>
                <a:spcPct val="80000"/>
              </a:lnSpc>
              <a:buNone/>
            </a:pPr>
            <a:endParaRPr lang="en-US" sz="1800"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187738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bwMode="auto">
          <a:xfrm>
            <a:off x="1740569" y="1247275"/>
            <a:ext cx="8229600" cy="43735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None/>
            </a:pPr>
            <a:r>
              <a:rPr lang="en-US" sz="2400" b="1" dirty="0"/>
              <a:t>Hand </a:t>
            </a:r>
            <a:r>
              <a:rPr lang="en-US" sz="2400" b="1" dirty="0" smtClean="0"/>
              <a:t>Receipts</a:t>
            </a:r>
            <a:endParaRPr lang="en-US" b="1" dirty="0"/>
          </a:p>
          <a:p>
            <a:pPr lvl="1">
              <a:lnSpc>
                <a:spcPct val="80000"/>
              </a:lnSpc>
              <a:buFont typeface="Arial" panose="020B0604020202020204" pitchFamily="34" charset="0"/>
              <a:buChar char="•"/>
            </a:pPr>
            <a:r>
              <a:rPr lang="en-US" sz="1800" dirty="0"/>
              <a:t>DA Form 3749 – Equipment Receipt (Weapons Card)</a:t>
            </a:r>
          </a:p>
          <a:p>
            <a:pPr lvl="2">
              <a:lnSpc>
                <a:spcPct val="80000"/>
              </a:lnSpc>
              <a:buFont typeface="Arial" panose="020B0604020202020204" pitchFamily="34" charset="0"/>
              <a:buChar char="•"/>
            </a:pPr>
            <a:r>
              <a:rPr lang="en-US" sz="1800" dirty="0"/>
              <a:t>Continuous Use Hand Receipt (Can be used Multiple Times)</a:t>
            </a:r>
          </a:p>
          <a:p>
            <a:pPr lvl="1">
              <a:lnSpc>
                <a:spcPct val="80000"/>
              </a:lnSpc>
              <a:buFont typeface="Arial" panose="020B0604020202020204" pitchFamily="34" charset="0"/>
              <a:buChar char="•"/>
            </a:pPr>
            <a:endParaRPr lang="en-US" sz="1800" dirty="0"/>
          </a:p>
          <a:p>
            <a:pPr lvl="1">
              <a:lnSpc>
                <a:spcPct val="80000"/>
              </a:lnSpc>
              <a:buFont typeface="Arial" panose="020B0604020202020204" pitchFamily="34" charset="0"/>
              <a:buChar char="•"/>
            </a:pPr>
            <a:r>
              <a:rPr lang="en-US" sz="1800" dirty="0"/>
              <a:t>DA Form 2062 – Hand Receipt</a:t>
            </a:r>
          </a:p>
          <a:p>
            <a:pPr lvl="2">
              <a:lnSpc>
                <a:spcPct val="80000"/>
              </a:lnSpc>
              <a:buFont typeface="Arial" panose="020B0604020202020204" pitchFamily="34" charset="0"/>
              <a:buChar char="•"/>
            </a:pPr>
            <a:r>
              <a:rPr lang="en-US" sz="1800" dirty="0"/>
              <a:t>Limited Use Hand Receipt (Six Columns A-F = Six Uses)</a:t>
            </a:r>
          </a:p>
          <a:p>
            <a:pPr lvl="2">
              <a:lnSpc>
                <a:spcPct val="80000"/>
              </a:lnSpc>
              <a:buFont typeface="Arial" panose="020B0604020202020204" pitchFamily="34" charset="0"/>
              <a:buChar char="•"/>
            </a:pPr>
            <a:r>
              <a:rPr lang="en-US" sz="1800" dirty="0"/>
              <a:t>No Expiration – Valid Until Equipment is Returned</a:t>
            </a:r>
          </a:p>
          <a:p>
            <a:pPr lvl="1">
              <a:lnSpc>
                <a:spcPct val="80000"/>
              </a:lnSpc>
              <a:buFont typeface="Arial" panose="020B0604020202020204" pitchFamily="34" charset="0"/>
              <a:buChar char="•"/>
            </a:pPr>
            <a:endParaRPr lang="en-US" sz="1800" dirty="0"/>
          </a:p>
          <a:p>
            <a:pPr lvl="1">
              <a:lnSpc>
                <a:spcPct val="80000"/>
              </a:lnSpc>
              <a:buFont typeface="Arial" panose="020B0604020202020204" pitchFamily="34" charset="0"/>
              <a:buChar char="•"/>
            </a:pPr>
            <a:r>
              <a:rPr lang="en-US" sz="1800" dirty="0"/>
              <a:t>DA Form 3161 – Request for Issue or Turn-In</a:t>
            </a:r>
          </a:p>
          <a:p>
            <a:pPr lvl="2">
              <a:lnSpc>
                <a:spcPct val="80000"/>
              </a:lnSpc>
              <a:buFont typeface="Arial" panose="020B0604020202020204" pitchFamily="34" charset="0"/>
              <a:buChar char="•"/>
            </a:pPr>
            <a:r>
              <a:rPr lang="en-US" sz="1800" dirty="0"/>
              <a:t>Temporary Hand Receipt (Up to 30 Days - “Temporary Hand Receipt” Written in Block 1.)</a:t>
            </a:r>
          </a:p>
          <a:p>
            <a:pPr eaLnBrk="1" hangingPunct="1">
              <a:lnSpc>
                <a:spcPct val="80000"/>
              </a:lnSpc>
            </a:pPr>
            <a:endParaRPr lang="en-US" b="1" dirty="0"/>
          </a:p>
          <a:p>
            <a:pPr eaLnBrk="1" hangingPunct="1">
              <a:lnSpc>
                <a:spcPct val="80000"/>
              </a:lnSpc>
            </a:pPr>
            <a:endParaRPr lang="en-US" dirty="0"/>
          </a:p>
        </p:txBody>
      </p:sp>
    </p:spTree>
    <p:extLst>
      <p:ext uri="{BB962C8B-B14F-4D97-AF65-F5344CB8AC3E}">
        <p14:creationId xmlns:p14="http://schemas.microsoft.com/office/powerpoint/2010/main" val="29384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9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974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974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9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Rectangle 3"/>
          <p:cNvSpPr>
            <a:spLocks noGrp="1" noChangeArrowheads="1"/>
          </p:cNvSpPr>
          <p:nvPr>
            <p:ph type="body" idx="1"/>
          </p:nvPr>
        </p:nvSpPr>
        <p:spPr bwMode="auto">
          <a:xfrm>
            <a:off x="1981200" y="1600201"/>
            <a:ext cx="8229600" cy="43735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nSpc>
                <a:spcPct val="80000"/>
              </a:lnSpc>
              <a:buNone/>
            </a:pPr>
            <a:r>
              <a:rPr lang="en-US" sz="2400" dirty="0"/>
              <a:t>Inventory documentation:</a:t>
            </a:r>
            <a:br>
              <a:rPr lang="en-US" sz="2400" dirty="0"/>
            </a:br>
            <a:endParaRPr lang="en-US" sz="2400" dirty="0"/>
          </a:p>
          <a:p>
            <a:pPr eaLnBrk="1" hangingPunct="1">
              <a:lnSpc>
                <a:spcPct val="80000"/>
              </a:lnSpc>
            </a:pPr>
            <a:r>
              <a:rPr lang="en-US" sz="1800" dirty="0"/>
              <a:t>Results of serial number inventories will be recorded on a memorandum.</a:t>
            </a:r>
          </a:p>
          <a:p>
            <a:pPr eaLnBrk="1" hangingPunct="1">
              <a:lnSpc>
                <a:spcPct val="80000"/>
              </a:lnSpc>
            </a:pPr>
            <a:endParaRPr lang="en-US" sz="1800" dirty="0"/>
          </a:p>
          <a:p>
            <a:pPr eaLnBrk="1" hangingPunct="1">
              <a:lnSpc>
                <a:spcPct val="80000"/>
              </a:lnSpc>
            </a:pPr>
            <a:r>
              <a:rPr lang="en-US" sz="1800" dirty="0"/>
              <a:t>Retain the results for 2 years if no discrepancy is noted; 4 years if a discrepancy is noted.</a:t>
            </a:r>
          </a:p>
          <a:p>
            <a:pPr eaLnBrk="1" hangingPunct="1"/>
            <a:endParaRPr lang="en-US" sz="1800" dirty="0"/>
          </a:p>
          <a:p>
            <a:pPr eaLnBrk="1" hangingPunct="1"/>
            <a:r>
              <a:rPr lang="en-US" sz="1800" dirty="0"/>
              <a:t>Ensure the person conducting the inventory signs the inventory.</a:t>
            </a:r>
          </a:p>
          <a:p>
            <a:pPr eaLnBrk="1" hangingPunct="1"/>
            <a:endParaRPr lang="en-US" sz="1800" dirty="0"/>
          </a:p>
          <a:p>
            <a:pPr eaLnBrk="1" hangingPunct="1"/>
            <a:r>
              <a:rPr lang="en-US" sz="1800" dirty="0"/>
              <a:t>Try to keep the “working copy” of the inventory in the arms room.  If you are unable to obtain the “working copy”  ensure memorandum is on hand.</a:t>
            </a:r>
          </a:p>
          <a:p>
            <a:pPr algn="ctr" eaLnBrk="1" hangingPunct="1">
              <a:buFontTx/>
              <a:buNone/>
            </a:pPr>
            <a:endParaRPr lang="en-US" b="1"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2142268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Rectangle 3"/>
          <p:cNvSpPr>
            <a:spLocks noGrp="1" noChangeArrowheads="1"/>
          </p:cNvSpPr>
          <p:nvPr>
            <p:ph type="body" idx="1"/>
          </p:nvPr>
        </p:nvSpPr>
        <p:spPr bwMode="auto">
          <a:xfrm>
            <a:off x="2324100" y="1676400"/>
            <a:ext cx="7543800" cy="3505200"/>
          </a:xfrm>
          <a:solidFill>
            <a:srgbClr val="FFFFFF"/>
          </a:solidFill>
          <a:ln>
            <a:solidFill>
              <a:schemeClr val="tx1"/>
            </a:solidFill>
            <a:miter lim="800000"/>
            <a:headEnd/>
            <a:tailEnd/>
          </a:ln>
        </p:spPr>
        <p:txBody>
          <a:bodyPr vert="horz" wrap="square" lIns="91440" tIns="45720" rIns="91440" bIns="45720" numCol="1" anchor="t" anchorCtr="0" compatLnSpc="1">
            <a:prstTxWarp prst="textNoShape">
              <a:avLst/>
            </a:prstTxWarp>
            <a:normAutofit/>
          </a:bodyPr>
          <a:lstStyle/>
          <a:p>
            <a:pPr marL="0" indent="0" algn="ctr">
              <a:buNone/>
            </a:pPr>
            <a:r>
              <a:rPr lang="en-US" sz="1200" dirty="0"/>
              <a:t>UNIT LETTERHEAD</a:t>
            </a:r>
          </a:p>
          <a:p>
            <a:pPr marL="228600" indent="-228600"/>
            <a:endParaRPr lang="en-US" sz="1200" dirty="0"/>
          </a:p>
          <a:p>
            <a:pPr marL="0" indent="0">
              <a:buNone/>
            </a:pPr>
            <a:r>
              <a:rPr lang="en-US" sz="1200" dirty="0"/>
              <a:t>OFFICE SYMBOL				DATE</a:t>
            </a:r>
          </a:p>
          <a:p>
            <a:pPr marL="0" indent="0">
              <a:buNone/>
            </a:pPr>
            <a:endParaRPr lang="en-US" sz="1200" dirty="0"/>
          </a:p>
          <a:p>
            <a:pPr marL="0" indent="0">
              <a:buNone/>
            </a:pPr>
            <a:r>
              <a:rPr lang="en-US" sz="1200" dirty="0"/>
              <a:t>MEMORANDUM FOR RECORD</a:t>
            </a:r>
          </a:p>
          <a:p>
            <a:pPr marL="228600" indent="-228600"/>
            <a:endParaRPr lang="en-US" sz="1200" dirty="0"/>
          </a:p>
          <a:p>
            <a:pPr marL="228600" indent="-228600">
              <a:buAutoNum type="arabicPeriod"/>
            </a:pPr>
            <a:r>
              <a:rPr lang="en-US" sz="1200" dirty="0"/>
              <a:t>On (This Date), I (Rank Name) conducted the monthly 100% inventory for B </a:t>
            </a:r>
            <a:r>
              <a:rPr lang="en-US" sz="1200" dirty="0" err="1"/>
              <a:t>Btry</a:t>
            </a:r>
            <a:r>
              <a:rPr lang="en-US" sz="1200" dirty="0"/>
              <a:t> 1-12 FA.  All weapons, ammunition and sensitive items were accounted for, no discrepancies  were found during the inventory.</a:t>
            </a:r>
          </a:p>
          <a:p>
            <a:pPr marL="228600" indent="-228600">
              <a:buNone/>
            </a:pPr>
            <a:endParaRPr lang="en-US" sz="1200" dirty="0"/>
          </a:p>
          <a:p>
            <a:pPr marL="228600" indent="-228600">
              <a:buNone/>
            </a:pPr>
            <a:r>
              <a:rPr lang="en-US" sz="1200" dirty="0"/>
              <a:t>2. The following privately owned fire arms and ammunition were also inventoried:</a:t>
            </a:r>
          </a:p>
          <a:p>
            <a:pPr marL="228600" indent="-228600">
              <a:buNone/>
            </a:pPr>
            <a:r>
              <a:rPr lang="en-US" sz="1200" dirty="0"/>
              <a:t>		.50 Cal Desert Eagle SN# 12345</a:t>
            </a:r>
          </a:p>
          <a:p>
            <a:pPr marL="228600" indent="-228600">
              <a:buNone/>
            </a:pPr>
            <a:r>
              <a:rPr lang="en-US" sz="1200" dirty="0"/>
              <a:t>		25 round of .50 cal ammunition.</a:t>
            </a:r>
          </a:p>
          <a:p>
            <a:pPr marL="228600" indent="-228600">
              <a:buNone/>
            </a:pPr>
            <a:endParaRPr lang="en-US" sz="700" dirty="0"/>
          </a:p>
          <a:p>
            <a:pPr marL="228600" indent="-228600">
              <a:buNone/>
            </a:pPr>
            <a:r>
              <a:rPr lang="en-US" sz="1200" dirty="0"/>
              <a:t>3. Point of Contact for this memorandum is the undersigned at 239-xxxx.</a:t>
            </a:r>
          </a:p>
          <a:p>
            <a:pPr marL="228600" indent="-228600">
              <a:buAutoNum type="arabicPeriod"/>
            </a:pPr>
            <a:endParaRPr lang="en-US" sz="1200" dirty="0"/>
          </a:p>
          <a:p>
            <a:pPr marL="228600" indent="-228600">
              <a:buNone/>
            </a:pPr>
            <a:r>
              <a:rPr lang="en-US" sz="1200" dirty="0"/>
              <a:t>						Signature Block</a:t>
            </a:r>
          </a:p>
          <a:p>
            <a:pPr marL="228600" indent="-228600"/>
            <a:endParaRPr lang="en-US" sz="500" dirty="0"/>
          </a:p>
          <a:p>
            <a:pPr algn="ctr" eaLnBrk="1" hangingPunct="1">
              <a:buFontTx/>
              <a:buNone/>
            </a:pPr>
            <a:endParaRPr lang="en-US" sz="1400" b="1"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4171011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PCL.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2705100" y="1295400"/>
            <a:ext cx="6705600" cy="5029200"/>
          </a:xfrm>
          <a:prstGeom prst="rect">
            <a:avLst/>
          </a:prstGeom>
        </p:spPr>
      </p:pic>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310075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7" name="Rectangle 3"/>
          <p:cNvSpPr>
            <a:spLocks noGrp="1" noChangeArrowheads="1"/>
          </p:cNvSpPr>
          <p:nvPr>
            <p:ph type="body" idx="1"/>
          </p:nvPr>
        </p:nvSpPr>
        <p:spPr bwMode="auto">
          <a:xfrm>
            <a:off x="1981200" y="1600201"/>
            <a:ext cx="8229600" cy="4373563"/>
          </a:xfrm>
          <a:solidFill>
            <a:srgbClr val="FFFFFF"/>
          </a:solidFill>
          <a:ln>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80000"/>
              </a:lnSpc>
              <a:buFontTx/>
              <a:buNone/>
            </a:pPr>
            <a:r>
              <a:rPr lang="en-US" sz="2400" dirty="0"/>
              <a:t>Opening / Closing And Change Of Custody Inventories:</a:t>
            </a:r>
            <a:br>
              <a:rPr lang="en-US" sz="2400" dirty="0"/>
            </a:br>
            <a:endParaRPr lang="en-US" sz="2400" b="1" dirty="0"/>
          </a:p>
          <a:p>
            <a:pPr eaLnBrk="1" hangingPunct="1">
              <a:lnSpc>
                <a:spcPct val="80000"/>
              </a:lnSpc>
            </a:pPr>
            <a:r>
              <a:rPr lang="en-US" sz="1800" dirty="0"/>
              <a:t>Occurs when the responsibility for custody of the arms room or the arms room keys is transferred between authorized personnel.        </a:t>
            </a:r>
          </a:p>
          <a:p>
            <a:pPr eaLnBrk="1" hangingPunct="1">
              <a:lnSpc>
                <a:spcPct val="80000"/>
              </a:lnSpc>
            </a:pPr>
            <a:endParaRPr lang="en-US" sz="1800" dirty="0"/>
          </a:p>
          <a:p>
            <a:pPr eaLnBrk="1" hangingPunct="1">
              <a:lnSpc>
                <a:spcPct val="80000"/>
              </a:lnSpc>
            </a:pPr>
            <a:r>
              <a:rPr lang="en-US" sz="1800" dirty="0"/>
              <a:t>The person receiving the keys to the arms room will receipt for all AA&amp;E and accountable property stored in the arms room.  Results of this inventory will be recorded on DA Form 2062. </a:t>
            </a:r>
          </a:p>
          <a:p>
            <a:pPr eaLnBrk="1" hangingPunct="1">
              <a:lnSpc>
                <a:spcPct val="80000"/>
              </a:lnSpc>
            </a:pPr>
            <a:endParaRPr lang="en-US" sz="1800" dirty="0"/>
          </a:p>
          <a:p>
            <a:pPr eaLnBrk="1" hangingPunct="1">
              <a:lnSpc>
                <a:spcPct val="80000"/>
              </a:lnSpc>
            </a:pPr>
            <a:r>
              <a:rPr lang="en-US" sz="1800" dirty="0"/>
              <a:t>The Opening/Closing as well as the Change-of-Custody inventories will be maintained on file </a:t>
            </a:r>
            <a:r>
              <a:rPr lang="en-US" sz="1800" dirty="0">
                <a:solidFill>
                  <a:srgbClr val="FF0000"/>
                </a:solidFill>
              </a:rPr>
              <a:t>until the next monthly 100% serial number inventory.</a:t>
            </a:r>
          </a:p>
          <a:p>
            <a:pPr algn="ctr" eaLnBrk="1" hangingPunct="1">
              <a:lnSpc>
                <a:spcPct val="80000"/>
              </a:lnSpc>
              <a:buFontTx/>
              <a:buNone/>
            </a:pPr>
            <a:endParaRPr lang="en-US" sz="1800"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2862464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8" name="Text Box 4"/>
          <p:cNvSpPr txBox="1">
            <a:spLocks noChangeArrowheads="1"/>
          </p:cNvSpPr>
          <p:nvPr/>
        </p:nvSpPr>
        <p:spPr bwMode="auto">
          <a:xfrm rot="-5400000">
            <a:off x="7211928" y="4272678"/>
            <a:ext cx="2282997" cy="246221"/>
          </a:xfrm>
          <a:prstGeom prst="rect">
            <a:avLst/>
          </a:prstGeom>
          <a:noFill/>
          <a:ln w="9525">
            <a:noFill/>
            <a:miter lim="800000"/>
            <a:headEnd/>
            <a:tailEnd/>
          </a:ln>
        </p:spPr>
        <p:txBody>
          <a:bodyPr wrap="none">
            <a:spAutoFit/>
          </a:bodyPr>
          <a:lstStyle/>
          <a:p>
            <a:r>
              <a:rPr lang="en-US" sz="1000" dirty="0">
                <a:latin typeface="Blackadder ITC" pitchFamily="82" charset="0"/>
              </a:rPr>
              <a:t>J. Smith  </a:t>
            </a:r>
            <a:r>
              <a:rPr lang="en-US" sz="1000" dirty="0"/>
              <a:t>9 </a:t>
            </a:r>
            <a:r>
              <a:rPr lang="en-US" sz="1000" dirty="0" smtClean="0"/>
              <a:t>October</a:t>
            </a:r>
            <a:r>
              <a:rPr lang="en-US" sz="1000" dirty="0" smtClean="0"/>
              <a:t> 2019-</a:t>
            </a:r>
            <a:r>
              <a:rPr lang="en-US" sz="1000" dirty="0"/>
              <a:t>----------------\</a:t>
            </a:r>
          </a:p>
        </p:txBody>
      </p:sp>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a:t>M16A4 </a:t>
            </a:r>
          </a:p>
        </p:txBody>
      </p:sp>
      <p:sp>
        <p:nvSpPr>
          <p:cNvPr id="180230" name="Text Box 6"/>
          <p:cNvSpPr txBox="1">
            <a:spLocks noChangeArrowheads="1"/>
          </p:cNvSpPr>
          <p:nvPr/>
        </p:nvSpPr>
        <p:spPr bwMode="auto">
          <a:xfrm>
            <a:off x="4191001" y="2425701"/>
            <a:ext cx="360363" cy="244475"/>
          </a:xfrm>
          <a:prstGeom prst="rect">
            <a:avLst/>
          </a:prstGeom>
          <a:noFill/>
          <a:ln w="9525">
            <a:noFill/>
            <a:miter lim="800000"/>
            <a:headEnd/>
            <a:tailEnd/>
          </a:ln>
        </p:spPr>
        <p:txBody>
          <a:bodyPr wrap="none">
            <a:spAutoFit/>
          </a:bodyPr>
          <a:lstStyle/>
          <a:p>
            <a:r>
              <a:rPr lang="en-US" sz="1000" b="1"/>
              <a:t>M9</a:t>
            </a:r>
          </a:p>
        </p:txBody>
      </p:sp>
      <p:sp>
        <p:nvSpPr>
          <p:cNvPr id="180231" name="Text Box 7"/>
          <p:cNvSpPr txBox="1">
            <a:spLocks noChangeArrowheads="1"/>
          </p:cNvSpPr>
          <p:nvPr/>
        </p:nvSpPr>
        <p:spPr bwMode="auto">
          <a:xfrm>
            <a:off x="4191000" y="2625726"/>
            <a:ext cx="522288" cy="244475"/>
          </a:xfrm>
          <a:prstGeom prst="rect">
            <a:avLst/>
          </a:prstGeom>
          <a:noFill/>
          <a:ln w="9525">
            <a:noFill/>
            <a:miter lim="800000"/>
            <a:headEnd/>
            <a:tailEnd/>
          </a:ln>
        </p:spPr>
        <p:txBody>
          <a:bodyPr wrap="none">
            <a:spAutoFit/>
          </a:bodyPr>
          <a:lstStyle/>
          <a:p>
            <a:r>
              <a:rPr lang="en-US" sz="1000" b="1"/>
              <a:t>MK19</a:t>
            </a:r>
          </a:p>
        </p:txBody>
      </p:sp>
      <p:sp>
        <p:nvSpPr>
          <p:cNvPr id="180232" name="Text Box 8"/>
          <p:cNvSpPr txBox="1">
            <a:spLocks noChangeArrowheads="1"/>
          </p:cNvSpPr>
          <p:nvPr/>
        </p:nvSpPr>
        <p:spPr bwMode="auto">
          <a:xfrm>
            <a:off x="4191000" y="3032126"/>
            <a:ext cx="1919288" cy="244475"/>
          </a:xfrm>
          <a:prstGeom prst="rect">
            <a:avLst/>
          </a:prstGeom>
          <a:noFill/>
          <a:ln w="9525">
            <a:noFill/>
            <a:miter lim="800000"/>
            <a:headEnd/>
            <a:tailEnd/>
          </a:ln>
        </p:spPr>
        <p:txBody>
          <a:bodyPr wrap="none">
            <a:spAutoFit/>
          </a:bodyPr>
          <a:lstStyle/>
          <a:p>
            <a:r>
              <a:rPr lang="en-US" sz="1000" b="1"/>
              <a:t>POW  Ruger 9mm SN# 12345</a:t>
            </a:r>
          </a:p>
        </p:txBody>
      </p:sp>
      <p:sp>
        <p:nvSpPr>
          <p:cNvPr id="180233" name="Text Box 9"/>
          <p:cNvSpPr txBox="1">
            <a:spLocks noChangeArrowheads="1"/>
          </p:cNvSpPr>
          <p:nvPr/>
        </p:nvSpPr>
        <p:spPr bwMode="auto">
          <a:xfrm>
            <a:off x="4203701" y="2832101"/>
            <a:ext cx="627063" cy="244475"/>
          </a:xfrm>
          <a:prstGeom prst="rect">
            <a:avLst/>
          </a:prstGeom>
          <a:noFill/>
          <a:ln w="9525">
            <a:noFill/>
            <a:miter lim="800000"/>
            <a:headEnd/>
            <a:tailEnd/>
          </a:ln>
        </p:spPr>
        <p:txBody>
          <a:bodyPr>
            <a:spAutoFit/>
          </a:bodyPr>
          <a:lstStyle/>
          <a:p>
            <a:r>
              <a:rPr lang="en-US" sz="1000" b="1"/>
              <a:t>M249 </a:t>
            </a:r>
          </a:p>
        </p:txBody>
      </p:sp>
      <p:sp>
        <p:nvSpPr>
          <p:cNvPr id="180234" name="Text Box 10"/>
          <p:cNvSpPr txBox="1">
            <a:spLocks noChangeArrowheads="1"/>
          </p:cNvSpPr>
          <p:nvPr/>
        </p:nvSpPr>
        <p:spPr bwMode="auto">
          <a:xfrm>
            <a:off x="8153400" y="2209801"/>
            <a:ext cx="323850" cy="244475"/>
          </a:xfrm>
          <a:prstGeom prst="rect">
            <a:avLst/>
          </a:prstGeom>
          <a:noFill/>
          <a:ln w="9525">
            <a:noFill/>
            <a:miter lim="800000"/>
            <a:headEnd/>
            <a:tailEnd/>
          </a:ln>
        </p:spPr>
        <p:txBody>
          <a:bodyPr wrap="none">
            <a:spAutoFit/>
          </a:bodyPr>
          <a:lstStyle/>
          <a:p>
            <a:r>
              <a:rPr lang="en-US" sz="1000" b="1"/>
              <a:t>53</a:t>
            </a:r>
          </a:p>
        </p:txBody>
      </p:sp>
      <p:sp>
        <p:nvSpPr>
          <p:cNvPr id="180235" name="Text Box 11"/>
          <p:cNvSpPr txBox="1">
            <a:spLocks noChangeArrowheads="1"/>
          </p:cNvSpPr>
          <p:nvPr/>
        </p:nvSpPr>
        <p:spPr bwMode="auto">
          <a:xfrm>
            <a:off x="8153401" y="2413001"/>
            <a:ext cx="358775" cy="244475"/>
          </a:xfrm>
          <a:prstGeom prst="rect">
            <a:avLst/>
          </a:prstGeom>
          <a:noFill/>
          <a:ln w="9525">
            <a:noFill/>
            <a:miter lim="800000"/>
            <a:headEnd/>
            <a:tailEnd/>
          </a:ln>
        </p:spPr>
        <p:txBody>
          <a:bodyPr wrap="none">
            <a:spAutoFit/>
          </a:bodyPr>
          <a:lstStyle/>
          <a:p>
            <a:r>
              <a:rPr lang="en-US" sz="1000" b="1"/>
              <a:t>65 </a:t>
            </a:r>
          </a:p>
        </p:txBody>
      </p:sp>
      <p:sp>
        <p:nvSpPr>
          <p:cNvPr id="180236" name="Text Box 12"/>
          <p:cNvSpPr txBox="1">
            <a:spLocks noChangeArrowheads="1"/>
          </p:cNvSpPr>
          <p:nvPr/>
        </p:nvSpPr>
        <p:spPr bwMode="auto">
          <a:xfrm>
            <a:off x="8188325" y="2644776"/>
            <a:ext cx="288925" cy="244475"/>
          </a:xfrm>
          <a:prstGeom prst="rect">
            <a:avLst/>
          </a:prstGeom>
          <a:noFill/>
          <a:ln w="9525">
            <a:noFill/>
            <a:miter lim="800000"/>
            <a:headEnd/>
            <a:tailEnd/>
          </a:ln>
        </p:spPr>
        <p:txBody>
          <a:bodyPr wrap="none">
            <a:spAutoFit/>
          </a:bodyPr>
          <a:lstStyle/>
          <a:p>
            <a:r>
              <a:rPr lang="en-US" sz="1000" b="1" dirty="0"/>
              <a:t>6 </a:t>
            </a:r>
          </a:p>
        </p:txBody>
      </p:sp>
      <p:sp>
        <p:nvSpPr>
          <p:cNvPr id="180237" name="Text Box 13"/>
          <p:cNvSpPr txBox="1">
            <a:spLocks noChangeArrowheads="1"/>
          </p:cNvSpPr>
          <p:nvPr/>
        </p:nvSpPr>
        <p:spPr bwMode="auto">
          <a:xfrm>
            <a:off x="8203247" y="2841626"/>
            <a:ext cx="288925" cy="244475"/>
          </a:xfrm>
          <a:prstGeom prst="rect">
            <a:avLst/>
          </a:prstGeom>
          <a:noFill/>
          <a:ln w="9525">
            <a:noFill/>
            <a:miter lim="800000"/>
            <a:headEnd/>
            <a:tailEnd/>
          </a:ln>
        </p:spPr>
        <p:txBody>
          <a:bodyPr wrap="none">
            <a:spAutoFit/>
          </a:bodyPr>
          <a:lstStyle/>
          <a:p>
            <a:r>
              <a:rPr lang="en-US" sz="1000" b="1" dirty="0"/>
              <a:t>4 </a:t>
            </a:r>
          </a:p>
        </p:txBody>
      </p:sp>
      <p:sp>
        <p:nvSpPr>
          <p:cNvPr id="180238" name="Text Box 14"/>
          <p:cNvSpPr txBox="1">
            <a:spLocks noChangeArrowheads="1"/>
          </p:cNvSpPr>
          <p:nvPr/>
        </p:nvSpPr>
        <p:spPr bwMode="auto">
          <a:xfrm>
            <a:off x="8178801" y="3032126"/>
            <a:ext cx="288925" cy="244475"/>
          </a:xfrm>
          <a:prstGeom prst="rect">
            <a:avLst/>
          </a:prstGeom>
          <a:noFill/>
          <a:ln w="9525">
            <a:noFill/>
            <a:miter lim="800000"/>
            <a:headEnd/>
            <a:tailEnd/>
          </a:ln>
        </p:spPr>
        <p:txBody>
          <a:bodyPr wrap="none">
            <a:spAutoFit/>
          </a:bodyPr>
          <a:lstStyle/>
          <a:p>
            <a:r>
              <a:rPr lang="en-US" sz="1000" b="1"/>
              <a:t>1 </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9" y="2217739"/>
            <a:ext cx="358775" cy="244475"/>
          </a:xfrm>
          <a:prstGeom prst="rect">
            <a:avLst/>
          </a:prstGeom>
          <a:noFill/>
          <a:ln w="9525">
            <a:noFill/>
            <a:miter lim="800000"/>
            <a:headEnd/>
            <a:tailEnd/>
          </a:ln>
        </p:spPr>
        <p:txBody>
          <a:bodyPr wrap="none">
            <a:spAutoFit/>
          </a:bodyPr>
          <a:lstStyle/>
          <a:p>
            <a:r>
              <a:rPr lang="en-US" sz="1000" b="1" dirty="0"/>
              <a:t>55 </a:t>
            </a:r>
          </a:p>
        </p:txBody>
      </p:sp>
      <p:sp>
        <p:nvSpPr>
          <p:cNvPr id="180241" name="Text Box 17"/>
          <p:cNvSpPr txBox="1">
            <a:spLocks noChangeArrowheads="1"/>
          </p:cNvSpPr>
          <p:nvPr/>
        </p:nvSpPr>
        <p:spPr bwMode="auto">
          <a:xfrm>
            <a:off x="7939089" y="2420939"/>
            <a:ext cx="358775" cy="244475"/>
          </a:xfrm>
          <a:prstGeom prst="rect">
            <a:avLst/>
          </a:prstGeom>
          <a:noFill/>
          <a:ln w="9525">
            <a:noFill/>
            <a:miter lim="800000"/>
            <a:headEnd/>
            <a:tailEnd/>
          </a:ln>
        </p:spPr>
        <p:txBody>
          <a:bodyPr wrap="none">
            <a:spAutoFit/>
          </a:bodyPr>
          <a:lstStyle/>
          <a:p>
            <a:r>
              <a:rPr lang="en-US" sz="1000" b="1"/>
              <a:t>65 </a:t>
            </a:r>
          </a:p>
        </p:txBody>
      </p:sp>
      <p:sp>
        <p:nvSpPr>
          <p:cNvPr id="180242" name="Text Box 18"/>
          <p:cNvSpPr txBox="1">
            <a:spLocks noChangeArrowheads="1"/>
          </p:cNvSpPr>
          <p:nvPr/>
        </p:nvSpPr>
        <p:spPr bwMode="auto">
          <a:xfrm>
            <a:off x="7961314" y="2849564"/>
            <a:ext cx="288925" cy="244475"/>
          </a:xfrm>
          <a:prstGeom prst="rect">
            <a:avLst/>
          </a:prstGeom>
          <a:noFill/>
          <a:ln w="9525">
            <a:noFill/>
            <a:miter lim="800000"/>
            <a:headEnd/>
            <a:tailEnd/>
          </a:ln>
        </p:spPr>
        <p:txBody>
          <a:bodyPr wrap="none">
            <a:spAutoFit/>
          </a:bodyPr>
          <a:lstStyle/>
          <a:p>
            <a:r>
              <a:rPr lang="en-US" sz="1000" b="1"/>
              <a:t>4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a:t>6 </a:t>
            </a:r>
          </a:p>
        </p:txBody>
      </p:sp>
      <p:sp>
        <p:nvSpPr>
          <p:cNvPr id="180244" name="Text Box 20"/>
          <p:cNvSpPr txBox="1">
            <a:spLocks noChangeArrowheads="1"/>
          </p:cNvSpPr>
          <p:nvPr/>
        </p:nvSpPr>
        <p:spPr bwMode="auto">
          <a:xfrm>
            <a:off x="7986714" y="3051176"/>
            <a:ext cx="288925" cy="244475"/>
          </a:xfrm>
          <a:prstGeom prst="rect">
            <a:avLst/>
          </a:prstGeom>
          <a:noFill/>
          <a:ln w="9525">
            <a:noFill/>
            <a:miter lim="800000"/>
            <a:headEnd/>
            <a:tailEnd/>
          </a:ln>
        </p:spPr>
        <p:txBody>
          <a:bodyPr wrap="none">
            <a:spAutoFit/>
          </a:bodyPr>
          <a:lstStyle/>
          <a:p>
            <a:r>
              <a:rPr lang="en-US" sz="1000" b="1"/>
              <a:t>1 </a:t>
            </a:r>
          </a:p>
        </p:txBody>
      </p:sp>
      <p:sp>
        <p:nvSpPr>
          <p:cNvPr id="2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24" name="Text Box 16"/>
          <p:cNvSpPr txBox="1">
            <a:spLocks noChangeArrowheads="1"/>
          </p:cNvSpPr>
          <p:nvPr/>
        </p:nvSpPr>
        <p:spPr bwMode="auto">
          <a:xfrm>
            <a:off x="7708810" y="2239170"/>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25" name="Text Box 16"/>
          <p:cNvSpPr txBox="1">
            <a:spLocks noChangeArrowheads="1"/>
          </p:cNvSpPr>
          <p:nvPr/>
        </p:nvSpPr>
        <p:spPr bwMode="auto">
          <a:xfrm>
            <a:off x="7722372" y="2418921"/>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26" name="Text Box 16"/>
          <p:cNvSpPr txBox="1">
            <a:spLocks noChangeArrowheads="1"/>
          </p:cNvSpPr>
          <p:nvPr/>
        </p:nvSpPr>
        <p:spPr bwMode="auto">
          <a:xfrm>
            <a:off x="7721444" y="2626938"/>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27" name="Text Box 16"/>
          <p:cNvSpPr txBox="1">
            <a:spLocks noChangeArrowheads="1"/>
          </p:cNvSpPr>
          <p:nvPr/>
        </p:nvSpPr>
        <p:spPr bwMode="auto">
          <a:xfrm>
            <a:off x="7708744" y="2836296"/>
            <a:ext cx="362600" cy="246221"/>
          </a:xfrm>
          <a:prstGeom prst="rect">
            <a:avLst/>
          </a:prstGeom>
          <a:noFill/>
          <a:ln w="9525">
            <a:noFill/>
            <a:miter lim="800000"/>
            <a:headEnd/>
            <a:tailEnd/>
          </a:ln>
        </p:spPr>
        <p:txBody>
          <a:bodyPr wrap="none">
            <a:spAutoFit/>
          </a:bodyPr>
          <a:lstStyle/>
          <a:p>
            <a:r>
              <a:rPr lang="en-US" sz="1000" b="1" dirty="0" smtClean="0"/>
              <a:t>EA</a:t>
            </a:r>
            <a:endParaRPr lang="en-US" sz="1000" b="1" dirty="0"/>
          </a:p>
        </p:txBody>
      </p:sp>
      <p:sp>
        <p:nvSpPr>
          <p:cNvPr id="28" name="Text Box 16"/>
          <p:cNvSpPr txBox="1">
            <a:spLocks noChangeArrowheads="1"/>
          </p:cNvSpPr>
          <p:nvPr/>
        </p:nvSpPr>
        <p:spPr bwMode="auto">
          <a:xfrm>
            <a:off x="7721444" y="3028324"/>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Tree>
    <p:extLst>
      <p:ext uri="{BB962C8B-B14F-4D97-AF65-F5344CB8AC3E}">
        <p14:creationId xmlns:p14="http://schemas.microsoft.com/office/powerpoint/2010/main" val="1629199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638300" y="1447800"/>
            <a:ext cx="8915400" cy="533400"/>
          </a:xfrm>
        </p:spPr>
        <p:txBody>
          <a:bodyPr>
            <a:normAutofit/>
          </a:bodyPr>
          <a:lstStyle/>
          <a:p>
            <a:pPr eaLnBrk="1" hangingPunct="1"/>
            <a:r>
              <a:rPr lang="en-US" sz="2400" b="0" dirty="0"/>
              <a:t>Inventory PE</a:t>
            </a:r>
          </a:p>
        </p:txBody>
      </p:sp>
      <p:sp>
        <p:nvSpPr>
          <p:cNvPr id="21" name="TextBox 20"/>
          <p:cNvSpPr txBox="1"/>
          <p:nvPr/>
        </p:nvSpPr>
        <p:spPr>
          <a:xfrm>
            <a:off x="2019300" y="1981200"/>
            <a:ext cx="8153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You are the primary Armorer for A </a:t>
            </a:r>
            <a:r>
              <a:rPr lang="en-US" dirty="0" err="1"/>
              <a:t>btry</a:t>
            </a:r>
            <a:r>
              <a:rPr lang="en-US" dirty="0"/>
              <a:t> 2-32 FA.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Your hand receipt shows you are signed for the following equipment from the </a:t>
            </a:r>
            <a:r>
              <a:rPr lang="en-US" dirty="0" smtClean="0"/>
              <a:t>BTRY</a:t>
            </a:r>
            <a:r>
              <a:rPr lang="en-US" dirty="0" smtClean="0"/>
              <a:t> </a:t>
            </a:r>
            <a:r>
              <a:rPr lang="en-US" dirty="0"/>
              <a:t>Commander:</a:t>
            </a:r>
          </a:p>
          <a:p>
            <a:r>
              <a:rPr lang="en-US" b="1" dirty="0"/>
              <a:t>     M16-A4 – </a:t>
            </a:r>
            <a:r>
              <a:rPr lang="en-US" b="1" dirty="0" smtClean="0"/>
              <a:t>QTY</a:t>
            </a:r>
            <a:r>
              <a:rPr lang="en-US" b="1" dirty="0" smtClean="0"/>
              <a:t> </a:t>
            </a:r>
            <a:r>
              <a:rPr lang="en-US" b="1" dirty="0"/>
              <a:t>40</a:t>
            </a:r>
          </a:p>
          <a:p>
            <a:r>
              <a:rPr lang="en-US" b="1" dirty="0"/>
              <a:t>     M4 – </a:t>
            </a:r>
            <a:r>
              <a:rPr lang="en-US" b="1" dirty="0" smtClean="0"/>
              <a:t>QTY</a:t>
            </a:r>
            <a:r>
              <a:rPr lang="en-US" b="1" dirty="0" smtClean="0"/>
              <a:t> </a:t>
            </a:r>
            <a:r>
              <a:rPr lang="en-US" b="1" dirty="0"/>
              <a:t>20</a:t>
            </a:r>
          </a:p>
          <a:p>
            <a:r>
              <a:rPr lang="en-US" b="1" dirty="0"/>
              <a:t>     M9 – </a:t>
            </a:r>
            <a:r>
              <a:rPr lang="en-US" b="1" dirty="0" smtClean="0"/>
              <a:t>QTY</a:t>
            </a:r>
            <a:r>
              <a:rPr lang="en-US" b="1" dirty="0" smtClean="0"/>
              <a:t> </a:t>
            </a:r>
            <a:r>
              <a:rPr lang="en-US" b="1" dirty="0"/>
              <a:t>5</a:t>
            </a:r>
          </a:p>
          <a:p>
            <a:endParaRPr lang="en-US" dirty="0"/>
          </a:p>
          <a:p>
            <a:pPr marL="285750" indent="-285750">
              <a:buFont typeface="Arial" panose="020B0604020202020204" pitchFamily="34" charset="0"/>
              <a:buChar char="•"/>
            </a:pPr>
            <a:r>
              <a:rPr lang="en-US" dirty="0"/>
              <a:t>You also have a privately-owned firearm belonging to SPC </a:t>
            </a:r>
            <a:r>
              <a:rPr lang="en-US" dirty="0" err="1"/>
              <a:t>Snuffy</a:t>
            </a:r>
            <a:r>
              <a:rPr lang="en-US" dirty="0"/>
              <a:t>:</a:t>
            </a:r>
          </a:p>
          <a:p>
            <a:r>
              <a:rPr lang="en-US" dirty="0"/>
              <a:t>     .</a:t>
            </a:r>
            <a:r>
              <a:rPr lang="en-US" b="1" dirty="0"/>
              <a:t>50 </a:t>
            </a:r>
            <a:r>
              <a:rPr lang="en-US" b="1" dirty="0" smtClean="0"/>
              <a:t>Cal </a:t>
            </a:r>
            <a:r>
              <a:rPr lang="en-US" b="1" dirty="0"/>
              <a:t>Desert Eagle pistol serial number 12345</a:t>
            </a:r>
          </a:p>
          <a:p>
            <a:r>
              <a:rPr lang="en-US" b="1" dirty="0"/>
              <a:t>     Privately-own ammunition – 25 .50 </a:t>
            </a:r>
            <a:r>
              <a:rPr lang="en-US" b="1" dirty="0" smtClean="0"/>
              <a:t>Cal </a:t>
            </a:r>
            <a:r>
              <a:rPr lang="en-US" b="1" dirty="0"/>
              <a:t>round</a:t>
            </a:r>
          </a:p>
          <a:p>
            <a:endParaRPr lang="en-US" b="1" dirty="0"/>
          </a:p>
          <a:p>
            <a:endParaRPr lang="en-US" b="1" dirty="0"/>
          </a:p>
          <a:p>
            <a:r>
              <a:rPr lang="en-US" dirty="0"/>
              <a:t>Establish a DA Form 2062 to use for inventories.</a:t>
            </a: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407672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dirty="0"/>
              <a:t>M16A4 </a:t>
            </a:r>
          </a:p>
        </p:txBody>
      </p:sp>
      <p:sp>
        <p:nvSpPr>
          <p:cNvPr id="180230" name="Text Box 6"/>
          <p:cNvSpPr txBox="1">
            <a:spLocks noChangeArrowheads="1"/>
          </p:cNvSpPr>
          <p:nvPr/>
        </p:nvSpPr>
        <p:spPr bwMode="auto">
          <a:xfrm>
            <a:off x="4191000" y="2425701"/>
            <a:ext cx="362600" cy="246221"/>
          </a:xfrm>
          <a:prstGeom prst="rect">
            <a:avLst/>
          </a:prstGeom>
          <a:noFill/>
          <a:ln w="9525">
            <a:noFill/>
            <a:miter lim="800000"/>
            <a:headEnd/>
            <a:tailEnd/>
          </a:ln>
        </p:spPr>
        <p:txBody>
          <a:bodyPr wrap="none">
            <a:spAutoFit/>
          </a:bodyPr>
          <a:lstStyle/>
          <a:p>
            <a:r>
              <a:rPr lang="en-US" sz="1000" b="1" dirty="0"/>
              <a:t>M4</a:t>
            </a:r>
          </a:p>
        </p:txBody>
      </p:sp>
      <p:sp>
        <p:nvSpPr>
          <p:cNvPr id="180231" name="Text Box 7"/>
          <p:cNvSpPr txBox="1">
            <a:spLocks noChangeArrowheads="1"/>
          </p:cNvSpPr>
          <p:nvPr/>
        </p:nvSpPr>
        <p:spPr bwMode="auto">
          <a:xfrm>
            <a:off x="4191000" y="2625726"/>
            <a:ext cx="362600" cy="246221"/>
          </a:xfrm>
          <a:prstGeom prst="rect">
            <a:avLst/>
          </a:prstGeom>
          <a:noFill/>
          <a:ln w="9525">
            <a:noFill/>
            <a:miter lim="800000"/>
            <a:headEnd/>
            <a:tailEnd/>
          </a:ln>
        </p:spPr>
        <p:txBody>
          <a:bodyPr wrap="none">
            <a:spAutoFit/>
          </a:bodyPr>
          <a:lstStyle/>
          <a:p>
            <a:r>
              <a:rPr lang="en-US" sz="1000" b="1" dirty="0"/>
              <a:t>M9</a:t>
            </a:r>
          </a:p>
        </p:txBody>
      </p:sp>
      <p:sp>
        <p:nvSpPr>
          <p:cNvPr id="180232" name="Text Box 8"/>
          <p:cNvSpPr txBox="1">
            <a:spLocks noChangeArrowheads="1"/>
          </p:cNvSpPr>
          <p:nvPr/>
        </p:nvSpPr>
        <p:spPr bwMode="auto">
          <a:xfrm>
            <a:off x="4191001" y="3032126"/>
            <a:ext cx="1829347" cy="246221"/>
          </a:xfrm>
          <a:prstGeom prst="rect">
            <a:avLst/>
          </a:prstGeom>
          <a:noFill/>
          <a:ln w="9525">
            <a:noFill/>
            <a:miter lim="800000"/>
            <a:headEnd/>
            <a:tailEnd/>
          </a:ln>
        </p:spPr>
        <p:txBody>
          <a:bodyPr wrap="none">
            <a:spAutoFit/>
          </a:bodyPr>
          <a:lstStyle/>
          <a:p>
            <a:r>
              <a:rPr lang="en-US" sz="1000" b="1" dirty="0"/>
              <a:t>POF AMMUNITION .50 CAL</a:t>
            </a:r>
          </a:p>
        </p:txBody>
      </p:sp>
      <p:sp>
        <p:nvSpPr>
          <p:cNvPr id="180233" name="Text Box 9"/>
          <p:cNvSpPr txBox="1">
            <a:spLocks noChangeArrowheads="1"/>
          </p:cNvSpPr>
          <p:nvPr/>
        </p:nvSpPr>
        <p:spPr bwMode="auto">
          <a:xfrm>
            <a:off x="4203700" y="2832102"/>
            <a:ext cx="1968500" cy="246221"/>
          </a:xfrm>
          <a:prstGeom prst="rect">
            <a:avLst/>
          </a:prstGeom>
          <a:noFill/>
          <a:ln w="9525">
            <a:noFill/>
            <a:miter lim="800000"/>
            <a:headEnd/>
            <a:tailEnd/>
          </a:ln>
        </p:spPr>
        <p:txBody>
          <a:bodyPr wrap="square">
            <a:spAutoFit/>
          </a:bodyPr>
          <a:lstStyle/>
          <a:p>
            <a:r>
              <a:rPr lang="en-US" sz="1000" b="1" dirty="0"/>
              <a:t>POF  SPC SNUFFY SN 12345</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8" y="2217739"/>
            <a:ext cx="360996" cy="246221"/>
          </a:xfrm>
          <a:prstGeom prst="rect">
            <a:avLst/>
          </a:prstGeom>
          <a:noFill/>
          <a:ln w="9525">
            <a:noFill/>
            <a:miter lim="800000"/>
            <a:headEnd/>
            <a:tailEnd/>
          </a:ln>
        </p:spPr>
        <p:txBody>
          <a:bodyPr wrap="none">
            <a:spAutoFit/>
          </a:bodyPr>
          <a:lstStyle/>
          <a:p>
            <a:r>
              <a:rPr lang="en-US" sz="1000" b="1" dirty="0"/>
              <a:t>40 </a:t>
            </a:r>
          </a:p>
        </p:txBody>
      </p:sp>
      <p:sp>
        <p:nvSpPr>
          <p:cNvPr id="180241" name="Text Box 17"/>
          <p:cNvSpPr txBox="1">
            <a:spLocks noChangeArrowheads="1"/>
          </p:cNvSpPr>
          <p:nvPr/>
        </p:nvSpPr>
        <p:spPr bwMode="auto">
          <a:xfrm>
            <a:off x="7939088"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180242" name="Text Box 18"/>
          <p:cNvSpPr txBox="1">
            <a:spLocks noChangeArrowheads="1"/>
          </p:cNvSpPr>
          <p:nvPr/>
        </p:nvSpPr>
        <p:spPr bwMode="auto">
          <a:xfrm>
            <a:off x="796131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dirty="0"/>
              <a:t>5 </a:t>
            </a:r>
          </a:p>
        </p:txBody>
      </p:sp>
      <p:sp>
        <p:nvSpPr>
          <p:cNvPr id="180244" name="Text Box 20"/>
          <p:cNvSpPr txBox="1">
            <a:spLocks noChangeArrowheads="1"/>
          </p:cNvSpPr>
          <p:nvPr/>
        </p:nvSpPr>
        <p:spPr bwMode="auto">
          <a:xfrm>
            <a:off x="7958138"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1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16" name="Text Box 16">
            <a:extLst>
              <a:ext uri="{FF2B5EF4-FFF2-40B4-BE49-F238E27FC236}">
                <a16:creationId xmlns:a16="http://schemas.microsoft.com/office/drawing/2014/main" xmlns="" id="{837C617D-2B52-4AE8-9BB4-250411C9C06E}"/>
              </a:ext>
            </a:extLst>
          </p:cNvPr>
          <p:cNvSpPr txBox="1">
            <a:spLocks noChangeArrowheads="1"/>
          </p:cNvSpPr>
          <p:nvPr/>
        </p:nvSpPr>
        <p:spPr bwMode="auto">
          <a:xfrm>
            <a:off x="7708810" y="2239170"/>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17" name="Text Box 16">
            <a:extLst>
              <a:ext uri="{FF2B5EF4-FFF2-40B4-BE49-F238E27FC236}">
                <a16:creationId xmlns:a16="http://schemas.microsoft.com/office/drawing/2014/main" xmlns="" id="{A1F65BF6-6308-4ABD-AF65-2ECB2015F7EE}"/>
              </a:ext>
            </a:extLst>
          </p:cNvPr>
          <p:cNvSpPr txBox="1">
            <a:spLocks noChangeArrowheads="1"/>
          </p:cNvSpPr>
          <p:nvPr/>
        </p:nvSpPr>
        <p:spPr bwMode="auto">
          <a:xfrm>
            <a:off x="7722372" y="2418921"/>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18" name="Text Box 16">
            <a:extLst>
              <a:ext uri="{FF2B5EF4-FFF2-40B4-BE49-F238E27FC236}">
                <a16:creationId xmlns:a16="http://schemas.microsoft.com/office/drawing/2014/main" xmlns="" id="{352CD1F6-6C6D-4D9E-8DA6-331D46EA82A4}"/>
              </a:ext>
            </a:extLst>
          </p:cNvPr>
          <p:cNvSpPr txBox="1">
            <a:spLocks noChangeArrowheads="1"/>
          </p:cNvSpPr>
          <p:nvPr/>
        </p:nvSpPr>
        <p:spPr bwMode="auto">
          <a:xfrm>
            <a:off x="7721444" y="2626938"/>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19" name="Text Box 16">
            <a:extLst>
              <a:ext uri="{FF2B5EF4-FFF2-40B4-BE49-F238E27FC236}">
                <a16:creationId xmlns:a16="http://schemas.microsoft.com/office/drawing/2014/main" xmlns="" id="{BA2ABE2F-5834-4B34-9014-A1723C2E7D3A}"/>
              </a:ext>
            </a:extLst>
          </p:cNvPr>
          <p:cNvSpPr txBox="1">
            <a:spLocks noChangeArrowheads="1"/>
          </p:cNvSpPr>
          <p:nvPr/>
        </p:nvSpPr>
        <p:spPr bwMode="auto">
          <a:xfrm>
            <a:off x="7708744" y="2836296"/>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20" name="Text Box 16">
            <a:extLst>
              <a:ext uri="{FF2B5EF4-FFF2-40B4-BE49-F238E27FC236}">
                <a16:creationId xmlns:a16="http://schemas.microsoft.com/office/drawing/2014/main" xmlns="" id="{C1EC9746-808D-4802-92AA-3B3F6A7016EE}"/>
              </a:ext>
            </a:extLst>
          </p:cNvPr>
          <p:cNvSpPr txBox="1">
            <a:spLocks noChangeArrowheads="1"/>
          </p:cNvSpPr>
          <p:nvPr/>
        </p:nvSpPr>
        <p:spPr bwMode="auto">
          <a:xfrm>
            <a:off x="7721444" y="3028324"/>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Tree>
    <p:extLst>
      <p:ext uri="{BB962C8B-B14F-4D97-AF65-F5344CB8AC3E}">
        <p14:creationId xmlns:p14="http://schemas.microsoft.com/office/powerpoint/2010/main" val="32894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2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02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02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02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p:bldP spid="180230" grpId="0"/>
      <p:bldP spid="180231" grpId="0"/>
      <p:bldP spid="180232" grpId="0"/>
      <p:bldP spid="180233" grpId="0"/>
      <p:bldP spid="180240" grpId="0"/>
      <p:bldP spid="180241" grpId="0"/>
      <p:bldP spid="180242" grpId="0"/>
      <p:bldP spid="180243" grpId="0"/>
      <p:bldP spid="18024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019300" y="1524001"/>
            <a:ext cx="81534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As the primary Armorer you are opening the arms room.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have the following equipment on hand when you open the arms room:</a:t>
            </a:r>
          </a:p>
          <a:p>
            <a:r>
              <a:rPr lang="en-US" b="1" dirty="0"/>
              <a:t>     M16-A4 – </a:t>
            </a:r>
            <a:r>
              <a:rPr lang="en-US" b="1" dirty="0" smtClean="0"/>
              <a:t>QTY</a:t>
            </a:r>
            <a:r>
              <a:rPr lang="en-US" b="1" dirty="0" smtClean="0"/>
              <a:t> </a:t>
            </a:r>
            <a:r>
              <a:rPr lang="en-US" b="1" dirty="0"/>
              <a:t>35</a:t>
            </a:r>
          </a:p>
          <a:p>
            <a:r>
              <a:rPr lang="en-US" b="1" dirty="0"/>
              <a:t>     M4 – </a:t>
            </a:r>
            <a:r>
              <a:rPr lang="en-US" b="1" dirty="0" smtClean="0"/>
              <a:t>QTY</a:t>
            </a:r>
            <a:r>
              <a:rPr lang="en-US" b="1" dirty="0" smtClean="0"/>
              <a:t> </a:t>
            </a:r>
            <a:r>
              <a:rPr lang="en-US" b="1" dirty="0"/>
              <a:t>20</a:t>
            </a:r>
          </a:p>
          <a:p>
            <a:r>
              <a:rPr lang="en-US" b="1" dirty="0"/>
              <a:t>     M9 – </a:t>
            </a:r>
            <a:r>
              <a:rPr lang="en-US" b="1" dirty="0" smtClean="0"/>
              <a:t>QTY</a:t>
            </a:r>
            <a:r>
              <a:rPr lang="en-US" b="1" dirty="0" smtClean="0"/>
              <a:t> </a:t>
            </a:r>
            <a:r>
              <a:rPr lang="en-US" b="1" dirty="0"/>
              <a:t>4</a:t>
            </a:r>
          </a:p>
          <a:p>
            <a:endParaRPr lang="en-US" dirty="0"/>
          </a:p>
          <a:p>
            <a:pPr marL="285750" indent="-285750">
              <a:buFont typeface="Arial" panose="020B0604020202020204" pitchFamily="34" charset="0"/>
              <a:buChar char="•"/>
            </a:pPr>
            <a:r>
              <a:rPr lang="en-US" dirty="0"/>
              <a:t>You have a weapons card in each slot for the five missing M16’s and a DA Form 2062 signed by the </a:t>
            </a:r>
            <a:r>
              <a:rPr lang="en-US" dirty="0" smtClean="0"/>
              <a:t>BTRY</a:t>
            </a:r>
            <a:r>
              <a:rPr lang="en-US" dirty="0" smtClean="0"/>
              <a:t> </a:t>
            </a:r>
            <a:r>
              <a:rPr lang="en-US" dirty="0"/>
              <a:t>XO for one M9.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privately-owned weapons and ammunition are accounted for.</a:t>
            </a:r>
          </a:p>
          <a:p>
            <a:endParaRPr lang="en-US" dirty="0"/>
          </a:p>
          <a:p>
            <a:r>
              <a:rPr lang="en-US" dirty="0"/>
              <a:t>Complete your DA Form 2062 for your opening inventory.   </a:t>
            </a: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14200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dirty="0"/>
              <a:t>M16A4 </a:t>
            </a:r>
          </a:p>
        </p:txBody>
      </p:sp>
      <p:sp>
        <p:nvSpPr>
          <p:cNvPr id="180230" name="Text Box 6"/>
          <p:cNvSpPr txBox="1">
            <a:spLocks noChangeArrowheads="1"/>
          </p:cNvSpPr>
          <p:nvPr/>
        </p:nvSpPr>
        <p:spPr bwMode="auto">
          <a:xfrm>
            <a:off x="4191000" y="2425701"/>
            <a:ext cx="362600" cy="246221"/>
          </a:xfrm>
          <a:prstGeom prst="rect">
            <a:avLst/>
          </a:prstGeom>
          <a:noFill/>
          <a:ln w="9525">
            <a:noFill/>
            <a:miter lim="800000"/>
            <a:headEnd/>
            <a:tailEnd/>
          </a:ln>
        </p:spPr>
        <p:txBody>
          <a:bodyPr wrap="none">
            <a:spAutoFit/>
          </a:bodyPr>
          <a:lstStyle/>
          <a:p>
            <a:r>
              <a:rPr lang="en-US" sz="1000" b="1" dirty="0"/>
              <a:t>M4</a:t>
            </a:r>
          </a:p>
        </p:txBody>
      </p:sp>
      <p:sp>
        <p:nvSpPr>
          <p:cNvPr id="180231" name="Text Box 7"/>
          <p:cNvSpPr txBox="1">
            <a:spLocks noChangeArrowheads="1"/>
          </p:cNvSpPr>
          <p:nvPr/>
        </p:nvSpPr>
        <p:spPr bwMode="auto">
          <a:xfrm>
            <a:off x="4191000" y="2625726"/>
            <a:ext cx="362600" cy="246221"/>
          </a:xfrm>
          <a:prstGeom prst="rect">
            <a:avLst/>
          </a:prstGeom>
          <a:noFill/>
          <a:ln w="9525">
            <a:noFill/>
            <a:miter lim="800000"/>
            <a:headEnd/>
            <a:tailEnd/>
          </a:ln>
        </p:spPr>
        <p:txBody>
          <a:bodyPr wrap="none">
            <a:spAutoFit/>
          </a:bodyPr>
          <a:lstStyle/>
          <a:p>
            <a:r>
              <a:rPr lang="en-US" sz="1000" b="1" dirty="0"/>
              <a:t>M9</a:t>
            </a:r>
          </a:p>
        </p:txBody>
      </p:sp>
      <p:sp>
        <p:nvSpPr>
          <p:cNvPr id="180232" name="Text Box 8"/>
          <p:cNvSpPr txBox="1">
            <a:spLocks noChangeArrowheads="1"/>
          </p:cNvSpPr>
          <p:nvPr/>
        </p:nvSpPr>
        <p:spPr bwMode="auto">
          <a:xfrm>
            <a:off x="4191001" y="3032126"/>
            <a:ext cx="1829347" cy="246221"/>
          </a:xfrm>
          <a:prstGeom prst="rect">
            <a:avLst/>
          </a:prstGeom>
          <a:noFill/>
          <a:ln w="9525">
            <a:noFill/>
            <a:miter lim="800000"/>
            <a:headEnd/>
            <a:tailEnd/>
          </a:ln>
        </p:spPr>
        <p:txBody>
          <a:bodyPr wrap="none">
            <a:spAutoFit/>
          </a:bodyPr>
          <a:lstStyle/>
          <a:p>
            <a:r>
              <a:rPr lang="en-US" sz="1000" b="1" dirty="0"/>
              <a:t>POF AMMUNITION .50 CAL</a:t>
            </a:r>
          </a:p>
        </p:txBody>
      </p:sp>
      <p:sp>
        <p:nvSpPr>
          <p:cNvPr id="180233" name="Text Box 9"/>
          <p:cNvSpPr txBox="1">
            <a:spLocks noChangeArrowheads="1"/>
          </p:cNvSpPr>
          <p:nvPr/>
        </p:nvSpPr>
        <p:spPr bwMode="auto">
          <a:xfrm>
            <a:off x="4203700" y="2832102"/>
            <a:ext cx="1968500" cy="246221"/>
          </a:xfrm>
          <a:prstGeom prst="rect">
            <a:avLst/>
          </a:prstGeom>
          <a:noFill/>
          <a:ln w="9525">
            <a:noFill/>
            <a:miter lim="800000"/>
            <a:headEnd/>
            <a:tailEnd/>
          </a:ln>
        </p:spPr>
        <p:txBody>
          <a:bodyPr wrap="square">
            <a:spAutoFit/>
          </a:bodyPr>
          <a:lstStyle/>
          <a:p>
            <a:r>
              <a:rPr lang="en-US" sz="1000" b="1" dirty="0"/>
              <a:t>POF  SPC SNUFFY SN 12345</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8" y="2217739"/>
            <a:ext cx="360996" cy="246221"/>
          </a:xfrm>
          <a:prstGeom prst="rect">
            <a:avLst/>
          </a:prstGeom>
          <a:noFill/>
          <a:ln w="9525">
            <a:noFill/>
            <a:miter lim="800000"/>
            <a:headEnd/>
            <a:tailEnd/>
          </a:ln>
        </p:spPr>
        <p:txBody>
          <a:bodyPr wrap="none">
            <a:spAutoFit/>
          </a:bodyPr>
          <a:lstStyle/>
          <a:p>
            <a:r>
              <a:rPr lang="en-US" sz="1000" b="1" dirty="0"/>
              <a:t>40 </a:t>
            </a:r>
          </a:p>
        </p:txBody>
      </p:sp>
      <p:sp>
        <p:nvSpPr>
          <p:cNvPr id="180241" name="Text Box 17"/>
          <p:cNvSpPr txBox="1">
            <a:spLocks noChangeArrowheads="1"/>
          </p:cNvSpPr>
          <p:nvPr/>
        </p:nvSpPr>
        <p:spPr bwMode="auto">
          <a:xfrm>
            <a:off x="7939088"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180242" name="Text Box 18"/>
          <p:cNvSpPr txBox="1">
            <a:spLocks noChangeArrowheads="1"/>
          </p:cNvSpPr>
          <p:nvPr/>
        </p:nvSpPr>
        <p:spPr bwMode="auto">
          <a:xfrm>
            <a:off x="798036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dirty="0"/>
              <a:t>5 </a:t>
            </a:r>
          </a:p>
        </p:txBody>
      </p:sp>
      <p:sp>
        <p:nvSpPr>
          <p:cNvPr id="180244" name="Text Box 20"/>
          <p:cNvSpPr txBox="1">
            <a:spLocks noChangeArrowheads="1"/>
          </p:cNvSpPr>
          <p:nvPr/>
        </p:nvSpPr>
        <p:spPr bwMode="auto">
          <a:xfrm>
            <a:off x="7948613"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15" name="Text Box 16"/>
          <p:cNvSpPr txBox="1">
            <a:spLocks noChangeArrowheads="1"/>
          </p:cNvSpPr>
          <p:nvPr/>
        </p:nvSpPr>
        <p:spPr bwMode="auto">
          <a:xfrm>
            <a:off x="8172450" y="2228851"/>
            <a:ext cx="360996" cy="246221"/>
          </a:xfrm>
          <a:prstGeom prst="rect">
            <a:avLst/>
          </a:prstGeom>
          <a:noFill/>
          <a:ln w="9525">
            <a:noFill/>
            <a:miter lim="800000"/>
            <a:headEnd/>
            <a:tailEnd/>
          </a:ln>
        </p:spPr>
        <p:txBody>
          <a:bodyPr wrap="none">
            <a:spAutoFit/>
          </a:bodyPr>
          <a:lstStyle/>
          <a:p>
            <a:r>
              <a:rPr lang="en-US" sz="1000" b="1" dirty="0"/>
              <a:t>35 </a:t>
            </a:r>
          </a:p>
        </p:txBody>
      </p:sp>
      <p:sp>
        <p:nvSpPr>
          <p:cNvPr id="16" name="Text Box 17"/>
          <p:cNvSpPr txBox="1">
            <a:spLocks noChangeArrowheads="1"/>
          </p:cNvSpPr>
          <p:nvPr/>
        </p:nvSpPr>
        <p:spPr bwMode="auto">
          <a:xfrm>
            <a:off x="8172450" y="2438401"/>
            <a:ext cx="360996" cy="246221"/>
          </a:xfrm>
          <a:prstGeom prst="rect">
            <a:avLst/>
          </a:prstGeom>
          <a:noFill/>
          <a:ln w="9525">
            <a:noFill/>
            <a:miter lim="800000"/>
            <a:headEnd/>
            <a:tailEnd/>
          </a:ln>
        </p:spPr>
        <p:txBody>
          <a:bodyPr wrap="none">
            <a:spAutoFit/>
          </a:bodyPr>
          <a:lstStyle/>
          <a:p>
            <a:r>
              <a:rPr lang="en-US" sz="1000" b="1" dirty="0"/>
              <a:t>20 </a:t>
            </a:r>
          </a:p>
        </p:txBody>
      </p:sp>
      <p:sp>
        <p:nvSpPr>
          <p:cNvPr id="17" name="Text Box 19"/>
          <p:cNvSpPr txBox="1">
            <a:spLocks noChangeArrowheads="1"/>
          </p:cNvSpPr>
          <p:nvPr/>
        </p:nvSpPr>
        <p:spPr bwMode="auto">
          <a:xfrm>
            <a:off x="8220076" y="2657476"/>
            <a:ext cx="288925" cy="244475"/>
          </a:xfrm>
          <a:prstGeom prst="rect">
            <a:avLst/>
          </a:prstGeom>
          <a:noFill/>
          <a:ln w="9525">
            <a:noFill/>
            <a:miter lim="800000"/>
            <a:headEnd/>
            <a:tailEnd/>
          </a:ln>
        </p:spPr>
        <p:txBody>
          <a:bodyPr wrap="none">
            <a:spAutoFit/>
          </a:bodyPr>
          <a:lstStyle/>
          <a:p>
            <a:r>
              <a:rPr lang="en-US" sz="1000" b="1" dirty="0"/>
              <a:t>4 </a:t>
            </a:r>
          </a:p>
        </p:txBody>
      </p:sp>
      <p:sp>
        <p:nvSpPr>
          <p:cNvPr id="18" name="Text Box 18"/>
          <p:cNvSpPr txBox="1">
            <a:spLocks noChangeArrowheads="1"/>
          </p:cNvSpPr>
          <p:nvPr/>
        </p:nvSpPr>
        <p:spPr bwMode="auto">
          <a:xfrm>
            <a:off x="822801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9" name="Text Box 20"/>
          <p:cNvSpPr txBox="1">
            <a:spLocks noChangeArrowheads="1"/>
          </p:cNvSpPr>
          <p:nvPr/>
        </p:nvSpPr>
        <p:spPr bwMode="auto">
          <a:xfrm>
            <a:off x="8181975" y="3048001"/>
            <a:ext cx="360996" cy="246221"/>
          </a:xfrm>
          <a:prstGeom prst="rect">
            <a:avLst/>
          </a:prstGeom>
          <a:noFill/>
          <a:ln w="9525">
            <a:noFill/>
            <a:miter lim="800000"/>
            <a:headEnd/>
            <a:tailEnd/>
          </a:ln>
        </p:spPr>
        <p:txBody>
          <a:bodyPr wrap="none">
            <a:spAutoFit/>
          </a:bodyPr>
          <a:lstStyle/>
          <a:p>
            <a:r>
              <a:rPr lang="en-US" sz="1000" b="1" dirty="0"/>
              <a:t>25 </a:t>
            </a:r>
          </a:p>
        </p:txBody>
      </p:sp>
      <p:sp>
        <p:nvSpPr>
          <p:cNvPr id="20" name="TextBox 19"/>
          <p:cNvSpPr txBox="1"/>
          <p:nvPr/>
        </p:nvSpPr>
        <p:spPr>
          <a:xfrm rot="16200000">
            <a:off x="7192407" y="4256645"/>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a:t>
            </a:r>
            <a:r>
              <a:rPr lang="en-US" sz="1000" dirty="0" smtClean="0"/>
              <a:t>22 October </a:t>
            </a:r>
            <a:r>
              <a:rPr lang="en-US" sz="1000" dirty="0" smtClean="0"/>
              <a:t>2019</a:t>
            </a:r>
            <a:r>
              <a:rPr lang="en-US" sz="1000" dirty="0" smtClean="0"/>
              <a:t>---------/</a:t>
            </a:r>
            <a:endParaRPr lang="en-US" sz="1000" dirty="0"/>
          </a:p>
        </p:txBody>
      </p:sp>
      <p:sp>
        <p:nvSpPr>
          <p:cNvPr id="21"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22" name="Text Box 16">
            <a:extLst>
              <a:ext uri="{FF2B5EF4-FFF2-40B4-BE49-F238E27FC236}">
                <a16:creationId xmlns:a16="http://schemas.microsoft.com/office/drawing/2014/main" xmlns="" id="{20BA1216-642A-464C-BD47-8A3FBCAB20BC}"/>
              </a:ext>
            </a:extLst>
          </p:cNvPr>
          <p:cNvSpPr txBox="1">
            <a:spLocks noChangeArrowheads="1"/>
          </p:cNvSpPr>
          <p:nvPr/>
        </p:nvSpPr>
        <p:spPr bwMode="auto">
          <a:xfrm>
            <a:off x="7708810" y="2239170"/>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23" name="Text Box 16">
            <a:extLst>
              <a:ext uri="{FF2B5EF4-FFF2-40B4-BE49-F238E27FC236}">
                <a16:creationId xmlns:a16="http://schemas.microsoft.com/office/drawing/2014/main" xmlns="" id="{B212AE94-60FA-48A0-9172-8DE7DCED2BD2}"/>
              </a:ext>
            </a:extLst>
          </p:cNvPr>
          <p:cNvSpPr txBox="1">
            <a:spLocks noChangeArrowheads="1"/>
          </p:cNvSpPr>
          <p:nvPr/>
        </p:nvSpPr>
        <p:spPr bwMode="auto">
          <a:xfrm>
            <a:off x="7722372" y="2418921"/>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24" name="Text Box 16">
            <a:extLst>
              <a:ext uri="{FF2B5EF4-FFF2-40B4-BE49-F238E27FC236}">
                <a16:creationId xmlns:a16="http://schemas.microsoft.com/office/drawing/2014/main" xmlns="" id="{6F0DE502-ECC6-4CEE-9905-29957953A104}"/>
              </a:ext>
            </a:extLst>
          </p:cNvPr>
          <p:cNvSpPr txBox="1">
            <a:spLocks noChangeArrowheads="1"/>
          </p:cNvSpPr>
          <p:nvPr/>
        </p:nvSpPr>
        <p:spPr bwMode="auto">
          <a:xfrm>
            <a:off x="7721444" y="2626938"/>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25" name="Text Box 16">
            <a:extLst>
              <a:ext uri="{FF2B5EF4-FFF2-40B4-BE49-F238E27FC236}">
                <a16:creationId xmlns:a16="http://schemas.microsoft.com/office/drawing/2014/main" xmlns="" id="{37ADB589-75C7-42F0-94C1-CBF42587B336}"/>
              </a:ext>
            </a:extLst>
          </p:cNvPr>
          <p:cNvSpPr txBox="1">
            <a:spLocks noChangeArrowheads="1"/>
          </p:cNvSpPr>
          <p:nvPr/>
        </p:nvSpPr>
        <p:spPr bwMode="auto">
          <a:xfrm>
            <a:off x="7708744" y="2836296"/>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26" name="Text Box 16">
            <a:extLst>
              <a:ext uri="{FF2B5EF4-FFF2-40B4-BE49-F238E27FC236}">
                <a16:creationId xmlns:a16="http://schemas.microsoft.com/office/drawing/2014/main" xmlns="" id="{1A498EEF-D71F-4CA1-8CAC-BF7810D39A95}"/>
              </a:ext>
            </a:extLst>
          </p:cNvPr>
          <p:cNvSpPr txBox="1">
            <a:spLocks noChangeArrowheads="1"/>
          </p:cNvSpPr>
          <p:nvPr/>
        </p:nvSpPr>
        <p:spPr bwMode="auto">
          <a:xfrm>
            <a:off x="7721444" y="3028324"/>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Tree>
    <p:extLst>
      <p:ext uri="{BB962C8B-B14F-4D97-AF65-F5344CB8AC3E}">
        <p14:creationId xmlns:p14="http://schemas.microsoft.com/office/powerpoint/2010/main" val="5420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33600" y="1524001"/>
            <a:ext cx="7848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You are the primary Armorer closing the arms room later that afternoon: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equipment that was signed out has been returned and you have the following items in the arms room:</a:t>
            </a:r>
          </a:p>
          <a:p>
            <a:r>
              <a:rPr lang="en-US" dirty="0"/>
              <a:t>     </a:t>
            </a:r>
            <a:r>
              <a:rPr lang="en-US" b="1" dirty="0"/>
              <a:t>M16-A4 – </a:t>
            </a:r>
            <a:r>
              <a:rPr lang="en-US" b="1" dirty="0" smtClean="0"/>
              <a:t>QTY</a:t>
            </a:r>
            <a:r>
              <a:rPr lang="en-US" b="1" dirty="0" smtClean="0"/>
              <a:t> </a:t>
            </a:r>
            <a:r>
              <a:rPr lang="en-US" b="1" dirty="0"/>
              <a:t>40</a:t>
            </a:r>
          </a:p>
          <a:p>
            <a:r>
              <a:rPr lang="en-US" b="1" dirty="0"/>
              <a:t>     M4 – </a:t>
            </a:r>
            <a:r>
              <a:rPr lang="en-US" b="1" dirty="0" smtClean="0"/>
              <a:t>QTY</a:t>
            </a:r>
            <a:r>
              <a:rPr lang="en-US" b="1" dirty="0" smtClean="0"/>
              <a:t> </a:t>
            </a:r>
            <a:r>
              <a:rPr lang="en-US" b="1" dirty="0"/>
              <a:t>20</a:t>
            </a:r>
          </a:p>
          <a:p>
            <a:r>
              <a:rPr lang="en-US" b="1" dirty="0"/>
              <a:t>     M9 – </a:t>
            </a:r>
            <a:r>
              <a:rPr lang="en-US" b="1" dirty="0" smtClean="0"/>
              <a:t>QTY</a:t>
            </a:r>
            <a:r>
              <a:rPr lang="en-US" b="1" dirty="0" smtClean="0"/>
              <a:t> </a:t>
            </a:r>
            <a:r>
              <a:rPr lang="en-US" b="1" dirty="0"/>
              <a:t>5</a:t>
            </a:r>
            <a:endParaRPr lang="en-US" dirty="0"/>
          </a:p>
          <a:p>
            <a:endParaRPr lang="en-US" dirty="0"/>
          </a:p>
          <a:p>
            <a:pPr marL="285750" indent="-285750">
              <a:buFont typeface="Arial" panose="020B0604020202020204" pitchFamily="34" charset="0"/>
              <a:buChar char="•"/>
            </a:pPr>
            <a:r>
              <a:rPr lang="en-US" dirty="0"/>
              <a:t>All privately owned weapons and ammunition are accounted for.</a:t>
            </a:r>
          </a:p>
          <a:p>
            <a:endParaRPr lang="en-US" dirty="0"/>
          </a:p>
          <a:p>
            <a:r>
              <a:rPr lang="en-US" dirty="0"/>
              <a:t>Complete your DA Form 2062.</a:t>
            </a: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3578351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610600" y="3595688"/>
            <a:ext cx="1085850" cy="2347912"/>
            <a:chOff x="4368" y="1152"/>
            <a:chExt cx="684" cy="1479"/>
          </a:xfrm>
        </p:grpSpPr>
        <p:pic>
          <p:nvPicPr>
            <p:cNvPr id="160777" name="Picture 3" descr="soldier with rifle"/>
            <p:cNvPicPr>
              <a:picLocks noChangeAspect="1" noChangeArrowheads="1"/>
            </p:cNvPicPr>
            <p:nvPr/>
          </p:nvPicPr>
          <p:blipFill>
            <a:blip r:embed="rId2" cstate="print"/>
            <a:srcRect/>
            <a:stretch>
              <a:fillRect/>
            </a:stretch>
          </p:blipFill>
          <p:spPr bwMode="auto">
            <a:xfrm>
              <a:off x="4368" y="1152"/>
              <a:ext cx="683" cy="1224"/>
            </a:xfrm>
            <a:prstGeom prst="rect">
              <a:avLst/>
            </a:prstGeom>
            <a:noFill/>
            <a:ln w="9525">
              <a:noFill/>
              <a:miter lim="800000"/>
              <a:headEnd/>
              <a:tailEnd/>
            </a:ln>
          </p:spPr>
        </p:pic>
        <p:sp>
          <p:nvSpPr>
            <p:cNvPr id="160778" name="Text Box 4"/>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a:t>Armorer</a:t>
              </a:r>
            </a:p>
          </p:txBody>
        </p:sp>
      </p:grpSp>
      <p:pic>
        <p:nvPicPr>
          <p:cNvPr id="160771" name="Picture 5" descr="clipart_soldier"/>
          <p:cNvPicPr>
            <a:picLocks noChangeAspect="1" noChangeArrowheads="1"/>
          </p:cNvPicPr>
          <p:nvPr/>
        </p:nvPicPr>
        <p:blipFill>
          <a:blip r:embed="rId3" cstate="print"/>
          <a:srcRect/>
          <a:stretch>
            <a:fillRect/>
          </a:stretch>
        </p:blipFill>
        <p:spPr bwMode="auto">
          <a:xfrm>
            <a:off x="2590801" y="3519488"/>
            <a:ext cx="1154113" cy="2114550"/>
          </a:xfrm>
          <a:prstGeom prst="rect">
            <a:avLst/>
          </a:prstGeom>
          <a:noFill/>
          <a:ln w="9525">
            <a:noFill/>
            <a:miter lim="800000"/>
            <a:headEnd/>
            <a:tailEnd/>
          </a:ln>
        </p:spPr>
      </p:pic>
      <p:sp>
        <p:nvSpPr>
          <p:cNvPr id="160772" name="Text Box 6"/>
          <p:cNvSpPr txBox="1">
            <a:spLocks noChangeArrowheads="1"/>
          </p:cNvSpPr>
          <p:nvPr/>
        </p:nvSpPr>
        <p:spPr bwMode="auto">
          <a:xfrm>
            <a:off x="2514600" y="5653088"/>
            <a:ext cx="958850" cy="366712"/>
          </a:xfrm>
          <a:prstGeom prst="rect">
            <a:avLst/>
          </a:prstGeom>
          <a:noFill/>
          <a:ln w="9525">
            <a:noFill/>
            <a:miter lim="800000"/>
            <a:headEnd/>
            <a:tailEnd/>
          </a:ln>
        </p:spPr>
        <p:txBody>
          <a:bodyPr wrap="none">
            <a:spAutoFit/>
          </a:bodyPr>
          <a:lstStyle/>
          <a:p>
            <a:r>
              <a:rPr lang="en-US" b="1"/>
              <a:t>Soldier</a:t>
            </a:r>
          </a:p>
        </p:txBody>
      </p:sp>
      <p:pic>
        <p:nvPicPr>
          <p:cNvPr id="670727" name="Picture 7"/>
          <p:cNvPicPr>
            <a:picLocks noChangeAspect="1" noChangeArrowheads="1"/>
          </p:cNvPicPr>
          <p:nvPr/>
        </p:nvPicPr>
        <p:blipFill>
          <a:blip r:embed="rId4" cstate="print"/>
          <a:srcRect l="10126" t="22067" r="49249" b="38199"/>
          <a:stretch>
            <a:fillRect/>
          </a:stretch>
        </p:blipFill>
        <p:spPr bwMode="auto">
          <a:xfrm>
            <a:off x="3657600" y="4205288"/>
            <a:ext cx="1143000" cy="812800"/>
          </a:xfrm>
          <a:prstGeom prst="rect">
            <a:avLst/>
          </a:prstGeom>
          <a:noFill/>
          <a:ln w="28575">
            <a:solidFill>
              <a:schemeClr val="tx1"/>
            </a:solidFill>
            <a:miter lim="800000"/>
            <a:headEnd/>
            <a:tailEnd/>
          </a:ln>
        </p:spPr>
      </p:pic>
      <p:sp>
        <p:nvSpPr>
          <p:cNvPr id="160774" name="Text Box 8"/>
          <p:cNvSpPr txBox="1">
            <a:spLocks noChangeArrowheads="1"/>
          </p:cNvSpPr>
          <p:nvPr/>
        </p:nvSpPr>
        <p:spPr bwMode="auto">
          <a:xfrm>
            <a:off x="2285648" y="2001194"/>
            <a:ext cx="7391400" cy="461665"/>
          </a:xfrm>
          <a:prstGeom prst="rect">
            <a:avLst/>
          </a:prstGeom>
          <a:noFill/>
          <a:ln w="9525">
            <a:noFill/>
            <a:miter lim="800000"/>
            <a:headEnd/>
            <a:tailEnd/>
          </a:ln>
        </p:spPr>
        <p:txBody>
          <a:bodyPr>
            <a:spAutoFit/>
          </a:bodyPr>
          <a:lstStyle/>
          <a:p>
            <a:pPr algn="ctr"/>
            <a:r>
              <a:rPr lang="en-US" sz="2400" dirty="0"/>
              <a:t>Weapon Issue Less Than 24 Hours</a:t>
            </a:r>
          </a:p>
        </p:txBody>
      </p:sp>
      <p:sp>
        <p:nvSpPr>
          <p:cNvPr id="670729" name="Text Box 9"/>
          <p:cNvSpPr txBox="1">
            <a:spLocks noChangeArrowheads="1"/>
          </p:cNvSpPr>
          <p:nvPr/>
        </p:nvSpPr>
        <p:spPr bwMode="auto">
          <a:xfrm>
            <a:off x="3473451" y="2444433"/>
            <a:ext cx="5015797" cy="400110"/>
          </a:xfrm>
          <a:prstGeom prst="rect">
            <a:avLst/>
          </a:prstGeom>
          <a:noFill/>
          <a:ln w="9525">
            <a:noFill/>
            <a:miter lim="800000"/>
            <a:headEnd/>
            <a:tailEnd/>
          </a:ln>
        </p:spPr>
        <p:txBody>
          <a:bodyPr wrap="none">
            <a:spAutoFit/>
          </a:bodyPr>
          <a:lstStyle/>
          <a:p>
            <a:r>
              <a:rPr lang="en-US" sz="2000" dirty="0"/>
              <a:t>Soldier Hands Weapon’s Card  To Armorer</a:t>
            </a:r>
          </a:p>
        </p:txBody>
      </p:sp>
      <p:sp>
        <p:nvSpPr>
          <p:cNvPr id="1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348124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7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375 -0.0037 C 0.15035 -0.0037 0.3382 -0.0037 0.41337 -0.0037 " pathEditMode="relative" rAng="0" ptsTypes="aA">
                                      <p:cBhvr>
                                        <p:cTn id="12" dur="2000" fill="hold"/>
                                        <p:tgtEl>
                                          <p:spTgt spid="670727"/>
                                        </p:tgtEl>
                                        <p:attrNameLst>
                                          <p:attrName>ppt_x</p:attrName>
                                          <p:attrName>ppt_y</p:attrName>
                                        </p:attrNameLst>
                                      </p:cBhvr>
                                      <p:rCtr x="2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dirty="0"/>
              <a:t>M16A4 </a:t>
            </a:r>
          </a:p>
        </p:txBody>
      </p:sp>
      <p:sp>
        <p:nvSpPr>
          <p:cNvPr id="180230" name="Text Box 6"/>
          <p:cNvSpPr txBox="1">
            <a:spLocks noChangeArrowheads="1"/>
          </p:cNvSpPr>
          <p:nvPr/>
        </p:nvSpPr>
        <p:spPr bwMode="auto">
          <a:xfrm>
            <a:off x="4191000" y="2425701"/>
            <a:ext cx="362600" cy="246221"/>
          </a:xfrm>
          <a:prstGeom prst="rect">
            <a:avLst/>
          </a:prstGeom>
          <a:noFill/>
          <a:ln w="9525">
            <a:noFill/>
            <a:miter lim="800000"/>
            <a:headEnd/>
            <a:tailEnd/>
          </a:ln>
        </p:spPr>
        <p:txBody>
          <a:bodyPr wrap="none">
            <a:spAutoFit/>
          </a:bodyPr>
          <a:lstStyle/>
          <a:p>
            <a:r>
              <a:rPr lang="en-US" sz="1000" b="1" dirty="0"/>
              <a:t>M4</a:t>
            </a:r>
          </a:p>
        </p:txBody>
      </p:sp>
      <p:sp>
        <p:nvSpPr>
          <p:cNvPr id="180231" name="Text Box 7"/>
          <p:cNvSpPr txBox="1">
            <a:spLocks noChangeArrowheads="1"/>
          </p:cNvSpPr>
          <p:nvPr/>
        </p:nvSpPr>
        <p:spPr bwMode="auto">
          <a:xfrm>
            <a:off x="4191000" y="2625726"/>
            <a:ext cx="362600" cy="246221"/>
          </a:xfrm>
          <a:prstGeom prst="rect">
            <a:avLst/>
          </a:prstGeom>
          <a:noFill/>
          <a:ln w="9525">
            <a:noFill/>
            <a:miter lim="800000"/>
            <a:headEnd/>
            <a:tailEnd/>
          </a:ln>
        </p:spPr>
        <p:txBody>
          <a:bodyPr wrap="none">
            <a:spAutoFit/>
          </a:bodyPr>
          <a:lstStyle/>
          <a:p>
            <a:r>
              <a:rPr lang="en-US" sz="1000" b="1" dirty="0"/>
              <a:t>M9</a:t>
            </a:r>
          </a:p>
        </p:txBody>
      </p:sp>
      <p:sp>
        <p:nvSpPr>
          <p:cNvPr id="180232" name="Text Box 8"/>
          <p:cNvSpPr txBox="1">
            <a:spLocks noChangeArrowheads="1"/>
          </p:cNvSpPr>
          <p:nvPr/>
        </p:nvSpPr>
        <p:spPr bwMode="auto">
          <a:xfrm>
            <a:off x="4191001" y="3032126"/>
            <a:ext cx="1829347" cy="246221"/>
          </a:xfrm>
          <a:prstGeom prst="rect">
            <a:avLst/>
          </a:prstGeom>
          <a:noFill/>
          <a:ln w="9525">
            <a:noFill/>
            <a:miter lim="800000"/>
            <a:headEnd/>
            <a:tailEnd/>
          </a:ln>
        </p:spPr>
        <p:txBody>
          <a:bodyPr wrap="none">
            <a:spAutoFit/>
          </a:bodyPr>
          <a:lstStyle/>
          <a:p>
            <a:r>
              <a:rPr lang="en-US" sz="1000" b="1" dirty="0"/>
              <a:t>POF AMMUNITION .50 CAL</a:t>
            </a:r>
          </a:p>
        </p:txBody>
      </p:sp>
      <p:sp>
        <p:nvSpPr>
          <p:cNvPr id="180233" name="Text Box 9"/>
          <p:cNvSpPr txBox="1">
            <a:spLocks noChangeArrowheads="1"/>
          </p:cNvSpPr>
          <p:nvPr/>
        </p:nvSpPr>
        <p:spPr bwMode="auto">
          <a:xfrm>
            <a:off x="4203700" y="2832102"/>
            <a:ext cx="1968500" cy="246221"/>
          </a:xfrm>
          <a:prstGeom prst="rect">
            <a:avLst/>
          </a:prstGeom>
          <a:noFill/>
          <a:ln w="9525">
            <a:noFill/>
            <a:miter lim="800000"/>
            <a:headEnd/>
            <a:tailEnd/>
          </a:ln>
        </p:spPr>
        <p:txBody>
          <a:bodyPr wrap="square">
            <a:spAutoFit/>
          </a:bodyPr>
          <a:lstStyle/>
          <a:p>
            <a:r>
              <a:rPr lang="en-US" sz="1000" b="1" dirty="0"/>
              <a:t>POF  SPC SNUFFY SN 12345</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8" y="2217739"/>
            <a:ext cx="360996" cy="246221"/>
          </a:xfrm>
          <a:prstGeom prst="rect">
            <a:avLst/>
          </a:prstGeom>
          <a:noFill/>
          <a:ln w="9525">
            <a:noFill/>
            <a:miter lim="800000"/>
            <a:headEnd/>
            <a:tailEnd/>
          </a:ln>
        </p:spPr>
        <p:txBody>
          <a:bodyPr wrap="none">
            <a:spAutoFit/>
          </a:bodyPr>
          <a:lstStyle/>
          <a:p>
            <a:r>
              <a:rPr lang="en-US" sz="1000" b="1" dirty="0"/>
              <a:t>40 </a:t>
            </a:r>
          </a:p>
        </p:txBody>
      </p:sp>
      <p:sp>
        <p:nvSpPr>
          <p:cNvPr id="180241" name="Text Box 17"/>
          <p:cNvSpPr txBox="1">
            <a:spLocks noChangeArrowheads="1"/>
          </p:cNvSpPr>
          <p:nvPr/>
        </p:nvSpPr>
        <p:spPr bwMode="auto">
          <a:xfrm>
            <a:off x="7939088"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180242" name="Text Box 18"/>
          <p:cNvSpPr txBox="1">
            <a:spLocks noChangeArrowheads="1"/>
          </p:cNvSpPr>
          <p:nvPr/>
        </p:nvSpPr>
        <p:spPr bwMode="auto">
          <a:xfrm>
            <a:off x="798036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dirty="0"/>
              <a:t>5 </a:t>
            </a:r>
          </a:p>
        </p:txBody>
      </p:sp>
      <p:sp>
        <p:nvSpPr>
          <p:cNvPr id="180244" name="Text Box 20"/>
          <p:cNvSpPr txBox="1">
            <a:spLocks noChangeArrowheads="1"/>
          </p:cNvSpPr>
          <p:nvPr/>
        </p:nvSpPr>
        <p:spPr bwMode="auto">
          <a:xfrm>
            <a:off x="7948613"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20" name="TextBox 19"/>
          <p:cNvSpPr txBox="1"/>
          <p:nvPr/>
        </p:nvSpPr>
        <p:spPr>
          <a:xfrm rot="16200000">
            <a:off x="7192407" y="4256645"/>
            <a:ext cx="2320610" cy="246221"/>
          </a:xfrm>
          <a:prstGeom prst="rect">
            <a:avLst/>
          </a:prstGeom>
          <a:noFill/>
        </p:spPr>
        <p:txBody>
          <a:bodyPr wrap="square" rtlCol="0">
            <a:spAutoFit/>
          </a:bodyPr>
          <a:lstStyle/>
          <a:p>
            <a:r>
              <a:rPr lang="en-US" sz="1000" dirty="0">
                <a:latin typeface="Blackadder ITC" pitchFamily="82" charset="0"/>
              </a:rPr>
              <a:t>Joe </a:t>
            </a:r>
            <a:r>
              <a:rPr lang="en-US" sz="1000" dirty="0" smtClean="0">
                <a:latin typeface="Blackadder ITC" pitchFamily="82" charset="0"/>
              </a:rPr>
              <a:t>. </a:t>
            </a:r>
            <a:r>
              <a:rPr lang="en-US" sz="1000" dirty="0">
                <a:latin typeface="Blackadder ITC" pitchFamily="82" charset="0"/>
              </a:rPr>
              <a:t>Armorer</a:t>
            </a:r>
            <a:r>
              <a:rPr lang="en-US" sz="1000" dirty="0"/>
              <a:t>  </a:t>
            </a:r>
            <a:r>
              <a:rPr lang="en-US" sz="1000" dirty="0" smtClean="0"/>
              <a:t>22 October 2019-----------/</a:t>
            </a:r>
            <a:endParaRPr lang="en-US" sz="1000" dirty="0"/>
          </a:p>
        </p:txBody>
      </p:sp>
      <p:sp>
        <p:nvSpPr>
          <p:cNvPr id="21" name="Text Box 16"/>
          <p:cNvSpPr txBox="1">
            <a:spLocks noChangeArrowheads="1"/>
          </p:cNvSpPr>
          <p:nvPr/>
        </p:nvSpPr>
        <p:spPr bwMode="auto">
          <a:xfrm>
            <a:off x="8458200" y="2209801"/>
            <a:ext cx="360996" cy="246221"/>
          </a:xfrm>
          <a:prstGeom prst="rect">
            <a:avLst/>
          </a:prstGeom>
          <a:noFill/>
          <a:ln w="9525">
            <a:noFill/>
            <a:miter lim="800000"/>
            <a:headEnd/>
            <a:tailEnd/>
          </a:ln>
        </p:spPr>
        <p:txBody>
          <a:bodyPr wrap="none">
            <a:spAutoFit/>
          </a:bodyPr>
          <a:lstStyle/>
          <a:p>
            <a:r>
              <a:rPr lang="en-US" sz="1000" b="1" dirty="0"/>
              <a:t>40 </a:t>
            </a:r>
          </a:p>
        </p:txBody>
      </p:sp>
      <p:sp>
        <p:nvSpPr>
          <p:cNvPr id="22" name="Text Box 17"/>
          <p:cNvSpPr txBox="1">
            <a:spLocks noChangeArrowheads="1"/>
          </p:cNvSpPr>
          <p:nvPr/>
        </p:nvSpPr>
        <p:spPr bwMode="auto">
          <a:xfrm>
            <a:off x="8458200" y="2438401"/>
            <a:ext cx="360996" cy="246221"/>
          </a:xfrm>
          <a:prstGeom prst="rect">
            <a:avLst/>
          </a:prstGeom>
          <a:noFill/>
          <a:ln w="9525">
            <a:noFill/>
            <a:miter lim="800000"/>
            <a:headEnd/>
            <a:tailEnd/>
          </a:ln>
        </p:spPr>
        <p:txBody>
          <a:bodyPr wrap="none">
            <a:spAutoFit/>
          </a:bodyPr>
          <a:lstStyle/>
          <a:p>
            <a:r>
              <a:rPr lang="en-US" sz="1000" b="1" dirty="0"/>
              <a:t>20 </a:t>
            </a:r>
          </a:p>
        </p:txBody>
      </p:sp>
      <p:sp>
        <p:nvSpPr>
          <p:cNvPr id="23" name="Text Box 19"/>
          <p:cNvSpPr txBox="1">
            <a:spLocks noChangeArrowheads="1"/>
          </p:cNvSpPr>
          <p:nvPr/>
        </p:nvSpPr>
        <p:spPr bwMode="auto">
          <a:xfrm>
            <a:off x="8486776" y="2647951"/>
            <a:ext cx="288925" cy="244475"/>
          </a:xfrm>
          <a:prstGeom prst="rect">
            <a:avLst/>
          </a:prstGeom>
          <a:noFill/>
          <a:ln w="9525">
            <a:noFill/>
            <a:miter lim="800000"/>
            <a:headEnd/>
            <a:tailEnd/>
          </a:ln>
        </p:spPr>
        <p:txBody>
          <a:bodyPr wrap="none">
            <a:spAutoFit/>
          </a:bodyPr>
          <a:lstStyle/>
          <a:p>
            <a:r>
              <a:rPr lang="en-US" sz="1000" b="1" dirty="0"/>
              <a:t>5 </a:t>
            </a:r>
          </a:p>
        </p:txBody>
      </p:sp>
      <p:sp>
        <p:nvSpPr>
          <p:cNvPr id="24" name="Text Box 18"/>
          <p:cNvSpPr txBox="1">
            <a:spLocks noChangeArrowheads="1"/>
          </p:cNvSpPr>
          <p:nvPr/>
        </p:nvSpPr>
        <p:spPr bwMode="auto">
          <a:xfrm>
            <a:off x="8474076" y="2867026"/>
            <a:ext cx="288925" cy="244475"/>
          </a:xfrm>
          <a:prstGeom prst="rect">
            <a:avLst/>
          </a:prstGeom>
          <a:noFill/>
          <a:ln w="9525">
            <a:noFill/>
            <a:miter lim="800000"/>
            <a:headEnd/>
            <a:tailEnd/>
          </a:ln>
        </p:spPr>
        <p:txBody>
          <a:bodyPr wrap="none">
            <a:spAutoFit/>
          </a:bodyPr>
          <a:lstStyle/>
          <a:p>
            <a:r>
              <a:rPr lang="en-US" sz="1000" b="1" dirty="0"/>
              <a:t>1 </a:t>
            </a:r>
          </a:p>
        </p:txBody>
      </p:sp>
      <p:sp>
        <p:nvSpPr>
          <p:cNvPr id="25" name="Text Box 20"/>
          <p:cNvSpPr txBox="1">
            <a:spLocks noChangeArrowheads="1"/>
          </p:cNvSpPr>
          <p:nvPr/>
        </p:nvSpPr>
        <p:spPr bwMode="auto">
          <a:xfrm>
            <a:off x="8440104" y="3070226"/>
            <a:ext cx="360996" cy="246221"/>
          </a:xfrm>
          <a:prstGeom prst="rect">
            <a:avLst/>
          </a:prstGeom>
          <a:noFill/>
          <a:ln w="9525">
            <a:noFill/>
            <a:miter lim="800000"/>
            <a:headEnd/>
            <a:tailEnd/>
          </a:ln>
        </p:spPr>
        <p:txBody>
          <a:bodyPr wrap="none">
            <a:spAutoFit/>
          </a:bodyPr>
          <a:lstStyle/>
          <a:p>
            <a:r>
              <a:rPr lang="en-US" sz="1000" b="1" dirty="0"/>
              <a:t>25 </a:t>
            </a:r>
          </a:p>
        </p:txBody>
      </p:sp>
      <p:sp>
        <p:nvSpPr>
          <p:cNvPr id="26" name="TextBox 25"/>
          <p:cNvSpPr txBox="1"/>
          <p:nvPr/>
        </p:nvSpPr>
        <p:spPr>
          <a:xfrm rot="16200000">
            <a:off x="7421006" y="4266170"/>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22 </a:t>
            </a:r>
            <a:r>
              <a:rPr lang="en-US" sz="1000" dirty="0" smtClean="0"/>
              <a:t>October 2019</a:t>
            </a:r>
            <a:r>
              <a:rPr lang="en-US" sz="1000" dirty="0" smtClean="0"/>
              <a:t>---------/</a:t>
            </a:r>
            <a:endParaRPr lang="en-US" sz="1000" dirty="0"/>
          </a:p>
        </p:txBody>
      </p:sp>
      <p:sp>
        <p:nvSpPr>
          <p:cNvPr id="27" name="Text Box 16"/>
          <p:cNvSpPr txBox="1">
            <a:spLocks noChangeArrowheads="1"/>
          </p:cNvSpPr>
          <p:nvPr/>
        </p:nvSpPr>
        <p:spPr bwMode="auto">
          <a:xfrm>
            <a:off x="8177213" y="2217739"/>
            <a:ext cx="360996" cy="246221"/>
          </a:xfrm>
          <a:prstGeom prst="rect">
            <a:avLst/>
          </a:prstGeom>
          <a:noFill/>
          <a:ln w="9525">
            <a:noFill/>
            <a:miter lim="800000"/>
            <a:headEnd/>
            <a:tailEnd/>
          </a:ln>
        </p:spPr>
        <p:txBody>
          <a:bodyPr wrap="none">
            <a:spAutoFit/>
          </a:bodyPr>
          <a:lstStyle/>
          <a:p>
            <a:r>
              <a:rPr lang="en-US" sz="1000" b="1" dirty="0"/>
              <a:t>35 </a:t>
            </a:r>
          </a:p>
        </p:txBody>
      </p:sp>
      <p:sp>
        <p:nvSpPr>
          <p:cNvPr id="28" name="Text Box 17"/>
          <p:cNvSpPr txBox="1">
            <a:spLocks noChangeArrowheads="1"/>
          </p:cNvSpPr>
          <p:nvPr/>
        </p:nvSpPr>
        <p:spPr bwMode="auto">
          <a:xfrm>
            <a:off x="8177213"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29" name="Text Box 18"/>
          <p:cNvSpPr txBox="1">
            <a:spLocks noChangeArrowheads="1"/>
          </p:cNvSpPr>
          <p:nvPr/>
        </p:nvSpPr>
        <p:spPr bwMode="auto">
          <a:xfrm>
            <a:off x="8218489"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30" name="Text Box 19"/>
          <p:cNvSpPr txBox="1">
            <a:spLocks noChangeArrowheads="1"/>
          </p:cNvSpPr>
          <p:nvPr/>
        </p:nvSpPr>
        <p:spPr bwMode="auto">
          <a:xfrm>
            <a:off x="8212139" y="2659064"/>
            <a:ext cx="288925" cy="244475"/>
          </a:xfrm>
          <a:prstGeom prst="rect">
            <a:avLst/>
          </a:prstGeom>
          <a:noFill/>
          <a:ln w="9525">
            <a:noFill/>
            <a:miter lim="800000"/>
            <a:headEnd/>
            <a:tailEnd/>
          </a:ln>
        </p:spPr>
        <p:txBody>
          <a:bodyPr wrap="none">
            <a:spAutoFit/>
          </a:bodyPr>
          <a:lstStyle/>
          <a:p>
            <a:r>
              <a:rPr lang="en-US" sz="1000" b="1" dirty="0"/>
              <a:t>4 </a:t>
            </a:r>
          </a:p>
        </p:txBody>
      </p:sp>
      <p:sp>
        <p:nvSpPr>
          <p:cNvPr id="31" name="Text Box 20"/>
          <p:cNvSpPr txBox="1">
            <a:spLocks noChangeArrowheads="1"/>
          </p:cNvSpPr>
          <p:nvPr/>
        </p:nvSpPr>
        <p:spPr bwMode="auto">
          <a:xfrm>
            <a:off x="8186738"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33"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32" name="Text Box 16">
            <a:extLst>
              <a:ext uri="{FF2B5EF4-FFF2-40B4-BE49-F238E27FC236}">
                <a16:creationId xmlns:a16="http://schemas.microsoft.com/office/drawing/2014/main" xmlns="" id="{2F95817C-E96D-43DE-9087-A5DE793F7883}"/>
              </a:ext>
            </a:extLst>
          </p:cNvPr>
          <p:cNvSpPr txBox="1">
            <a:spLocks noChangeArrowheads="1"/>
          </p:cNvSpPr>
          <p:nvPr/>
        </p:nvSpPr>
        <p:spPr bwMode="auto">
          <a:xfrm>
            <a:off x="7708810" y="2239170"/>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34" name="Text Box 16">
            <a:extLst>
              <a:ext uri="{FF2B5EF4-FFF2-40B4-BE49-F238E27FC236}">
                <a16:creationId xmlns:a16="http://schemas.microsoft.com/office/drawing/2014/main" xmlns="" id="{FDED3F98-CEB9-4AF8-B80D-C1A74620E419}"/>
              </a:ext>
            </a:extLst>
          </p:cNvPr>
          <p:cNvSpPr txBox="1">
            <a:spLocks noChangeArrowheads="1"/>
          </p:cNvSpPr>
          <p:nvPr/>
        </p:nvSpPr>
        <p:spPr bwMode="auto">
          <a:xfrm>
            <a:off x="7722372" y="2418921"/>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35" name="Text Box 16">
            <a:extLst>
              <a:ext uri="{FF2B5EF4-FFF2-40B4-BE49-F238E27FC236}">
                <a16:creationId xmlns:a16="http://schemas.microsoft.com/office/drawing/2014/main" xmlns="" id="{81D333A1-BF85-4FD7-8E71-15A82722F84D}"/>
              </a:ext>
            </a:extLst>
          </p:cNvPr>
          <p:cNvSpPr txBox="1">
            <a:spLocks noChangeArrowheads="1"/>
          </p:cNvSpPr>
          <p:nvPr/>
        </p:nvSpPr>
        <p:spPr bwMode="auto">
          <a:xfrm>
            <a:off x="7721444" y="2626938"/>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36" name="Text Box 16">
            <a:extLst>
              <a:ext uri="{FF2B5EF4-FFF2-40B4-BE49-F238E27FC236}">
                <a16:creationId xmlns:a16="http://schemas.microsoft.com/office/drawing/2014/main" xmlns="" id="{906C8DC4-1974-4B45-A7E1-F7969504F30A}"/>
              </a:ext>
            </a:extLst>
          </p:cNvPr>
          <p:cNvSpPr txBox="1">
            <a:spLocks noChangeArrowheads="1"/>
          </p:cNvSpPr>
          <p:nvPr/>
        </p:nvSpPr>
        <p:spPr bwMode="auto">
          <a:xfrm>
            <a:off x="7708744" y="2836296"/>
            <a:ext cx="362600" cy="246221"/>
          </a:xfrm>
          <a:prstGeom prst="rect">
            <a:avLst/>
          </a:prstGeom>
          <a:noFill/>
          <a:ln w="9525">
            <a:noFill/>
            <a:miter lim="800000"/>
            <a:headEnd/>
            <a:tailEnd/>
          </a:ln>
        </p:spPr>
        <p:txBody>
          <a:bodyPr wrap="none">
            <a:spAutoFit/>
          </a:bodyPr>
          <a:lstStyle/>
          <a:p>
            <a:r>
              <a:rPr lang="en-US" sz="1000" b="1" dirty="0" smtClean="0"/>
              <a:t>EA</a:t>
            </a:r>
            <a:endParaRPr lang="en-US" sz="1000" b="1" dirty="0"/>
          </a:p>
        </p:txBody>
      </p:sp>
      <p:sp>
        <p:nvSpPr>
          <p:cNvPr id="37" name="Text Box 16">
            <a:extLst>
              <a:ext uri="{FF2B5EF4-FFF2-40B4-BE49-F238E27FC236}">
                <a16:creationId xmlns:a16="http://schemas.microsoft.com/office/drawing/2014/main" xmlns="" id="{FC86E4DD-D942-454E-8605-D7578106A771}"/>
              </a:ext>
            </a:extLst>
          </p:cNvPr>
          <p:cNvSpPr txBox="1">
            <a:spLocks noChangeArrowheads="1"/>
          </p:cNvSpPr>
          <p:nvPr/>
        </p:nvSpPr>
        <p:spPr bwMode="auto">
          <a:xfrm>
            <a:off x="7721444" y="3028324"/>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Tree>
    <p:extLst>
      <p:ext uri="{BB962C8B-B14F-4D97-AF65-F5344CB8AC3E}">
        <p14:creationId xmlns:p14="http://schemas.microsoft.com/office/powerpoint/2010/main" val="6828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092234" y="1524000"/>
            <a:ext cx="8153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You are the assistant Armorer opening the arms room the next duty day.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have the following equipment on hand in the arms room.</a:t>
            </a:r>
          </a:p>
          <a:p>
            <a:r>
              <a:rPr lang="en-US" b="1" dirty="0"/>
              <a:t>     M16-A4 – </a:t>
            </a:r>
            <a:r>
              <a:rPr lang="en-US" b="1" dirty="0" smtClean="0"/>
              <a:t>QTY</a:t>
            </a:r>
            <a:r>
              <a:rPr lang="en-US" b="1" dirty="0" smtClean="0"/>
              <a:t> </a:t>
            </a:r>
            <a:r>
              <a:rPr lang="en-US" b="1" dirty="0"/>
              <a:t>39</a:t>
            </a:r>
          </a:p>
          <a:p>
            <a:r>
              <a:rPr lang="en-US" b="1" dirty="0"/>
              <a:t>     M4 – </a:t>
            </a:r>
            <a:r>
              <a:rPr lang="en-US" b="1" dirty="0" smtClean="0"/>
              <a:t>QTY</a:t>
            </a:r>
            <a:r>
              <a:rPr lang="en-US" b="1" dirty="0" smtClean="0"/>
              <a:t> </a:t>
            </a:r>
            <a:r>
              <a:rPr lang="en-US" b="1" dirty="0"/>
              <a:t>20</a:t>
            </a:r>
          </a:p>
          <a:p>
            <a:r>
              <a:rPr lang="en-US" b="1" dirty="0"/>
              <a:t>     M9 – </a:t>
            </a:r>
            <a:r>
              <a:rPr lang="en-US" b="1" dirty="0" smtClean="0"/>
              <a:t>QTY</a:t>
            </a:r>
            <a:r>
              <a:rPr lang="en-US" b="1" dirty="0" smtClean="0"/>
              <a:t> </a:t>
            </a:r>
            <a:r>
              <a:rPr lang="en-US" b="1" dirty="0"/>
              <a:t>5</a:t>
            </a:r>
          </a:p>
          <a:p>
            <a:endParaRPr lang="en-US" dirty="0"/>
          </a:p>
          <a:p>
            <a:pPr marL="285750" indent="-285750">
              <a:buFont typeface="Arial" panose="020B0604020202020204" pitchFamily="34" charset="0"/>
              <a:buChar char="•"/>
            </a:pPr>
            <a:r>
              <a:rPr lang="en-US" dirty="0"/>
              <a:t>You do not find any hand receipt or weapons cards for the “missing” M16.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privately owned weapons and ammunition are accounted for.</a:t>
            </a:r>
          </a:p>
          <a:p>
            <a:endParaRPr lang="en-US" dirty="0"/>
          </a:p>
          <a:p>
            <a:r>
              <a:rPr lang="en-US" dirty="0"/>
              <a:t>What do you do next?</a:t>
            </a: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541577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dirty="0"/>
              <a:t>M16A4 </a:t>
            </a:r>
          </a:p>
        </p:txBody>
      </p:sp>
      <p:sp>
        <p:nvSpPr>
          <p:cNvPr id="180230" name="Text Box 6"/>
          <p:cNvSpPr txBox="1">
            <a:spLocks noChangeArrowheads="1"/>
          </p:cNvSpPr>
          <p:nvPr/>
        </p:nvSpPr>
        <p:spPr bwMode="auto">
          <a:xfrm>
            <a:off x="4191000" y="2425701"/>
            <a:ext cx="362600" cy="246221"/>
          </a:xfrm>
          <a:prstGeom prst="rect">
            <a:avLst/>
          </a:prstGeom>
          <a:noFill/>
          <a:ln w="9525">
            <a:noFill/>
            <a:miter lim="800000"/>
            <a:headEnd/>
            <a:tailEnd/>
          </a:ln>
        </p:spPr>
        <p:txBody>
          <a:bodyPr wrap="none">
            <a:spAutoFit/>
          </a:bodyPr>
          <a:lstStyle/>
          <a:p>
            <a:r>
              <a:rPr lang="en-US" sz="1000" b="1" dirty="0"/>
              <a:t>M4</a:t>
            </a:r>
          </a:p>
        </p:txBody>
      </p:sp>
      <p:sp>
        <p:nvSpPr>
          <p:cNvPr id="180231" name="Text Box 7"/>
          <p:cNvSpPr txBox="1">
            <a:spLocks noChangeArrowheads="1"/>
          </p:cNvSpPr>
          <p:nvPr/>
        </p:nvSpPr>
        <p:spPr bwMode="auto">
          <a:xfrm>
            <a:off x="4191000" y="2625726"/>
            <a:ext cx="362600" cy="246221"/>
          </a:xfrm>
          <a:prstGeom prst="rect">
            <a:avLst/>
          </a:prstGeom>
          <a:noFill/>
          <a:ln w="9525">
            <a:noFill/>
            <a:miter lim="800000"/>
            <a:headEnd/>
            <a:tailEnd/>
          </a:ln>
        </p:spPr>
        <p:txBody>
          <a:bodyPr wrap="none">
            <a:spAutoFit/>
          </a:bodyPr>
          <a:lstStyle/>
          <a:p>
            <a:r>
              <a:rPr lang="en-US" sz="1000" b="1" dirty="0"/>
              <a:t>M9</a:t>
            </a:r>
          </a:p>
        </p:txBody>
      </p:sp>
      <p:sp>
        <p:nvSpPr>
          <p:cNvPr id="180232" name="Text Box 8"/>
          <p:cNvSpPr txBox="1">
            <a:spLocks noChangeArrowheads="1"/>
          </p:cNvSpPr>
          <p:nvPr/>
        </p:nvSpPr>
        <p:spPr bwMode="auto">
          <a:xfrm>
            <a:off x="4191001" y="3032126"/>
            <a:ext cx="1829347" cy="246221"/>
          </a:xfrm>
          <a:prstGeom prst="rect">
            <a:avLst/>
          </a:prstGeom>
          <a:noFill/>
          <a:ln w="9525">
            <a:noFill/>
            <a:miter lim="800000"/>
            <a:headEnd/>
            <a:tailEnd/>
          </a:ln>
        </p:spPr>
        <p:txBody>
          <a:bodyPr wrap="none">
            <a:spAutoFit/>
          </a:bodyPr>
          <a:lstStyle/>
          <a:p>
            <a:r>
              <a:rPr lang="en-US" sz="1000" b="1" dirty="0"/>
              <a:t>POF AMMUNITION .50 CAL</a:t>
            </a:r>
          </a:p>
        </p:txBody>
      </p:sp>
      <p:sp>
        <p:nvSpPr>
          <p:cNvPr id="180233" name="Text Box 9"/>
          <p:cNvSpPr txBox="1">
            <a:spLocks noChangeArrowheads="1"/>
          </p:cNvSpPr>
          <p:nvPr/>
        </p:nvSpPr>
        <p:spPr bwMode="auto">
          <a:xfrm>
            <a:off x="4203700" y="2832102"/>
            <a:ext cx="1968500" cy="246221"/>
          </a:xfrm>
          <a:prstGeom prst="rect">
            <a:avLst/>
          </a:prstGeom>
          <a:noFill/>
          <a:ln w="9525">
            <a:noFill/>
            <a:miter lim="800000"/>
            <a:headEnd/>
            <a:tailEnd/>
          </a:ln>
        </p:spPr>
        <p:txBody>
          <a:bodyPr wrap="square">
            <a:spAutoFit/>
          </a:bodyPr>
          <a:lstStyle/>
          <a:p>
            <a:r>
              <a:rPr lang="en-US" sz="1000" b="1" dirty="0"/>
              <a:t>POF  SPC SNUFFY SN 12345</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8" y="2217739"/>
            <a:ext cx="360996" cy="246221"/>
          </a:xfrm>
          <a:prstGeom prst="rect">
            <a:avLst/>
          </a:prstGeom>
          <a:noFill/>
          <a:ln w="9525">
            <a:noFill/>
            <a:miter lim="800000"/>
            <a:headEnd/>
            <a:tailEnd/>
          </a:ln>
        </p:spPr>
        <p:txBody>
          <a:bodyPr wrap="none">
            <a:spAutoFit/>
          </a:bodyPr>
          <a:lstStyle/>
          <a:p>
            <a:r>
              <a:rPr lang="en-US" sz="1000" b="1" dirty="0"/>
              <a:t>40 </a:t>
            </a:r>
          </a:p>
        </p:txBody>
      </p:sp>
      <p:sp>
        <p:nvSpPr>
          <p:cNvPr id="180241" name="Text Box 17"/>
          <p:cNvSpPr txBox="1">
            <a:spLocks noChangeArrowheads="1"/>
          </p:cNvSpPr>
          <p:nvPr/>
        </p:nvSpPr>
        <p:spPr bwMode="auto">
          <a:xfrm>
            <a:off x="7939088"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180242" name="Text Box 18"/>
          <p:cNvSpPr txBox="1">
            <a:spLocks noChangeArrowheads="1"/>
          </p:cNvSpPr>
          <p:nvPr/>
        </p:nvSpPr>
        <p:spPr bwMode="auto">
          <a:xfrm>
            <a:off x="798036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dirty="0"/>
              <a:t>5 </a:t>
            </a:r>
          </a:p>
        </p:txBody>
      </p:sp>
      <p:sp>
        <p:nvSpPr>
          <p:cNvPr id="180244" name="Text Box 20"/>
          <p:cNvSpPr txBox="1">
            <a:spLocks noChangeArrowheads="1"/>
          </p:cNvSpPr>
          <p:nvPr/>
        </p:nvSpPr>
        <p:spPr bwMode="auto">
          <a:xfrm>
            <a:off x="7948613"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15" name="Text Box 16"/>
          <p:cNvSpPr txBox="1">
            <a:spLocks noChangeArrowheads="1"/>
          </p:cNvSpPr>
          <p:nvPr/>
        </p:nvSpPr>
        <p:spPr bwMode="auto">
          <a:xfrm>
            <a:off x="8686800" y="2209801"/>
            <a:ext cx="360996" cy="246221"/>
          </a:xfrm>
          <a:prstGeom prst="rect">
            <a:avLst/>
          </a:prstGeom>
          <a:noFill/>
          <a:ln w="9525">
            <a:noFill/>
            <a:miter lim="800000"/>
            <a:headEnd/>
            <a:tailEnd/>
          </a:ln>
        </p:spPr>
        <p:txBody>
          <a:bodyPr wrap="none">
            <a:spAutoFit/>
          </a:bodyPr>
          <a:lstStyle/>
          <a:p>
            <a:r>
              <a:rPr lang="en-US" sz="1000" b="1" dirty="0"/>
              <a:t>39 </a:t>
            </a:r>
          </a:p>
        </p:txBody>
      </p:sp>
      <p:sp>
        <p:nvSpPr>
          <p:cNvPr id="16" name="Text Box 17"/>
          <p:cNvSpPr txBox="1">
            <a:spLocks noChangeArrowheads="1"/>
          </p:cNvSpPr>
          <p:nvPr/>
        </p:nvSpPr>
        <p:spPr bwMode="auto">
          <a:xfrm>
            <a:off x="8686800" y="2438401"/>
            <a:ext cx="360996" cy="246221"/>
          </a:xfrm>
          <a:prstGeom prst="rect">
            <a:avLst/>
          </a:prstGeom>
          <a:noFill/>
          <a:ln w="9525">
            <a:noFill/>
            <a:miter lim="800000"/>
            <a:headEnd/>
            <a:tailEnd/>
          </a:ln>
        </p:spPr>
        <p:txBody>
          <a:bodyPr wrap="none">
            <a:spAutoFit/>
          </a:bodyPr>
          <a:lstStyle/>
          <a:p>
            <a:r>
              <a:rPr lang="en-US" sz="1000" b="1" dirty="0"/>
              <a:t>20 </a:t>
            </a:r>
          </a:p>
        </p:txBody>
      </p:sp>
      <p:sp>
        <p:nvSpPr>
          <p:cNvPr id="17" name="Text Box 19"/>
          <p:cNvSpPr txBox="1">
            <a:spLocks noChangeArrowheads="1"/>
          </p:cNvSpPr>
          <p:nvPr/>
        </p:nvSpPr>
        <p:spPr bwMode="auto">
          <a:xfrm>
            <a:off x="8686800" y="2667001"/>
            <a:ext cx="255198" cy="246221"/>
          </a:xfrm>
          <a:prstGeom prst="rect">
            <a:avLst/>
          </a:prstGeom>
          <a:noFill/>
          <a:ln w="9525">
            <a:noFill/>
            <a:miter lim="800000"/>
            <a:headEnd/>
            <a:tailEnd/>
          </a:ln>
        </p:spPr>
        <p:txBody>
          <a:bodyPr wrap="none">
            <a:spAutoFit/>
          </a:bodyPr>
          <a:lstStyle/>
          <a:p>
            <a:r>
              <a:rPr lang="en-US" sz="1000" b="1" dirty="0"/>
              <a:t>5</a:t>
            </a:r>
          </a:p>
        </p:txBody>
      </p:sp>
      <p:sp>
        <p:nvSpPr>
          <p:cNvPr id="18" name="Text Box 18"/>
          <p:cNvSpPr txBox="1">
            <a:spLocks noChangeArrowheads="1"/>
          </p:cNvSpPr>
          <p:nvPr/>
        </p:nvSpPr>
        <p:spPr bwMode="auto">
          <a:xfrm>
            <a:off x="8693151"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9" name="Text Box 20"/>
          <p:cNvSpPr txBox="1">
            <a:spLocks noChangeArrowheads="1"/>
          </p:cNvSpPr>
          <p:nvPr/>
        </p:nvSpPr>
        <p:spPr bwMode="auto">
          <a:xfrm>
            <a:off x="8658225" y="3048001"/>
            <a:ext cx="360996" cy="246221"/>
          </a:xfrm>
          <a:prstGeom prst="rect">
            <a:avLst/>
          </a:prstGeom>
          <a:noFill/>
          <a:ln w="9525">
            <a:noFill/>
            <a:miter lim="800000"/>
            <a:headEnd/>
            <a:tailEnd/>
          </a:ln>
        </p:spPr>
        <p:txBody>
          <a:bodyPr wrap="none">
            <a:spAutoFit/>
          </a:bodyPr>
          <a:lstStyle/>
          <a:p>
            <a:r>
              <a:rPr lang="en-US" sz="1000" b="1" dirty="0"/>
              <a:t>25 </a:t>
            </a:r>
          </a:p>
        </p:txBody>
      </p:sp>
      <p:sp>
        <p:nvSpPr>
          <p:cNvPr id="20" name="TextBox 19"/>
          <p:cNvSpPr txBox="1"/>
          <p:nvPr/>
        </p:nvSpPr>
        <p:spPr>
          <a:xfrm rot="16200000">
            <a:off x="7192407" y="4256645"/>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22 </a:t>
            </a:r>
            <a:r>
              <a:rPr lang="en-US" sz="1000" dirty="0"/>
              <a:t> </a:t>
            </a:r>
            <a:r>
              <a:rPr lang="en-US" sz="1000" dirty="0" smtClean="0"/>
              <a:t>October 2019</a:t>
            </a:r>
            <a:r>
              <a:rPr lang="en-US" sz="1000" dirty="0" smtClean="0"/>
              <a:t>--------/</a:t>
            </a:r>
            <a:endParaRPr lang="en-US" sz="1000" dirty="0"/>
          </a:p>
        </p:txBody>
      </p:sp>
      <p:sp>
        <p:nvSpPr>
          <p:cNvPr id="21" name="Text Box 16"/>
          <p:cNvSpPr txBox="1">
            <a:spLocks noChangeArrowheads="1"/>
          </p:cNvSpPr>
          <p:nvPr/>
        </p:nvSpPr>
        <p:spPr bwMode="auto">
          <a:xfrm>
            <a:off x="8458200" y="2209801"/>
            <a:ext cx="360996" cy="246221"/>
          </a:xfrm>
          <a:prstGeom prst="rect">
            <a:avLst/>
          </a:prstGeom>
          <a:noFill/>
          <a:ln w="9525">
            <a:noFill/>
            <a:miter lim="800000"/>
            <a:headEnd/>
            <a:tailEnd/>
          </a:ln>
        </p:spPr>
        <p:txBody>
          <a:bodyPr wrap="none">
            <a:spAutoFit/>
          </a:bodyPr>
          <a:lstStyle/>
          <a:p>
            <a:r>
              <a:rPr lang="en-US" sz="1000" b="1" dirty="0"/>
              <a:t>40 </a:t>
            </a:r>
          </a:p>
        </p:txBody>
      </p:sp>
      <p:sp>
        <p:nvSpPr>
          <p:cNvPr id="22" name="Text Box 17"/>
          <p:cNvSpPr txBox="1">
            <a:spLocks noChangeArrowheads="1"/>
          </p:cNvSpPr>
          <p:nvPr/>
        </p:nvSpPr>
        <p:spPr bwMode="auto">
          <a:xfrm>
            <a:off x="8458200" y="2438401"/>
            <a:ext cx="360996" cy="246221"/>
          </a:xfrm>
          <a:prstGeom prst="rect">
            <a:avLst/>
          </a:prstGeom>
          <a:noFill/>
          <a:ln w="9525">
            <a:noFill/>
            <a:miter lim="800000"/>
            <a:headEnd/>
            <a:tailEnd/>
          </a:ln>
        </p:spPr>
        <p:txBody>
          <a:bodyPr wrap="none">
            <a:spAutoFit/>
          </a:bodyPr>
          <a:lstStyle/>
          <a:p>
            <a:r>
              <a:rPr lang="en-US" sz="1000" b="1" dirty="0"/>
              <a:t>20 </a:t>
            </a:r>
          </a:p>
        </p:txBody>
      </p:sp>
      <p:sp>
        <p:nvSpPr>
          <p:cNvPr id="23" name="Text Box 19"/>
          <p:cNvSpPr txBox="1">
            <a:spLocks noChangeArrowheads="1"/>
          </p:cNvSpPr>
          <p:nvPr/>
        </p:nvSpPr>
        <p:spPr bwMode="auto">
          <a:xfrm>
            <a:off x="8486776" y="2647951"/>
            <a:ext cx="288925" cy="244475"/>
          </a:xfrm>
          <a:prstGeom prst="rect">
            <a:avLst/>
          </a:prstGeom>
          <a:noFill/>
          <a:ln w="9525">
            <a:noFill/>
            <a:miter lim="800000"/>
            <a:headEnd/>
            <a:tailEnd/>
          </a:ln>
        </p:spPr>
        <p:txBody>
          <a:bodyPr wrap="none">
            <a:spAutoFit/>
          </a:bodyPr>
          <a:lstStyle/>
          <a:p>
            <a:r>
              <a:rPr lang="en-US" sz="1000" b="1" dirty="0"/>
              <a:t>5 </a:t>
            </a:r>
          </a:p>
        </p:txBody>
      </p:sp>
      <p:sp>
        <p:nvSpPr>
          <p:cNvPr id="24" name="Text Box 18"/>
          <p:cNvSpPr txBox="1">
            <a:spLocks noChangeArrowheads="1"/>
          </p:cNvSpPr>
          <p:nvPr/>
        </p:nvSpPr>
        <p:spPr bwMode="auto">
          <a:xfrm>
            <a:off x="8474076" y="2867026"/>
            <a:ext cx="288925" cy="244475"/>
          </a:xfrm>
          <a:prstGeom prst="rect">
            <a:avLst/>
          </a:prstGeom>
          <a:noFill/>
          <a:ln w="9525">
            <a:noFill/>
            <a:miter lim="800000"/>
            <a:headEnd/>
            <a:tailEnd/>
          </a:ln>
        </p:spPr>
        <p:txBody>
          <a:bodyPr wrap="none">
            <a:spAutoFit/>
          </a:bodyPr>
          <a:lstStyle/>
          <a:p>
            <a:r>
              <a:rPr lang="en-US" sz="1000" b="1" dirty="0"/>
              <a:t>1 </a:t>
            </a:r>
          </a:p>
        </p:txBody>
      </p:sp>
      <p:sp>
        <p:nvSpPr>
          <p:cNvPr id="25" name="Text Box 20"/>
          <p:cNvSpPr txBox="1">
            <a:spLocks noChangeArrowheads="1"/>
          </p:cNvSpPr>
          <p:nvPr/>
        </p:nvSpPr>
        <p:spPr bwMode="auto">
          <a:xfrm>
            <a:off x="8440104" y="3070226"/>
            <a:ext cx="360996" cy="246221"/>
          </a:xfrm>
          <a:prstGeom prst="rect">
            <a:avLst/>
          </a:prstGeom>
          <a:noFill/>
          <a:ln w="9525">
            <a:noFill/>
            <a:miter lim="800000"/>
            <a:headEnd/>
            <a:tailEnd/>
          </a:ln>
        </p:spPr>
        <p:txBody>
          <a:bodyPr wrap="none">
            <a:spAutoFit/>
          </a:bodyPr>
          <a:lstStyle/>
          <a:p>
            <a:r>
              <a:rPr lang="en-US" sz="1000" b="1" dirty="0"/>
              <a:t>25 </a:t>
            </a:r>
          </a:p>
        </p:txBody>
      </p:sp>
      <p:sp>
        <p:nvSpPr>
          <p:cNvPr id="26" name="TextBox 25"/>
          <p:cNvSpPr txBox="1"/>
          <p:nvPr/>
        </p:nvSpPr>
        <p:spPr>
          <a:xfrm rot="16200000">
            <a:off x="7421006" y="4266170"/>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22 </a:t>
            </a:r>
            <a:r>
              <a:rPr lang="en-US" sz="1000" dirty="0"/>
              <a:t> </a:t>
            </a:r>
            <a:r>
              <a:rPr lang="en-US" sz="1000" dirty="0" smtClean="0"/>
              <a:t>October 2019</a:t>
            </a:r>
            <a:r>
              <a:rPr lang="en-US" sz="1000" dirty="0" smtClean="0"/>
              <a:t>--------/</a:t>
            </a:r>
            <a:endParaRPr lang="en-US" sz="1000" dirty="0"/>
          </a:p>
        </p:txBody>
      </p:sp>
      <p:sp>
        <p:nvSpPr>
          <p:cNvPr id="27" name="Text Box 16"/>
          <p:cNvSpPr txBox="1">
            <a:spLocks noChangeArrowheads="1"/>
          </p:cNvSpPr>
          <p:nvPr/>
        </p:nvSpPr>
        <p:spPr bwMode="auto">
          <a:xfrm>
            <a:off x="8177213" y="2217739"/>
            <a:ext cx="360996" cy="246221"/>
          </a:xfrm>
          <a:prstGeom prst="rect">
            <a:avLst/>
          </a:prstGeom>
          <a:noFill/>
          <a:ln w="9525">
            <a:noFill/>
            <a:miter lim="800000"/>
            <a:headEnd/>
            <a:tailEnd/>
          </a:ln>
        </p:spPr>
        <p:txBody>
          <a:bodyPr wrap="none">
            <a:spAutoFit/>
          </a:bodyPr>
          <a:lstStyle/>
          <a:p>
            <a:r>
              <a:rPr lang="en-US" sz="1000" b="1" dirty="0"/>
              <a:t>35 </a:t>
            </a:r>
          </a:p>
        </p:txBody>
      </p:sp>
      <p:sp>
        <p:nvSpPr>
          <p:cNvPr id="28" name="Text Box 17"/>
          <p:cNvSpPr txBox="1">
            <a:spLocks noChangeArrowheads="1"/>
          </p:cNvSpPr>
          <p:nvPr/>
        </p:nvSpPr>
        <p:spPr bwMode="auto">
          <a:xfrm>
            <a:off x="8177213"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29" name="Text Box 18"/>
          <p:cNvSpPr txBox="1">
            <a:spLocks noChangeArrowheads="1"/>
          </p:cNvSpPr>
          <p:nvPr/>
        </p:nvSpPr>
        <p:spPr bwMode="auto">
          <a:xfrm>
            <a:off x="8218489"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30" name="Text Box 19"/>
          <p:cNvSpPr txBox="1">
            <a:spLocks noChangeArrowheads="1"/>
          </p:cNvSpPr>
          <p:nvPr/>
        </p:nvSpPr>
        <p:spPr bwMode="auto">
          <a:xfrm>
            <a:off x="8212139" y="2659064"/>
            <a:ext cx="288925" cy="244475"/>
          </a:xfrm>
          <a:prstGeom prst="rect">
            <a:avLst/>
          </a:prstGeom>
          <a:noFill/>
          <a:ln w="9525">
            <a:noFill/>
            <a:miter lim="800000"/>
            <a:headEnd/>
            <a:tailEnd/>
          </a:ln>
        </p:spPr>
        <p:txBody>
          <a:bodyPr wrap="none">
            <a:spAutoFit/>
          </a:bodyPr>
          <a:lstStyle/>
          <a:p>
            <a:r>
              <a:rPr lang="en-US" sz="1000" b="1" dirty="0"/>
              <a:t>4 </a:t>
            </a:r>
          </a:p>
        </p:txBody>
      </p:sp>
      <p:sp>
        <p:nvSpPr>
          <p:cNvPr id="31" name="Text Box 20"/>
          <p:cNvSpPr txBox="1">
            <a:spLocks noChangeArrowheads="1"/>
          </p:cNvSpPr>
          <p:nvPr/>
        </p:nvSpPr>
        <p:spPr bwMode="auto">
          <a:xfrm>
            <a:off x="8186738"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32" name="TextBox 31"/>
          <p:cNvSpPr txBox="1"/>
          <p:nvPr/>
        </p:nvSpPr>
        <p:spPr>
          <a:xfrm rot="16200000">
            <a:off x="7649606" y="4266170"/>
            <a:ext cx="2320610" cy="246221"/>
          </a:xfrm>
          <a:prstGeom prst="rect">
            <a:avLst/>
          </a:prstGeom>
          <a:noFill/>
        </p:spPr>
        <p:txBody>
          <a:bodyPr wrap="square" rtlCol="0">
            <a:spAutoFit/>
          </a:bodyPr>
          <a:lstStyle/>
          <a:p>
            <a:r>
              <a:rPr lang="en-US" sz="1000" dirty="0">
                <a:latin typeface="Blackadder ITC" pitchFamily="82" charset="0"/>
              </a:rPr>
              <a:t>John </a:t>
            </a:r>
            <a:r>
              <a:rPr lang="en-US" sz="1000" dirty="0" err="1">
                <a:latin typeface="Blackadder ITC" pitchFamily="82" charset="0"/>
              </a:rPr>
              <a:t>Snuffy</a:t>
            </a:r>
            <a:r>
              <a:rPr lang="en-US" sz="1000" dirty="0">
                <a:latin typeface="Blackadder ITC" pitchFamily="82" charset="0"/>
              </a:rPr>
              <a:t>    </a:t>
            </a:r>
            <a:r>
              <a:rPr lang="en-US" sz="1000" dirty="0"/>
              <a:t>23 </a:t>
            </a:r>
            <a:r>
              <a:rPr lang="en-US" sz="1000" dirty="0" smtClean="0"/>
              <a:t>October 2019</a:t>
            </a:r>
            <a:r>
              <a:rPr lang="en-US" sz="1000" dirty="0" smtClean="0"/>
              <a:t>-----------/</a:t>
            </a:r>
            <a:endParaRPr lang="en-US" sz="1000" dirty="0"/>
          </a:p>
        </p:txBody>
      </p:sp>
      <p:sp>
        <p:nvSpPr>
          <p:cNvPr id="33"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34" name="Text Box 16">
            <a:extLst>
              <a:ext uri="{FF2B5EF4-FFF2-40B4-BE49-F238E27FC236}">
                <a16:creationId xmlns:a16="http://schemas.microsoft.com/office/drawing/2014/main" xmlns="" id="{572C316E-1ADA-4B92-98E9-8D211CF016CE}"/>
              </a:ext>
            </a:extLst>
          </p:cNvPr>
          <p:cNvSpPr txBox="1">
            <a:spLocks noChangeArrowheads="1"/>
          </p:cNvSpPr>
          <p:nvPr/>
        </p:nvSpPr>
        <p:spPr bwMode="auto">
          <a:xfrm>
            <a:off x="7708810" y="2239170"/>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35" name="Text Box 16">
            <a:extLst>
              <a:ext uri="{FF2B5EF4-FFF2-40B4-BE49-F238E27FC236}">
                <a16:creationId xmlns:a16="http://schemas.microsoft.com/office/drawing/2014/main" xmlns="" id="{0B1DA826-7A77-49F0-A866-61E39AC3A44A}"/>
              </a:ext>
            </a:extLst>
          </p:cNvPr>
          <p:cNvSpPr txBox="1">
            <a:spLocks noChangeArrowheads="1"/>
          </p:cNvSpPr>
          <p:nvPr/>
        </p:nvSpPr>
        <p:spPr bwMode="auto">
          <a:xfrm>
            <a:off x="7722372" y="2418921"/>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36" name="Text Box 16">
            <a:extLst>
              <a:ext uri="{FF2B5EF4-FFF2-40B4-BE49-F238E27FC236}">
                <a16:creationId xmlns:a16="http://schemas.microsoft.com/office/drawing/2014/main" xmlns="" id="{67E78BA0-F6F2-4E07-957E-C47CAA0F9A0B}"/>
              </a:ext>
            </a:extLst>
          </p:cNvPr>
          <p:cNvSpPr txBox="1">
            <a:spLocks noChangeArrowheads="1"/>
          </p:cNvSpPr>
          <p:nvPr/>
        </p:nvSpPr>
        <p:spPr bwMode="auto">
          <a:xfrm>
            <a:off x="7721444" y="2626938"/>
            <a:ext cx="362600" cy="246221"/>
          </a:xfrm>
          <a:prstGeom prst="rect">
            <a:avLst/>
          </a:prstGeom>
          <a:noFill/>
          <a:ln w="9525">
            <a:noFill/>
            <a:miter lim="800000"/>
            <a:headEnd/>
            <a:tailEnd/>
          </a:ln>
        </p:spPr>
        <p:txBody>
          <a:bodyPr wrap="none">
            <a:spAutoFit/>
          </a:bodyPr>
          <a:lstStyle/>
          <a:p>
            <a:r>
              <a:rPr lang="en-US" sz="1000" b="1" dirty="0" smtClean="0"/>
              <a:t>EA</a:t>
            </a:r>
            <a:endParaRPr lang="en-US" sz="1000" b="1" dirty="0"/>
          </a:p>
        </p:txBody>
      </p:sp>
      <p:sp>
        <p:nvSpPr>
          <p:cNvPr id="37" name="Text Box 16">
            <a:extLst>
              <a:ext uri="{FF2B5EF4-FFF2-40B4-BE49-F238E27FC236}">
                <a16:creationId xmlns:a16="http://schemas.microsoft.com/office/drawing/2014/main" xmlns="" id="{B7F36536-B2BC-4A96-A654-1A2EE4D1C6D5}"/>
              </a:ext>
            </a:extLst>
          </p:cNvPr>
          <p:cNvSpPr txBox="1">
            <a:spLocks noChangeArrowheads="1"/>
          </p:cNvSpPr>
          <p:nvPr/>
        </p:nvSpPr>
        <p:spPr bwMode="auto">
          <a:xfrm>
            <a:off x="7708744" y="2836296"/>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
        <p:nvSpPr>
          <p:cNvPr id="38" name="Text Box 16">
            <a:extLst>
              <a:ext uri="{FF2B5EF4-FFF2-40B4-BE49-F238E27FC236}">
                <a16:creationId xmlns:a16="http://schemas.microsoft.com/office/drawing/2014/main" xmlns="" id="{8F727414-33B2-4DDA-B76C-DD9836FF59E8}"/>
              </a:ext>
            </a:extLst>
          </p:cNvPr>
          <p:cNvSpPr txBox="1">
            <a:spLocks noChangeArrowheads="1"/>
          </p:cNvSpPr>
          <p:nvPr/>
        </p:nvSpPr>
        <p:spPr bwMode="auto">
          <a:xfrm>
            <a:off x="7721444" y="3028324"/>
            <a:ext cx="397866" cy="246221"/>
          </a:xfrm>
          <a:prstGeom prst="rect">
            <a:avLst/>
          </a:prstGeom>
          <a:noFill/>
          <a:ln w="9525">
            <a:noFill/>
            <a:miter lim="800000"/>
            <a:headEnd/>
            <a:tailEnd/>
          </a:ln>
        </p:spPr>
        <p:txBody>
          <a:bodyPr wrap="none">
            <a:spAutoFit/>
          </a:bodyPr>
          <a:lstStyle/>
          <a:p>
            <a:r>
              <a:rPr lang="en-US" sz="1000" b="1" dirty="0" smtClean="0"/>
              <a:t>EA</a:t>
            </a:r>
            <a:r>
              <a:rPr lang="en-US" sz="1000" b="1" dirty="0" smtClean="0"/>
              <a:t> </a:t>
            </a:r>
            <a:endParaRPr lang="en-US" sz="1000" b="1" dirty="0"/>
          </a:p>
        </p:txBody>
      </p:sp>
    </p:spTree>
    <p:extLst>
      <p:ext uri="{BB962C8B-B14F-4D97-AF65-F5344CB8AC3E}">
        <p14:creationId xmlns:p14="http://schemas.microsoft.com/office/powerpoint/2010/main" val="30225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057400" y="1524001"/>
            <a:ext cx="8153400" cy="3323987"/>
          </a:xfrm>
          <a:prstGeom prst="rect">
            <a:avLst/>
          </a:prstGeom>
          <a:noFill/>
        </p:spPr>
        <p:txBody>
          <a:bodyPr wrap="square" rtlCol="0">
            <a:spAutoFit/>
          </a:bodyPr>
          <a:lstStyle/>
          <a:p>
            <a:r>
              <a:rPr lang="en-US" sz="2400" dirty="0"/>
              <a:t>Missing AA&amp;E Actions: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Complete the DA Form 2062.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Stop all operations and notify Commander and 1SG that you came up a weapon short on your opening inventory.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Unit begins investigation to determine accountability of all weapons.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Notify FRPD, Initiate SIR notifications / procedures.</a:t>
            </a:r>
          </a:p>
          <a:p>
            <a:endParaRPr lang="en-US" sz="2400"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451797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96" y="5105401"/>
            <a:ext cx="7772400" cy="896621"/>
          </a:xfrm>
        </p:spPr>
        <p:txBody>
          <a:bodyPr/>
          <a:lstStyle/>
          <a:p>
            <a:r>
              <a:rPr lang="en-US" sz="2800" dirty="0"/>
              <a:t>Privately owned </a:t>
            </a:r>
            <a:r>
              <a:rPr lang="en-US" sz="2800" dirty="0" smtClean="0"/>
              <a:t>Weapons</a:t>
            </a:r>
            <a:endParaRPr lang="en-US" sz="2800" dirty="0"/>
          </a:p>
        </p:txBody>
      </p:sp>
      <p:sp>
        <p:nvSpPr>
          <p:cNvPr id="3" name="Text Placeholder 2"/>
          <p:cNvSpPr>
            <a:spLocks noGrp="1"/>
          </p:cNvSpPr>
          <p:nvPr>
            <p:ph type="body" idx="1"/>
          </p:nvPr>
        </p:nvSpPr>
        <p:spPr>
          <a:xfrm>
            <a:off x="2228896" y="3505201"/>
            <a:ext cx="7772400" cy="1500187"/>
          </a:xfrm>
        </p:spPr>
        <p:txBody>
          <a:bodyPr/>
          <a:lstStyle/>
          <a:p>
            <a:r>
              <a:rPr lang="en-US" sz="1800" dirty="0"/>
              <a:t>Storage and Control of </a:t>
            </a:r>
            <a:r>
              <a:rPr lang="en-US" sz="1800" dirty="0" smtClean="0"/>
              <a:t>POW’s</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65" y="1308409"/>
            <a:ext cx="3635335" cy="3696979"/>
          </a:xfrm>
          <a:prstGeom prst="rect">
            <a:avLst/>
          </a:prstGeom>
        </p:spPr>
      </p:pic>
    </p:spTree>
    <p:extLst>
      <p:ext uri="{BB962C8B-B14F-4D97-AF65-F5344CB8AC3E}">
        <p14:creationId xmlns:p14="http://schemas.microsoft.com/office/powerpoint/2010/main" val="840796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bwMode="auto">
          <a:xfrm>
            <a:off x="88641" y="1030092"/>
            <a:ext cx="6526763" cy="5072128"/>
          </a:xfrm>
          <a:prstGeom prst="rect">
            <a:avLst/>
          </a:prstGeom>
          <a:solidFill>
            <a:srgbClr val="FFFFFF"/>
          </a:solidFill>
          <a:ln>
            <a:miter lim="800000"/>
            <a:headEnd/>
            <a:tailEnd/>
          </a:ln>
        </p:spPr>
        <p:txBody>
          <a:bodyPr/>
          <a:lstStyle/>
          <a:p>
            <a:pPr eaLnBrk="1" hangingPunct="1">
              <a:buFontTx/>
              <a:buNone/>
            </a:pPr>
            <a:r>
              <a:rPr lang="en-US" sz="2400" dirty="0"/>
              <a:t>Firearm</a:t>
            </a:r>
            <a:endParaRPr lang="en-US" sz="2400" i="1" dirty="0">
              <a:solidFill>
                <a:srgbClr val="FF3300"/>
              </a:solidFill>
            </a:endParaRPr>
          </a:p>
          <a:p>
            <a:pPr marL="0" indent="0" eaLnBrk="1" hangingPunct="1">
              <a:buNone/>
            </a:pPr>
            <a:r>
              <a:rPr lang="en-US" sz="2000" dirty="0" smtClean="0"/>
              <a:t>Any </a:t>
            </a:r>
            <a:r>
              <a:rPr lang="en-US" sz="2000" dirty="0"/>
              <a:t>revolver, pistol, rifle, shotgun, </a:t>
            </a:r>
            <a:r>
              <a:rPr lang="en-US" sz="2000" dirty="0" smtClean="0"/>
              <a:t>or </a:t>
            </a:r>
            <a:r>
              <a:rPr lang="en-US" sz="2000" dirty="0"/>
              <a:t>other device designed for or capable of propelling a bullet or other projectile by means of an explosive or compressed charge. </a:t>
            </a:r>
            <a:endParaRPr lang="en-US" sz="2000" dirty="0" smtClean="0"/>
          </a:p>
          <a:p>
            <a:pPr marL="0" indent="0" eaLnBrk="1" hangingPunct="1">
              <a:buNone/>
            </a:pPr>
            <a:endParaRPr lang="en-US" sz="2000" i="1" dirty="0"/>
          </a:p>
          <a:p>
            <a:pPr eaLnBrk="1" hangingPunct="1">
              <a:buFontTx/>
              <a:buNone/>
            </a:pPr>
            <a:r>
              <a:rPr lang="en-US" sz="2400" dirty="0"/>
              <a:t>Weapon</a:t>
            </a:r>
            <a:endParaRPr lang="en-US" sz="2400" i="1" dirty="0">
              <a:solidFill>
                <a:srgbClr val="FF3300"/>
              </a:solidFill>
            </a:endParaRPr>
          </a:p>
          <a:p>
            <a:pPr marL="0" indent="0" eaLnBrk="1" hangingPunct="1">
              <a:buNone/>
            </a:pPr>
            <a:r>
              <a:rPr lang="en-US" sz="2000" dirty="0" smtClean="0"/>
              <a:t>Anything </a:t>
            </a:r>
            <a:r>
              <a:rPr lang="en-US" sz="2000" dirty="0"/>
              <a:t>designed or used for inflicting bodily harm or physical damage</a:t>
            </a:r>
            <a:r>
              <a:rPr lang="en-US" sz="2000" dirty="0" smtClean="0"/>
              <a:t>.</a:t>
            </a:r>
          </a:p>
          <a:p>
            <a:pPr marL="0" indent="0" eaLnBrk="1" hangingPunct="1">
              <a:buNone/>
            </a:pPr>
            <a:endParaRPr lang="en-US" sz="2000" i="1" dirty="0"/>
          </a:p>
          <a:p>
            <a:pPr eaLnBrk="1" hangingPunct="1">
              <a:buFontTx/>
              <a:buNone/>
            </a:pPr>
            <a:r>
              <a:rPr lang="en-US" sz="2400" dirty="0"/>
              <a:t>Privately-Owned </a:t>
            </a:r>
            <a:r>
              <a:rPr lang="en-US" sz="2400" dirty="0" smtClean="0"/>
              <a:t>Weapon</a:t>
            </a:r>
            <a:endParaRPr lang="en-US" sz="2400" i="1" dirty="0" smtClean="0">
              <a:solidFill>
                <a:srgbClr val="FF3300"/>
              </a:solidFill>
            </a:endParaRPr>
          </a:p>
          <a:p>
            <a:pPr marL="0" indent="0" eaLnBrk="1" hangingPunct="1">
              <a:buNone/>
            </a:pPr>
            <a:r>
              <a:rPr lang="en-US" sz="2000" dirty="0" smtClean="0"/>
              <a:t>Any weapon in the possession of an individual, other than authorized military weapons in an individual’s possession as part of official military duties. </a:t>
            </a:r>
            <a:endParaRPr lang="en-US" sz="2000" i="1" dirty="0" smtClean="0"/>
          </a:p>
          <a:p>
            <a:pPr algn="ctr" eaLnBrk="1" hangingPunct="1">
              <a:buFontTx/>
              <a:buNone/>
            </a:pPr>
            <a:endParaRPr lang="en-US" b="1" i="1"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a:t>
            </a:r>
            <a:r>
              <a:rPr lang="en-US" kern="0" dirty="0" smtClean="0"/>
              <a:t>Weapons</a:t>
            </a:r>
            <a:endParaRPr lang="en-US" kern="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106" y="1158860"/>
            <a:ext cx="3086788" cy="16496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146" y="2817846"/>
            <a:ext cx="5753878" cy="3522111"/>
          </a:xfrm>
          <a:prstGeom prst="rect">
            <a:avLst/>
          </a:prstGeom>
        </p:spPr>
      </p:pic>
    </p:spTree>
    <p:extLst>
      <p:ext uri="{BB962C8B-B14F-4D97-AF65-F5344CB8AC3E}">
        <p14:creationId xmlns:p14="http://schemas.microsoft.com/office/powerpoint/2010/main" val="1877846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ChangeArrowheads="1"/>
          </p:cNvSpPr>
          <p:nvPr/>
        </p:nvSpPr>
        <p:spPr bwMode="auto">
          <a:xfrm>
            <a:off x="426722" y="1102931"/>
            <a:ext cx="6477932" cy="4647426"/>
          </a:xfrm>
          <a:prstGeom prst="rect">
            <a:avLst/>
          </a:prstGeom>
          <a:noFill/>
          <a:ln w="9525">
            <a:noFill/>
            <a:miter lim="800000"/>
            <a:headEnd/>
            <a:tailEnd/>
          </a:ln>
        </p:spPr>
        <p:txBody>
          <a:bodyPr wrap="square" anchor="ctr">
            <a:spAutoFit/>
          </a:bodyPr>
          <a:lstStyle/>
          <a:p>
            <a:pPr eaLnBrk="0" hangingPunct="0">
              <a:spcAft>
                <a:spcPts val="1200"/>
              </a:spcAft>
            </a:pPr>
            <a:r>
              <a:rPr lang="en-US" sz="2400" dirty="0" smtClean="0">
                <a:latin typeface="Arial" charset="0"/>
                <a:ea typeface="Times New Roman" pitchFamily="18" charset="0"/>
                <a:cs typeface="Arial" charset="0"/>
              </a:rPr>
              <a:t>Applicable Regulations:</a:t>
            </a:r>
            <a:endParaRPr lang="en-US" sz="2400" dirty="0">
              <a:latin typeface="Arial" charset="0"/>
              <a:ea typeface="Times New Roman" pitchFamily="18" charset="0"/>
              <a:cs typeface="Arial" charset="0"/>
            </a:endParaRPr>
          </a:p>
          <a:p>
            <a:pPr marL="342900" indent="-342900" eaLnBrk="0" hangingPunct="0">
              <a:spcAft>
                <a:spcPts val="1200"/>
              </a:spcAft>
              <a:buFont typeface="Arial" panose="020B0604020202020204" pitchFamily="34" charset="0"/>
              <a:buChar char="•"/>
            </a:pPr>
            <a:r>
              <a:rPr lang="en-US" dirty="0">
                <a:latin typeface="Arial" charset="0"/>
                <a:ea typeface="Times New Roman" pitchFamily="18" charset="0"/>
                <a:cs typeface="Arial" charset="0"/>
              </a:rPr>
              <a:t>AR 190-11 para </a:t>
            </a:r>
            <a:r>
              <a:rPr lang="en-US" dirty="0" smtClean="0">
                <a:latin typeface="Arial" charset="0"/>
                <a:ea typeface="Times New Roman" pitchFamily="18" charset="0"/>
                <a:cs typeface="Arial" charset="0"/>
              </a:rPr>
              <a:t>4-5: </a:t>
            </a:r>
            <a:r>
              <a:rPr lang="en-US" dirty="0">
                <a:latin typeface="Arial" charset="0"/>
                <a:ea typeface="Times New Roman" pitchFamily="18" charset="0"/>
                <a:cs typeface="Arial" charset="0"/>
              </a:rPr>
              <a:t>prohibits POFs unless policy designated in writing by Senior Commander.</a:t>
            </a:r>
          </a:p>
          <a:p>
            <a:pPr marL="342900" indent="-342900" eaLnBrk="0" hangingPunct="0">
              <a:spcAft>
                <a:spcPts val="1200"/>
              </a:spcAft>
              <a:buFont typeface="Arial" panose="020B0604020202020204" pitchFamily="34" charset="0"/>
              <a:buChar char="•"/>
            </a:pPr>
            <a:r>
              <a:rPr lang="en-US" dirty="0" smtClean="0">
                <a:latin typeface="Arial" charset="0"/>
                <a:ea typeface="Times New Roman" pitchFamily="18" charset="0"/>
                <a:cs typeface="Arial" charset="0"/>
              </a:rPr>
              <a:t>FR 190-1 (Dated: 3 Apr 2018</a:t>
            </a:r>
            <a:r>
              <a:rPr lang="en-US" dirty="0">
                <a:latin typeface="Arial" charset="0"/>
                <a:ea typeface="Times New Roman" pitchFamily="18" charset="0"/>
                <a:cs typeface="Arial" charset="0"/>
              </a:rPr>
              <a:t>): </a:t>
            </a:r>
            <a:r>
              <a:rPr lang="en-US" dirty="0" smtClean="0">
                <a:latin typeface="Arial" charset="0"/>
                <a:ea typeface="Times New Roman" pitchFamily="18" charset="0"/>
                <a:cs typeface="Arial" charset="0"/>
              </a:rPr>
              <a:t>Fort Riley specific regulation titled Privately Owned Weapons, Explosives </a:t>
            </a:r>
            <a:r>
              <a:rPr lang="en-US" dirty="0">
                <a:latin typeface="Arial" charset="0"/>
                <a:ea typeface="Times New Roman" pitchFamily="18" charset="0"/>
                <a:cs typeface="Arial" charset="0"/>
              </a:rPr>
              <a:t>a</a:t>
            </a:r>
            <a:r>
              <a:rPr lang="en-US" dirty="0" smtClean="0">
                <a:latin typeface="Arial" charset="0"/>
                <a:ea typeface="Times New Roman" pitchFamily="18" charset="0"/>
                <a:cs typeface="Arial" charset="0"/>
              </a:rPr>
              <a:t>nd Ammunition.</a:t>
            </a:r>
          </a:p>
          <a:p>
            <a:pPr eaLnBrk="0" hangingPunct="0">
              <a:spcAft>
                <a:spcPts val="1200"/>
              </a:spcAft>
            </a:pPr>
            <a:r>
              <a:rPr lang="en-US" sz="2400" dirty="0" smtClean="0">
                <a:latin typeface="Arial" charset="0"/>
                <a:ea typeface="Times New Roman" pitchFamily="18" charset="0"/>
                <a:cs typeface="Arial" charset="0"/>
              </a:rPr>
              <a:t>Unit Requirements:</a:t>
            </a:r>
            <a:endParaRPr lang="en-US" sz="2400" dirty="0">
              <a:latin typeface="Arial" charset="0"/>
              <a:ea typeface="Times New Roman" pitchFamily="18" charset="0"/>
              <a:cs typeface="Arial" charset="0"/>
            </a:endParaRPr>
          </a:p>
          <a:p>
            <a:pPr marL="342900" indent="-342900" eaLnBrk="0" hangingPunct="0">
              <a:spcAft>
                <a:spcPts val="1200"/>
              </a:spcAft>
              <a:buFont typeface="Arial" panose="020B0604020202020204" pitchFamily="34" charset="0"/>
              <a:buChar char="•"/>
            </a:pPr>
            <a:r>
              <a:rPr lang="en-US" dirty="0">
                <a:latin typeface="Arial" charset="0"/>
                <a:ea typeface="Times New Roman" pitchFamily="18" charset="0"/>
                <a:cs typeface="Arial" charset="0"/>
              </a:rPr>
              <a:t>FR Form </a:t>
            </a:r>
            <a:r>
              <a:rPr lang="en-US" dirty="0" smtClean="0">
                <a:latin typeface="Arial" charset="0"/>
                <a:ea typeface="Times New Roman" pitchFamily="18" charset="0"/>
                <a:cs typeface="Arial" charset="0"/>
              </a:rPr>
              <a:t>102-1 </a:t>
            </a:r>
            <a:r>
              <a:rPr lang="en-US" dirty="0">
                <a:latin typeface="Arial" charset="0"/>
                <a:ea typeface="Times New Roman" pitchFamily="18" charset="0"/>
                <a:cs typeface="Arial" charset="0"/>
              </a:rPr>
              <a:t>maintained on </a:t>
            </a:r>
            <a:r>
              <a:rPr lang="en-US" dirty="0" smtClean="0">
                <a:latin typeface="Arial" charset="0"/>
                <a:ea typeface="Times New Roman" pitchFamily="18" charset="0"/>
                <a:cs typeface="Arial" charset="0"/>
              </a:rPr>
              <a:t>file until the Soldier/Family Member departs the organization.</a:t>
            </a:r>
            <a:endParaRPr lang="en-US" dirty="0">
              <a:latin typeface="Arial" charset="0"/>
              <a:ea typeface="Times New Roman" pitchFamily="18" charset="0"/>
              <a:cs typeface="Arial" charset="0"/>
            </a:endParaRPr>
          </a:p>
          <a:p>
            <a:pPr marL="342900" indent="-342900" eaLnBrk="0" hangingPunct="0">
              <a:spcAft>
                <a:spcPts val="1200"/>
              </a:spcAft>
              <a:buFont typeface="Arial" panose="020B0604020202020204" pitchFamily="34" charset="0"/>
              <a:buChar char="•"/>
            </a:pPr>
            <a:r>
              <a:rPr lang="en-US" dirty="0" smtClean="0">
                <a:latin typeface="Arial" charset="0"/>
                <a:ea typeface="Times New Roman" pitchFamily="18" charset="0"/>
                <a:cs typeface="Arial" charset="0"/>
              </a:rPr>
              <a:t>Have policies, plans and procedures in place for storing privately owned weapons.  Plan tailored by the CDR for their specific situation based on mission, facility space, etc.…</a:t>
            </a:r>
            <a:endParaRPr lang="en-US" dirty="0">
              <a:latin typeface="Arial" charset="0"/>
              <a:ea typeface="Times New Roman" pitchFamily="18" charset="0"/>
              <a:cs typeface="Arial" charset="0"/>
            </a:endParaRPr>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pic>
        <p:nvPicPr>
          <p:cNvPr id="3" name="Picture 2"/>
          <p:cNvPicPr>
            <a:picLocks noChangeAspect="1"/>
          </p:cNvPicPr>
          <p:nvPr/>
        </p:nvPicPr>
        <p:blipFill>
          <a:blip r:embed="rId3"/>
          <a:stretch>
            <a:fillRect/>
          </a:stretch>
        </p:blipFill>
        <p:spPr>
          <a:xfrm>
            <a:off x="7069230" y="1020762"/>
            <a:ext cx="4342372" cy="5189491"/>
          </a:xfrm>
          <a:prstGeom prst="rect">
            <a:avLst/>
          </a:prstGeom>
          <a:ln>
            <a:solidFill>
              <a:schemeClr val="tx1"/>
            </a:solidFill>
          </a:ln>
        </p:spPr>
      </p:pic>
      <p:sp>
        <p:nvSpPr>
          <p:cNvPr id="5" name="Rectangle 4"/>
          <p:cNvSpPr/>
          <p:nvPr/>
        </p:nvSpPr>
        <p:spPr>
          <a:xfrm rot="19809564">
            <a:off x="7060220" y="1684582"/>
            <a:ext cx="2603791" cy="707886"/>
          </a:xfrm>
          <a:prstGeom prst="rect">
            <a:avLst/>
          </a:prstGeom>
          <a:noFill/>
        </p:spPr>
        <p:txBody>
          <a:bodyPr wrap="none" lIns="91440" tIns="45720" rIns="91440" bIns="45720">
            <a:spAutoFit/>
          </a:bodyPr>
          <a:lstStyle/>
          <a:p>
            <a:pPr algn="ctr"/>
            <a:r>
              <a:rPr lang="en-US" sz="2000" b="1" cap="none" spc="0" dirty="0" smtClean="0">
                <a:ln w="0"/>
                <a:solidFill>
                  <a:srgbClr val="FF0000"/>
                </a:solidFill>
                <a:effectLst>
                  <a:outerShdw blurRad="38100" dist="19050" dir="2700000" algn="tl" rotWithShape="0">
                    <a:schemeClr val="dk1">
                      <a:alpha val="40000"/>
                    </a:schemeClr>
                  </a:outerShdw>
                </a:effectLst>
              </a:rPr>
              <a:t>NEW REGULATION </a:t>
            </a:r>
          </a:p>
          <a:p>
            <a:pPr algn="ctr"/>
            <a:r>
              <a:rPr lang="en-US" sz="2000" b="1" cap="none" spc="0" dirty="0" smtClean="0">
                <a:ln w="0"/>
                <a:solidFill>
                  <a:srgbClr val="FF0000"/>
                </a:solidFill>
                <a:effectLst>
                  <a:outerShdw blurRad="38100" dist="19050" dir="2700000" algn="tl" rotWithShape="0">
                    <a:schemeClr val="dk1">
                      <a:alpha val="40000"/>
                    </a:schemeClr>
                  </a:outerShdw>
                </a:effectLst>
              </a:rPr>
              <a:t>APR 2018!</a:t>
            </a:r>
            <a:endParaRPr lang="en-US" sz="20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0046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4"/>
          <p:cNvSpPr txBox="1">
            <a:spLocks noChangeArrowheads="1"/>
          </p:cNvSpPr>
          <p:nvPr/>
        </p:nvSpPr>
        <p:spPr bwMode="auto">
          <a:xfrm>
            <a:off x="5318450" y="1360142"/>
            <a:ext cx="6307494" cy="5016758"/>
          </a:xfrm>
          <a:prstGeom prst="rect">
            <a:avLst/>
          </a:prstGeom>
          <a:noFill/>
          <a:ln w="9525">
            <a:noFill/>
            <a:miter lim="800000"/>
            <a:headEnd/>
            <a:tailEnd/>
          </a:ln>
        </p:spPr>
        <p:txBody>
          <a:bodyPr wrap="square">
            <a:spAutoFit/>
          </a:bodyPr>
          <a:lstStyle/>
          <a:p>
            <a:pPr algn="ctr"/>
            <a:r>
              <a:rPr lang="en-US" sz="2400" u="sng" dirty="0" smtClean="0"/>
              <a:t>FR </a:t>
            </a:r>
            <a:r>
              <a:rPr lang="en-US" sz="2400" u="sng" dirty="0" smtClean="0"/>
              <a:t>102-3 (</a:t>
            </a:r>
            <a:r>
              <a:rPr lang="en-US" sz="2400" u="sng" dirty="0" smtClean="0"/>
              <a:t>SEP</a:t>
            </a:r>
            <a:r>
              <a:rPr lang="en-US" sz="2400" u="sng" dirty="0" smtClean="0"/>
              <a:t> 2019)</a:t>
            </a:r>
            <a:endParaRPr lang="en-US" sz="2400" u="sng" dirty="0" smtClean="0"/>
          </a:p>
          <a:p>
            <a:pPr>
              <a:buFontTx/>
              <a:buChar char="•"/>
            </a:pPr>
            <a:endParaRPr lang="en-US" sz="2400" dirty="0" smtClean="0"/>
          </a:p>
          <a:p>
            <a:pPr marL="285750" indent="-285750">
              <a:buFont typeface="Arial" panose="020B0604020202020204" pitchFamily="34" charset="0"/>
              <a:buChar char="•"/>
            </a:pPr>
            <a:r>
              <a:rPr lang="en-US" sz="2400" dirty="0" smtClean="0"/>
              <a:t>Request permission for </a:t>
            </a:r>
            <a:r>
              <a:rPr lang="en-US" sz="2400" dirty="0"/>
              <a:t>up to </a:t>
            </a:r>
            <a:r>
              <a:rPr lang="en-US" sz="2400" dirty="0"/>
              <a:t>5</a:t>
            </a:r>
            <a:r>
              <a:rPr lang="en-US" sz="2400" dirty="0" smtClean="0"/>
              <a:t> </a:t>
            </a:r>
            <a:r>
              <a:rPr lang="en-US" sz="2400" dirty="0" smtClean="0"/>
              <a:t>firearms per </a:t>
            </a:r>
            <a:r>
              <a:rPr lang="en-US" sz="2400" dirty="0" smtClean="0"/>
              <a:t>form.</a:t>
            </a:r>
            <a:endParaRPr lang="en-US" sz="24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Valid </a:t>
            </a:r>
            <a:r>
              <a:rPr lang="en-US" sz="2400" dirty="0" smtClean="0"/>
              <a:t>for </a:t>
            </a:r>
            <a:r>
              <a:rPr lang="en-US" sz="2400" dirty="0" smtClean="0"/>
              <a:t>24 Hours.</a:t>
            </a:r>
            <a:endParaRPr lang="en-US" sz="2400" dirty="0" smtClean="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a:t>Firearms brought onto post or purchased on post </a:t>
            </a:r>
            <a:r>
              <a:rPr lang="en-US" sz="2400" dirty="0" smtClean="0"/>
              <a:t>must be </a:t>
            </a:r>
            <a:r>
              <a:rPr lang="en-US" sz="2400" dirty="0"/>
              <a:t>registered in the ALERTS within 24 </a:t>
            </a:r>
            <a:r>
              <a:rPr lang="en-US" sz="2400" dirty="0" smtClean="0"/>
              <a:t>hours.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Issued at AAFES gun counter, and all ACP during VCC non business hours.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VCC authorized to issue 7 day temporary registration.</a:t>
            </a:r>
            <a:endParaRPr lang="en-US" sz="2400" dirty="0"/>
          </a:p>
        </p:txBody>
      </p:sp>
      <p:sp>
        <p:nvSpPr>
          <p:cNvPr id="6"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a:t>
            </a:r>
            <a:r>
              <a:rPr lang="en-US" kern="0" dirty="0" smtClean="0"/>
              <a:t>Weapons</a:t>
            </a:r>
          </a:p>
          <a:p>
            <a:pPr eaLnBrk="1" hangingPunct="1"/>
            <a:r>
              <a:rPr lang="en-US" kern="0" dirty="0" smtClean="0"/>
              <a:t>Permission to Register</a:t>
            </a:r>
            <a:endParaRPr lang="en-US" kern="0" dirty="0"/>
          </a:p>
        </p:txBody>
      </p:sp>
      <p:pic>
        <p:nvPicPr>
          <p:cNvPr id="2" name="Picture 1"/>
          <p:cNvPicPr>
            <a:picLocks noChangeAspect="1"/>
          </p:cNvPicPr>
          <p:nvPr/>
        </p:nvPicPr>
        <p:blipFill>
          <a:blip r:embed="rId3"/>
          <a:stretch>
            <a:fillRect/>
          </a:stretch>
        </p:blipFill>
        <p:spPr>
          <a:xfrm>
            <a:off x="245602" y="1977763"/>
            <a:ext cx="5008679" cy="3755700"/>
          </a:xfrm>
          <a:prstGeom prst="rect">
            <a:avLst/>
          </a:prstGeom>
        </p:spPr>
      </p:pic>
    </p:spTree>
    <p:extLst>
      <p:ext uri="{BB962C8B-B14F-4D97-AF65-F5344CB8AC3E}">
        <p14:creationId xmlns:p14="http://schemas.microsoft.com/office/powerpoint/2010/main" val="287957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anim calcmode="lin" valueType="num">
                                      <p:cBhvr additive="base">
                                        <p:cTn id="3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8" end="8"/>
                                            </p:txEl>
                                          </p:spTgt>
                                        </p:tgtEl>
                                        <p:attrNameLst>
                                          <p:attrName>style.visibility</p:attrName>
                                        </p:attrNameLst>
                                      </p:cBhvr>
                                      <p:to>
                                        <p:strVal val="visible"/>
                                      </p:to>
                                    </p:set>
                                    <p:anim calcmode="lin" valueType="num">
                                      <p:cBhvr additive="base">
                                        <p:cTn id="37"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10" end="10"/>
                                            </p:txEl>
                                          </p:spTgt>
                                        </p:tgtEl>
                                        <p:attrNameLst>
                                          <p:attrName>style.visibility</p:attrName>
                                        </p:attrNameLst>
                                      </p:cBhvr>
                                      <p:to>
                                        <p:strVal val="visible"/>
                                      </p:to>
                                    </p:set>
                                    <p:anim calcmode="lin" valueType="num">
                                      <p:cBhvr additive="base">
                                        <p:cTn id="43"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4"/>
          <p:cNvSpPr txBox="1">
            <a:spLocks noChangeArrowheads="1"/>
          </p:cNvSpPr>
          <p:nvPr/>
        </p:nvSpPr>
        <p:spPr bwMode="auto">
          <a:xfrm>
            <a:off x="5318450" y="1360142"/>
            <a:ext cx="6307494" cy="4524315"/>
          </a:xfrm>
          <a:prstGeom prst="rect">
            <a:avLst/>
          </a:prstGeom>
          <a:noFill/>
          <a:ln w="9525">
            <a:noFill/>
            <a:miter lim="800000"/>
            <a:headEnd/>
            <a:tailEnd/>
          </a:ln>
        </p:spPr>
        <p:txBody>
          <a:bodyPr wrap="square">
            <a:spAutoFit/>
          </a:bodyPr>
          <a:lstStyle/>
          <a:p>
            <a:pPr algn="ctr"/>
            <a:r>
              <a:rPr lang="en-US" sz="2400" u="sng" dirty="0" smtClean="0"/>
              <a:t>FR 102-1 (MAR 2018)</a:t>
            </a:r>
          </a:p>
          <a:p>
            <a:pPr>
              <a:buFontTx/>
              <a:buChar char="•"/>
            </a:pPr>
            <a:endParaRPr lang="en-US" sz="2400" dirty="0" smtClean="0"/>
          </a:p>
          <a:p>
            <a:pPr marL="285750" indent="-285750">
              <a:buFont typeface="Arial" panose="020B0604020202020204" pitchFamily="34" charset="0"/>
              <a:buChar char="•"/>
            </a:pPr>
            <a:r>
              <a:rPr lang="en-US" sz="2400" dirty="0" smtClean="0"/>
              <a:t>Register </a:t>
            </a:r>
            <a:r>
              <a:rPr lang="en-US" sz="2400" dirty="0"/>
              <a:t>up to </a:t>
            </a:r>
            <a:r>
              <a:rPr lang="en-US" sz="2400" dirty="0" smtClean="0"/>
              <a:t>6 firearms per form</a:t>
            </a:r>
            <a:endParaRPr lang="en-US" sz="24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Valid </a:t>
            </a:r>
            <a:r>
              <a:rPr lang="en-US" sz="2400" dirty="0" smtClean="0"/>
              <a:t>for 3 years (All</a:t>
            </a:r>
            <a:r>
              <a:rPr lang="en-US" sz="2400" dirty="0" smtClean="0"/>
              <a:t>)</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a:t>DES VCC </a:t>
            </a:r>
            <a:r>
              <a:rPr lang="en-US" sz="2400" dirty="0" smtClean="0"/>
              <a:t>will </a:t>
            </a:r>
            <a:r>
              <a:rPr lang="en-US" sz="2400" dirty="0"/>
              <a:t>stamp the Commanders copy of the FR Form </a:t>
            </a:r>
            <a:r>
              <a:rPr lang="en-US" sz="2400" dirty="0" smtClean="0"/>
              <a:t>102-1.</a:t>
            </a:r>
            <a:endParaRPr lang="en-US" sz="24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Commander must maintain copies of the </a:t>
            </a:r>
            <a:r>
              <a:rPr lang="en-US" sz="2400" dirty="0"/>
              <a:t>FR Form 102-1 </a:t>
            </a:r>
            <a:r>
              <a:rPr lang="en-US" sz="2400" dirty="0" smtClean="0"/>
              <a:t>of</a:t>
            </a:r>
            <a:r>
              <a:rPr lang="en-US" sz="2400" dirty="0" smtClean="0"/>
              <a:t> </a:t>
            </a:r>
            <a:r>
              <a:rPr lang="en-US" sz="2400" dirty="0" smtClean="0"/>
              <a:t>personnel within the </a:t>
            </a:r>
            <a:r>
              <a:rPr lang="en-US" sz="2400" dirty="0" smtClean="0"/>
              <a:t>unit approved to bring firearms on post.  (including family members and guest). </a:t>
            </a:r>
            <a:r>
              <a:rPr lang="en-US" sz="2400" dirty="0" smtClean="0"/>
              <a:t>(Generally maintained by the Unit Armorer)</a:t>
            </a:r>
            <a:endParaRPr lang="en-US" sz="2400" dirty="0"/>
          </a:p>
        </p:txBody>
      </p:sp>
      <p:sp>
        <p:nvSpPr>
          <p:cNvPr id="6" name="Rectangle 2"/>
          <p:cNvSpPr txBox="1">
            <a:spLocks noChangeArrowheads="1"/>
          </p:cNvSpPr>
          <p:nvPr/>
        </p:nvSpPr>
        <p:spPr>
          <a:xfrm>
            <a:off x="1999488" y="36576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a:t>
            </a:r>
            <a:r>
              <a:rPr lang="en-US" kern="0" dirty="0" smtClean="0"/>
              <a:t>Weapons</a:t>
            </a:r>
          </a:p>
          <a:p>
            <a:pPr eaLnBrk="1" hangingPunct="1"/>
            <a:r>
              <a:rPr lang="en-US" kern="0" dirty="0" smtClean="0"/>
              <a:t>Approved for Registration</a:t>
            </a:r>
            <a:endParaRPr lang="en-US" kern="0" dirty="0"/>
          </a:p>
        </p:txBody>
      </p:sp>
      <p:pic>
        <p:nvPicPr>
          <p:cNvPr id="4" name="Picture 3"/>
          <p:cNvPicPr>
            <a:picLocks noChangeAspect="1"/>
          </p:cNvPicPr>
          <p:nvPr/>
        </p:nvPicPr>
        <p:blipFill>
          <a:blip r:embed="rId3"/>
          <a:stretch>
            <a:fillRect/>
          </a:stretch>
        </p:blipFill>
        <p:spPr>
          <a:xfrm>
            <a:off x="262976" y="1222520"/>
            <a:ext cx="4813998" cy="5137442"/>
          </a:xfrm>
          <a:prstGeom prst="rect">
            <a:avLst/>
          </a:prstGeom>
        </p:spPr>
      </p:pic>
    </p:spTree>
    <p:extLst>
      <p:ext uri="{BB962C8B-B14F-4D97-AF65-F5344CB8AC3E}">
        <p14:creationId xmlns:p14="http://schemas.microsoft.com/office/powerpoint/2010/main" val="10221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anim calcmode="lin" valueType="num">
                                      <p:cBhvr additive="base">
                                        <p:cTn id="3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8" end="8"/>
                                            </p:txEl>
                                          </p:spTgt>
                                        </p:tgtEl>
                                        <p:attrNameLst>
                                          <p:attrName>style.visibility</p:attrName>
                                        </p:attrNameLst>
                                      </p:cBhvr>
                                      <p:to>
                                        <p:strVal val="visible"/>
                                      </p:to>
                                    </p:set>
                                    <p:anim calcmode="lin" valueType="num">
                                      <p:cBhvr additive="base">
                                        <p:cTn id="37"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0" y="1320561"/>
            <a:ext cx="7351279" cy="3570208"/>
          </a:xfrm>
          <a:prstGeom prst="rect">
            <a:avLst/>
          </a:prstGeom>
          <a:noFill/>
          <a:ln w="9525">
            <a:noFill/>
            <a:miter lim="800000"/>
            <a:headEnd/>
            <a:tailEnd/>
          </a:ln>
        </p:spPr>
        <p:txBody>
          <a:bodyPr wrap="square" anchor="ctr">
            <a:spAutoFit/>
          </a:bodyPr>
          <a:lstStyle/>
          <a:p>
            <a:pPr indent="393700" eaLnBrk="0" hangingPunct="0">
              <a:spcAft>
                <a:spcPts val="1200"/>
              </a:spcAft>
            </a:pPr>
            <a:r>
              <a:rPr lang="en-US" sz="2400" dirty="0" smtClean="0">
                <a:latin typeface="Arial" charset="0"/>
                <a:ea typeface="Times New Roman" pitchFamily="18" charset="0"/>
                <a:cs typeface="Arial" charset="0"/>
              </a:rPr>
              <a:t>Registration </a:t>
            </a:r>
            <a:r>
              <a:rPr lang="en-US" sz="2400" dirty="0">
                <a:latin typeface="Arial" charset="0"/>
                <a:ea typeface="Times New Roman" pitchFamily="18" charset="0"/>
                <a:cs typeface="Arial" charset="0"/>
              </a:rPr>
              <a:t>Process</a:t>
            </a:r>
          </a:p>
          <a:p>
            <a:pPr lvl="2" indent="393700" eaLnBrk="0" hangingPunct="0">
              <a:spcAft>
                <a:spcPts val="1200"/>
              </a:spcAft>
              <a:buFont typeface="+mj-lt"/>
              <a:buAutoNum type="arabicPeriod"/>
            </a:pPr>
            <a:r>
              <a:rPr lang="en-US" dirty="0">
                <a:latin typeface="Arial" charset="0"/>
                <a:ea typeface="Times New Roman" pitchFamily="18" charset="0"/>
                <a:cs typeface="Arial" charset="0"/>
              </a:rPr>
              <a:t>Validate POF is </a:t>
            </a:r>
            <a:r>
              <a:rPr lang="en-US" dirty="0" smtClean="0">
                <a:latin typeface="Arial" charset="0"/>
                <a:ea typeface="Times New Roman" pitchFamily="18" charset="0"/>
                <a:cs typeface="Arial" charset="0"/>
              </a:rPr>
              <a:t>legal FR Form 102-3 (24 HR Permission for Privately Owned Firearms On Fort Riley)</a:t>
            </a:r>
            <a:endParaRPr lang="en-US" dirty="0">
              <a:latin typeface="Arial" charset="0"/>
              <a:ea typeface="Times New Roman" pitchFamily="18" charset="0"/>
              <a:cs typeface="Arial" charset="0"/>
            </a:endParaRPr>
          </a:p>
          <a:p>
            <a:pPr lvl="2" indent="393700" eaLnBrk="0" hangingPunct="0">
              <a:spcAft>
                <a:spcPts val="1200"/>
              </a:spcAft>
              <a:buFont typeface="+mj-lt"/>
              <a:buAutoNum type="arabicPeriod"/>
            </a:pPr>
            <a:r>
              <a:rPr lang="en-US" dirty="0">
                <a:latin typeface="Arial" charset="0"/>
                <a:ea typeface="Times New Roman" pitchFamily="18" charset="0"/>
                <a:cs typeface="Arial" charset="0"/>
              </a:rPr>
              <a:t>Obtain Commander’s permission by completing FR form </a:t>
            </a:r>
            <a:r>
              <a:rPr lang="en-US" dirty="0" smtClean="0">
                <a:latin typeface="Arial" charset="0"/>
                <a:ea typeface="Times New Roman" pitchFamily="18" charset="0"/>
                <a:cs typeface="Arial" charset="0"/>
              </a:rPr>
              <a:t>102-1 Request for </a:t>
            </a:r>
            <a:r>
              <a:rPr lang="en-US" dirty="0">
                <a:latin typeface="Arial" charset="0"/>
                <a:ea typeface="Times New Roman" pitchFamily="18" charset="0"/>
                <a:cs typeface="Arial" charset="0"/>
              </a:rPr>
              <a:t>Registration </a:t>
            </a:r>
            <a:r>
              <a:rPr lang="en-US" dirty="0" smtClean="0">
                <a:latin typeface="Arial" charset="0"/>
                <a:ea typeface="Times New Roman" pitchFamily="18" charset="0"/>
                <a:cs typeface="Arial" charset="0"/>
              </a:rPr>
              <a:t>of Privately </a:t>
            </a:r>
            <a:r>
              <a:rPr lang="en-US" dirty="0">
                <a:latin typeface="Arial" charset="0"/>
                <a:ea typeface="Times New Roman" pitchFamily="18" charset="0"/>
                <a:cs typeface="Arial" charset="0"/>
              </a:rPr>
              <a:t>Owned </a:t>
            </a:r>
            <a:r>
              <a:rPr lang="en-US" dirty="0" smtClean="0">
                <a:latin typeface="Arial" charset="0"/>
                <a:ea typeface="Times New Roman" pitchFamily="18" charset="0"/>
                <a:cs typeface="Arial" charset="0"/>
              </a:rPr>
              <a:t>Firearms.</a:t>
            </a:r>
            <a:endParaRPr lang="en-US" dirty="0" smtClean="0">
              <a:latin typeface="Arial" charset="0"/>
              <a:ea typeface="Times New Roman" pitchFamily="18" charset="0"/>
              <a:cs typeface="Arial" charset="0"/>
            </a:endParaRPr>
          </a:p>
          <a:p>
            <a:pPr lvl="2" indent="393700" eaLnBrk="0" hangingPunct="0">
              <a:spcAft>
                <a:spcPts val="1200"/>
              </a:spcAft>
              <a:buFont typeface="+mj-lt"/>
              <a:buAutoNum type="arabicPeriod"/>
            </a:pPr>
            <a:r>
              <a:rPr lang="en-US" dirty="0" smtClean="0">
                <a:latin typeface="Arial" charset="0"/>
                <a:ea typeface="Times New Roman" pitchFamily="18" charset="0"/>
                <a:cs typeface="Arial" charset="0"/>
              </a:rPr>
              <a:t>Complete registration process at Visitor Control Center (VCC). </a:t>
            </a:r>
            <a:r>
              <a:rPr lang="en-US" b="1" dirty="0" smtClean="0">
                <a:latin typeface="Arial" charset="0"/>
                <a:ea typeface="Times New Roman" pitchFamily="18" charset="0"/>
                <a:cs typeface="Arial" charset="0"/>
              </a:rPr>
              <a:t>(Henry ACP, I-70 exit 301)</a:t>
            </a:r>
          </a:p>
          <a:p>
            <a:pPr lvl="2" indent="393700" eaLnBrk="0" hangingPunct="0">
              <a:spcAft>
                <a:spcPts val="1200"/>
              </a:spcAft>
              <a:buFont typeface="+mj-lt"/>
              <a:buAutoNum type="arabicPeriod"/>
            </a:pPr>
            <a:r>
              <a:rPr lang="en-US" dirty="0" smtClean="0">
                <a:latin typeface="Arial" charset="0"/>
                <a:ea typeface="Times New Roman" pitchFamily="18" charset="0"/>
                <a:cs typeface="Arial" charset="0"/>
              </a:rPr>
              <a:t>DES VCC personnel is the final registration authority, and will stamp the Commanders copy of the FR Form 102-1, and the ALERTS generated permanent registration form. </a:t>
            </a:r>
            <a:endParaRPr lang="en-US" dirty="0" smtClean="0">
              <a:latin typeface="Arial" charset="0"/>
              <a:ea typeface="Times New Roman" pitchFamily="18" charset="0"/>
              <a:cs typeface="Arial" charset="0"/>
            </a:endParaRPr>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279" y="2546263"/>
            <a:ext cx="4286250" cy="3124200"/>
          </a:xfrm>
          <a:prstGeom prst="rect">
            <a:avLst/>
          </a:prstGeom>
        </p:spPr>
      </p:pic>
    </p:spTree>
    <p:extLst>
      <p:ext uri="{BB962C8B-B14F-4D97-AF65-F5344CB8AC3E}">
        <p14:creationId xmlns:p14="http://schemas.microsoft.com/office/powerpoint/2010/main" val="2940213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2435565" y="1656128"/>
            <a:ext cx="7086600" cy="646331"/>
          </a:xfrm>
          <a:prstGeom prst="rect">
            <a:avLst/>
          </a:prstGeom>
          <a:noFill/>
          <a:ln w="9525">
            <a:noFill/>
            <a:miter lim="800000"/>
            <a:headEnd/>
            <a:tailEnd/>
          </a:ln>
        </p:spPr>
        <p:txBody>
          <a:bodyPr>
            <a:spAutoFit/>
          </a:bodyPr>
          <a:lstStyle/>
          <a:p>
            <a:pPr>
              <a:spcBef>
                <a:spcPct val="20000"/>
              </a:spcBef>
            </a:pPr>
            <a:r>
              <a:rPr lang="en-US" dirty="0"/>
              <a:t>Before a weapon is issued, check DA Form 3749 against the MAL to ensure an authorized and correct issue is being made.</a:t>
            </a:r>
          </a:p>
        </p:txBody>
      </p:sp>
      <p:grpSp>
        <p:nvGrpSpPr>
          <p:cNvPr id="2" name="Group 17"/>
          <p:cNvGrpSpPr>
            <a:grpSpLocks/>
          </p:cNvGrpSpPr>
          <p:nvPr/>
        </p:nvGrpSpPr>
        <p:grpSpPr bwMode="auto">
          <a:xfrm>
            <a:off x="2314734" y="2960374"/>
            <a:ext cx="3657600" cy="2613025"/>
            <a:chOff x="484496" y="3075132"/>
            <a:chExt cx="3657600" cy="2612571"/>
          </a:xfrm>
        </p:grpSpPr>
        <p:pic>
          <p:nvPicPr>
            <p:cNvPr id="161799" name="Picture 17"/>
            <p:cNvPicPr>
              <a:picLocks noChangeAspect="1" noChangeArrowheads="1"/>
            </p:cNvPicPr>
            <p:nvPr/>
          </p:nvPicPr>
          <p:blipFill>
            <a:blip r:embed="rId2" cstate="print"/>
            <a:srcRect l="12500" t="25102" r="49219" b="36699"/>
            <a:stretch>
              <a:fillRect/>
            </a:stretch>
          </p:blipFill>
          <p:spPr bwMode="auto">
            <a:xfrm>
              <a:off x="484496" y="3075132"/>
              <a:ext cx="3657600" cy="2612571"/>
            </a:xfrm>
            <a:prstGeom prst="rect">
              <a:avLst/>
            </a:prstGeom>
            <a:noFill/>
            <a:ln w="9525">
              <a:noFill/>
              <a:miter lim="800000"/>
              <a:headEnd/>
              <a:tailEnd/>
            </a:ln>
          </p:spPr>
        </p:pic>
        <p:sp>
          <p:nvSpPr>
            <p:cNvPr id="161800" name="Text Box 6"/>
            <p:cNvSpPr txBox="1">
              <a:spLocks noChangeArrowheads="1"/>
            </p:cNvSpPr>
            <p:nvPr/>
          </p:nvSpPr>
          <p:spPr bwMode="auto">
            <a:xfrm>
              <a:off x="1100097" y="4802653"/>
              <a:ext cx="987181" cy="274556"/>
            </a:xfrm>
            <a:prstGeom prst="rect">
              <a:avLst/>
            </a:prstGeom>
            <a:noFill/>
            <a:ln w="9525">
              <a:noFill/>
              <a:miter lim="800000"/>
              <a:headEnd/>
              <a:tailEnd/>
            </a:ln>
          </p:spPr>
          <p:txBody>
            <a:bodyPr wrap="none">
              <a:spAutoFit/>
            </a:bodyPr>
            <a:lstStyle/>
            <a:p>
              <a:r>
                <a:rPr lang="en-US" sz="1200"/>
                <a:t>Smith, John</a:t>
              </a:r>
            </a:p>
          </p:txBody>
        </p:sp>
        <p:sp>
          <p:nvSpPr>
            <p:cNvPr id="161801" name="Text Box 7"/>
            <p:cNvSpPr txBox="1">
              <a:spLocks noChangeArrowheads="1"/>
            </p:cNvSpPr>
            <p:nvPr/>
          </p:nvSpPr>
          <p:spPr bwMode="auto">
            <a:xfrm>
              <a:off x="1295400" y="3352800"/>
              <a:ext cx="834903" cy="274556"/>
            </a:xfrm>
            <a:prstGeom prst="rect">
              <a:avLst/>
            </a:prstGeom>
            <a:noFill/>
            <a:ln w="9525">
              <a:noFill/>
              <a:miter lim="800000"/>
              <a:headEnd/>
              <a:tailEnd/>
            </a:ln>
          </p:spPr>
          <p:txBody>
            <a:bodyPr wrap="none">
              <a:spAutoFit/>
            </a:bodyPr>
            <a:lstStyle/>
            <a:p>
              <a:r>
                <a:rPr lang="en-US" sz="1200"/>
                <a:t>HHC 1 ID</a:t>
              </a:r>
            </a:p>
          </p:txBody>
        </p:sp>
        <p:sp>
          <p:nvSpPr>
            <p:cNvPr id="161802" name="Text Box 8"/>
            <p:cNvSpPr txBox="1">
              <a:spLocks noChangeArrowheads="1"/>
            </p:cNvSpPr>
            <p:nvPr/>
          </p:nvSpPr>
          <p:spPr bwMode="auto">
            <a:xfrm>
              <a:off x="3505200" y="3374408"/>
              <a:ext cx="267799" cy="274556"/>
            </a:xfrm>
            <a:prstGeom prst="rect">
              <a:avLst/>
            </a:prstGeom>
            <a:noFill/>
            <a:ln w="9525">
              <a:noFill/>
              <a:miter lim="800000"/>
              <a:headEnd/>
              <a:tailEnd/>
            </a:ln>
          </p:spPr>
          <p:txBody>
            <a:bodyPr wrap="none">
              <a:spAutoFit/>
            </a:bodyPr>
            <a:lstStyle/>
            <a:p>
              <a:r>
                <a:rPr lang="en-US" sz="1200"/>
                <a:t>1</a:t>
              </a:r>
            </a:p>
          </p:txBody>
        </p:sp>
        <p:sp>
          <p:nvSpPr>
            <p:cNvPr id="161803" name="Text Box 9"/>
            <p:cNvSpPr txBox="1">
              <a:spLocks noChangeArrowheads="1"/>
            </p:cNvSpPr>
            <p:nvPr/>
          </p:nvSpPr>
          <p:spPr bwMode="auto">
            <a:xfrm>
              <a:off x="1932296" y="4060208"/>
              <a:ext cx="665122" cy="274556"/>
            </a:xfrm>
            <a:prstGeom prst="rect">
              <a:avLst/>
            </a:prstGeom>
            <a:noFill/>
            <a:ln w="9525">
              <a:noFill/>
              <a:miter lim="800000"/>
              <a:headEnd/>
              <a:tailEnd/>
            </a:ln>
          </p:spPr>
          <p:txBody>
            <a:bodyPr wrap="none">
              <a:spAutoFit/>
            </a:bodyPr>
            <a:lstStyle/>
            <a:p>
              <a:r>
                <a:rPr lang="en-US" sz="1200"/>
                <a:t>M16A4</a:t>
              </a:r>
            </a:p>
          </p:txBody>
        </p:sp>
        <p:sp>
          <p:nvSpPr>
            <p:cNvPr id="161804" name="Text Box 10"/>
            <p:cNvSpPr txBox="1">
              <a:spLocks noChangeArrowheads="1"/>
            </p:cNvSpPr>
            <p:nvPr/>
          </p:nvSpPr>
          <p:spPr bwMode="auto">
            <a:xfrm>
              <a:off x="1670702" y="4510724"/>
              <a:ext cx="854156" cy="244785"/>
            </a:xfrm>
            <a:prstGeom prst="rect">
              <a:avLst/>
            </a:prstGeom>
            <a:noFill/>
            <a:ln w="9525">
              <a:noFill/>
              <a:miter lim="800000"/>
              <a:headEnd/>
              <a:tailEnd/>
            </a:ln>
          </p:spPr>
          <p:txBody>
            <a:bodyPr wrap="none">
              <a:spAutoFit/>
            </a:bodyPr>
            <a:lstStyle/>
            <a:p>
              <a:r>
                <a:rPr lang="en-US" sz="1000"/>
                <a:t>Arms Room</a:t>
              </a:r>
            </a:p>
          </p:txBody>
        </p:sp>
        <p:sp>
          <p:nvSpPr>
            <p:cNvPr id="161805" name="Text Box 12"/>
            <p:cNvSpPr txBox="1">
              <a:spLocks noChangeArrowheads="1"/>
            </p:cNvSpPr>
            <p:nvPr/>
          </p:nvSpPr>
          <p:spPr bwMode="auto">
            <a:xfrm>
              <a:off x="3358343" y="5213689"/>
              <a:ext cx="444581" cy="244785"/>
            </a:xfrm>
            <a:prstGeom prst="rect">
              <a:avLst/>
            </a:prstGeom>
            <a:noFill/>
            <a:ln w="9525">
              <a:noFill/>
              <a:miter lim="800000"/>
              <a:headEnd/>
              <a:tailEnd/>
            </a:ln>
          </p:spPr>
          <p:txBody>
            <a:bodyPr wrap="none">
              <a:spAutoFit/>
            </a:bodyPr>
            <a:lstStyle/>
            <a:p>
              <a:r>
                <a:rPr lang="en-US" sz="1000"/>
                <a:t>SPC</a:t>
              </a:r>
            </a:p>
          </p:txBody>
        </p:sp>
        <p:sp>
          <p:nvSpPr>
            <p:cNvPr id="161806" name="Text Box 13"/>
            <p:cNvSpPr txBox="1">
              <a:spLocks noChangeArrowheads="1"/>
            </p:cNvSpPr>
            <p:nvPr/>
          </p:nvSpPr>
          <p:spPr bwMode="auto">
            <a:xfrm>
              <a:off x="990600" y="3793815"/>
              <a:ext cx="1151711" cy="244785"/>
            </a:xfrm>
            <a:prstGeom prst="rect">
              <a:avLst/>
            </a:prstGeom>
            <a:noFill/>
            <a:ln w="9525">
              <a:noFill/>
              <a:miter lim="800000"/>
              <a:headEnd/>
              <a:tailEnd/>
            </a:ln>
          </p:spPr>
          <p:txBody>
            <a:bodyPr wrap="none">
              <a:spAutoFit/>
            </a:bodyPr>
            <a:lstStyle/>
            <a:p>
              <a:r>
                <a:rPr lang="en-US" sz="1000"/>
                <a:t>510-11-322-5565</a:t>
              </a:r>
            </a:p>
          </p:txBody>
        </p:sp>
        <p:sp>
          <p:nvSpPr>
            <p:cNvPr id="161807" name="Text Box 14"/>
            <p:cNvSpPr txBox="1">
              <a:spLocks noChangeArrowheads="1"/>
            </p:cNvSpPr>
            <p:nvPr/>
          </p:nvSpPr>
          <p:spPr bwMode="auto">
            <a:xfrm>
              <a:off x="3208614" y="3777572"/>
              <a:ext cx="466794" cy="246178"/>
            </a:xfrm>
            <a:prstGeom prst="rect">
              <a:avLst/>
            </a:prstGeom>
            <a:noFill/>
            <a:ln w="9525">
              <a:noFill/>
              <a:miter lim="800000"/>
              <a:headEnd/>
              <a:tailEnd/>
            </a:ln>
          </p:spPr>
          <p:txBody>
            <a:bodyPr wrap="none">
              <a:spAutoFit/>
            </a:bodyPr>
            <a:lstStyle/>
            <a:p>
              <a:r>
                <a:rPr lang="en-US" sz="1000"/>
                <a:t>1123</a:t>
              </a:r>
            </a:p>
          </p:txBody>
        </p:sp>
      </p:grpSp>
      <p:sp>
        <p:nvSpPr>
          <p:cNvPr id="161797" name="Text Box 15"/>
          <p:cNvSpPr txBox="1">
            <a:spLocks noChangeArrowheads="1"/>
          </p:cNvSpPr>
          <p:nvPr/>
        </p:nvSpPr>
        <p:spPr bwMode="auto">
          <a:xfrm>
            <a:off x="6259995" y="2612587"/>
            <a:ext cx="4114800" cy="3308598"/>
          </a:xfrm>
          <a:prstGeom prst="rect">
            <a:avLst/>
          </a:prstGeom>
          <a:noFill/>
          <a:ln w="9525">
            <a:noFill/>
            <a:miter lim="800000"/>
            <a:headEnd/>
            <a:tailEnd/>
          </a:ln>
        </p:spPr>
        <p:txBody>
          <a:bodyPr>
            <a:spAutoFit/>
          </a:bodyPr>
          <a:lstStyle/>
          <a:p>
            <a:pPr algn="ctr"/>
            <a:r>
              <a:rPr lang="en-US" sz="1600" dirty="0"/>
              <a:t>HHC 1 ID M16 MAL</a:t>
            </a:r>
          </a:p>
          <a:p>
            <a:endParaRPr lang="en-US" sz="1600" dirty="0"/>
          </a:p>
          <a:p>
            <a:r>
              <a:rPr lang="en-US" sz="1100" b="1" dirty="0"/>
              <a:t>Rank      Name	Rack #	Serial #</a:t>
            </a:r>
          </a:p>
          <a:p>
            <a:endParaRPr lang="en-US" sz="1100" b="1" dirty="0"/>
          </a:p>
          <a:p>
            <a:r>
              <a:rPr lang="en-US" sz="1100" dirty="0"/>
              <a:t>PFC        Jones, J                    3                2211</a:t>
            </a:r>
          </a:p>
          <a:p>
            <a:endParaRPr lang="en-US" sz="1100" dirty="0"/>
          </a:p>
          <a:p>
            <a:r>
              <a:rPr lang="en-US" sz="1100" dirty="0"/>
              <a:t>SGT        Fielder, M                  5               3456</a:t>
            </a:r>
          </a:p>
          <a:p>
            <a:endParaRPr lang="en-US" sz="1100" dirty="0"/>
          </a:p>
          <a:p>
            <a:r>
              <a:rPr lang="en-US" sz="1100" dirty="0"/>
              <a:t>SSG        Kruger, F                  8                3422</a:t>
            </a:r>
          </a:p>
          <a:p>
            <a:endParaRPr lang="en-US" sz="1100" dirty="0"/>
          </a:p>
          <a:p>
            <a:r>
              <a:rPr lang="en-US" sz="1100" dirty="0"/>
              <a:t>PFC        Smith, J                     1               1123</a:t>
            </a:r>
          </a:p>
          <a:p>
            <a:endParaRPr lang="en-US" sz="1100" dirty="0"/>
          </a:p>
          <a:p>
            <a:r>
              <a:rPr lang="en-US" sz="1100" dirty="0"/>
              <a:t>1SG        Johnson, S                2                2345</a:t>
            </a:r>
          </a:p>
          <a:p>
            <a:endParaRPr lang="en-US" sz="1100" dirty="0"/>
          </a:p>
          <a:p>
            <a:r>
              <a:rPr lang="en-US" sz="1100" dirty="0"/>
              <a:t>SSG        Gabriel, R                 9                9965</a:t>
            </a:r>
          </a:p>
          <a:p>
            <a:endParaRPr lang="en-US" sz="1100" dirty="0"/>
          </a:p>
          <a:p>
            <a:r>
              <a:rPr lang="en-US" sz="1100" dirty="0"/>
              <a:t>PVT         </a:t>
            </a:r>
            <a:r>
              <a:rPr lang="en-US" sz="1100" dirty="0" err="1"/>
              <a:t>Ubetcha</a:t>
            </a:r>
            <a:r>
              <a:rPr lang="en-US" sz="1100" dirty="0"/>
              <a:t>, P               4                8878</a:t>
            </a:r>
          </a:p>
          <a:p>
            <a:endParaRPr lang="en-US" sz="1200" b="1" dirty="0"/>
          </a:p>
        </p:txBody>
      </p:sp>
      <p:sp>
        <p:nvSpPr>
          <p:cNvPr id="671760" name="Rectangle 16"/>
          <p:cNvSpPr>
            <a:spLocks noChangeArrowheads="1"/>
          </p:cNvSpPr>
          <p:nvPr/>
        </p:nvSpPr>
        <p:spPr bwMode="auto">
          <a:xfrm>
            <a:off x="6248400" y="4419600"/>
            <a:ext cx="3505200" cy="304800"/>
          </a:xfrm>
          <a:prstGeom prst="rect">
            <a:avLst/>
          </a:prstGeom>
          <a:solidFill>
            <a:srgbClr val="FFFF00">
              <a:alpha val="41960"/>
            </a:srgbClr>
          </a:solidFill>
          <a:ln w="9525">
            <a:solidFill>
              <a:schemeClr val="tx1"/>
            </a:solidFill>
            <a:miter lim="800000"/>
            <a:headEnd/>
            <a:tailEnd/>
          </a:ln>
        </p:spPr>
        <p:txBody>
          <a:bodyPr wrap="none" anchor="ctr"/>
          <a:lstStyle/>
          <a:p>
            <a:endParaRPr lang="en-US"/>
          </a:p>
        </p:txBody>
      </p:sp>
      <p:sp>
        <p:nvSpPr>
          <p:cNvPr id="17"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90427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6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Grp="1" noChangeArrowheads="1"/>
          </p:cNvSpPr>
          <p:nvPr>
            <p:ph type="body" idx="4294967295"/>
          </p:nvPr>
        </p:nvSpPr>
        <p:spPr bwMode="auto">
          <a:xfrm>
            <a:off x="0" y="909735"/>
            <a:ext cx="12008498" cy="4648200"/>
          </a:xfrm>
          <a:prstGeom prst="rect">
            <a:avLst/>
          </a:prstGeom>
          <a:solidFill>
            <a:srgbClr val="FFFFFF"/>
          </a:solidFill>
          <a:ln>
            <a:miter lim="800000"/>
            <a:headEnd/>
            <a:tailEnd/>
          </a:ln>
        </p:spPr>
        <p:txBody>
          <a:bodyPr>
            <a:noAutofit/>
          </a:bodyPr>
          <a:lstStyle/>
          <a:p>
            <a:pPr eaLnBrk="1" hangingPunct="1">
              <a:lnSpc>
                <a:spcPct val="80000"/>
              </a:lnSpc>
              <a:buFontTx/>
              <a:buNone/>
            </a:pPr>
            <a:r>
              <a:rPr lang="en-US" sz="1800" b="1" u="sng" dirty="0">
                <a:latin typeface="Arial" panose="020B0604020202020204" pitchFamily="34" charset="0"/>
                <a:cs typeface="Arial" panose="020B0604020202020204" pitchFamily="34" charset="0"/>
              </a:rPr>
              <a:t>Commanders </a:t>
            </a:r>
            <a:r>
              <a:rPr lang="en-US" sz="1800" b="1" u="sng" dirty="0" smtClean="0">
                <a:latin typeface="Arial" panose="020B0604020202020204" pitchFamily="34" charset="0"/>
                <a:cs typeface="Arial" panose="020B0604020202020204" pitchFamily="34" charset="0"/>
              </a:rPr>
              <a:t>Responsibilities:</a:t>
            </a:r>
          </a:p>
          <a:p>
            <a:pPr eaLnBrk="1" hangingPunct="1">
              <a:lnSpc>
                <a:spcPct val="80000"/>
              </a:lnSpc>
              <a:buFontTx/>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Brief all newly assigned personnel on this regulation and ensure that members </a:t>
            </a:r>
            <a:r>
              <a:rPr lang="en-US" sz="1800" dirty="0" smtClean="0">
                <a:latin typeface="Arial" panose="020B0604020202020204" pitchFamily="34" charset="0"/>
                <a:cs typeface="Arial" panose="020B0604020202020204" pitchFamily="34" charset="0"/>
              </a:rPr>
              <a:t>of their </a:t>
            </a:r>
            <a:r>
              <a:rPr lang="en-US" sz="1800" dirty="0">
                <a:latin typeface="Arial" panose="020B0604020202020204" pitchFamily="34" charset="0"/>
                <a:cs typeface="Arial" panose="020B0604020202020204" pitchFamily="34" charset="0"/>
              </a:rPr>
              <a:t>command are briefed on any changes to this regulation, Federal laws, state </a:t>
            </a:r>
            <a:r>
              <a:rPr lang="en-US" sz="1800" dirty="0" smtClean="0">
                <a:latin typeface="Arial" panose="020B0604020202020204" pitchFamily="34" charset="0"/>
                <a:cs typeface="Arial" panose="020B0604020202020204" pitchFamily="34" charset="0"/>
              </a:rPr>
              <a:t>laws, or </a:t>
            </a:r>
            <a:r>
              <a:rPr lang="en-US" sz="1800" dirty="0">
                <a:latin typeface="Arial" panose="020B0604020202020204" pitchFamily="34" charset="0"/>
                <a:cs typeface="Arial" panose="020B0604020202020204" pitchFamily="34" charset="0"/>
              </a:rPr>
              <a:t>local ordinances</a:t>
            </a:r>
            <a:r>
              <a:rPr lang="en-US" sz="1800" dirty="0" smtClean="0">
                <a:latin typeface="Arial" panose="020B0604020202020204" pitchFamily="34" charset="0"/>
                <a:cs typeface="Arial" panose="020B0604020202020204" pitchFamily="34" charset="0"/>
              </a:rPr>
              <a:t>.</a:t>
            </a:r>
          </a:p>
          <a:p>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Establish in and out-processing procedures at the unit level to identify if Soldiers </a:t>
            </a:r>
            <a:r>
              <a:rPr lang="en-US" sz="1800" dirty="0" smtClean="0">
                <a:latin typeface="Arial" panose="020B0604020202020204" pitchFamily="34" charset="0"/>
                <a:cs typeface="Arial" panose="020B0604020202020204" pitchFamily="34" charset="0"/>
              </a:rPr>
              <a:t>in the </a:t>
            </a:r>
            <a:r>
              <a:rPr lang="en-US" sz="1800" dirty="0">
                <a:latin typeface="Arial" panose="020B0604020202020204" pitchFamily="34" charset="0"/>
                <a:cs typeface="Arial" panose="020B0604020202020204" pitchFamily="34" charset="0"/>
              </a:rPr>
              <a:t>command and Family Members they sponsor who reside on the installation own </a:t>
            </a:r>
            <a:r>
              <a:rPr lang="en-US" sz="1800" dirty="0" smtClean="0">
                <a:latin typeface="Arial" panose="020B0604020202020204" pitchFamily="34" charset="0"/>
                <a:cs typeface="Arial" panose="020B0604020202020204" pitchFamily="34" charset="0"/>
              </a:rPr>
              <a:t>or possess </a:t>
            </a:r>
            <a:r>
              <a:rPr lang="en-US" sz="1800" dirty="0">
                <a:latin typeface="Arial" panose="020B0604020202020204" pitchFamily="34" charset="0"/>
                <a:cs typeface="Arial" panose="020B0604020202020204" pitchFamily="34" charset="0"/>
              </a:rPr>
              <a:t>a firearm requiring storage on the installation or those who reside off </a:t>
            </a:r>
            <a:r>
              <a:rPr lang="en-US" sz="1800" dirty="0" smtClean="0">
                <a:latin typeface="Arial" panose="020B0604020202020204" pitchFamily="34" charset="0"/>
                <a:cs typeface="Arial" panose="020B0604020202020204" pitchFamily="34" charset="0"/>
              </a:rPr>
              <a:t>the installation </a:t>
            </a:r>
            <a:r>
              <a:rPr lang="en-US" sz="1800" dirty="0">
                <a:latin typeface="Arial" panose="020B0604020202020204" pitchFamily="34" charset="0"/>
                <a:cs typeface="Arial" panose="020B0604020202020204" pitchFamily="34" charset="0"/>
              </a:rPr>
              <a:t>have a need to bring a firearm on the installation</a:t>
            </a:r>
            <a:r>
              <a:rPr lang="en-US" sz="1800" dirty="0" smtClean="0">
                <a:latin typeface="Arial" panose="020B0604020202020204" pitchFamily="34" charset="0"/>
                <a:cs typeface="Arial" panose="020B0604020202020204" pitchFamily="34" charset="0"/>
              </a:rPr>
              <a:t>. Establish </a:t>
            </a:r>
            <a:r>
              <a:rPr lang="en-US" sz="1800" dirty="0">
                <a:latin typeface="Arial" panose="020B0604020202020204" pitchFamily="34" charset="0"/>
                <a:cs typeface="Arial" panose="020B0604020202020204" pitchFamily="34" charset="0"/>
              </a:rPr>
              <a:t>unit SOP for POFs</a:t>
            </a:r>
            <a:r>
              <a:rPr lang="en-US" sz="1800" dirty="0" smtClean="0">
                <a:latin typeface="Arial" panose="020B0604020202020204" pitchFamily="34" charset="0"/>
                <a:cs typeface="Arial" panose="020B0604020202020204" pitchFamily="34" charset="0"/>
              </a:rPr>
              <a:t>.</a:t>
            </a:r>
          </a:p>
          <a:p>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Make decisions on the appropriate storage location of firearms on </a:t>
            </a:r>
            <a:r>
              <a:rPr lang="en-US" sz="1800" dirty="0" smtClean="0">
                <a:latin typeface="Arial" panose="020B0604020202020204" pitchFamily="34" charset="0"/>
                <a:cs typeface="Arial" panose="020B0604020202020204" pitchFamily="34" charset="0"/>
              </a:rPr>
              <a:t>request approvals </a:t>
            </a:r>
            <a:r>
              <a:rPr lang="en-US" sz="1800" dirty="0">
                <a:latin typeface="Arial" panose="020B0604020202020204" pitchFamily="34" charset="0"/>
                <a:cs typeface="Arial" panose="020B0604020202020204" pitchFamily="34" charset="0"/>
              </a:rPr>
              <a:t>by appropriate annotation on FR 102-1</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Ensure POFs and ammunition in the arms room are inventoried at the same frequency as military weapons and ammunition. (Add to monthly serial number inventory</a:t>
            </a:r>
            <a:r>
              <a:rPr lang="en-US" sz="1800" dirty="0" smtClean="0">
                <a:latin typeface="Arial" panose="020B0604020202020204" pitchFamily="34" charset="0"/>
                <a:cs typeface="Arial" panose="020B0604020202020204" pitchFamily="34" charset="0"/>
              </a:rPr>
              <a:t>)</a:t>
            </a:r>
          </a:p>
          <a:p>
            <a:pPr eaLnBrk="1" hangingPunct="1"/>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Provide </a:t>
            </a:r>
            <a:r>
              <a:rPr lang="en-US" sz="1800" b="1" u="sng" dirty="0">
                <a:latin typeface="Arial" panose="020B0604020202020204" pitchFamily="34" charset="0"/>
                <a:cs typeface="Arial" panose="020B0604020202020204" pitchFamily="34" charset="0"/>
              </a:rPr>
              <a:t>written authorization to </a:t>
            </a:r>
            <a:r>
              <a:rPr lang="en-US" sz="1800" b="1" u="sng" dirty="0" smtClean="0">
                <a:latin typeface="Arial" panose="020B0604020202020204" pitchFamily="34" charset="0"/>
                <a:cs typeface="Arial" panose="020B0604020202020204" pitchFamily="34" charset="0"/>
              </a:rPr>
              <a:t>store and </a:t>
            </a:r>
            <a:r>
              <a:rPr lang="en-US" sz="1800" b="1" u="sng" dirty="0">
                <a:latin typeface="Arial" panose="020B0604020202020204" pitchFamily="34" charset="0"/>
                <a:cs typeface="Arial" panose="020B0604020202020204" pitchFamily="34" charset="0"/>
              </a:rPr>
              <a:t>remove POFs</a:t>
            </a:r>
            <a:r>
              <a:rPr lang="en-US" sz="1800" dirty="0">
                <a:latin typeface="Arial" panose="020B0604020202020204" pitchFamily="34" charset="0"/>
                <a:cs typeface="Arial" panose="020B0604020202020204" pitchFamily="34" charset="0"/>
              </a:rPr>
              <a:t>, ammunition and other privately owned weapons in the arms </a:t>
            </a:r>
            <a:r>
              <a:rPr lang="en-US" sz="1800" dirty="0" smtClean="0">
                <a:latin typeface="Arial" panose="020B0604020202020204" pitchFamily="34" charset="0"/>
                <a:cs typeface="Arial" panose="020B0604020202020204" pitchFamily="34" charset="0"/>
              </a:rPr>
              <a:t>room. </a:t>
            </a:r>
          </a:p>
          <a:p>
            <a:pPr eaLnBrk="1" hangingPunct="1"/>
            <a:endParaRPr lang="en-US" sz="1800" dirty="0">
              <a:latin typeface="Arial" panose="020B0604020202020204" pitchFamily="34" charset="0"/>
              <a:cs typeface="Arial" panose="020B0604020202020204" pitchFamily="34" charset="0"/>
            </a:endParaRPr>
          </a:p>
          <a:p>
            <a:pPr algn="ctr" eaLnBrk="1" hangingPunct="1">
              <a:lnSpc>
                <a:spcPct val="80000"/>
              </a:lnSpc>
              <a:buFontTx/>
              <a:buNone/>
            </a:pPr>
            <a:endParaRPr lang="en-US" sz="1800" b="1" dirty="0">
              <a:latin typeface="Arial" panose="020B0604020202020204" pitchFamily="34" charset="0"/>
              <a:cs typeface="Arial" panose="020B0604020202020204" pitchFamily="34" charset="0"/>
            </a:endParaRPr>
          </a:p>
          <a:p>
            <a:pPr algn="ctr" eaLnBrk="1" hangingPunct="1">
              <a:lnSpc>
                <a:spcPct val="80000"/>
              </a:lnSpc>
              <a:buFontTx/>
              <a:buNone/>
            </a:pPr>
            <a:endParaRPr lang="en-US" sz="1800" b="1" dirty="0">
              <a:latin typeface="Arial" panose="020B0604020202020204" pitchFamily="34" charset="0"/>
              <a:cs typeface="Arial" panose="020B0604020202020204" pitchFamily="34" charset="0"/>
            </a:endParaRPr>
          </a:p>
          <a:p>
            <a:pPr algn="ctr" eaLnBrk="1" hangingPunct="1">
              <a:lnSpc>
                <a:spcPct val="80000"/>
              </a:lnSpc>
              <a:buFontTx/>
              <a:buNone/>
            </a:pPr>
            <a:endParaRPr lang="en-US" sz="1800" b="1" dirty="0">
              <a:latin typeface="Arial" panose="020B0604020202020204" pitchFamily="34" charset="0"/>
              <a:cs typeface="Arial" panose="020B0604020202020204" pitchFamily="34" charset="0"/>
            </a:endParaRPr>
          </a:p>
          <a:p>
            <a:pPr algn="ctr" eaLnBrk="1" hangingPunct="1">
              <a:lnSpc>
                <a:spcPct val="80000"/>
              </a:lnSpc>
              <a:buFontTx/>
              <a:buNone/>
            </a:pPr>
            <a:endParaRPr lang="en-US" sz="1800" b="1"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spTree>
    <p:extLst>
      <p:ext uri="{BB962C8B-B14F-4D97-AF65-F5344CB8AC3E}">
        <p14:creationId xmlns:p14="http://schemas.microsoft.com/office/powerpoint/2010/main" val="20097217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8" y="886094"/>
            <a:ext cx="12434596" cy="5355312"/>
          </a:xfrm>
          <a:prstGeom prst="rect">
            <a:avLst/>
          </a:prstGeom>
        </p:spPr>
        <p:txBody>
          <a:bodyPr wrap="square">
            <a:spAutoFit/>
          </a:bodyPr>
          <a:lstStyle/>
          <a:p>
            <a:r>
              <a:rPr lang="en-US" b="1" u="sng" dirty="0" smtClean="0"/>
              <a:t> Commanders Responsibilities cont.:</a:t>
            </a:r>
            <a:endParaRPr lang="en-US" b="1" u="sng" dirty="0"/>
          </a:p>
          <a:p>
            <a:endParaRPr lang="en-US" dirty="0" smtClean="0"/>
          </a:p>
          <a:p>
            <a:pPr marL="285750" indent="-285750">
              <a:buFont typeface="Arial" panose="020B0604020202020204" pitchFamily="34" charset="0"/>
              <a:buChar char="•"/>
            </a:pPr>
            <a:r>
              <a:rPr lang="en-US" sz="1700" dirty="0" smtClean="0"/>
              <a:t>Maintain </a:t>
            </a:r>
            <a:r>
              <a:rPr lang="en-US" sz="1700" dirty="0"/>
              <a:t>records of all approved FR 102-1 of Soldiers in the command and their immediate Family members. Once the firearms are registered through DES, the Soldier will return the FR 102-1 to the Commander. (Generally maintained by the Unit Armorer)</a:t>
            </a:r>
            <a:endParaRPr lang="en-US" sz="1700" b="1" dirty="0"/>
          </a:p>
          <a:p>
            <a:pPr marL="285750" indent="-285750">
              <a:buFont typeface="Arial" panose="020B0604020202020204" pitchFamily="34" charset="0"/>
              <a:buChar char="•"/>
            </a:pPr>
            <a:endParaRPr lang="en-US" sz="1700" dirty="0" smtClean="0">
              <a:latin typeface="Arial" panose="020B0604020202020204" pitchFamily="34" charset="0"/>
            </a:endParaRPr>
          </a:p>
          <a:p>
            <a:pPr marL="285750" indent="-285750">
              <a:buFont typeface="Arial" panose="020B0604020202020204" pitchFamily="34" charset="0"/>
              <a:buChar char="•"/>
            </a:pPr>
            <a:r>
              <a:rPr lang="en-US" sz="1700" dirty="0" smtClean="0">
                <a:latin typeface="Arial" panose="020B0604020202020204" pitchFamily="34" charset="0"/>
              </a:rPr>
              <a:t>Establish </a:t>
            </a:r>
            <a:r>
              <a:rPr lang="en-US" sz="1700" dirty="0">
                <a:latin typeface="Arial" panose="020B0604020202020204" pitchFamily="34" charset="0"/>
              </a:rPr>
              <a:t>and identify individual limits on the quantity and type of privately </a:t>
            </a:r>
            <a:r>
              <a:rPr lang="en-US" sz="1700" dirty="0" smtClean="0">
                <a:latin typeface="Arial" panose="020B0604020202020204" pitchFamily="34" charset="0"/>
              </a:rPr>
              <a:t>owned ammunition </a:t>
            </a:r>
            <a:r>
              <a:rPr lang="en-US" sz="1700" dirty="0">
                <a:latin typeface="Arial" panose="020B0604020202020204" pitchFamily="34" charset="0"/>
              </a:rPr>
              <a:t>that may be stored in the arms room, based upon availability of space </a:t>
            </a:r>
            <a:r>
              <a:rPr lang="en-US" sz="1700" dirty="0" smtClean="0">
                <a:latin typeface="Arial" panose="020B0604020202020204" pitchFamily="34" charset="0"/>
              </a:rPr>
              <a:t>and safety </a:t>
            </a:r>
            <a:r>
              <a:rPr lang="en-US" sz="1700" dirty="0">
                <a:latin typeface="Arial" panose="020B0604020202020204" pitchFamily="34" charset="0"/>
              </a:rPr>
              <a:t>considerations. Limits must be annotated in the unit arms room </a:t>
            </a:r>
            <a:r>
              <a:rPr lang="en-US" sz="1700" dirty="0" smtClean="0">
                <a:latin typeface="Arial" panose="020B0604020202020204" pitchFamily="34" charset="0"/>
              </a:rPr>
              <a:t>standing operating </a:t>
            </a:r>
            <a:r>
              <a:rPr lang="en-US" sz="1700" dirty="0">
                <a:latin typeface="Arial" panose="020B0604020202020204" pitchFamily="34" charset="0"/>
              </a:rPr>
              <a:t>procedures (SOP).</a:t>
            </a:r>
          </a:p>
          <a:p>
            <a:pPr marL="285750" indent="-285750">
              <a:buFont typeface="Arial" panose="020B0604020202020204" pitchFamily="34" charset="0"/>
              <a:buChar char="•"/>
            </a:pPr>
            <a:endParaRPr lang="en-US" sz="1700" dirty="0">
              <a:latin typeface="Arial" panose="020B0604020202020204" pitchFamily="34" charset="0"/>
            </a:endParaRPr>
          </a:p>
          <a:p>
            <a:pPr marL="285750" indent="-285750">
              <a:buFont typeface="Arial" panose="020B0604020202020204" pitchFamily="34" charset="0"/>
              <a:buChar char="•"/>
            </a:pPr>
            <a:r>
              <a:rPr lang="en-US" sz="1700" dirty="0" smtClean="0">
                <a:latin typeface="Arial" panose="020B0604020202020204" pitchFamily="34" charset="0"/>
              </a:rPr>
              <a:t>Ensure </a:t>
            </a:r>
            <a:r>
              <a:rPr lang="en-US" sz="1700" dirty="0">
                <a:latin typeface="Arial" panose="020B0604020202020204" pitchFamily="34" charset="0"/>
              </a:rPr>
              <a:t>the security and control of privately-owned firearms that are stored in </a:t>
            </a:r>
            <a:r>
              <a:rPr lang="en-US" sz="1700" dirty="0" smtClean="0">
                <a:latin typeface="Arial" panose="020B0604020202020204" pitchFamily="34" charset="0"/>
              </a:rPr>
              <a:t>the unit </a:t>
            </a:r>
            <a:r>
              <a:rPr lang="en-US" sz="1700" dirty="0">
                <a:latin typeface="Arial" panose="020B0604020202020204" pitchFamily="34" charset="0"/>
              </a:rPr>
              <a:t>arms room. </a:t>
            </a:r>
            <a:endParaRPr lang="en-US" sz="1700" dirty="0" smtClean="0">
              <a:latin typeface="Arial" panose="020B0604020202020204" pitchFamily="34" charset="0"/>
            </a:endParaRPr>
          </a:p>
          <a:p>
            <a:pPr marL="285750" indent="-285750">
              <a:buFont typeface="Arial" panose="020B0604020202020204" pitchFamily="34" charset="0"/>
              <a:buChar char="•"/>
            </a:pPr>
            <a:endParaRPr lang="en-US" sz="1700" dirty="0">
              <a:latin typeface="Arial" panose="020B0604020202020204" pitchFamily="34" charset="0"/>
            </a:endParaRPr>
          </a:p>
          <a:p>
            <a:pPr marL="285750" indent="-285750">
              <a:buFont typeface="Arial" panose="020B0604020202020204" pitchFamily="34" charset="0"/>
              <a:buChar char="•"/>
            </a:pPr>
            <a:r>
              <a:rPr lang="en-US" sz="1700" dirty="0" smtClean="0">
                <a:latin typeface="Arial" panose="020B0604020202020204" pitchFamily="34" charset="0"/>
              </a:rPr>
              <a:t>Secure </a:t>
            </a:r>
            <a:r>
              <a:rPr lang="en-US" sz="1700" dirty="0">
                <a:latin typeface="Arial" panose="020B0604020202020204" pitchFamily="34" charset="0"/>
              </a:rPr>
              <a:t>privately </a:t>
            </a:r>
            <a:r>
              <a:rPr lang="en-US" sz="1700" dirty="0" smtClean="0">
                <a:latin typeface="Arial" panose="020B0604020202020204" pitchFamily="34" charset="0"/>
              </a:rPr>
              <a:t>owned weapons </a:t>
            </a:r>
            <a:r>
              <a:rPr lang="en-US" sz="1700" dirty="0">
                <a:latin typeface="Arial" panose="020B0604020202020204" pitchFamily="34" charset="0"/>
              </a:rPr>
              <a:t>and ammunition in unit arms rooms in locked containers separate from </a:t>
            </a:r>
            <a:r>
              <a:rPr lang="en-US" sz="1700" dirty="0" smtClean="0">
                <a:latin typeface="Arial" panose="020B0604020202020204" pitchFamily="34" charset="0"/>
              </a:rPr>
              <a:t>military arms</a:t>
            </a:r>
            <a:r>
              <a:rPr lang="en-US" sz="1700" dirty="0">
                <a:latin typeface="Arial" panose="020B0604020202020204" pitchFamily="34" charset="0"/>
              </a:rPr>
              <a:t>, ammunition, and explosives</a:t>
            </a:r>
            <a:r>
              <a:rPr lang="en-US" sz="1700" dirty="0" smtClean="0">
                <a:latin typeface="Arial" panose="020B0604020202020204" pitchFamily="34" charset="0"/>
              </a:rPr>
              <a:t>.</a:t>
            </a:r>
            <a:r>
              <a:rPr lang="en-US" sz="1700" dirty="0"/>
              <a:t> </a:t>
            </a:r>
            <a:endParaRPr lang="en-US" sz="1700" dirty="0" smtClean="0"/>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Conduct </a:t>
            </a:r>
            <a:r>
              <a:rPr lang="en-US" sz="1700" dirty="0"/>
              <a:t>unannounced inspections of their unit areas to include parking areas </a:t>
            </a:r>
            <a:r>
              <a:rPr lang="en-US" sz="1700" dirty="0" smtClean="0"/>
              <a:t>to ensure </a:t>
            </a:r>
            <a:r>
              <a:rPr lang="en-US" sz="1700" dirty="0"/>
              <a:t>that proper storage of weapons and registration of firearms is </a:t>
            </a:r>
            <a:r>
              <a:rPr lang="en-US" sz="1700" dirty="0" smtClean="0"/>
              <a:t>being accomplished</a:t>
            </a:r>
            <a:r>
              <a:rPr lang="en-US" sz="1700" dirty="0"/>
              <a:t>. </a:t>
            </a:r>
            <a:endParaRPr lang="en-US" sz="1700" dirty="0" smtClean="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smtClean="0"/>
              <a:t>Immediately </a:t>
            </a:r>
            <a:r>
              <a:rPr lang="en-US" sz="1700" dirty="0"/>
              <a:t>notify the Military Police (MP) Desk Sergeant upon discovery of a </a:t>
            </a:r>
            <a:r>
              <a:rPr lang="en-US" sz="1700" dirty="0" smtClean="0"/>
              <a:t>loss of </a:t>
            </a:r>
            <a:r>
              <a:rPr lang="en-US" sz="1700" dirty="0"/>
              <a:t>accountability for privately owned firearms stored in the unit arms room.</a:t>
            </a:r>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spTree>
    <p:extLst>
      <p:ext uri="{BB962C8B-B14F-4D97-AF65-F5344CB8AC3E}">
        <p14:creationId xmlns:p14="http://schemas.microsoft.com/office/powerpoint/2010/main" val="1741897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1" name="Rectangle 3"/>
          <p:cNvSpPr>
            <a:spLocks noGrp="1" noChangeArrowheads="1"/>
          </p:cNvSpPr>
          <p:nvPr>
            <p:ph type="body" idx="4294967295"/>
          </p:nvPr>
        </p:nvSpPr>
        <p:spPr bwMode="auto">
          <a:xfrm>
            <a:off x="0" y="852810"/>
            <a:ext cx="12453257" cy="4373563"/>
          </a:xfrm>
          <a:prstGeom prst="rect">
            <a:avLst/>
          </a:prstGeom>
          <a:solidFill>
            <a:srgbClr val="FFFFFF"/>
          </a:solidFill>
          <a:ln>
            <a:miter lim="800000"/>
            <a:headEnd/>
            <a:tailEnd/>
          </a:ln>
        </p:spPr>
        <p:txBody>
          <a:bodyPr>
            <a:noAutofit/>
          </a:bodyPr>
          <a:lstStyle/>
          <a:p>
            <a:pPr eaLnBrk="1" hangingPunct="1">
              <a:lnSpc>
                <a:spcPct val="90000"/>
              </a:lnSpc>
              <a:buFontTx/>
              <a:buNone/>
            </a:pPr>
            <a:r>
              <a:rPr lang="en-US" sz="1800" b="1" u="sng" dirty="0"/>
              <a:t>Armorers </a:t>
            </a:r>
            <a:r>
              <a:rPr lang="en-US" sz="1800" b="1" u="sng" dirty="0" smtClean="0"/>
              <a:t>Responsibilities:</a:t>
            </a:r>
            <a:r>
              <a:rPr lang="en-US" sz="2400" dirty="0"/>
              <a:t/>
            </a:r>
            <a:br>
              <a:rPr lang="en-US" sz="2400" dirty="0"/>
            </a:br>
            <a:endParaRPr lang="en-US" sz="2400" dirty="0" smtClean="0"/>
          </a:p>
          <a:p>
            <a:pPr eaLnBrk="1" hangingPunct="1">
              <a:lnSpc>
                <a:spcPct val="90000"/>
              </a:lnSpc>
              <a:buFont typeface="Arial" panose="020B0604020202020204" pitchFamily="34" charset="0"/>
              <a:buChar char="•"/>
            </a:pPr>
            <a:r>
              <a:rPr lang="en-US" sz="1800" b="1" i="1" u="sng" dirty="0" smtClean="0"/>
              <a:t>Meet the storage requirements of FR 190-1 Appendix B.</a:t>
            </a:r>
          </a:p>
          <a:p>
            <a:pPr eaLnBrk="1" hangingPunct="1">
              <a:lnSpc>
                <a:spcPct val="90000"/>
              </a:lnSpc>
              <a:buFont typeface="Arial" panose="020B0604020202020204" pitchFamily="34" charset="0"/>
              <a:buChar char="•"/>
            </a:pPr>
            <a:endParaRPr lang="en-US" sz="1800" dirty="0"/>
          </a:p>
          <a:p>
            <a:pPr eaLnBrk="1" hangingPunct="1">
              <a:lnSpc>
                <a:spcPct val="90000"/>
              </a:lnSpc>
            </a:pPr>
            <a:r>
              <a:rPr lang="en-US" sz="1800" dirty="0"/>
              <a:t>Sign for POF from owner and give owner hand </a:t>
            </a:r>
            <a:r>
              <a:rPr lang="en-US" sz="1800" dirty="0" smtClean="0"/>
              <a:t>receipt. Issue </a:t>
            </a:r>
            <a:r>
              <a:rPr lang="en-US" sz="1800" dirty="0"/>
              <a:t>owner DA Form 3749 (equipment receipt) in order for owner to draw POF in the future</a:t>
            </a:r>
            <a:r>
              <a:rPr lang="en-US" sz="1800" dirty="0" smtClean="0"/>
              <a:t>.</a:t>
            </a:r>
          </a:p>
          <a:p>
            <a:pPr eaLnBrk="1" hangingPunct="1">
              <a:lnSpc>
                <a:spcPct val="90000"/>
              </a:lnSpc>
            </a:pPr>
            <a:endParaRPr lang="en-US" sz="1800" dirty="0"/>
          </a:p>
          <a:p>
            <a:pPr eaLnBrk="1" hangingPunct="1">
              <a:lnSpc>
                <a:spcPct val="90000"/>
              </a:lnSpc>
            </a:pPr>
            <a:r>
              <a:rPr lang="en-US" sz="1800" dirty="0"/>
              <a:t>Ensure written permission is received from the unit commander prior to issuing the POF</a:t>
            </a:r>
            <a:r>
              <a:rPr lang="en-US" sz="1800" dirty="0" smtClean="0"/>
              <a:t>.</a:t>
            </a:r>
          </a:p>
          <a:p>
            <a:pPr eaLnBrk="1" hangingPunct="1">
              <a:lnSpc>
                <a:spcPct val="90000"/>
              </a:lnSpc>
            </a:pPr>
            <a:endParaRPr lang="en-US" sz="1800" dirty="0"/>
          </a:p>
          <a:p>
            <a:pPr eaLnBrk="1" hangingPunct="1">
              <a:lnSpc>
                <a:spcPct val="90000"/>
              </a:lnSpc>
            </a:pPr>
            <a:r>
              <a:rPr lang="en-US" sz="1800" dirty="0"/>
              <a:t>Ensure same issuance procedures are followed when issuing a POF as you would when issuing a military weapon. </a:t>
            </a:r>
            <a:endParaRPr lang="en-US" sz="1800" dirty="0" smtClean="0"/>
          </a:p>
          <a:p>
            <a:pPr eaLnBrk="1" hangingPunct="1">
              <a:lnSpc>
                <a:spcPct val="90000"/>
              </a:lnSpc>
            </a:pPr>
            <a:endParaRPr lang="en-US" sz="1800" dirty="0"/>
          </a:p>
          <a:p>
            <a:pPr eaLnBrk="1" hangingPunct="1">
              <a:lnSpc>
                <a:spcPct val="90000"/>
              </a:lnSpc>
            </a:pPr>
            <a:r>
              <a:rPr lang="en-US" sz="1800" dirty="0"/>
              <a:t>Ensure POFs and civilian ammunition are stored separately from military weapons and ammunition. The are required to be stored in an approved container for AA&amp;E</a:t>
            </a:r>
            <a:r>
              <a:rPr lang="en-US" sz="1800" dirty="0" smtClean="0"/>
              <a:t>.</a:t>
            </a:r>
          </a:p>
          <a:p>
            <a:pPr eaLnBrk="1" hangingPunct="1">
              <a:lnSpc>
                <a:spcPct val="90000"/>
              </a:lnSpc>
            </a:pPr>
            <a:endParaRPr lang="en-US" sz="1800" dirty="0"/>
          </a:p>
          <a:p>
            <a:pPr eaLnBrk="1" hangingPunct="1">
              <a:lnSpc>
                <a:spcPct val="90000"/>
              </a:lnSpc>
            </a:pPr>
            <a:r>
              <a:rPr lang="en-US" sz="1800" dirty="0"/>
              <a:t>Inventory POFs and other privately owned weapons at the same frequency as Government owned </a:t>
            </a:r>
            <a:r>
              <a:rPr lang="en-US" sz="1800" dirty="0" smtClean="0"/>
              <a:t>AA&amp;E</a:t>
            </a:r>
          </a:p>
          <a:p>
            <a:pPr eaLnBrk="1" hangingPunct="1">
              <a:lnSpc>
                <a:spcPct val="90000"/>
              </a:lnSpc>
            </a:pPr>
            <a:endParaRPr lang="en-US" sz="1800" dirty="0" smtClean="0"/>
          </a:p>
          <a:p>
            <a:pPr eaLnBrk="1" hangingPunct="1">
              <a:lnSpc>
                <a:spcPct val="90000"/>
              </a:lnSpc>
            </a:pPr>
            <a:r>
              <a:rPr lang="en-US" sz="1800" dirty="0" smtClean="0"/>
              <a:t>Maintain accountability of temporary release authorization documents for 90 days and permanent removal documentation for 2 years.</a:t>
            </a:r>
            <a:endParaRPr lang="en-US" sz="1800" dirty="0"/>
          </a:p>
          <a:p>
            <a:pP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spTree>
    <p:extLst>
      <p:ext uri="{BB962C8B-B14F-4D97-AF65-F5344CB8AC3E}">
        <p14:creationId xmlns:p14="http://schemas.microsoft.com/office/powerpoint/2010/main" val="2238732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Seal control</a:t>
            </a:r>
          </a:p>
        </p:txBody>
      </p:sp>
      <p:sp>
        <p:nvSpPr>
          <p:cNvPr id="3" name="Text Placeholder 2"/>
          <p:cNvSpPr>
            <a:spLocks noGrp="1"/>
          </p:cNvSpPr>
          <p:nvPr>
            <p:ph type="body" idx="1"/>
          </p:nvPr>
        </p:nvSpPr>
        <p:spPr/>
        <p:txBody>
          <a:bodyPr/>
          <a:lstStyle/>
          <a:p>
            <a:r>
              <a:rPr lang="en-US" sz="1800" dirty="0"/>
              <a:t>Protective Seals</a:t>
            </a:r>
          </a:p>
        </p:txBody>
      </p:sp>
      <p:sp>
        <p:nvSpPr>
          <p:cNvPr id="4"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910" y="1524001"/>
            <a:ext cx="4762500" cy="3038405"/>
          </a:xfrm>
          <a:prstGeom prst="rect">
            <a:avLst/>
          </a:prstGeom>
        </p:spPr>
      </p:pic>
    </p:spTree>
    <p:extLst>
      <p:ext uri="{BB962C8B-B14F-4D97-AF65-F5344CB8AC3E}">
        <p14:creationId xmlns:p14="http://schemas.microsoft.com/office/powerpoint/2010/main" val="25274731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2667000"/>
          </a:xfrm>
        </p:spPr>
        <p:txBody>
          <a:bodyPr/>
          <a:lstStyle/>
          <a:p>
            <a:pPr>
              <a:buNone/>
            </a:pPr>
            <a:r>
              <a:rPr lang="en-US" sz="2400" dirty="0"/>
              <a:t>What are seals used for (purpose)?</a:t>
            </a:r>
          </a:p>
          <a:p>
            <a:pPr>
              <a:buNone/>
            </a:pPr>
            <a:endParaRPr lang="en-US" sz="2400" dirty="0"/>
          </a:p>
          <a:p>
            <a:pPr>
              <a:buNone/>
            </a:pPr>
            <a:r>
              <a:rPr lang="en-US" sz="2400" dirty="0"/>
              <a:t>When can seals be used?</a:t>
            </a:r>
          </a:p>
          <a:p>
            <a:pPr>
              <a:buNone/>
            </a:pPr>
            <a:endParaRPr lang="en-US" sz="2400" dirty="0"/>
          </a:p>
          <a:p>
            <a:pPr>
              <a:buNone/>
            </a:pPr>
            <a:r>
              <a:rPr lang="en-US" sz="2400" dirty="0"/>
              <a:t>How do I use and account for seals?</a:t>
            </a:r>
          </a:p>
          <a:p>
            <a:pPr>
              <a:buNone/>
            </a:pPr>
            <a:endParaRPr lang="en-US" sz="3600" dirty="0"/>
          </a:p>
          <a:p>
            <a:pPr>
              <a:buNone/>
            </a:pPr>
            <a:endParaRPr lang="en-US" sz="3600" dirty="0"/>
          </a:p>
        </p:txBody>
      </p:sp>
      <p:sp>
        <p:nvSpPr>
          <p:cNvPr id="4"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Tree>
    <p:extLst>
      <p:ext uri="{BB962C8B-B14F-4D97-AF65-F5344CB8AC3E}">
        <p14:creationId xmlns:p14="http://schemas.microsoft.com/office/powerpoint/2010/main" val="4179172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048000"/>
          </a:xfrm>
        </p:spPr>
        <p:txBody>
          <a:bodyPr>
            <a:normAutofit/>
          </a:bodyPr>
          <a:lstStyle/>
          <a:p>
            <a:pPr>
              <a:buNone/>
            </a:pPr>
            <a:r>
              <a:rPr lang="en-US" sz="2400" b="1" dirty="0"/>
              <a:t>Purpose of Seal- </a:t>
            </a:r>
            <a:r>
              <a:rPr lang="en-US" sz="1800" dirty="0"/>
              <a:t>show whether the integrity container has been compromised</a:t>
            </a:r>
          </a:p>
          <a:p>
            <a:pPr>
              <a:buNone/>
            </a:pPr>
            <a:endParaRPr lang="en-US" sz="1800" dirty="0"/>
          </a:p>
          <a:p>
            <a:r>
              <a:rPr lang="en-US" sz="1800" dirty="0"/>
              <a:t>Defeated if strict accountability and disciplined application are not maintained.</a:t>
            </a:r>
          </a:p>
          <a:p>
            <a:endParaRPr lang="en-US" sz="1800" dirty="0"/>
          </a:p>
          <a:p>
            <a:r>
              <a:rPr lang="en-US" sz="1800" dirty="0"/>
              <a:t>A plain seal is not a lock, although combination items referred to as “seal–locks” are available. </a:t>
            </a:r>
          </a:p>
          <a:p>
            <a:pPr>
              <a:buNone/>
            </a:pPr>
            <a:endParaRPr lang="en-US" dirty="0"/>
          </a:p>
          <a:p>
            <a:pPr lvl="1">
              <a:buNone/>
            </a:pPr>
            <a:endParaRPr lang="en-US" b="1" dirty="0"/>
          </a:p>
        </p:txBody>
      </p:sp>
      <p:sp>
        <p:nvSpPr>
          <p:cNvPr id="4"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Tree>
    <p:extLst>
      <p:ext uri="{BB962C8B-B14F-4D97-AF65-F5344CB8AC3E}">
        <p14:creationId xmlns:p14="http://schemas.microsoft.com/office/powerpoint/2010/main" val="15391374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276600"/>
            <a:ext cx="8229600" cy="2743200"/>
          </a:xfrm>
        </p:spPr>
        <p:txBody>
          <a:bodyPr>
            <a:normAutofit/>
          </a:bodyPr>
          <a:lstStyle/>
          <a:p>
            <a:pPr>
              <a:buNone/>
            </a:pPr>
            <a:r>
              <a:rPr lang="en-US" sz="2400" b="1" dirty="0"/>
              <a:t>Seal Logbooks </a:t>
            </a:r>
            <a:r>
              <a:rPr lang="en-US" sz="2000" dirty="0"/>
              <a:t>(Can use Excel Spreadsheet)</a:t>
            </a:r>
          </a:p>
          <a:p>
            <a:pPr lvl="1">
              <a:buFont typeface="Arial" panose="020B0604020202020204" pitchFamily="34" charset="0"/>
              <a:buChar char="•"/>
            </a:pPr>
            <a:r>
              <a:rPr lang="en-US" sz="1800" dirty="0"/>
              <a:t>Seal Number</a:t>
            </a:r>
          </a:p>
          <a:p>
            <a:pPr lvl="1">
              <a:buFont typeface="Arial" panose="020B0604020202020204" pitchFamily="34" charset="0"/>
              <a:buChar char="•"/>
            </a:pPr>
            <a:r>
              <a:rPr lang="en-US" sz="1800" dirty="0"/>
              <a:t>Date and Time applied</a:t>
            </a:r>
          </a:p>
          <a:p>
            <a:pPr lvl="1">
              <a:buFont typeface="Arial" panose="020B0604020202020204" pitchFamily="34" charset="0"/>
              <a:buChar char="•"/>
            </a:pPr>
            <a:r>
              <a:rPr lang="en-US" sz="1800" dirty="0"/>
              <a:t>Identification of items to which applied</a:t>
            </a:r>
          </a:p>
          <a:p>
            <a:pPr lvl="1">
              <a:buFont typeface="Arial" panose="020B0604020202020204" pitchFamily="34" charset="0"/>
              <a:buChar char="•"/>
            </a:pPr>
            <a:r>
              <a:rPr lang="en-US" sz="1800" dirty="0"/>
              <a:t>location on item if other than main door(s)</a:t>
            </a:r>
          </a:p>
          <a:p>
            <a:pPr lvl="1">
              <a:buFont typeface="Arial" panose="020B0604020202020204" pitchFamily="34" charset="0"/>
              <a:buChar char="•"/>
            </a:pPr>
            <a:r>
              <a:rPr lang="en-US" sz="1800" dirty="0"/>
              <a:t>Name of the person applying the seal</a:t>
            </a:r>
          </a:p>
          <a:p>
            <a:pPr lvl="1">
              <a:buFont typeface="Arial" panose="020B0604020202020204" pitchFamily="34" charset="0"/>
              <a:buChar char="•"/>
            </a:pPr>
            <a:r>
              <a:rPr lang="en-US" sz="1800" dirty="0"/>
              <a:t>Date and Time seal removed and destroyed</a:t>
            </a:r>
          </a:p>
          <a:p>
            <a:pPr lvl="1">
              <a:buNone/>
            </a:pPr>
            <a:endParaRPr lang="en-US" dirty="0"/>
          </a:p>
          <a:p>
            <a:pPr lvl="1">
              <a:buNone/>
            </a:pPr>
            <a:endParaRPr lang="en-US" b="1" dirty="0"/>
          </a:p>
        </p:txBody>
      </p:sp>
      <p:sp>
        <p:nvSpPr>
          <p:cNvPr id="5"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
        <p:nvSpPr>
          <p:cNvPr id="6" name="Content Placeholder 2"/>
          <p:cNvSpPr txBox="1">
            <a:spLocks/>
          </p:cNvSpPr>
          <p:nvPr/>
        </p:nvSpPr>
        <p:spPr>
          <a:xfrm>
            <a:off x="1676400" y="1524001"/>
            <a:ext cx="8382000" cy="1676399"/>
          </a:xfrm>
          <a:prstGeom prst="rect">
            <a:avLst/>
          </a:prstGeom>
        </p:spPr>
        <p:txBody>
          <a:bodyPr>
            <a:normAutofit/>
          </a:bodyPr>
          <a:lstStyle>
            <a:lvl1pPr marL="290513" indent="-290513"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82625" indent="-277813" algn="l" rtl="0" eaLnBrk="0" fontAlgn="base" hangingPunct="0">
              <a:spcBef>
                <a:spcPct val="20000"/>
              </a:spcBef>
              <a:spcAft>
                <a:spcPct val="0"/>
              </a:spcAft>
              <a:buFont typeface="Times New Roman" pitchFamily="18" charset="0"/>
              <a:buChar char="–"/>
              <a:defRPr sz="2400">
                <a:solidFill>
                  <a:schemeClr val="tx1"/>
                </a:solidFill>
                <a:latin typeface="+mn-lt"/>
              </a:defRPr>
            </a:lvl2pPr>
            <a:lvl3pPr marL="1030288" indent="-233363" algn="l" rtl="0" eaLnBrk="0" fontAlgn="base" hangingPunct="0">
              <a:spcBef>
                <a:spcPct val="20000"/>
              </a:spcBef>
              <a:spcAft>
                <a:spcPct val="0"/>
              </a:spcAft>
              <a:buChar char="•"/>
              <a:defRPr sz="2000">
                <a:solidFill>
                  <a:schemeClr val="tx1"/>
                </a:solidFill>
                <a:latin typeface="+mn-lt"/>
              </a:defRPr>
            </a:lvl3pPr>
            <a:lvl4pPr marL="1379538" indent="-234950" algn="l" rtl="0" eaLnBrk="0" fontAlgn="base" hangingPunct="0">
              <a:spcBef>
                <a:spcPct val="20000"/>
              </a:spcBef>
              <a:spcAft>
                <a:spcPct val="0"/>
              </a:spcAft>
              <a:buChar char="–"/>
              <a:defRPr>
                <a:solidFill>
                  <a:schemeClr val="tx1"/>
                </a:solidFill>
                <a:latin typeface="+mn-lt"/>
              </a:defRPr>
            </a:lvl4pPr>
            <a:lvl5pPr marL="1712913" indent="-219075" algn="l" rtl="0" eaLnBrk="0" fontAlgn="base" hangingPunct="0">
              <a:spcBef>
                <a:spcPct val="20000"/>
              </a:spcBef>
              <a:spcAft>
                <a:spcPct val="0"/>
              </a:spcAft>
              <a:buChar char="»"/>
              <a:defRPr>
                <a:solidFill>
                  <a:schemeClr val="tx1"/>
                </a:solidFill>
                <a:latin typeface="+mn-lt"/>
              </a:defRPr>
            </a:lvl5pPr>
            <a:lvl6pPr marL="2170113" indent="-219075" algn="l" rtl="0" fontAlgn="base">
              <a:spcBef>
                <a:spcPct val="20000"/>
              </a:spcBef>
              <a:spcAft>
                <a:spcPct val="0"/>
              </a:spcAft>
              <a:buChar char="»"/>
              <a:defRPr>
                <a:solidFill>
                  <a:schemeClr val="tx1"/>
                </a:solidFill>
                <a:latin typeface="+mn-lt"/>
              </a:defRPr>
            </a:lvl6pPr>
            <a:lvl7pPr marL="2627313" indent="-219075" algn="l" rtl="0" fontAlgn="base">
              <a:spcBef>
                <a:spcPct val="20000"/>
              </a:spcBef>
              <a:spcAft>
                <a:spcPct val="0"/>
              </a:spcAft>
              <a:buChar char="»"/>
              <a:defRPr>
                <a:solidFill>
                  <a:schemeClr val="tx1"/>
                </a:solidFill>
                <a:latin typeface="+mn-lt"/>
              </a:defRPr>
            </a:lvl7pPr>
            <a:lvl8pPr marL="3084513" indent="-219075" algn="l" rtl="0" fontAlgn="base">
              <a:spcBef>
                <a:spcPct val="20000"/>
              </a:spcBef>
              <a:spcAft>
                <a:spcPct val="0"/>
              </a:spcAft>
              <a:buChar char="»"/>
              <a:defRPr>
                <a:solidFill>
                  <a:schemeClr val="tx1"/>
                </a:solidFill>
                <a:latin typeface="+mn-lt"/>
              </a:defRPr>
            </a:lvl8pPr>
            <a:lvl9pPr marL="3541713" indent="-219075" algn="l" rtl="0" fontAlgn="base">
              <a:spcBef>
                <a:spcPct val="20000"/>
              </a:spcBef>
              <a:spcAft>
                <a:spcPct val="0"/>
              </a:spcAft>
              <a:buChar char="»"/>
              <a:defRPr>
                <a:solidFill>
                  <a:schemeClr val="tx1"/>
                </a:solidFill>
                <a:latin typeface="+mn-lt"/>
              </a:defRPr>
            </a:lvl9pPr>
          </a:lstStyle>
          <a:p>
            <a:pPr>
              <a:buFont typeface="Arial" charset="0"/>
              <a:buNone/>
            </a:pPr>
            <a:r>
              <a:rPr lang="en-US" b="1" kern="0" dirty="0"/>
              <a:t>   </a:t>
            </a:r>
            <a:r>
              <a:rPr lang="en-US" sz="2400" b="1" kern="0" dirty="0"/>
              <a:t>Unused seals will be-</a:t>
            </a:r>
          </a:p>
          <a:p>
            <a:pPr lvl="1">
              <a:buFont typeface="Arial" panose="020B0604020202020204" pitchFamily="34" charset="0"/>
              <a:buChar char="•"/>
            </a:pPr>
            <a:r>
              <a:rPr lang="en-US" sz="1800" kern="0" dirty="0"/>
              <a:t>Secured in a locked, metal container with controlled access.</a:t>
            </a:r>
          </a:p>
          <a:p>
            <a:pPr lvl="1">
              <a:buFont typeface="Arial" panose="020B0604020202020204" pitchFamily="34" charset="0"/>
              <a:buChar char="•"/>
            </a:pPr>
            <a:r>
              <a:rPr lang="en-US" sz="1800" kern="0" dirty="0"/>
              <a:t>Only seal custodians and alternates will have access.</a:t>
            </a:r>
          </a:p>
          <a:p>
            <a:pPr lvl="1">
              <a:buFont typeface="Arial" panose="020B0604020202020204" pitchFamily="34" charset="0"/>
              <a:buChar char="•"/>
            </a:pPr>
            <a:r>
              <a:rPr lang="en-US" sz="1800" kern="0" dirty="0"/>
              <a:t>Recorded monthly inventories will be conducted</a:t>
            </a:r>
          </a:p>
          <a:p>
            <a:pPr lvl="1">
              <a:buFont typeface="Arial" panose="020B0604020202020204" pitchFamily="34" charset="0"/>
              <a:buChar char="•"/>
            </a:pPr>
            <a:endParaRPr lang="en-US" kern="0" dirty="0"/>
          </a:p>
          <a:p>
            <a:pPr lvl="1">
              <a:buFont typeface="Times New Roman" pitchFamily="18" charset="0"/>
              <a:buNone/>
            </a:pPr>
            <a:endParaRPr lang="en-US" b="1" kern="0" dirty="0"/>
          </a:p>
        </p:txBody>
      </p:sp>
    </p:spTree>
    <p:extLst>
      <p:ext uri="{BB962C8B-B14F-4D97-AF65-F5344CB8AC3E}">
        <p14:creationId xmlns:p14="http://schemas.microsoft.com/office/powerpoint/2010/main" val="1799402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905001" y="1676401"/>
          <a:ext cx="8458199" cy="4009797"/>
        </p:xfrm>
        <a:graphic>
          <a:graphicData uri="http://schemas.openxmlformats.org/drawingml/2006/table">
            <a:tbl>
              <a:tblPr/>
              <a:tblGrid>
                <a:gridCol w="1150315">
                  <a:extLst>
                    <a:ext uri="{9D8B030D-6E8A-4147-A177-3AD203B41FA5}">
                      <a16:colId xmlns:a16="http://schemas.microsoft.com/office/drawing/2014/main" xmlns="" val="20000"/>
                    </a:ext>
                  </a:extLst>
                </a:gridCol>
                <a:gridCol w="1150315">
                  <a:extLst>
                    <a:ext uri="{9D8B030D-6E8A-4147-A177-3AD203B41FA5}">
                      <a16:colId xmlns:a16="http://schemas.microsoft.com/office/drawing/2014/main" xmlns="" val="20001"/>
                    </a:ext>
                  </a:extLst>
                </a:gridCol>
                <a:gridCol w="1150315">
                  <a:extLst>
                    <a:ext uri="{9D8B030D-6E8A-4147-A177-3AD203B41FA5}">
                      <a16:colId xmlns:a16="http://schemas.microsoft.com/office/drawing/2014/main" xmlns="" val="20002"/>
                    </a:ext>
                  </a:extLst>
                </a:gridCol>
                <a:gridCol w="947318">
                  <a:extLst>
                    <a:ext uri="{9D8B030D-6E8A-4147-A177-3AD203B41FA5}">
                      <a16:colId xmlns:a16="http://schemas.microsoft.com/office/drawing/2014/main" xmlns="" val="20003"/>
                    </a:ext>
                  </a:extLst>
                </a:gridCol>
                <a:gridCol w="1407444">
                  <a:extLst>
                    <a:ext uri="{9D8B030D-6E8A-4147-A177-3AD203B41FA5}">
                      <a16:colId xmlns:a16="http://schemas.microsoft.com/office/drawing/2014/main" xmlns="" val="20004"/>
                    </a:ext>
                  </a:extLst>
                </a:gridCol>
                <a:gridCol w="2652492">
                  <a:extLst>
                    <a:ext uri="{9D8B030D-6E8A-4147-A177-3AD203B41FA5}">
                      <a16:colId xmlns:a16="http://schemas.microsoft.com/office/drawing/2014/main" xmlns="" val="20005"/>
                    </a:ext>
                  </a:extLst>
                </a:gridCol>
              </a:tblGrid>
              <a:tr h="539649">
                <a:tc>
                  <a:txBody>
                    <a:bodyPr/>
                    <a:lstStyle/>
                    <a:p>
                      <a:pPr marL="0" marR="0" algn="ctr">
                        <a:lnSpc>
                          <a:spcPct val="115000"/>
                        </a:lnSpc>
                        <a:spcBef>
                          <a:spcPts val="0"/>
                        </a:spcBef>
                        <a:spcAft>
                          <a:spcPts val="0"/>
                        </a:spcAft>
                      </a:pPr>
                      <a:r>
                        <a:rPr lang="en-US" sz="1050" b="1" dirty="0">
                          <a:latin typeface="Calibri"/>
                          <a:ea typeface="Calibri"/>
                          <a:cs typeface="Times New Roman"/>
                        </a:rPr>
                        <a:t>Seal #</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Date / Time</a:t>
                      </a:r>
                    </a:p>
                    <a:p>
                      <a:pPr marL="0" marR="0" algn="ctr">
                        <a:lnSpc>
                          <a:spcPct val="115000"/>
                        </a:lnSpc>
                        <a:spcBef>
                          <a:spcPts val="0"/>
                        </a:spcBef>
                        <a:spcAft>
                          <a:spcPts val="0"/>
                        </a:spcAft>
                      </a:pPr>
                      <a:r>
                        <a:rPr lang="en-US" sz="1050" b="1" dirty="0">
                          <a:latin typeface="Calibri"/>
                          <a:ea typeface="Calibri"/>
                          <a:cs typeface="Times New Roman"/>
                        </a:rPr>
                        <a:t>Applied</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Items Sealed</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Seal Location</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Name of Person Applying</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Date/Time</a:t>
                      </a:r>
                    </a:p>
                    <a:p>
                      <a:pPr marL="0" marR="0" algn="ctr">
                        <a:lnSpc>
                          <a:spcPct val="115000"/>
                        </a:lnSpc>
                        <a:spcBef>
                          <a:spcPts val="0"/>
                        </a:spcBef>
                        <a:spcAft>
                          <a:spcPts val="0"/>
                        </a:spcAft>
                      </a:pPr>
                      <a:r>
                        <a:rPr lang="en-US" sz="1050" b="1" dirty="0">
                          <a:latin typeface="Calibri"/>
                          <a:ea typeface="Calibri"/>
                          <a:cs typeface="Times New Roman"/>
                        </a:rPr>
                        <a:t>Removed and Destroyed</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9825">
                <a:tc>
                  <a:txBody>
                    <a:bodyPr/>
                    <a:lstStyle/>
                    <a:p>
                      <a:pPr marL="0" marR="0">
                        <a:lnSpc>
                          <a:spcPct val="115000"/>
                        </a:lnSpc>
                        <a:spcBef>
                          <a:spcPts val="0"/>
                        </a:spcBef>
                        <a:spcAft>
                          <a:spcPts val="0"/>
                        </a:spcAft>
                      </a:pPr>
                      <a:r>
                        <a:rPr lang="en-US" sz="900" dirty="0">
                          <a:latin typeface="Calibri"/>
                          <a:ea typeface="Calibri"/>
                          <a:cs typeface="Times New Roman"/>
                        </a:rPr>
                        <a:t>R170001</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17 Sep 16</a:t>
                      </a:r>
                    </a:p>
                    <a:p>
                      <a:pPr marL="0" marR="0">
                        <a:lnSpc>
                          <a:spcPct val="115000"/>
                        </a:lnSpc>
                        <a:spcBef>
                          <a:spcPts val="0"/>
                        </a:spcBef>
                        <a:spcAft>
                          <a:spcPts val="0"/>
                        </a:spcAft>
                      </a:pPr>
                      <a:r>
                        <a:rPr lang="en-US" sz="900" dirty="0">
                          <a:latin typeface="Calibri"/>
                          <a:ea typeface="Calibri"/>
                          <a:cs typeface="Times New Roman"/>
                        </a:rPr>
                        <a:t>0900 hrs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Ammo Can with 60 </a:t>
                      </a:r>
                      <a:r>
                        <a:rPr lang="en-US" sz="900" dirty="0" err="1">
                          <a:latin typeface="Calibri"/>
                          <a:ea typeface="Calibri"/>
                          <a:cs typeface="Times New Roman"/>
                        </a:rPr>
                        <a:t>rnds</a:t>
                      </a:r>
                      <a:r>
                        <a:rPr lang="en-US" sz="900" dirty="0">
                          <a:latin typeface="Calibri"/>
                          <a:ea typeface="Calibri"/>
                          <a:cs typeface="Times New Roman"/>
                        </a:rPr>
                        <a:t> 5.56 mm</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Ammo Can Hasp</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SPC Mark Jones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R170002</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19 Sep 16</a:t>
                      </a:r>
                    </a:p>
                    <a:p>
                      <a:pPr marL="0" marR="0">
                        <a:lnSpc>
                          <a:spcPct val="115000"/>
                        </a:lnSpc>
                        <a:spcBef>
                          <a:spcPts val="0"/>
                        </a:spcBef>
                        <a:spcAft>
                          <a:spcPts val="0"/>
                        </a:spcAft>
                      </a:pPr>
                      <a:r>
                        <a:rPr lang="en-US" sz="900" dirty="0">
                          <a:latin typeface="Calibri"/>
                          <a:ea typeface="Calibri"/>
                          <a:cs typeface="Times New Roman"/>
                        </a:rPr>
                        <a:t>1030 hrs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Tuff</a:t>
                      </a:r>
                      <a:r>
                        <a:rPr lang="en-US" sz="900" baseline="0" dirty="0">
                          <a:latin typeface="Calibri"/>
                          <a:ea typeface="Calibri"/>
                          <a:cs typeface="Times New Roman"/>
                        </a:rPr>
                        <a:t> Box w/ 200 Bayonets</a:t>
                      </a: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Right Lock Opening </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SPC Mark Jones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22 Sep 16  1000 hrs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R170003</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22 Sep 16</a:t>
                      </a:r>
                    </a:p>
                    <a:p>
                      <a:pPr marL="0" marR="0">
                        <a:lnSpc>
                          <a:spcPct val="115000"/>
                        </a:lnSpc>
                        <a:spcBef>
                          <a:spcPts val="0"/>
                        </a:spcBef>
                        <a:spcAft>
                          <a:spcPts val="0"/>
                        </a:spcAft>
                      </a:pPr>
                      <a:r>
                        <a:rPr lang="en-US" sz="900" dirty="0">
                          <a:latin typeface="Calibri"/>
                          <a:ea typeface="Calibri"/>
                          <a:cs typeface="Times New Roman"/>
                        </a:rPr>
                        <a:t>1030 hrs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Tuff</a:t>
                      </a:r>
                      <a:r>
                        <a:rPr lang="en-US" sz="900" baseline="0" dirty="0">
                          <a:latin typeface="Calibri"/>
                          <a:ea typeface="Calibri"/>
                          <a:cs typeface="Times New Roman"/>
                        </a:rPr>
                        <a:t> Box w/ 200 Bayonets</a:t>
                      </a: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Right Lock Opening </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SPC Mark Jones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R170004</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R170005</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R170006</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R170007</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R170008</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R170009</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R170010</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R170011</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2" name="TextBox 1"/>
          <p:cNvSpPr txBox="1"/>
          <p:nvPr/>
        </p:nvSpPr>
        <p:spPr>
          <a:xfrm>
            <a:off x="3954688" y="5820232"/>
            <a:ext cx="5511124" cy="646331"/>
          </a:xfrm>
          <a:prstGeom prst="rect">
            <a:avLst/>
          </a:prstGeom>
          <a:noFill/>
        </p:spPr>
        <p:txBody>
          <a:bodyPr wrap="none" rtlCol="0">
            <a:spAutoFit/>
          </a:bodyPr>
          <a:lstStyle/>
          <a:p>
            <a:r>
              <a:rPr lang="en-US" sz="3600" b="1" dirty="0"/>
              <a:t>SAMPLE SEAL LEDGER</a:t>
            </a:r>
          </a:p>
        </p:txBody>
      </p:sp>
      <p:sp>
        <p:nvSpPr>
          <p:cNvPr id="6"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Tree>
    <p:extLst>
      <p:ext uri="{BB962C8B-B14F-4D97-AF65-F5344CB8AC3E}">
        <p14:creationId xmlns:p14="http://schemas.microsoft.com/office/powerpoint/2010/main" val="2096755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2286000"/>
          </a:xfrm>
        </p:spPr>
        <p:txBody>
          <a:bodyPr>
            <a:normAutofit/>
          </a:bodyPr>
          <a:lstStyle/>
          <a:p>
            <a:pPr lvl="1">
              <a:buNone/>
            </a:pPr>
            <a:endParaRPr lang="en-US" dirty="0"/>
          </a:p>
          <a:p>
            <a:pPr lvl="1">
              <a:buNone/>
            </a:pPr>
            <a:endParaRPr lang="en-US" b="1" dirty="0"/>
          </a:p>
        </p:txBody>
      </p:sp>
      <p:sp>
        <p:nvSpPr>
          <p:cNvPr id="7"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650956"/>
            <a:ext cx="3505200" cy="262551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1" y="3404742"/>
            <a:ext cx="3405051" cy="2871730"/>
          </a:xfrm>
          <a:prstGeom prst="rect">
            <a:avLst/>
          </a:prstGeom>
        </p:spPr>
      </p:pic>
      <p:sp>
        <p:nvSpPr>
          <p:cNvPr id="9" name="Content Placeholder 2"/>
          <p:cNvSpPr txBox="1">
            <a:spLocks/>
          </p:cNvSpPr>
          <p:nvPr/>
        </p:nvSpPr>
        <p:spPr>
          <a:xfrm>
            <a:off x="1981200" y="1483458"/>
            <a:ext cx="8229600" cy="2519486"/>
          </a:xfrm>
          <a:prstGeom prst="rect">
            <a:avLst/>
          </a:prstGeom>
        </p:spPr>
        <p:txBody>
          <a:bodyPr>
            <a:normAutofit/>
          </a:bodyPr>
          <a:lstStyle>
            <a:lvl1pPr marL="290513" indent="-290513"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82625" indent="-277813" algn="l" rtl="0" eaLnBrk="0" fontAlgn="base" hangingPunct="0">
              <a:spcBef>
                <a:spcPct val="20000"/>
              </a:spcBef>
              <a:spcAft>
                <a:spcPct val="0"/>
              </a:spcAft>
              <a:buFont typeface="Times New Roman" pitchFamily="18" charset="0"/>
              <a:buChar char="–"/>
              <a:defRPr sz="2400">
                <a:solidFill>
                  <a:schemeClr val="tx1"/>
                </a:solidFill>
                <a:latin typeface="+mn-lt"/>
              </a:defRPr>
            </a:lvl2pPr>
            <a:lvl3pPr marL="1030288" indent="-233363" algn="l" rtl="0" eaLnBrk="0" fontAlgn="base" hangingPunct="0">
              <a:spcBef>
                <a:spcPct val="20000"/>
              </a:spcBef>
              <a:spcAft>
                <a:spcPct val="0"/>
              </a:spcAft>
              <a:buChar char="•"/>
              <a:defRPr sz="2000">
                <a:solidFill>
                  <a:schemeClr val="tx1"/>
                </a:solidFill>
                <a:latin typeface="+mn-lt"/>
              </a:defRPr>
            </a:lvl3pPr>
            <a:lvl4pPr marL="1379538" indent="-234950" algn="l" rtl="0" eaLnBrk="0" fontAlgn="base" hangingPunct="0">
              <a:spcBef>
                <a:spcPct val="20000"/>
              </a:spcBef>
              <a:spcAft>
                <a:spcPct val="0"/>
              </a:spcAft>
              <a:buChar char="–"/>
              <a:defRPr>
                <a:solidFill>
                  <a:schemeClr val="tx1"/>
                </a:solidFill>
                <a:latin typeface="+mn-lt"/>
              </a:defRPr>
            </a:lvl4pPr>
            <a:lvl5pPr marL="1712913" indent="-219075" algn="l" rtl="0" eaLnBrk="0" fontAlgn="base" hangingPunct="0">
              <a:spcBef>
                <a:spcPct val="20000"/>
              </a:spcBef>
              <a:spcAft>
                <a:spcPct val="0"/>
              </a:spcAft>
              <a:buChar char="»"/>
              <a:defRPr>
                <a:solidFill>
                  <a:schemeClr val="tx1"/>
                </a:solidFill>
                <a:latin typeface="+mn-lt"/>
              </a:defRPr>
            </a:lvl5pPr>
            <a:lvl6pPr marL="2170113" indent="-219075" algn="l" rtl="0" fontAlgn="base">
              <a:spcBef>
                <a:spcPct val="20000"/>
              </a:spcBef>
              <a:spcAft>
                <a:spcPct val="0"/>
              </a:spcAft>
              <a:buChar char="»"/>
              <a:defRPr>
                <a:solidFill>
                  <a:schemeClr val="tx1"/>
                </a:solidFill>
                <a:latin typeface="+mn-lt"/>
              </a:defRPr>
            </a:lvl6pPr>
            <a:lvl7pPr marL="2627313" indent="-219075" algn="l" rtl="0" fontAlgn="base">
              <a:spcBef>
                <a:spcPct val="20000"/>
              </a:spcBef>
              <a:spcAft>
                <a:spcPct val="0"/>
              </a:spcAft>
              <a:buChar char="»"/>
              <a:defRPr>
                <a:solidFill>
                  <a:schemeClr val="tx1"/>
                </a:solidFill>
                <a:latin typeface="+mn-lt"/>
              </a:defRPr>
            </a:lvl7pPr>
            <a:lvl8pPr marL="3084513" indent="-219075" algn="l" rtl="0" fontAlgn="base">
              <a:spcBef>
                <a:spcPct val="20000"/>
              </a:spcBef>
              <a:spcAft>
                <a:spcPct val="0"/>
              </a:spcAft>
              <a:buChar char="»"/>
              <a:defRPr>
                <a:solidFill>
                  <a:schemeClr val="tx1"/>
                </a:solidFill>
                <a:latin typeface="+mn-lt"/>
              </a:defRPr>
            </a:lvl8pPr>
            <a:lvl9pPr marL="3541713" indent="-219075" algn="l" rtl="0" fontAlgn="base">
              <a:spcBef>
                <a:spcPct val="20000"/>
              </a:spcBef>
              <a:spcAft>
                <a:spcPct val="0"/>
              </a:spcAft>
              <a:buChar char="»"/>
              <a:defRPr>
                <a:solidFill>
                  <a:schemeClr val="tx1"/>
                </a:solidFill>
                <a:latin typeface="+mn-lt"/>
              </a:defRPr>
            </a:lvl9pPr>
          </a:lstStyle>
          <a:p>
            <a:pPr>
              <a:buFont typeface="Arial" charset="0"/>
              <a:buNone/>
            </a:pPr>
            <a:r>
              <a:rPr lang="en-US" sz="2400" b="1" kern="0" dirty="0"/>
              <a:t>Minimum Characteristics</a:t>
            </a:r>
            <a:endParaRPr lang="en-US" sz="2000" kern="0" dirty="0"/>
          </a:p>
          <a:p>
            <a:pPr lvl="1">
              <a:buFont typeface="Arial" panose="020B0604020202020204" pitchFamily="34" charset="0"/>
              <a:buChar char="•"/>
            </a:pPr>
            <a:r>
              <a:rPr lang="en-US" sz="1800" kern="0" dirty="0"/>
              <a:t>Durability – Strong enough to NOT break accidentally</a:t>
            </a:r>
          </a:p>
          <a:p>
            <a:pPr lvl="1">
              <a:buFont typeface="Arial" panose="020B0604020202020204" pitchFamily="34" charset="0"/>
              <a:buChar char="•"/>
            </a:pPr>
            <a:r>
              <a:rPr lang="en-US" sz="1800" kern="0" dirty="0"/>
              <a:t>Design – sufficiently complex to make unauthorized replacement difficult</a:t>
            </a:r>
          </a:p>
          <a:p>
            <a:pPr lvl="1">
              <a:buFont typeface="Arial" panose="020B0604020202020204" pitchFamily="34" charset="0"/>
              <a:buChar char="•"/>
            </a:pPr>
            <a:r>
              <a:rPr lang="en-US" sz="1800" kern="0" dirty="0"/>
              <a:t>Tamperproof – provide readily identifiable evidence of tampering</a:t>
            </a:r>
          </a:p>
          <a:p>
            <a:pPr lvl="1">
              <a:buFont typeface="Arial" panose="020B0604020202020204" pitchFamily="34" charset="0"/>
              <a:buChar char="•"/>
            </a:pPr>
            <a:r>
              <a:rPr lang="en-US" sz="1800" kern="0" dirty="0"/>
              <a:t>Individually Identifiable – Embossed serial number and owner ID</a:t>
            </a:r>
          </a:p>
          <a:p>
            <a:pPr lvl="1">
              <a:buFont typeface="Times New Roman" pitchFamily="18" charset="0"/>
              <a:buNone/>
            </a:pPr>
            <a:r>
              <a:rPr lang="en-US" sz="1800" b="1" kern="0" dirty="0"/>
              <a:t>NOTE: Lead Crimp Seals not authorized for use.</a:t>
            </a:r>
            <a:endParaRPr lang="en-US" b="1" kern="0" dirty="0"/>
          </a:p>
        </p:txBody>
      </p:sp>
      <p:sp>
        <p:nvSpPr>
          <p:cNvPr id="10" name="Oval 9"/>
          <p:cNvSpPr/>
          <p:nvPr/>
        </p:nvSpPr>
        <p:spPr>
          <a:xfrm>
            <a:off x="2514600" y="3598702"/>
            <a:ext cx="2743200" cy="2760559"/>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7"/>
            <a:endCxn id="10" idx="3"/>
          </p:cNvCxnSpPr>
          <p:nvPr/>
        </p:nvCxnSpPr>
        <p:spPr>
          <a:xfrm flipH="1">
            <a:off x="2916332" y="4002977"/>
            <a:ext cx="1939736" cy="195200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94269" y="3565876"/>
            <a:ext cx="2743200" cy="2760559"/>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7"/>
            <a:endCxn id="14" idx="3"/>
          </p:cNvCxnSpPr>
          <p:nvPr/>
        </p:nvCxnSpPr>
        <p:spPr>
          <a:xfrm flipH="1">
            <a:off x="6796001" y="3970151"/>
            <a:ext cx="1939736" cy="195200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79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http://img.mysoocuu.com/photo/qiuxiaoyu/products/20100627201920_44019.jpg"/>
          <p:cNvPicPr>
            <a:picLocks noChangeAspect="1" noChangeArrowheads="1"/>
          </p:cNvPicPr>
          <p:nvPr/>
        </p:nvPicPr>
        <p:blipFill>
          <a:blip r:embed="rId2" cstate="print"/>
          <a:srcRect/>
          <a:stretch>
            <a:fillRect/>
          </a:stretch>
        </p:blipFill>
        <p:spPr bwMode="auto">
          <a:xfrm>
            <a:off x="2494242" y="1279581"/>
            <a:ext cx="2243984" cy="2243984"/>
          </a:xfrm>
          <a:prstGeom prst="rect">
            <a:avLst/>
          </a:prstGeom>
          <a:noFill/>
        </p:spPr>
      </p:pic>
      <p:pic>
        <p:nvPicPr>
          <p:cNvPr id="146438" name="Picture 6" descr="http://www.westernsafety.com/ac-and-m-corp/acmpg9-BLT-1.jpg"/>
          <p:cNvPicPr>
            <a:picLocks noChangeAspect="1" noChangeArrowheads="1"/>
          </p:cNvPicPr>
          <p:nvPr/>
        </p:nvPicPr>
        <p:blipFill>
          <a:blip r:embed="rId3" cstate="print"/>
          <a:srcRect/>
          <a:stretch>
            <a:fillRect/>
          </a:stretch>
        </p:blipFill>
        <p:spPr bwMode="auto">
          <a:xfrm>
            <a:off x="6866709" y="4033580"/>
            <a:ext cx="2667000" cy="1378163"/>
          </a:xfrm>
          <a:prstGeom prst="rect">
            <a:avLst/>
          </a:prstGeom>
          <a:noFill/>
        </p:spPr>
      </p:pic>
      <p:sp>
        <p:nvSpPr>
          <p:cNvPr id="9" name="TextBox 8"/>
          <p:cNvSpPr txBox="1"/>
          <p:nvPr/>
        </p:nvSpPr>
        <p:spPr>
          <a:xfrm>
            <a:off x="2244634" y="3200401"/>
            <a:ext cx="2743200" cy="646331"/>
          </a:xfrm>
          <a:prstGeom prst="rect">
            <a:avLst/>
          </a:prstGeom>
          <a:noFill/>
        </p:spPr>
        <p:txBody>
          <a:bodyPr wrap="square" rtlCol="0">
            <a:spAutoFit/>
          </a:bodyPr>
          <a:lstStyle/>
          <a:p>
            <a:pPr algn="ctr"/>
            <a:r>
              <a:rPr lang="en-US" b="1" dirty="0"/>
              <a:t>Type 9 – Ball Seal (Low Strength Seal)</a:t>
            </a:r>
          </a:p>
        </p:txBody>
      </p:sp>
      <p:pic>
        <p:nvPicPr>
          <p:cNvPr id="1154050" name="Picture 2" descr="https://portal.navfac.navy.mil/images/pobtrans.gif"/>
          <p:cNvPicPr>
            <a:picLocks noChangeAspect="1" noChangeArrowheads="1"/>
          </p:cNvPicPr>
          <p:nvPr/>
        </p:nvPicPr>
        <p:blipFill>
          <a:blip r:embed="rId4"/>
          <a:srcRect/>
          <a:stretch>
            <a:fillRect/>
          </a:stretch>
        </p:blipFill>
        <p:spPr bwMode="auto">
          <a:xfrm>
            <a:off x="1524001" y="0"/>
            <a:ext cx="9525" cy="38100"/>
          </a:xfrm>
          <a:prstGeom prst="rect">
            <a:avLst/>
          </a:prstGeom>
          <a:noFill/>
        </p:spPr>
      </p:pic>
      <p:pic>
        <p:nvPicPr>
          <p:cNvPr id="1154052" name="Picture 4" descr="https://portal.navfac.navy.mil/portal/page/portal/NAVFAC/NAVFAC_WW_PP/NAVFAC_NFESC_PP/LOCKS/IMAGES/ss_cable_one_piece.bmp"/>
          <p:cNvPicPr>
            <a:picLocks noChangeAspect="1" noChangeArrowheads="1"/>
          </p:cNvPicPr>
          <p:nvPr/>
        </p:nvPicPr>
        <p:blipFill>
          <a:blip r:embed="rId5" cstate="print"/>
          <a:srcRect/>
          <a:stretch>
            <a:fillRect/>
          </a:stretch>
        </p:blipFill>
        <p:spPr bwMode="auto">
          <a:xfrm>
            <a:off x="6664234" y="1437845"/>
            <a:ext cx="2895600" cy="1524557"/>
          </a:xfrm>
          <a:prstGeom prst="rect">
            <a:avLst/>
          </a:prstGeom>
          <a:noFill/>
        </p:spPr>
      </p:pic>
      <p:sp>
        <p:nvSpPr>
          <p:cNvPr id="15" name="TextBox 14"/>
          <p:cNvSpPr txBox="1"/>
          <p:nvPr/>
        </p:nvSpPr>
        <p:spPr>
          <a:xfrm>
            <a:off x="6054634" y="3014201"/>
            <a:ext cx="3962400" cy="646331"/>
          </a:xfrm>
          <a:prstGeom prst="rect">
            <a:avLst/>
          </a:prstGeom>
          <a:noFill/>
        </p:spPr>
        <p:txBody>
          <a:bodyPr wrap="square" rtlCol="0">
            <a:spAutoFit/>
          </a:bodyPr>
          <a:lstStyle/>
          <a:p>
            <a:pPr algn="ctr"/>
            <a:r>
              <a:rPr lang="en-US" b="1" dirty="0"/>
              <a:t>Type 11 – One Piece Cable (High Strength Seal)</a:t>
            </a:r>
          </a:p>
        </p:txBody>
      </p:sp>
      <p:sp>
        <p:nvSpPr>
          <p:cNvPr id="16" name="TextBox 15"/>
          <p:cNvSpPr txBox="1"/>
          <p:nvPr/>
        </p:nvSpPr>
        <p:spPr>
          <a:xfrm>
            <a:off x="6488430" y="5461625"/>
            <a:ext cx="3493770" cy="646331"/>
          </a:xfrm>
          <a:prstGeom prst="rect">
            <a:avLst/>
          </a:prstGeom>
          <a:noFill/>
        </p:spPr>
        <p:txBody>
          <a:bodyPr wrap="square" rtlCol="0">
            <a:spAutoFit/>
          </a:bodyPr>
          <a:lstStyle/>
          <a:p>
            <a:pPr algn="ctr"/>
            <a:r>
              <a:rPr lang="en-US" b="1" dirty="0"/>
              <a:t>Type 13 – Unthreaded Bolt (High Strength Seal)</a:t>
            </a:r>
          </a:p>
        </p:txBody>
      </p:sp>
      <p:pic>
        <p:nvPicPr>
          <p:cNvPr id="1154054" name="Picture 6" descr="https://portal.navfac.navy.mil/portal/page/portal/NAVFAC/NAVFAC_WW_PP/NAVFAC_NFESC_PP/LOCKS/IMAGES/ss_cable_two_piece.bmp"/>
          <p:cNvPicPr>
            <a:picLocks noChangeAspect="1" noChangeArrowheads="1"/>
          </p:cNvPicPr>
          <p:nvPr/>
        </p:nvPicPr>
        <p:blipFill>
          <a:blip r:embed="rId6" cstate="print"/>
          <a:srcRect/>
          <a:stretch>
            <a:fillRect/>
          </a:stretch>
        </p:blipFill>
        <p:spPr bwMode="auto">
          <a:xfrm rot="16200000">
            <a:off x="3159035" y="3072621"/>
            <a:ext cx="828675" cy="3133725"/>
          </a:xfrm>
          <a:prstGeom prst="rect">
            <a:avLst/>
          </a:prstGeom>
          <a:noFill/>
        </p:spPr>
      </p:pic>
      <p:sp>
        <p:nvSpPr>
          <p:cNvPr id="18" name="TextBox 17"/>
          <p:cNvSpPr txBox="1"/>
          <p:nvPr/>
        </p:nvSpPr>
        <p:spPr>
          <a:xfrm>
            <a:off x="1868177" y="5088578"/>
            <a:ext cx="3410389" cy="646331"/>
          </a:xfrm>
          <a:prstGeom prst="rect">
            <a:avLst/>
          </a:prstGeom>
          <a:noFill/>
        </p:spPr>
        <p:txBody>
          <a:bodyPr wrap="square" rtlCol="0">
            <a:spAutoFit/>
          </a:bodyPr>
          <a:lstStyle/>
          <a:p>
            <a:pPr algn="ctr"/>
            <a:r>
              <a:rPr lang="en-US" b="1" dirty="0"/>
              <a:t>Type 12 – Cable Piece Cable (High Strength Seal)</a:t>
            </a:r>
          </a:p>
        </p:txBody>
      </p:sp>
      <p:sp>
        <p:nvSpPr>
          <p:cNvPr id="13"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
        <p:nvSpPr>
          <p:cNvPr id="14" name="TextBox 13"/>
          <p:cNvSpPr txBox="1"/>
          <p:nvPr/>
        </p:nvSpPr>
        <p:spPr>
          <a:xfrm>
            <a:off x="2133600" y="2869866"/>
            <a:ext cx="7924800" cy="1138773"/>
          </a:xfrm>
          <a:prstGeom prst="rect">
            <a:avLst/>
          </a:prstGeom>
          <a:noFill/>
        </p:spPr>
        <p:txBody>
          <a:bodyPr wrap="square" rtlCol="0">
            <a:spAutoFit/>
          </a:bodyPr>
          <a:lstStyle/>
          <a:p>
            <a:pPr algn="ctr"/>
            <a:r>
              <a:rPr lang="en-US" sz="2400" dirty="0"/>
              <a:t>For </a:t>
            </a:r>
            <a:r>
              <a:rPr lang="en-US" sz="2400" b="1" dirty="0"/>
              <a:t>AA&amp;E or classified materiel shipments</a:t>
            </a:r>
            <a:r>
              <a:rPr lang="en-US" sz="2400" dirty="0"/>
              <a:t>, security seals types 9, 11, 12, or 13 are </a:t>
            </a:r>
            <a:r>
              <a:rPr lang="en-US" sz="2400" u="sng" dirty="0"/>
              <a:t>required.</a:t>
            </a:r>
          </a:p>
          <a:p>
            <a:endParaRPr lang="en-US" sz="2000" u="sng" dirty="0"/>
          </a:p>
        </p:txBody>
      </p:sp>
    </p:spTree>
    <p:extLst>
      <p:ext uri="{BB962C8B-B14F-4D97-AF65-F5344CB8AC3E}">
        <p14:creationId xmlns:p14="http://schemas.microsoft.com/office/powerpoint/2010/main" val="354326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64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4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40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64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0" name="Picture 2" descr="m16_01"/>
          <p:cNvPicPr>
            <a:picLocks noChangeAspect="1" noChangeArrowheads="1"/>
          </p:cNvPicPr>
          <p:nvPr/>
        </p:nvPicPr>
        <p:blipFill>
          <a:blip r:embed="rId2" cstate="print"/>
          <a:srcRect/>
          <a:stretch>
            <a:fillRect/>
          </a:stretch>
        </p:blipFill>
        <p:spPr bwMode="auto">
          <a:xfrm rot="4454110">
            <a:off x="7231857" y="3893344"/>
            <a:ext cx="1676400" cy="595313"/>
          </a:xfrm>
          <a:prstGeom prst="rect">
            <a:avLst/>
          </a:prstGeom>
          <a:noFill/>
          <a:ln w="9525">
            <a:noFill/>
            <a:miter lim="800000"/>
            <a:headEnd/>
            <a:tailEnd/>
          </a:ln>
        </p:spPr>
      </p:pic>
      <p:grpSp>
        <p:nvGrpSpPr>
          <p:cNvPr id="2" name="Group 3"/>
          <p:cNvGrpSpPr>
            <a:grpSpLocks/>
          </p:cNvGrpSpPr>
          <p:nvPr/>
        </p:nvGrpSpPr>
        <p:grpSpPr bwMode="auto">
          <a:xfrm>
            <a:off x="8610600" y="3595688"/>
            <a:ext cx="1085850" cy="2347912"/>
            <a:chOff x="4368" y="1152"/>
            <a:chExt cx="684" cy="1479"/>
          </a:xfrm>
        </p:grpSpPr>
        <p:pic>
          <p:nvPicPr>
            <p:cNvPr id="162824"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2825" name="Text Box 5"/>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a:t>Armorer</a:t>
              </a:r>
            </a:p>
          </p:txBody>
        </p:sp>
      </p:grpSp>
      <p:pic>
        <p:nvPicPr>
          <p:cNvPr id="162820" name="Picture 6" descr="clipart_soldier"/>
          <p:cNvPicPr>
            <a:picLocks noChangeAspect="1" noChangeArrowheads="1"/>
          </p:cNvPicPr>
          <p:nvPr/>
        </p:nvPicPr>
        <p:blipFill>
          <a:blip r:embed="rId4" cstate="print"/>
          <a:srcRect/>
          <a:stretch>
            <a:fillRect/>
          </a:stretch>
        </p:blipFill>
        <p:spPr bwMode="auto">
          <a:xfrm>
            <a:off x="2590801" y="3519488"/>
            <a:ext cx="1154113" cy="2114550"/>
          </a:xfrm>
          <a:prstGeom prst="rect">
            <a:avLst/>
          </a:prstGeom>
          <a:noFill/>
          <a:ln w="9525">
            <a:noFill/>
            <a:miter lim="800000"/>
            <a:headEnd/>
            <a:tailEnd/>
          </a:ln>
        </p:spPr>
      </p:pic>
      <p:sp>
        <p:nvSpPr>
          <p:cNvPr id="162821" name="Text Box 7"/>
          <p:cNvSpPr txBox="1">
            <a:spLocks noChangeArrowheads="1"/>
          </p:cNvSpPr>
          <p:nvPr/>
        </p:nvSpPr>
        <p:spPr bwMode="auto">
          <a:xfrm>
            <a:off x="2514600" y="5653088"/>
            <a:ext cx="958850" cy="366712"/>
          </a:xfrm>
          <a:prstGeom prst="rect">
            <a:avLst/>
          </a:prstGeom>
          <a:noFill/>
          <a:ln w="9525">
            <a:noFill/>
            <a:miter lim="800000"/>
            <a:headEnd/>
            <a:tailEnd/>
          </a:ln>
        </p:spPr>
        <p:txBody>
          <a:bodyPr wrap="none">
            <a:spAutoFit/>
          </a:bodyPr>
          <a:lstStyle/>
          <a:p>
            <a:r>
              <a:rPr lang="en-US" b="1"/>
              <a:t>Soldier</a:t>
            </a:r>
          </a:p>
        </p:txBody>
      </p:sp>
      <p:sp>
        <p:nvSpPr>
          <p:cNvPr id="162822" name="Text Box 8"/>
          <p:cNvSpPr txBox="1">
            <a:spLocks noChangeArrowheads="1"/>
          </p:cNvSpPr>
          <p:nvPr/>
        </p:nvSpPr>
        <p:spPr bwMode="auto">
          <a:xfrm>
            <a:off x="2400299" y="2032762"/>
            <a:ext cx="7391400" cy="461665"/>
          </a:xfrm>
          <a:prstGeom prst="rect">
            <a:avLst/>
          </a:prstGeom>
          <a:noFill/>
          <a:ln w="9525">
            <a:noFill/>
            <a:miter lim="800000"/>
            <a:headEnd/>
            <a:tailEnd/>
          </a:ln>
        </p:spPr>
        <p:txBody>
          <a:bodyPr>
            <a:spAutoFit/>
          </a:bodyPr>
          <a:lstStyle/>
          <a:p>
            <a:pPr algn="ctr"/>
            <a:r>
              <a:rPr lang="en-US" sz="2400" dirty="0"/>
              <a:t>Weapon Issue Less Than 24 Hours</a:t>
            </a:r>
          </a:p>
        </p:txBody>
      </p:sp>
      <p:sp>
        <p:nvSpPr>
          <p:cNvPr id="672777" name="Text Box 9"/>
          <p:cNvSpPr txBox="1">
            <a:spLocks noChangeArrowheads="1"/>
          </p:cNvSpPr>
          <p:nvPr/>
        </p:nvSpPr>
        <p:spPr bwMode="auto">
          <a:xfrm>
            <a:off x="4037584" y="2432769"/>
            <a:ext cx="4116833" cy="400110"/>
          </a:xfrm>
          <a:prstGeom prst="rect">
            <a:avLst/>
          </a:prstGeom>
          <a:noFill/>
          <a:ln w="9525">
            <a:noFill/>
            <a:miter lim="800000"/>
            <a:headEnd/>
            <a:tailEnd/>
          </a:ln>
        </p:spPr>
        <p:txBody>
          <a:bodyPr wrap="none">
            <a:spAutoFit/>
          </a:bodyPr>
          <a:lstStyle/>
          <a:p>
            <a:r>
              <a:rPr lang="en-US" sz="2000" dirty="0"/>
              <a:t>Armorer issues weapons to soldier</a:t>
            </a:r>
          </a:p>
        </p:txBody>
      </p:sp>
      <p:sp>
        <p:nvSpPr>
          <p:cNvPr id="11"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42898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27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3372 -1.11111E-6 L -0.42122 0.05833 " pathEditMode="relative" rAng="0" ptsTypes="AA">
                                      <p:cBhvr>
                                        <p:cTn id="12" dur="2000" fill="hold"/>
                                        <p:tgtEl>
                                          <p:spTgt spid="672770"/>
                                        </p:tgtEl>
                                        <p:attrNameLst>
                                          <p:attrName>ppt_x</p:attrName>
                                          <p:attrName>ppt_y</p:attrName>
                                        </p:attrNameLst>
                                      </p:cBhvr>
                                      <p:rCtr x="-22747"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uscav.com/prodinfo/enlargedinsets/35456aL.jpg"/>
          <p:cNvPicPr>
            <a:picLocks noChangeAspect="1" noChangeArrowheads="1"/>
          </p:cNvPicPr>
          <p:nvPr/>
        </p:nvPicPr>
        <p:blipFill>
          <a:blip r:embed="rId3" cstate="print"/>
          <a:srcRect t="13060" b="13806"/>
          <a:stretch>
            <a:fillRect/>
          </a:stretch>
        </p:blipFill>
        <p:spPr bwMode="auto">
          <a:xfrm>
            <a:off x="1669327" y="2369012"/>
            <a:ext cx="5105400" cy="3733800"/>
          </a:xfrm>
          <a:prstGeom prst="rect">
            <a:avLst/>
          </a:prstGeom>
          <a:noFill/>
        </p:spPr>
      </p:pic>
      <p:sp>
        <p:nvSpPr>
          <p:cNvPr id="5" name="TextBox 4"/>
          <p:cNvSpPr txBox="1"/>
          <p:nvPr/>
        </p:nvSpPr>
        <p:spPr>
          <a:xfrm rot="21023981">
            <a:off x="3688627" y="2881611"/>
            <a:ext cx="1066800" cy="461665"/>
          </a:xfrm>
          <a:prstGeom prst="rect">
            <a:avLst/>
          </a:prstGeom>
          <a:solidFill>
            <a:schemeClr val="bg1"/>
          </a:solidFill>
        </p:spPr>
        <p:txBody>
          <a:bodyPr wrap="square" rtlCol="0">
            <a:spAutoFit/>
          </a:bodyPr>
          <a:lstStyle/>
          <a:p>
            <a:r>
              <a:rPr lang="en-US" sz="800" dirty="0" err="1"/>
              <a:t>xxxxxxxxxxxxxxxxxxxxxxxxxxxxxxxxxxxxxxxxxxxxxxxxxxx</a:t>
            </a:r>
            <a:endParaRPr lang="en-US" sz="800" dirty="0"/>
          </a:p>
        </p:txBody>
      </p:sp>
      <p:grpSp>
        <p:nvGrpSpPr>
          <p:cNvPr id="3" name="Group 8"/>
          <p:cNvGrpSpPr/>
          <p:nvPr/>
        </p:nvGrpSpPr>
        <p:grpSpPr>
          <a:xfrm>
            <a:off x="3276600" y="1553465"/>
            <a:ext cx="7239000" cy="3600986"/>
            <a:chOff x="1752600" y="1828800"/>
            <a:chExt cx="7239000" cy="3600986"/>
          </a:xfrm>
        </p:grpSpPr>
        <p:sp>
          <p:nvSpPr>
            <p:cNvPr id="6" name="TextBox 5"/>
            <p:cNvSpPr txBox="1"/>
            <p:nvPr/>
          </p:nvSpPr>
          <p:spPr>
            <a:xfrm>
              <a:off x="5410200" y="1828800"/>
              <a:ext cx="3581400" cy="3600986"/>
            </a:xfrm>
            <a:prstGeom prst="rect">
              <a:avLst/>
            </a:prstGeom>
            <a:noFill/>
            <a:ln>
              <a:solidFill>
                <a:schemeClr val="tx1"/>
              </a:solidFill>
            </a:ln>
          </p:spPr>
          <p:txBody>
            <a:bodyPr wrap="square" rtlCol="0">
              <a:spAutoFit/>
            </a:bodyPr>
            <a:lstStyle/>
            <a:p>
              <a:pPr marL="228600" indent="-228600" algn="ctr"/>
              <a:r>
                <a:rPr lang="en-US" sz="1400" dirty="0"/>
                <a:t>UNIT LETTERHEAD</a:t>
              </a:r>
            </a:p>
            <a:p>
              <a:pPr marL="228600" indent="-228600"/>
              <a:endParaRPr lang="en-US" sz="1400" dirty="0"/>
            </a:p>
            <a:p>
              <a:pPr marL="228600" indent="-228600"/>
              <a:r>
                <a:rPr lang="en-US" sz="1400" dirty="0"/>
                <a:t>OFFICE SYMBOL		DATE</a:t>
              </a:r>
            </a:p>
            <a:p>
              <a:pPr marL="228600" indent="-228600"/>
              <a:endParaRPr lang="en-US" sz="1400" dirty="0"/>
            </a:p>
            <a:p>
              <a:pPr marL="228600" indent="-228600"/>
              <a:r>
                <a:rPr lang="en-US" sz="1400" dirty="0"/>
                <a:t>MEMORANDUM FOR RECORD</a:t>
              </a:r>
            </a:p>
            <a:p>
              <a:pPr marL="228600" indent="-228600"/>
              <a:endParaRPr lang="en-US" sz="1400" dirty="0"/>
            </a:p>
            <a:p>
              <a:pPr marL="228600" indent="-228600">
                <a:buAutoNum type="arabicPeriod"/>
              </a:pPr>
              <a:r>
                <a:rPr lang="en-US" sz="1400" dirty="0"/>
                <a:t>On (This Date), 200 M9 Bayonets were sealed in this footlocker using Seal # 12345”</a:t>
              </a:r>
            </a:p>
            <a:p>
              <a:pPr marL="228600" indent="-228600">
                <a:buAutoNum type="arabicPeriod"/>
              </a:pPr>
              <a:r>
                <a:rPr lang="en-US" sz="1400" dirty="0"/>
                <a:t>Point of Contact for this memorandum is the unit armorer at 239-xxxx.</a:t>
              </a:r>
            </a:p>
            <a:p>
              <a:pPr marL="228600" indent="-228600">
                <a:buAutoNum type="arabicPeriod"/>
              </a:pPr>
              <a:endParaRPr lang="en-US" sz="1400" dirty="0"/>
            </a:p>
            <a:p>
              <a:pPr marL="228600" indent="-228600">
                <a:buAutoNum type="arabicPeriod"/>
              </a:pPr>
              <a:endParaRPr lang="en-US" sz="1400" dirty="0"/>
            </a:p>
            <a:p>
              <a:pPr marL="228600" indent="-228600"/>
              <a:r>
                <a:rPr lang="en-US" sz="1400" dirty="0"/>
                <a:t>	Unit Armorer	Witness</a:t>
              </a:r>
            </a:p>
            <a:p>
              <a:pPr marL="228600" indent="-228600"/>
              <a:r>
                <a:rPr lang="en-US" sz="1400" dirty="0"/>
                <a:t>	Signature Block	Signature Block</a:t>
              </a:r>
            </a:p>
            <a:p>
              <a:endParaRPr lang="en-US" dirty="0"/>
            </a:p>
          </p:txBody>
        </p:sp>
        <p:sp>
          <p:nvSpPr>
            <p:cNvPr id="7" name="Oval 6"/>
            <p:cNvSpPr/>
            <p:nvPr/>
          </p:nvSpPr>
          <p:spPr>
            <a:xfrm>
              <a:off x="1752600" y="2514600"/>
              <a:ext cx="1828800" cy="1676400"/>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5400000">
              <a:off x="3886200" y="2362200"/>
              <a:ext cx="1143000" cy="1752600"/>
            </a:xfrm>
            <a:prstGeom prst="upArrow">
              <a:avLst>
                <a:gd name="adj1" fmla="val 33158"/>
                <a:gd name="adj2" fmla="val 5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887686" y="5754470"/>
            <a:ext cx="5791200" cy="646331"/>
          </a:xfrm>
          <a:prstGeom prst="rect">
            <a:avLst/>
          </a:prstGeom>
          <a:noFill/>
        </p:spPr>
        <p:txBody>
          <a:bodyPr wrap="square" rtlCol="0">
            <a:spAutoFit/>
          </a:bodyPr>
          <a:lstStyle/>
          <a:p>
            <a:r>
              <a:rPr lang="en-US" b="1" dirty="0"/>
              <a:t>NOTE: Recommend using Senior NCO as Witness or Commander.</a:t>
            </a:r>
          </a:p>
        </p:txBody>
      </p:sp>
      <p:sp>
        <p:nvSpPr>
          <p:cNvPr id="13"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Tree>
    <p:extLst>
      <p:ext uri="{BB962C8B-B14F-4D97-AF65-F5344CB8AC3E}">
        <p14:creationId xmlns:p14="http://schemas.microsoft.com/office/powerpoint/2010/main" val="28657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endParaRPr lang="en-US" sz="4800" b="1" dirty="0"/>
          </a:p>
          <a:p>
            <a:pPr algn="ctr" eaLnBrk="1" hangingPunct="1">
              <a:buFontTx/>
              <a:buNone/>
            </a:pPr>
            <a:r>
              <a:rPr lang="en-US" sz="4800" b="1" dirty="0"/>
              <a:t>QUESTIONS?</a:t>
            </a:r>
          </a:p>
          <a:p>
            <a:pPr algn="ctr" eaLnBrk="1" hangingPunct="1">
              <a:buFontTx/>
              <a:buNone/>
            </a:pPr>
            <a:r>
              <a:rPr lang="en-US" sz="4800" b="1" dirty="0"/>
              <a:t>COMMENTS?</a:t>
            </a:r>
          </a:p>
          <a:p>
            <a:pPr algn="ctr" eaLnBrk="1" hangingPunct="1">
              <a:buFontTx/>
              <a:buNone/>
            </a:pPr>
            <a:r>
              <a:rPr lang="en-US" sz="4800" b="1" dirty="0"/>
              <a:t>CONCERNS?</a:t>
            </a:r>
          </a:p>
        </p:txBody>
      </p:sp>
      <p:pic>
        <p:nvPicPr>
          <p:cNvPr id="185348" name="Picture 4" descr="question-mark"/>
          <p:cNvPicPr>
            <a:picLocks noChangeAspect="1" noChangeArrowheads="1"/>
          </p:cNvPicPr>
          <p:nvPr/>
        </p:nvPicPr>
        <p:blipFill>
          <a:blip r:embed="rId2" cstate="print"/>
          <a:srcRect/>
          <a:stretch>
            <a:fillRect/>
          </a:stretch>
        </p:blipFill>
        <p:spPr bwMode="auto">
          <a:xfrm>
            <a:off x="8405813" y="4800601"/>
            <a:ext cx="1981200" cy="1287463"/>
          </a:xfrm>
          <a:prstGeom prst="rect">
            <a:avLst/>
          </a:prstGeom>
          <a:noFill/>
          <a:ln w="9525">
            <a:noFill/>
            <a:miter lim="800000"/>
            <a:headEnd/>
            <a:tailEnd/>
          </a:ln>
        </p:spPr>
      </p:pic>
      <p:pic>
        <p:nvPicPr>
          <p:cNvPr id="185349" name="Picture 5" descr="BIGthinkingcapwhoa_color"/>
          <p:cNvPicPr>
            <a:picLocks noChangeAspect="1" noChangeArrowheads="1"/>
          </p:cNvPicPr>
          <p:nvPr/>
        </p:nvPicPr>
        <p:blipFill>
          <a:blip r:embed="rId3" cstate="print"/>
          <a:srcRect/>
          <a:stretch>
            <a:fillRect/>
          </a:stretch>
        </p:blipFill>
        <p:spPr bwMode="auto">
          <a:xfrm>
            <a:off x="2057401" y="3962400"/>
            <a:ext cx="1839913" cy="2133600"/>
          </a:xfrm>
          <a:prstGeom prst="rect">
            <a:avLst/>
          </a:prstGeom>
          <a:noFill/>
          <a:ln w="9525">
            <a:noFill/>
            <a:miter lim="800000"/>
            <a:headEnd/>
            <a:tailEnd/>
          </a:ln>
        </p:spPr>
      </p:pic>
      <p:pic>
        <p:nvPicPr>
          <p:cNvPr id="185350" name="Picture 6" descr="question-mark"/>
          <p:cNvPicPr>
            <a:picLocks noChangeAspect="1" noChangeArrowheads="1"/>
          </p:cNvPicPr>
          <p:nvPr/>
        </p:nvPicPr>
        <p:blipFill>
          <a:blip r:embed="rId2" cstate="print"/>
          <a:srcRect/>
          <a:stretch>
            <a:fillRect/>
          </a:stretch>
        </p:blipFill>
        <p:spPr bwMode="auto">
          <a:xfrm>
            <a:off x="1981200" y="1600201"/>
            <a:ext cx="1981200" cy="1287463"/>
          </a:xfrm>
          <a:prstGeom prst="rect">
            <a:avLst/>
          </a:prstGeom>
          <a:noFill/>
          <a:ln w="9525">
            <a:noFill/>
            <a:miter lim="800000"/>
            <a:headEnd/>
            <a:tailEnd/>
          </a:ln>
        </p:spPr>
      </p:pic>
      <p:pic>
        <p:nvPicPr>
          <p:cNvPr id="185351" name="Picture 7" descr="BIGthinkingcapwhoa_color"/>
          <p:cNvPicPr>
            <a:picLocks noChangeAspect="1" noChangeArrowheads="1"/>
          </p:cNvPicPr>
          <p:nvPr/>
        </p:nvPicPr>
        <p:blipFill>
          <a:blip r:embed="rId3" cstate="print"/>
          <a:srcRect/>
          <a:stretch>
            <a:fillRect/>
          </a:stretch>
        </p:blipFill>
        <p:spPr bwMode="auto">
          <a:xfrm>
            <a:off x="8382001" y="1447800"/>
            <a:ext cx="1839913" cy="2133600"/>
          </a:xfrm>
          <a:prstGeom prst="rect">
            <a:avLst/>
          </a:prstGeom>
          <a:noFill/>
          <a:ln w="9525">
            <a:noFill/>
            <a:miter lim="800000"/>
            <a:headEnd/>
            <a:tailEnd/>
          </a:ln>
        </p:spPr>
      </p:pic>
    </p:spTree>
    <p:extLst>
      <p:ext uri="{BB962C8B-B14F-4D97-AF65-F5344CB8AC3E}">
        <p14:creationId xmlns:p14="http://schemas.microsoft.com/office/powerpoint/2010/main" val="41429577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40257" y="1600201"/>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400" dirty="0"/>
              <a:t>TURN IN:</a:t>
            </a:r>
            <a:endParaRPr lang="en-US" sz="3200" dirty="0"/>
          </a:p>
          <a:p>
            <a:pPr marL="800100" lvl="1" indent="-342900">
              <a:spcBef>
                <a:spcPct val="20000"/>
              </a:spcBef>
              <a:buFont typeface="Arial" pitchFamily="34" charset="0"/>
              <a:buChar char="•"/>
            </a:pPr>
            <a:r>
              <a:rPr lang="en-US" sz="2000" dirty="0"/>
              <a:t>Answer Sheet</a:t>
            </a:r>
          </a:p>
          <a:p>
            <a:pPr marL="800100" lvl="1" indent="-342900">
              <a:spcBef>
                <a:spcPct val="20000"/>
              </a:spcBef>
              <a:buFont typeface="Arial" pitchFamily="34" charset="0"/>
              <a:buChar char="•"/>
            </a:pPr>
            <a:r>
              <a:rPr lang="en-US" sz="2000" dirty="0"/>
              <a:t>Critique Sheet</a:t>
            </a:r>
          </a:p>
          <a:p>
            <a:pPr marL="800100" lvl="1" indent="-342900">
              <a:spcBef>
                <a:spcPct val="20000"/>
              </a:spcBef>
              <a:buFont typeface="Arial" pitchFamily="34" charset="0"/>
              <a:buChar char="•"/>
            </a:pPr>
            <a:r>
              <a:rPr lang="en-US" sz="2000" dirty="0"/>
              <a:t>Take a break until everyone is </a:t>
            </a:r>
            <a:r>
              <a:rPr lang="en-US" sz="2000" dirty="0" smtClean="0"/>
              <a:t>done </a:t>
            </a:r>
          </a:p>
          <a:p>
            <a:pPr marL="800100" lvl="1" indent="-342900">
              <a:spcBef>
                <a:spcPct val="20000"/>
              </a:spcBef>
              <a:buFont typeface="Arial" pitchFamily="34" charset="0"/>
              <a:buChar char="•"/>
            </a:pPr>
            <a:r>
              <a:rPr lang="en-US" sz="2000" dirty="0" smtClean="0"/>
              <a:t>Please </a:t>
            </a:r>
            <a:r>
              <a:rPr lang="en-US" sz="2000" dirty="0"/>
              <a:t>remain QUIET</a:t>
            </a:r>
          </a:p>
          <a:p>
            <a:pPr marL="800100" lvl="1" indent="-342900">
              <a:spcBef>
                <a:spcPct val="20000"/>
              </a:spcBef>
              <a:buFont typeface="Arial" pitchFamily="34" charset="0"/>
              <a:buChar char="•"/>
            </a:pPr>
            <a:endParaRPr lang="en-US" sz="1050" dirty="0"/>
          </a:p>
          <a:p>
            <a:pPr marL="342900" indent="-342900">
              <a:spcBef>
                <a:spcPct val="20000"/>
              </a:spcBef>
              <a:buFont typeface="Arial" pitchFamily="34" charset="0"/>
              <a:buChar char="•"/>
              <a:defRPr/>
            </a:pPr>
            <a:r>
              <a:rPr lang="en-US" sz="2000" dirty="0">
                <a:solidFill>
                  <a:prstClr val="black"/>
                </a:solidFill>
              </a:rPr>
              <a:t>Test Booklet will be used for Test </a:t>
            </a:r>
            <a:r>
              <a:rPr lang="en-US" sz="2000" dirty="0" smtClean="0">
                <a:solidFill>
                  <a:prstClr val="black"/>
                </a:solidFill>
              </a:rPr>
              <a:t>Review and </a:t>
            </a:r>
            <a:r>
              <a:rPr lang="en-US" sz="2000" dirty="0">
                <a:solidFill>
                  <a:prstClr val="black"/>
                </a:solidFill>
              </a:rPr>
              <a:t>turned in after review.</a:t>
            </a:r>
          </a:p>
          <a:p>
            <a:pPr marL="800100" lvl="1" indent="-342900">
              <a:spcBef>
                <a:spcPct val="20000"/>
              </a:spcBef>
              <a:buFont typeface="Arial" pitchFamily="34" charset="0"/>
              <a:buChar char="•"/>
            </a:pPr>
            <a:endParaRPr lang="en-US" sz="3200" dirty="0"/>
          </a:p>
        </p:txBody>
      </p:sp>
      <p:sp>
        <p:nvSpPr>
          <p:cNvPr id="5"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smtClean="0">
                <a:latin typeface="+mj-lt"/>
                <a:ea typeface="+mj-ea"/>
                <a:cs typeface="+mj-cs"/>
              </a:rPr>
              <a:t>Course Exam</a:t>
            </a:r>
            <a:endParaRPr lang="en-US" sz="2800" b="1" dirty="0">
              <a:latin typeface="+mj-lt"/>
              <a:ea typeface="+mj-ea"/>
              <a:cs typeface="+mj-cs"/>
            </a:endParaRPr>
          </a:p>
        </p:txBody>
      </p:sp>
    </p:spTree>
    <p:extLst>
      <p:ext uri="{BB962C8B-B14F-4D97-AF65-F5344CB8AC3E}">
        <p14:creationId xmlns:p14="http://schemas.microsoft.com/office/powerpoint/2010/main" val="17879727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1200" y="1600201"/>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400" dirty="0"/>
              <a:t>COURSE EXAM</a:t>
            </a:r>
          </a:p>
          <a:p>
            <a:pPr marL="800100" lvl="1" indent="-342900">
              <a:spcBef>
                <a:spcPct val="20000"/>
              </a:spcBef>
              <a:buFont typeface="Arial" pitchFamily="34" charset="0"/>
              <a:buChar char="•"/>
            </a:pPr>
            <a:r>
              <a:rPr lang="en-US" sz="2000" dirty="0"/>
              <a:t>Open Book / Open Note / Open Computer</a:t>
            </a:r>
          </a:p>
          <a:p>
            <a:pPr marL="800100" lvl="1" indent="-342900">
              <a:spcBef>
                <a:spcPct val="20000"/>
              </a:spcBef>
              <a:buFont typeface="Arial" pitchFamily="34" charset="0"/>
              <a:buChar char="•"/>
            </a:pPr>
            <a:r>
              <a:rPr lang="en-US" sz="2000" dirty="0"/>
              <a:t>Half of Final Course Total</a:t>
            </a:r>
          </a:p>
          <a:p>
            <a:pPr marL="800100" lvl="1" indent="-342900">
              <a:spcBef>
                <a:spcPct val="20000"/>
              </a:spcBef>
              <a:buFont typeface="Arial" pitchFamily="34" charset="0"/>
              <a:buChar char="•"/>
            </a:pPr>
            <a:r>
              <a:rPr lang="en-US" sz="2000" dirty="0"/>
              <a:t>Must Achieve 70% Average or Better</a:t>
            </a:r>
          </a:p>
          <a:p>
            <a:pPr marL="800100" lvl="1" indent="-342900">
              <a:spcBef>
                <a:spcPct val="20000"/>
              </a:spcBef>
              <a:buFont typeface="Arial" pitchFamily="34" charset="0"/>
              <a:buChar char="•"/>
            </a:pPr>
            <a:r>
              <a:rPr lang="en-US" sz="2000" dirty="0" smtClean="0"/>
              <a:t>One Hour </a:t>
            </a:r>
            <a:r>
              <a:rPr lang="en-US" sz="2000" dirty="0"/>
              <a:t>to Complete Test</a:t>
            </a:r>
          </a:p>
          <a:p>
            <a:pPr lvl="1">
              <a:spcBef>
                <a:spcPct val="20000"/>
              </a:spcBef>
            </a:pPr>
            <a:endParaRPr lang="en-US" sz="3200" dirty="0"/>
          </a:p>
        </p:txBody>
      </p:sp>
      <p:sp>
        <p:nvSpPr>
          <p:cNvPr id="5"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smtClean="0">
                <a:latin typeface="+mj-lt"/>
                <a:ea typeface="+mj-ea"/>
                <a:cs typeface="+mj-cs"/>
              </a:rPr>
              <a:t>Course Exam</a:t>
            </a:r>
            <a:endParaRPr lang="en-US" sz="2800" b="1" dirty="0">
              <a:latin typeface="+mj-lt"/>
              <a:ea typeface="+mj-ea"/>
              <a:cs typeface="+mj-cs"/>
            </a:endParaRPr>
          </a:p>
        </p:txBody>
      </p:sp>
    </p:spTree>
    <p:extLst>
      <p:ext uri="{BB962C8B-B14F-4D97-AF65-F5344CB8AC3E}">
        <p14:creationId xmlns:p14="http://schemas.microsoft.com/office/powerpoint/2010/main" val="10932507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905000" y="1371601"/>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defRPr/>
            </a:pPr>
            <a:r>
              <a:rPr lang="en-US" sz="2000" dirty="0" smtClean="0"/>
              <a:t>Select </a:t>
            </a:r>
            <a:r>
              <a:rPr lang="en-US" sz="2000" dirty="0"/>
              <a:t>the answer you believe to be </a:t>
            </a:r>
            <a:r>
              <a:rPr lang="en-US" sz="2000" dirty="0" smtClean="0"/>
              <a:t>correct.</a:t>
            </a:r>
          </a:p>
          <a:p>
            <a:pPr marL="342900" indent="-342900">
              <a:spcBef>
                <a:spcPct val="20000"/>
              </a:spcBef>
              <a:buFont typeface="Arial" panose="020B0604020202020204" pitchFamily="34" charset="0"/>
              <a:buChar char="•"/>
              <a:defRPr/>
            </a:pPr>
            <a:r>
              <a:rPr lang="en-US" sz="2000" dirty="0" smtClean="0"/>
              <a:t>ONLY </a:t>
            </a:r>
            <a:r>
              <a:rPr lang="en-US" sz="2000" dirty="0"/>
              <a:t>ONE correct answer is given for any question.</a:t>
            </a:r>
          </a:p>
          <a:p>
            <a:pPr marL="342900" indent="-342900">
              <a:spcBef>
                <a:spcPct val="20000"/>
              </a:spcBef>
              <a:buFont typeface="Arial" panose="020B0604020202020204" pitchFamily="34" charset="0"/>
              <a:buChar char="•"/>
              <a:defRPr/>
            </a:pPr>
            <a:r>
              <a:rPr lang="en-US" sz="2000" dirty="0"/>
              <a:t>Fill in the gap completely on the answer sheet.  </a:t>
            </a:r>
            <a:endParaRPr lang="en-US" sz="2000" dirty="0" smtClean="0"/>
          </a:p>
          <a:p>
            <a:pPr marL="342900" indent="-342900">
              <a:spcBef>
                <a:spcPct val="20000"/>
              </a:spcBef>
              <a:buFont typeface="Arial" panose="020B0604020202020204" pitchFamily="34" charset="0"/>
              <a:buChar char="•"/>
              <a:defRPr/>
            </a:pPr>
            <a:r>
              <a:rPr lang="en-US" sz="2000" dirty="0" smtClean="0"/>
              <a:t>If </a:t>
            </a:r>
            <a:r>
              <a:rPr lang="en-US" sz="2000" dirty="0"/>
              <a:t>you make a mistake X thru the incorrect answer:</a:t>
            </a:r>
          </a:p>
          <a:p>
            <a:pPr marL="342900" indent="-342900">
              <a:spcBef>
                <a:spcPct val="20000"/>
              </a:spcBef>
              <a:defRPr/>
            </a:pPr>
            <a:r>
              <a:rPr lang="en-US" sz="2000" b="1" dirty="0" smtClean="0">
                <a:solidFill>
                  <a:srgbClr val="FF0000"/>
                </a:solidFill>
              </a:rPr>
              <a:t>DO </a:t>
            </a:r>
            <a:r>
              <a:rPr lang="en-US" sz="2000" b="1" dirty="0">
                <a:solidFill>
                  <a:srgbClr val="FF0000"/>
                </a:solidFill>
              </a:rPr>
              <a:t>NOT WRITE IN TEST BOOK </a:t>
            </a:r>
          </a:p>
          <a:p>
            <a:pPr marL="342900" indent="-342900">
              <a:spcBef>
                <a:spcPct val="20000"/>
              </a:spcBef>
              <a:defRPr/>
            </a:pPr>
            <a:endParaRPr lang="en-US" sz="2000" b="1" dirty="0">
              <a:solidFill>
                <a:srgbClr val="FF0000"/>
              </a:solidFill>
            </a:endParaRPr>
          </a:p>
          <a:p>
            <a:pPr marL="342900" indent="-342900">
              <a:spcBef>
                <a:spcPct val="20000"/>
              </a:spcBef>
              <a:defRPr/>
            </a:pPr>
            <a:r>
              <a:rPr lang="en-US" sz="2000" dirty="0" smtClean="0"/>
              <a:t>Do:          </a:t>
            </a:r>
            <a:r>
              <a:rPr lang="en-US" sz="2000" dirty="0"/>
              <a:t>(A)	(B)	(C)	(D)</a:t>
            </a:r>
          </a:p>
          <a:p>
            <a:pPr marL="342900" indent="-342900">
              <a:spcBef>
                <a:spcPct val="20000"/>
              </a:spcBef>
              <a:defRPr/>
            </a:pPr>
            <a:endParaRPr lang="en-US" sz="2000" dirty="0" smtClean="0"/>
          </a:p>
          <a:p>
            <a:pPr marL="342900" indent="-342900">
              <a:spcBef>
                <a:spcPct val="20000"/>
              </a:spcBef>
              <a:defRPr/>
            </a:pPr>
            <a:r>
              <a:rPr lang="en-US" sz="2000" dirty="0" smtClean="0"/>
              <a:t>Do Not:          (</a:t>
            </a:r>
            <a:r>
              <a:rPr lang="en-US" sz="2000" dirty="0"/>
              <a:t>A)	(B)	(C)	(D)</a:t>
            </a:r>
          </a:p>
        </p:txBody>
      </p:sp>
      <p:sp>
        <p:nvSpPr>
          <p:cNvPr id="4" name="Oval 3"/>
          <p:cNvSpPr/>
          <p:nvPr/>
        </p:nvSpPr>
        <p:spPr>
          <a:xfrm>
            <a:off x="3125109" y="3638378"/>
            <a:ext cx="279162" cy="33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525735" y="4326599"/>
            <a:ext cx="304800" cy="457200"/>
            <a:chOff x="1447800" y="4495800"/>
            <a:chExt cx="304800" cy="457200"/>
          </a:xfrm>
        </p:grpSpPr>
        <p:cxnSp>
          <p:nvCxnSpPr>
            <p:cNvPr id="6" name="Straight Connector 5"/>
            <p:cNvCxnSpPr/>
            <p:nvPr/>
          </p:nvCxnSpPr>
          <p:spPr>
            <a:xfrm>
              <a:off x="1447800" y="4495800"/>
              <a:ext cx="304800" cy="457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47800" y="4495800"/>
              <a:ext cx="304800" cy="38100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449535" y="4306282"/>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3"/>
          <p:cNvGrpSpPr/>
          <p:nvPr/>
        </p:nvGrpSpPr>
        <p:grpSpPr>
          <a:xfrm>
            <a:off x="3099471" y="3570967"/>
            <a:ext cx="330438" cy="457200"/>
            <a:chOff x="4698762" y="3352800"/>
            <a:chExt cx="330438" cy="457200"/>
          </a:xfrm>
        </p:grpSpPr>
        <p:cxnSp>
          <p:nvCxnSpPr>
            <p:cNvPr id="11" name="Straight Connector 10"/>
            <p:cNvCxnSpPr/>
            <p:nvPr/>
          </p:nvCxnSpPr>
          <p:spPr>
            <a:xfrm>
              <a:off x="4724400" y="3352800"/>
              <a:ext cx="304800" cy="457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98762" y="3412622"/>
              <a:ext cx="30480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4786952" y="3634348"/>
            <a:ext cx="279162" cy="33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smtClean="0">
                <a:latin typeface="+mj-lt"/>
                <a:ea typeface="+mj-ea"/>
                <a:cs typeface="+mj-cs"/>
              </a:rPr>
              <a:t>Course Exam</a:t>
            </a:r>
            <a:endParaRPr lang="en-US" sz="2800" b="1" dirty="0">
              <a:latin typeface="+mj-lt"/>
              <a:ea typeface="+mj-ea"/>
              <a:cs typeface="+mj-cs"/>
            </a:endParaRPr>
          </a:p>
        </p:txBody>
      </p:sp>
    </p:spTree>
    <p:extLst>
      <p:ext uri="{BB962C8B-B14F-4D97-AF65-F5344CB8AC3E}">
        <p14:creationId xmlns:p14="http://schemas.microsoft.com/office/powerpoint/2010/main" val="38615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m16_01"/>
          <p:cNvPicPr>
            <a:picLocks noChangeAspect="1" noChangeArrowheads="1"/>
          </p:cNvPicPr>
          <p:nvPr/>
        </p:nvPicPr>
        <p:blipFill>
          <a:blip r:embed="rId2" cstate="print"/>
          <a:srcRect/>
          <a:stretch>
            <a:fillRect/>
          </a:stretch>
        </p:blipFill>
        <p:spPr bwMode="auto">
          <a:xfrm rot="4454110">
            <a:off x="5022057" y="4274344"/>
            <a:ext cx="1676400" cy="595313"/>
          </a:xfrm>
          <a:prstGeom prst="rect">
            <a:avLst/>
          </a:prstGeom>
          <a:noFill/>
          <a:ln w="9525">
            <a:noFill/>
            <a:miter lim="800000"/>
            <a:headEnd/>
            <a:tailEnd/>
          </a:ln>
        </p:spPr>
      </p:pic>
      <p:grpSp>
        <p:nvGrpSpPr>
          <p:cNvPr id="2" name="Group 3"/>
          <p:cNvGrpSpPr>
            <a:grpSpLocks/>
          </p:cNvGrpSpPr>
          <p:nvPr/>
        </p:nvGrpSpPr>
        <p:grpSpPr bwMode="auto">
          <a:xfrm>
            <a:off x="6858000" y="3657601"/>
            <a:ext cx="1085850" cy="2347913"/>
            <a:chOff x="4368" y="1152"/>
            <a:chExt cx="684" cy="1479"/>
          </a:xfrm>
        </p:grpSpPr>
        <p:pic>
          <p:nvPicPr>
            <p:cNvPr id="163849"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3850" name="Text Box 5"/>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dirty="0"/>
                <a:t>Armorer</a:t>
              </a:r>
            </a:p>
          </p:txBody>
        </p:sp>
      </p:grpSp>
      <p:pic>
        <p:nvPicPr>
          <p:cNvPr id="163844" name="Picture 6" descr="clipart_soldier"/>
          <p:cNvPicPr>
            <a:picLocks noChangeAspect="1" noChangeArrowheads="1"/>
          </p:cNvPicPr>
          <p:nvPr/>
        </p:nvPicPr>
        <p:blipFill>
          <a:blip r:embed="rId4" cstate="print"/>
          <a:srcRect/>
          <a:stretch>
            <a:fillRect/>
          </a:stretch>
        </p:blipFill>
        <p:spPr bwMode="auto">
          <a:xfrm>
            <a:off x="3810001" y="3810000"/>
            <a:ext cx="1154113" cy="2114550"/>
          </a:xfrm>
          <a:prstGeom prst="rect">
            <a:avLst/>
          </a:prstGeom>
          <a:noFill/>
          <a:ln w="9525">
            <a:noFill/>
            <a:miter lim="800000"/>
            <a:headEnd/>
            <a:tailEnd/>
          </a:ln>
        </p:spPr>
      </p:pic>
      <p:sp>
        <p:nvSpPr>
          <p:cNvPr id="163845" name="Text Box 7"/>
          <p:cNvSpPr txBox="1">
            <a:spLocks noChangeArrowheads="1"/>
          </p:cNvSpPr>
          <p:nvPr/>
        </p:nvSpPr>
        <p:spPr bwMode="auto">
          <a:xfrm>
            <a:off x="3758294" y="5892331"/>
            <a:ext cx="958850" cy="366713"/>
          </a:xfrm>
          <a:prstGeom prst="rect">
            <a:avLst/>
          </a:prstGeom>
          <a:noFill/>
          <a:ln w="9525">
            <a:noFill/>
            <a:miter lim="800000"/>
            <a:headEnd/>
            <a:tailEnd/>
          </a:ln>
        </p:spPr>
        <p:txBody>
          <a:bodyPr wrap="none">
            <a:spAutoFit/>
          </a:bodyPr>
          <a:lstStyle/>
          <a:p>
            <a:r>
              <a:rPr lang="en-US" b="1" dirty="0"/>
              <a:t>Soldier</a:t>
            </a:r>
          </a:p>
        </p:txBody>
      </p:sp>
      <p:sp>
        <p:nvSpPr>
          <p:cNvPr id="163846" name="Text Box 8"/>
          <p:cNvSpPr txBox="1">
            <a:spLocks noChangeArrowheads="1"/>
          </p:cNvSpPr>
          <p:nvPr/>
        </p:nvSpPr>
        <p:spPr bwMode="auto">
          <a:xfrm>
            <a:off x="2400299" y="1999520"/>
            <a:ext cx="7391400" cy="461665"/>
          </a:xfrm>
          <a:prstGeom prst="rect">
            <a:avLst/>
          </a:prstGeom>
          <a:noFill/>
          <a:ln w="9525">
            <a:noFill/>
            <a:miter lim="800000"/>
            <a:headEnd/>
            <a:tailEnd/>
          </a:ln>
        </p:spPr>
        <p:txBody>
          <a:bodyPr>
            <a:spAutoFit/>
          </a:bodyPr>
          <a:lstStyle/>
          <a:p>
            <a:pPr algn="ctr"/>
            <a:r>
              <a:rPr lang="en-US" sz="2400" dirty="0"/>
              <a:t>Greater Than 24 Hours</a:t>
            </a:r>
          </a:p>
        </p:txBody>
      </p:sp>
      <p:sp>
        <p:nvSpPr>
          <p:cNvPr id="673801" name="Text Box 9"/>
          <p:cNvSpPr txBox="1">
            <a:spLocks noChangeArrowheads="1"/>
          </p:cNvSpPr>
          <p:nvPr/>
        </p:nvSpPr>
        <p:spPr bwMode="auto">
          <a:xfrm>
            <a:off x="4000458" y="2461184"/>
            <a:ext cx="4191084" cy="400110"/>
          </a:xfrm>
          <a:prstGeom prst="rect">
            <a:avLst/>
          </a:prstGeom>
          <a:noFill/>
          <a:ln w="9525">
            <a:noFill/>
            <a:miter lim="800000"/>
            <a:headEnd/>
            <a:tailEnd/>
          </a:ln>
        </p:spPr>
        <p:txBody>
          <a:bodyPr wrap="none">
            <a:spAutoFit/>
          </a:bodyPr>
          <a:lstStyle/>
          <a:p>
            <a:r>
              <a:rPr lang="en-US" sz="2000" dirty="0"/>
              <a:t>Follow Same Procedures As Above</a:t>
            </a:r>
          </a:p>
        </p:txBody>
      </p:sp>
      <p:sp>
        <p:nvSpPr>
          <p:cNvPr id="673802" name="Text Box 10"/>
          <p:cNvSpPr txBox="1">
            <a:spLocks noChangeArrowheads="1"/>
          </p:cNvSpPr>
          <p:nvPr/>
        </p:nvSpPr>
        <p:spPr bwMode="auto">
          <a:xfrm>
            <a:off x="2915258" y="2767621"/>
            <a:ext cx="6361485" cy="707886"/>
          </a:xfrm>
          <a:prstGeom prst="rect">
            <a:avLst/>
          </a:prstGeom>
          <a:noFill/>
          <a:ln w="9525">
            <a:noFill/>
            <a:miter lim="800000"/>
            <a:headEnd/>
            <a:tailEnd/>
          </a:ln>
        </p:spPr>
        <p:txBody>
          <a:bodyPr wrap="none">
            <a:spAutoFit/>
          </a:bodyPr>
          <a:lstStyle/>
          <a:p>
            <a:r>
              <a:rPr lang="en-US" sz="2000" dirty="0"/>
              <a:t>Soldier Must Also Make Entry On Weapon Control Log</a:t>
            </a:r>
          </a:p>
          <a:p>
            <a:r>
              <a:rPr lang="en-US" sz="2000" dirty="0"/>
              <a:t>(FR Form 43-1)</a:t>
            </a:r>
          </a:p>
        </p:txBody>
      </p:sp>
      <p:sp>
        <p:nvSpPr>
          <p:cNvPr id="1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10212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3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1" grpId="0"/>
      <p:bldP spid="6738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362200" y="1555870"/>
            <a:ext cx="7391400" cy="400110"/>
          </a:xfrm>
          <a:prstGeom prst="rect">
            <a:avLst/>
          </a:prstGeom>
          <a:noFill/>
          <a:ln w="9525">
            <a:noFill/>
            <a:miter lim="800000"/>
            <a:headEnd/>
            <a:tailEnd/>
          </a:ln>
        </p:spPr>
        <p:txBody>
          <a:bodyPr>
            <a:spAutoFit/>
          </a:bodyPr>
          <a:lstStyle/>
          <a:p>
            <a:pPr algn="ctr"/>
            <a:r>
              <a:rPr lang="en-US" sz="2000" dirty="0"/>
              <a:t>Weapon Control Log FR 43-1</a:t>
            </a:r>
          </a:p>
        </p:txBody>
      </p:sp>
      <p:pic>
        <p:nvPicPr>
          <p:cNvPr id="164867" name="Picture 3"/>
          <p:cNvPicPr>
            <a:picLocks noChangeAspect="1" noChangeArrowheads="1"/>
          </p:cNvPicPr>
          <p:nvPr/>
        </p:nvPicPr>
        <p:blipFill>
          <a:blip r:embed="rId2" cstate="print"/>
          <a:srcRect l="3125" t="15578" r="9375" b="37691"/>
          <a:stretch>
            <a:fillRect/>
          </a:stretch>
        </p:blipFill>
        <p:spPr bwMode="auto">
          <a:xfrm>
            <a:off x="1524000" y="1843089"/>
            <a:ext cx="9067800" cy="3400425"/>
          </a:xfrm>
          <a:prstGeom prst="rect">
            <a:avLst/>
          </a:prstGeom>
          <a:noFill/>
          <a:ln w="9525">
            <a:noFill/>
            <a:miter lim="800000"/>
            <a:headEnd/>
            <a:tailEnd/>
          </a:ln>
        </p:spPr>
      </p:pic>
      <p:sp>
        <p:nvSpPr>
          <p:cNvPr id="164868" name="Text Box 4"/>
          <p:cNvSpPr txBox="1">
            <a:spLocks noChangeArrowheads="1"/>
          </p:cNvSpPr>
          <p:nvPr/>
        </p:nvSpPr>
        <p:spPr bwMode="auto">
          <a:xfrm>
            <a:off x="1581150" y="2757489"/>
            <a:ext cx="592138" cy="244475"/>
          </a:xfrm>
          <a:prstGeom prst="rect">
            <a:avLst/>
          </a:prstGeom>
          <a:noFill/>
          <a:ln w="9525">
            <a:noFill/>
            <a:miter lim="800000"/>
            <a:headEnd/>
            <a:tailEnd/>
          </a:ln>
        </p:spPr>
        <p:txBody>
          <a:bodyPr wrap="none">
            <a:spAutoFit/>
          </a:bodyPr>
          <a:lstStyle/>
          <a:p>
            <a:r>
              <a:rPr lang="en-US" sz="1000" b="1"/>
              <a:t>M16A4</a:t>
            </a:r>
          </a:p>
        </p:txBody>
      </p:sp>
      <p:sp>
        <p:nvSpPr>
          <p:cNvPr id="164869" name="Text Box 5"/>
          <p:cNvSpPr txBox="1">
            <a:spLocks noChangeArrowheads="1"/>
          </p:cNvSpPr>
          <p:nvPr/>
        </p:nvSpPr>
        <p:spPr bwMode="auto">
          <a:xfrm>
            <a:off x="2252663" y="2771776"/>
            <a:ext cx="463550" cy="244475"/>
          </a:xfrm>
          <a:prstGeom prst="rect">
            <a:avLst/>
          </a:prstGeom>
          <a:noFill/>
          <a:ln w="9525">
            <a:noFill/>
            <a:miter lim="800000"/>
            <a:headEnd/>
            <a:tailEnd/>
          </a:ln>
        </p:spPr>
        <p:txBody>
          <a:bodyPr wrap="none">
            <a:spAutoFit/>
          </a:bodyPr>
          <a:lstStyle/>
          <a:p>
            <a:r>
              <a:rPr lang="en-US" sz="1000" b="1"/>
              <a:t>1123</a:t>
            </a:r>
          </a:p>
        </p:txBody>
      </p:sp>
      <p:sp>
        <p:nvSpPr>
          <p:cNvPr id="164870" name="Text Box 6"/>
          <p:cNvSpPr txBox="1">
            <a:spLocks noChangeArrowheads="1"/>
          </p:cNvSpPr>
          <p:nvPr/>
        </p:nvSpPr>
        <p:spPr bwMode="auto">
          <a:xfrm>
            <a:off x="3390900" y="2771776"/>
            <a:ext cx="254000" cy="244475"/>
          </a:xfrm>
          <a:prstGeom prst="rect">
            <a:avLst/>
          </a:prstGeom>
          <a:noFill/>
          <a:ln w="9525">
            <a:noFill/>
            <a:miter lim="800000"/>
            <a:headEnd/>
            <a:tailEnd/>
          </a:ln>
        </p:spPr>
        <p:txBody>
          <a:bodyPr wrap="none">
            <a:spAutoFit/>
          </a:bodyPr>
          <a:lstStyle/>
          <a:p>
            <a:r>
              <a:rPr lang="en-US" sz="1000" b="1"/>
              <a:t>0</a:t>
            </a:r>
          </a:p>
        </p:txBody>
      </p:sp>
      <p:sp>
        <p:nvSpPr>
          <p:cNvPr id="164871" name="Text Box 7"/>
          <p:cNvSpPr txBox="1">
            <a:spLocks noChangeArrowheads="1"/>
          </p:cNvSpPr>
          <p:nvPr/>
        </p:nvSpPr>
        <p:spPr bwMode="auto">
          <a:xfrm>
            <a:off x="4614863" y="2757489"/>
            <a:ext cx="1088760" cy="246221"/>
          </a:xfrm>
          <a:prstGeom prst="rect">
            <a:avLst/>
          </a:prstGeom>
          <a:noFill/>
          <a:ln w="9525">
            <a:noFill/>
            <a:miter lim="800000"/>
            <a:headEnd/>
            <a:tailEnd/>
          </a:ln>
        </p:spPr>
        <p:txBody>
          <a:bodyPr wrap="none">
            <a:spAutoFit/>
          </a:bodyPr>
          <a:lstStyle/>
          <a:p>
            <a:r>
              <a:rPr lang="en-US" sz="1000" b="1" dirty="0"/>
              <a:t>9 Dec 16 / 0900</a:t>
            </a:r>
          </a:p>
        </p:txBody>
      </p:sp>
      <p:sp>
        <p:nvSpPr>
          <p:cNvPr id="164872" name="Text Box 8"/>
          <p:cNvSpPr txBox="1">
            <a:spLocks noChangeArrowheads="1"/>
          </p:cNvSpPr>
          <p:nvPr/>
        </p:nvSpPr>
        <p:spPr bwMode="auto">
          <a:xfrm>
            <a:off x="5757863" y="2757489"/>
            <a:ext cx="965200" cy="244475"/>
          </a:xfrm>
          <a:prstGeom prst="rect">
            <a:avLst/>
          </a:prstGeom>
          <a:noFill/>
          <a:ln w="9525">
            <a:noFill/>
            <a:miter lim="800000"/>
            <a:headEnd/>
            <a:tailEnd/>
          </a:ln>
        </p:spPr>
        <p:txBody>
          <a:bodyPr wrap="none">
            <a:spAutoFit/>
          </a:bodyPr>
          <a:lstStyle/>
          <a:p>
            <a:r>
              <a:rPr lang="en-US" sz="1000" b="1"/>
              <a:t>PFC J. Smith</a:t>
            </a:r>
          </a:p>
        </p:txBody>
      </p:sp>
      <p:sp>
        <p:nvSpPr>
          <p:cNvPr id="164873" name="Text Box 9"/>
          <p:cNvSpPr txBox="1">
            <a:spLocks noChangeArrowheads="1"/>
          </p:cNvSpPr>
          <p:nvPr/>
        </p:nvSpPr>
        <p:spPr bwMode="auto">
          <a:xfrm>
            <a:off x="6977064" y="2757488"/>
            <a:ext cx="892175" cy="336550"/>
          </a:xfrm>
          <a:prstGeom prst="rect">
            <a:avLst/>
          </a:prstGeom>
          <a:noFill/>
          <a:ln w="9525">
            <a:noFill/>
            <a:miter lim="800000"/>
            <a:headEnd/>
            <a:tailEnd/>
          </a:ln>
        </p:spPr>
        <p:txBody>
          <a:bodyPr wrap="none">
            <a:spAutoFit/>
          </a:bodyPr>
          <a:lstStyle/>
          <a:p>
            <a:r>
              <a:rPr lang="en-US" sz="1600">
                <a:latin typeface="Blackadder ITC" pitchFamily="82" charset="0"/>
              </a:rPr>
              <a:t>J. Smith  </a:t>
            </a:r>
            <a:endParaRPr lang="en-US" sz="1600"/>
          </a:p>
        </p:txBody>
      </p:sp>
      <p:sp>
        <p:nvSpPr>
          <p:cNvPr id="164874" name="Text Box 10"/>
          <p:cNvSpPr txBox="1">
            <a:spLocks noChangeArrowheads="1"/>
          </p:cNvSpPr>
          <p:nvPr/>
        </p:nvSpPr>
        <p:spPr bwMode="auto">
          <a:xfrm>
            <a:off x="8120064" y="2757489"/>
            <a:ext cx="377825" cy="274637"/>
          </a:xfrm>
          <a:prstGeom prst="rect">
            <a:avLst/>
          </a:prstGeom>
          <a:noFill/>
          <a:ln w="9525">
            <a:noFill/>
            <a:miter lim="800000"/>
            <a:headEnd/>
            <a:tailEnd/>
          </a:ln>
        </p:spPr>
        <p:txBody>
          <a:bodyPr wrap="none">
            <a:spAutoFit/>
          </a:bodyPr>
          <a:lstStyle/>
          <a:p>
            <a:r>
              <a:rPr lang="en-US" sz="1200" b="1"/>
              <a:t>JA</a:t>
            </a:r>
          </a:p>
        </p:txBody>
      </p:sp>
      <p:sp>
        <p:nvSpPr>
          <p:cNvPr id="1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277740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IMA SLIDE MASTER">
  <a:themeElements>
    <a:clrScheme name="IMA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MA 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MA SLIDE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MA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A SLIDE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A SLIDE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A SLIDE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A SLIDE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MA SLIDE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2972</TotalTime>
  <Words>4097</Words>
  <Application>Microsoft Office PowerPoint</Application>
  <PresentationFormat>Widescreen</PresentationFormat>
  <Paragraphs>808</Paragraphs>
  <Slides>74</Slides>
  <Notes>43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Blackadder ITC</vt:lpstr>
      <vt:lpstr>Calibri</vt:lpstr>
      <vt:lpstr>Times New Roman</vt:lpstr>
      <vt:lpstr>IMA SLIDE MASTER</vt:lpstr>
      <vt:lpstr>PowerPoint Presentation</vt:lpstr>
      <vt:lpstr>Issue and turn-in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on Learning</vt:lpstr>
      <vt:lpstr>PowerPoint Presentation</vt:lpstr>
      <vt:lpstr>Simple Vs. Complicated   * Simple Issue – Only DA Form 3749 (Less Than 24 Hours)  * Complicated Issue – Weapons Control Log (FR 43-1)           Some Type of Hand Receipt </vt:lpstr>
      <vt:lpstr>PowerPoint Presentation</vt:lpstr>
      <vt:lpstr>PowerPoint Presentation</vt:lpstr>
      <vt:lpstr>Ammunition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Inventory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Inventory 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Privately owned Weapons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Seal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 Admin</dc:creator>
  <cp:lastModifiedBy>DoD Admin</cp:lastModifiedBy>
  <cp:revision>102</cp:revision>
  <dcterms:created xsi:type="dcterms:W3CDTF">2018-01-03T19:40:16Z</dcterms:created>
  <dcterms:modified xsi:type="dcterms:W3CDTF">2019-10-24T21:14:32Z</dcterms:modified>
</cp:coreProperties>
</file>