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83.jpg" ContentType="image/png"/>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2"/>
  </p:notesMasterIdLst>
  <p:sldIdLst>
    <p:sldId id="406" r:id="rId2"/>
    <p:sldId id="407" r:id="rId3"/>
    <p:sldId id="408" r:id="rId4"/>
    <p:sldId id="409" r:id="rId5"/>
    <p:sldId id="410" r:id="rId6"/>
    <p:sldId id="418" r:id="rId7"/>
    <p:sldId id="419" r:id="rId8"/>
    <p:sldId id="420" r:id="rId9"/>
    <p:sldId id="421" r:id="rId10"/>
    <p:sldId id="411" r:id="rId11"/>
    <p:sldId id="412" r:id="rId12"/>
    <p:sldId id="413" r:id="rId13"/>
    <p:sldId id="414" r:id="rId14"/>
    <p:sldId id="415" r:id="rId15"/>
    <p:sldId id="416"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3" r:id="rId44"/>
    <p:sldId id="324" r:id="rId45"/>
    <p:sldId id="325" r:id="rId46"/>
    <p:sldId id="326" r:id="rId47"/>
    <p:sldId id="327" r:id="rId48"/>
    <p:sldId id="328" r:id="rId49"/>
    <p:sldId id="329" r:id="rId50"/>
    <p:sldId id="330" r:id="rId51"/>
    <p:sldId id="422" r:id="rId52"/>
    <p:sldId id="423" r:id="rId53"/>
    <p:sldId id="424" r:id="rId54"/>
    <p:sldId id="426" r:id="rId55"/>
    <p:sldId id="427" r:id="rId56"/>
    <p:sldId id="428" r:id="rId57"/>
    <p:sldId id="429" r:id="rId58"/>
    <p:sldId id="430" r:id="rId59"/>
    <p:sldId id="431" r:id="rId60"/>
    <p:sldId id="432" r:id="rId61"/>
    <p:sldId id="433" r:id="rId62"/>
    <p:sldId id="434" r:id="rId63"/>
    <p:sldId id="435" r:id="rId64"/>
    <p:sldId id="436" r:id="rId65"/>
    <p:sldId id="437" r:id="rId66"/>
    <p:sldId id="438" r:id="rId67"/>
    <p:sldId id="439" r:id="rId68"/>
    <p:sldId id="440" r:id="rId69"/>
    <p:sldId id="441" r:id="rId70"/>
    <p:sldId id="442" r:id="rId71"/>
    <p:sldId id="443" r:id="rId72"/>
    <p:sldId id="444" r:id="rId73"/>
    <p:sldId id="445" r:id="rId74"/>
    <p:sldId id="446" r:id="rId75"/>
    <p:sldId id="447" r:id="rId76"/>
    <p:sldId id="448" r:id="rId77"/>
    <p:sldId id="449" r:id="rId78"/>
    <p:sldId id="450" r:id="rId79"/>
    <p:sldId id="451" r:id="rId80"/>
    <p:sldId id="489" r:id="rId81"/>
    <p:sldId id="453" r:id="rId82"/>
    <p:sldId id="454" r:id="rId83"/>
    <p:sldId id="455" r:id="rId84"/>
    <p:sldId id="456" r:id="rId85"/>
    <p:sldId id="465" r:id="rId86"/>
    <p:sldId id="466" r:id="rId87"/>
    <p:sldId id="467" r:id="rId88"/>
    <p:sldId id="468" r:id="rId89"/>
    <p:sldId id="469" r:id="rId90"/>
    <p:sldId id="470" r:id="rId91"/>
    <p:sldId id="471" r:id="rId92"/>
    <p:sldId id="472" r:id="rId93"/>
    <p:sldId id="473" r:id="rId94"/>
    <p:sldId id="474" r:id="rId95"/>
    <p:sldId id="475" r:id="rId96"/>
    <p:sldId id="476" r:id="rId97"/>
    <p:sldId id="477" r:id="rId98"/>
    <p:sldId id="478" r:id="rId99"/>
    <p:sldId id="479" r:id="rId100"/>
    <p:sldId id="480" r:id="rId101"/>
    <p:sldId id="481" r:id="rId102"/>
    <p:sldId id="482" r:id="rId103"/>
    <p:sldId id="483" r:id="rId104"/>
    <p:sldId id="484" r:id="rId105"/>
    <p:sldId id="485" r:id="rId106"/>
    <p:sldId id="486" r:id="rId107"/>
    <p:sldId id="487" r:id="rId108"/>
    <p:sldId id="488" r:id="rId109"/>
    <p:sldId id="498" r:id="rId110"/>
    <p:sldId id="490" r:id="rId111"/>
    <p:sldId id="491" r:id="rId112"/>
    <p:sldId id="492" r:id="rId113"/>
    <p:sldId id="493" r:id="rId114"/>
    <p:sldId id="494" r:id="rId115"/>
    <p:sldId id="495" r:id="rId116"/>
    <p:sldId id="496" r:id="rId117"/>
    <p:sldId id="497" r:id="rId118"/>
    <p:sldId id="499" r:id="rId119"/>
    <p:sldId id="500" r:id="rId120"/>
    <p:sldId id="501" r:id="rId121"/>
    <p:sldId id="502" r:id="rId122"/>
    <p:sldId id="503" r:id="rId123"/>
    <p:sldId id="504" r:id="rId124"/>
    <p:sldId id="505" r:id="rId125"/>
    <p:sldId id="506" r:id="rId126"/>
    <p:sldId id="507" r:id="rId127"/>
    <p:sldId id="508" r:id="rId128"/>
    <p:sldId id="509" r:id="rId129"/>
    <p:sldId id="510" r:id="rId130"/>
    <p:sldId id="511" r:id="rId131"/>
    <p:sldId id="512" r:id="rId132"/>
    <p:sldId id="513" r:id="rId133"/>
    <p:sldId id="514" r:id="rId134"/>
    <p:sldId id="515" r:id="rId135"/>
    <p:sldId id="516" r:id="rId136"/>
    <p:sldId id="517" r:id="rId137"/>
    <p:sldId id="518" r:id="rId138"/>
    <p:sldId id="520" r:id="rId139"/>
    <p:sldId id="523" r:id="rId140"/>
    <p:sldId id="524" r:id="rId1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80" d="100"/>
          <a:sy n="80" d="100"/>
        </p:scale>
        <p:origin x="2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FF9E1-2EF1-44F8-9636-CBDEC9BB2F7D}" type="datetimeFigureOut">
              <a:rPr lang="en-US" smtClean="0"/>
              <a:t>2/19/2018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E17AD-2CA8-47CC-BBA8-5FF8D07493DF}" type="slidenum">
              <a:rPr lang="en-US" smtClean="0"/>
              <a:t>‹#›</a:t>
            </a:fld>
            <a:endParaRPr lang="en-US" dirty="0"/>
          </a:p>
        </p:txBody>
      </p:sp>
    </p:spTree>
    <p:extLst>
      <p:ext uri="{BB962C8B-B14F-4D97-AF65-F5344CB8AC3E}">
        <p14:creationId xmlns:p14="http://schemas.microsoft.com/office/powerpoint/2010/main" val="317386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pPr/>
              <a:t>1</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t>Introduction to Class</a:t>
            </a:r>
          </a:p>
        </p:txBody>
      </p:sp>
    </p:spTree>
    <p:extLst>
      <p:ext uri="{BB962C8B-B14F-4D97-AF65-F5344CB8AC3E}">
        <p14:creationId xmlns:p14="http://schemas.microsoft.com/office/powerpoint/2010/main" val="3399136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690F4B65-4517-4820-A7E5-1CE0E056243E}" type="slidenum">
              <a:rPr lang="en-US" smtClean="0"/>
              <a:pPr/>
              <a:t>22</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en-US" sz="2000">
                <a:latin typeface="Times New Roman" pitchFamily="18" charset="0"/>
              </a:rPr>
              <a:t>WHEN AN ARMS ROOM IS LOCATED WITHIN ANOTHER SECURE ROOM, THE ENTRANCE TO THE SECURE ROOM WILL BE ILLUMINATED</a:t>
            </a:r>
            <a:r>
              <a:rPr lang="en-US" sz="2000" b="1">
                <a:latin typeface="Times New Roman" pitchFamily="18" charset="0"/>
              </a:rPr>
              <a:t>.</a:t>
            </a:r>
          </a:p>
          <a:p>
            <a:pPr eaLnBrk="1" hangingPunct="1"/>
            <a:endParaRPr lang="en-US" sz="2000" b="1">
              <a:latin typeface="Times New Roman" pitchFamily="18" charset="0"/>
            </a:endParaRPr>
          </a:p>
          <a:p>
            <a:pPr eaLnBrk="1" hangingPunct="1"/>
            <a:endParaRPr lang="en-US" sz="2000" b="1">
              <a:latin typeface="Times New Roman" pitchFamily="18" charset="0"/>
            </a:endParaRPr>
          </a:p>
          <a:p>
            <a:pPr eaLnBrk="1" hangingPunct="1"/>
            <a:r>
              <a:rPr lang="en-US">
                <a:latin typeface="Times New Roman" pitchFamily="18" charset="0"/>
              </a:rPr>
              <a:t>Iaw 190-11 5-4 a-(3) LIGHTING PROTECTION </a:t>
            </a:r>
          </a:p>
        </p:txBody>
      </p:sp>
    </p:spTree>
    <p:extLst>
      <p:ext uri="{BB962C8B-B14F-4D97-AF65-F5344CB8AC3E}">
        <p14:creationId xmlns:p14="http://schemas.microsoft.com/office/powerpoint/2010/main" val="36635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23</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42649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26</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08506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F6B762F-25A9-466F-8730-F49BCC802EF5}" type="slidenum">
              <a:rPr lang="en-US" smtClean="0"/>
              <a:pPr/>
              <a:t>29</a:t>
            </a:fld>
            <a:endParaRPr 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739589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A768F4F-A6AB-442E-A51B-6662E23B266C}" type="slidenum">
              <a:rPr lang="en-US" smtClean="0"/>
              <a:pPr/>
              <a:t>30</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93037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1A350797-C9C4-4B36-A9F9-87E5E2B6E8D3}" type="slidenum">
              <a:rPr lang="en-US" smtClean="0"/>
              <a:pPr/>
              <a:t>32</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3747834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6979C61D-A0A2-4C02-8658-F6BCE3B6D02A}" type="slidenum">
              <a:rPr lang="en-US" smtClean="0"/>
              <a:pPr/>
              <a:t>33</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2907515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50E7BF9-EE0E-49C6-8395-2CC84CC4FB6E}" type="slidenum">
              <a:rPr lang="en-US" sz="1200"/>
              <a:pPr algn="r"/>
              <a:t>35</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84124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319826F-6705-4BC0-9C8C-7AECF31D831C}" type="slidenum">
              <a:rPr lang="en-US" sz="1200"/>
              <a:pPr algn="r"/>
              <a:t>36</a:t>
            </a:fld>
            <a:endParaRPr lang="en-US" sz="12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5787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C51293-2859-4BFA-BE40-FBA4007D1C53}" type="slidenum">
              <a:rPr lang="en-US" sz="1200"/>
              <a:pPr algn="r"/>
              <a:t>37</a:t>
            </a:fld>
            <a:endParaRPr lang="en-US" sz="12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318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3</a:t>
            </a:fld>
            <a:endParaRPr lang="en-US"/>
          </a:p>
        </p:txBody>
      </p:sp>
    </p:spTree>
    <p:extLst>
      <p:ext uri="{BB962C8B-B14F-4D97-AF65-F5344CB8AC3E}">
        <p14:creationId xmlns:p14="http://schemas.microsoft.com/office/powerpoint/2010/main" val="196963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4C3B97D-DA5C-4E3C-94DE-2741C3B60A10}" type="slidenum">
              <a:rPr lang="en-US" sz="1200"/>
              <a:pPr algn="r"/>
              <a:t>38</a:t>
            </a:fld>
            <a:endParaRPr lang="en-US" sz="12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61268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B97108E-9D30-42AD-BBE2-B7E19C2174B9}" type="slidenum">
              <a:rPr lang="en-US" sz="1200"/>
              <a:pPr algn="r"/>
              <a:t>39</a:t>
            </a:fld>
            <a:endParaRPr lang="en-US"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0280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97F5A57-CF2F-4153-BE7C-1873FBB222C7}" type="slidenum">
              <a:rPr lang="en-US" sz="1200"/>
              <a:pPr algn="r"/>
              <a:t>40</a:t>
            </a:fld>
            <a:endParaRPr lang="en-US" sz="120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13836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34485D14-EFED-4A74-888D-0FC94DD02AC7}" type="slidenum">
              <a:rPr lang="en-US" smtClean="0"/>
              <a:pPr/>
              <a:t>42</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a:t>Security Construction Statement DA Form 4604-R</a:t>
            </a:r>
          </a:p>
          <a:p>
            <a:pPr eaLnBrk="1" hangingPunct="1"/>
            <a:r>
              <a:rPr lang="en-US"/>
              <a:t>	Posted on the wall of an arms room</a:t>
            </a:r>
          </a:p>
          <a:p>
            <a:pPr eaLnBrk="1" hangingPunct="1"/>
            <a:r>
              <a:rPr lang="en-US"/>
              <a:t>Signifies the Arms room is constructed with the guidelines listed in AR 190-11</a:t>
            </a:r>
          </a:p>
          <a:p>
            <a:pPr eaLnBrk="1" hangingPunct="1"/>
            <a:r>
              <a:rPr lang="en-US"/>
              <a:t>Valid for 5 years</a:t>
            </a:r>
          </a:p>
          <a:p>
            <a:pPr eaLnBrk="1" hangingPunct="1"/>
            <a:r>
              <a:rPr lang="en-US"/>
              <a:t>	Unit armorer’s responsibility to ensure it is current and valid</a:t>
            </a:r>
          </a:p>
          <a:p>
            <a:pPr eaLnBrk="1" hangingPunct="1"/>
            <a:endParaRPr lang="en-US"/>
          </a:p>
          <a:p>
            <a:pPr eaLnBrk="1" hangingPunct="1"/>
            <a:r>
              <a:rPr lang="en-US"/>
              <a:t>Reviewed during physical Security Inspections.</a:t>
            </a:r>
          </a:p>
        </p:txBody>
      </p:sp>
    </p:spTree>
    <p:extLst>
      <p:ext uri="{BB962C8B-B14F-4D97-AF65-F5344CB8AC3E}">
        <p14:creationId xmlns:p14="http://schemas.microsoft.com/office/powerpoint/2010/main" val="2734748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81938657-0DCA-4237-B53F-2262E5BA48B1}" type="slidenum">
              <a:rPr lang="en-US" smtClean="0"/>
              <a:pPr/>
              <a:t>44</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a:t>Commanders oriented screening per </a:t>
            </a:r>
            <a:r>
              <a:rPr lang="en-US" b="1"/>
              <a:t>AR 190-11 para 2-11</a:t>
            </a:r>
            <a:r>
              <a:rPr lang="en-US"/>
              <a:t> consists of:</a:t>
            </a:r>
          </a:p>
          <a:p>
            <a:pPr eaLnBrk="1" hangingPunct="1"/>
            <a:endParaRPr lang="en-US"/>
          </a:p>
          <a:p>
            <a:pPr eaLnBrk="1" hangingPunct="1"/>
            <a:r>
              <a:rPr lang="en-US"/>
              <a:t>Commanders interview</a:t>
            </a:r>
          </a:p>
          <a:p>
            <a:pPr eaLnBrk="1" hangingPunct="1"/>
            <a:r>
              <a:rPr lang="en-US"/>
              <a:t>Personnel records screening (201)</a:t>
            </a:r>
          </a:p>
          <a:p>
            <a:pPr eaLnBrk="1" hangingPunct="1"/>
            <a:r>
              <a:rPr lang="en-US"/>
              <a:t>Medical Records Screening</a:t>
            </a:r>
          </a:p>
          <a:p>
            <a:pPr eaLnBrk="1" hangingPunct="1"/>
            <a:r>
              <a:rPr lang="en-US"/>
              <a:t>PMO (Local Files Check)</a:t>
            </a:r>
          </a:p>
          <a:p>
            <a:pPr eaLnBrk="1" hangingPunct="1"/>
            <a:r>
              <a:rPr lang="en-US"/>
              <a:t>Civilian Law Enforcement</a:t>
            </a:r>
          </a:p>
          <a:p>
            <a:pPr eaLnBrk="1" hangingPunct="1"/>
            <a:r>
              <a:rPr lang="en-US"/>
              <a:t>Commanders evaluation </a:t>
            </a:r>
          </a:p>
          <a:p>
            <a:pPr eaLnBrk="1" hangingPunct="1"/>
            <a:endParaRPr lang="en-US"/>
          </a:p>
        </p:txBody>
      </p:sp>
    </p:spTree>
    <p:extLst>
      <p:ext uri="{BB962C8B-B14F-4D97-AF65-F5344CB8AC3E}">
        <p14:creationId xmlns:p14="http://schemas.microsoft.com/office/powerpoint/2010/main" val="1866644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6F463074-69B2-472B-A0CA-71F348976B43}" type="slidenum">
              <a:rPr lang="en-US" smtClean="0"/>
              <a:pPr/>
              <a:t>45</a:t>
            </a:fld>
            <a:endParaRPr lang="en-US"/>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r>
              <a:rPr lang="en-US"/>
              <a:t>Copies of completed 7281s will be kept on file in the arms room for inspection purposes.</a:t>
            </a:r>
          </a:p>
          <a:p>
            <a:pPr eaLnBrk="1" hangingPunct="1"/>
            <a:r>
              <a:rPr lang="en-US"/>
              <a:t>Discuss the fact that the Commander starts the investigation by signing Section I and finishes it by signing Section VI.  The dates in section II thru V should fall between Section I and VI.</a:t>
            </a:r>
          </a:p>
        </p:txBody>
      </p:sp>
    </p:spTree>
    <p:extLst>
      <p:ext uri="{BB962C8B-B14F-4D97-AF65-F5344CB8AC3E}">
        <p14:creationId xmlns:p14="http://schemas.microsoft.com/office/powerpoint/2010/main" val="2067092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1A84D558-88D8-4353-8B38-E79546BAF82A}" type="slidenum">
              <a:rPr lang="en-US" smtClean="0"/>
              <a:pPr/>
              <a:t>46</a:t>
            </a:fld>
            <a:endParaRPr lang="en-US"/>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r>
              <a:rPr lang="en-US"/>
              <a:t>Copies of completed 7281s will be kept on file in the arms room for inspection purposes.</a:t>
            </a:r>
          </a:p>
          <a:p>
            <a:pPr eaLnBrk="1" hangingPunct="1"/>
            <a:r>
              <a:rPr lang="en-US"/>
              <a:t>Discuss the fact that the Commander starts the investigation by signing Section I and finishes it by signing Section VI.  The dates in section II thru V should fall between Section I and VI.</a:t>
            </a:r>
          </a:p>
        </p:txBody>
      </p:sp>
    </p:spTree>
    <p:extLst>
      <p:ext uri="{BB962C8B-B14F-4D97-AF65-F5344CB8AC3E}">
        <p14:creationId xmlns:p14="http://schemas.microsoft.com/office/powerpoint/2010/main" val="1022632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9ECC808F-ADD1-4DCD-84B6-5CA6A432B8B9}" type="slidenum">
              <a:rPr lang="en-US" smtClean="0"/>
              <a:pPr/>
              <a:t>47</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1608256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7399B6AC-CB40-4495-B47F-F49FC8E2F037}" type="slidenum">
              <a:rPr lang="en-US" smtClean="0"/>
              <a:pPr/>
              <a:t>48</a:t>
            </a:fld>
            <a:endParaRPr 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628075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A7D94039-8C06-479B-A6CD-1C2C3DBEF61A}" type="slidenum">
              <a:rPr lang="en-US" smtClean="0"/>
              <a:pPr/>
              <a:t>49</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43243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4</a:t>
            </a:fld>
            <a:endParaRPr lang="en-US"/>
          </a:p>
        </p:txBody>
      </p:sp>
    </p:spTree>
    <p:extLst>
      <p:ext uri="{BB962C8B-B14F-4D97-AF65-F5344CB8AC3E}">
        <p14:creationId xmlns:p14="http://schemas.microsoft.com/office/powerpoint/2010/main" val="2003749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53</a:t>
            </a:fld>
            <a:endParaRPr lang="en-US"/>
          </a:p>
        </p:txBody>
      </p:sp>
    </p:spTree>
    <p:extLst>
      <p:ext uri="{BB962C8B-B14F-4D97-AF65-F5344CB8AC3E}">
        <p14:creationId xmlns:p14="http://schemas.microsoft.com/office/powerpoint/2010/main" val="863721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A679AA3E-BE4B-4551-946B-3BBB0FA5DED0}" type="slidenum">
              <a:rPr lang="en-US" smtClean="0"/>
              <a:pPr/>
              <a:t>54</a:t>
            </a:fld>
            <a:endParaRPr lang="en-US" dirty="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en-US" dirty="0"/>
              <a:t>COMMANDERS DO NOT HAVE TO DEVELOP AN SOP, BUT GUIDANCE WILL BE REVIEWED ANNUALLY.</a:t>
            </a:r>
          </a:p>
          <a:p>
            <a:pPr eaLnBrk="1" hangingPunct="1"/>
            <a:r>
              <a:rPr lang="en-US" dirty="0"/>
              <a:t>Fort Riley </a:t>
            </a:r>
            <a:r>
              <a:rPr lang="en-US" dirty="0" err="1"/>
              <a:t>Reg</a:t>
            </a:r>
            <a:r>
              <a:rPr lang="en-US" dirty="0"/>
              <a:t> 190-1 States that POW procedures will be in the form of an SOP.</a:t>
            </a:r>
          </a:p>
        </p:txBody>
      </p:sp>
    </p:spTree>
    <p:extLst>
      <p:ext uri="{BB962C8B-B14F-4D97-AF65-F5344CB8AC3E}">
        <p14:creationId xmlns:p14="http://schemas.microsoft.com/office/powerpoint/2010/main" val="266647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C08DF43D-E86C-486E-A07C-745E918F4BBB}" type="slidenum">
              <a:rPr lang="en-US" smtClean="0"/>
              <a:pPr/>
              <a:t>55</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en-US"/>
              <a:t>COMMANDERS DO NOT HAVE TO DEVELOP AN SOP, BUT GUIDANCE WILL BE REVIEWED ANNUALLY.</a:t>
            </a:r>
          </a:p>
          <a:p>
            <a:pPr eaLnBrk="1" hangingPunct="1"/>
            <a:r>
              <a:rPr lang="en-US"/>
              <a:t>Fort Riley Reg 190-1 States that POW procedures will be in the form of an SOP.</a:t>
            </a:r>
          </a:p>
        </p:txBody>
      </p:sp>
    </p:spTree>
    <p:extLst>
      <p:ext uri="{BB962C8B-B14F-4D97-AF65-F5344CB8AC3E}">
        <p14:creationId xmlns:p14="http://schemas.microsoft.com/office/powerpoint/2010/main" val="3695343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DE0A0D45-ECF0-4CB2-B512-77D72A456CFF}" type="slidenum">
              <a:rPr lang="en-US" smtClean="0"/>
              <a:pPr/>
              <a:t>60</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9052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652E556D-1668-472D-9E33-3969F23F0F38}" type="slidenum">
              <a:rPr lang="en-US" smtClean="0"/>
              <a:pPr/>
              <a:t>63</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63572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F9B63DA8-0674-47AB-878B-35A26C944718}" type="slidenum">
              <a:rPr lang="en-US" smtClean="0"/>
              <a:pPr/>
              <a:t>64</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52057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5AE4D082-2678-418B-AB47-F04BFFA121BF}" type="slidenum">
              <a:rPr lang="en-US" smtClean="0"/>
              <a:pPr/>
              <a:t>65</a:t>
            </a:fld>
            <a:endParaRPr lang="en-US"/>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150586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8E49FC74-137D-4D38-B0D6-F5A8752B3DA4}" type="slidenum">
              <a:rPr lang="en-US" smtClean="0"/>
              <a:pPr/>
              <a:t>66</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528510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9FA743E9-48E8-48C2-B5F5-ABBEEEF051E5}" type="slidenum">
              <a:rPr lang="en-US" smtClean="0"/>
              <a:pPr/>
              <a:t>67</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858039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759A462F-305C-4E16-AD93-D3EEB2F396A8}" type="slidenum">
              <a:rPr lang="en-US" smtClean="0"/>
              <a:pPr/>
              <a:t>68</a:t>
            </a:fld>
            <a:endParaRPr 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3340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7</a:t>
            </a:fld>
            <a:endParaRPr lang="en-US" dirty="0">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a:t>Introduction to Class</a:t>
            </a:r>
          </a:p>
        </p:txBody>
      </p:sp>
    </p:spTree>
    <p:extLst>
      <p:ext uri="{BB962C8B-B14F-4D97-AF65-F5344CB8AC3E}">
        <p14:creationId xmlns:p14="http://schemas.microsoft.com/office/powerpoint/2010/main" val="2680621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FEE6E-22BD-435F-AC3A-507E64B2C950}" type="slidenum">
              <a:rPr lang="en-US"/>
              <a:pPr/>
              <a:t>69</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97661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D59AF179-7D1E-4645-B358-86F97680EF63}" type="slidenum">
              <a:rPr lang="en-US" smtClean="0"/>
              <a:pPr/>
              <a:t>71</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81386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72</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705841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B1C31F16-F2AE-40AA-A72C-B26F60720991}" type="slidenum">
              <a:rPr lang="en-US" smtClean="0"/>
              <a:pPr/>
              <a:t>73</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427780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74</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3618564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961CC00-D271-4C75-B3E6-255D96CBC869}" type="slidenum">
              <a:rPr lang="en-US" smtClean="0"/>
              <a:pPr/>
              <a:t>75</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9310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76</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9475912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77</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067437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78</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113514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79</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67754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4D0E0E3-3011-4364-A6E2-3DFBA00F480C}" type="slidenum">
              <a:rPr lang="en-US" smtClean="0"/>
              <a:pPr/>
              <a:t>17</a:t>
            </a:fld>
            <a:endParaRPr 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731061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866D69A-F065-4202-BB6F-EF43855DCDE2}" type="slidenum">
              <a:rPr lang="en-US" sz="1200"/>
              <a:pPr algn="r"/>
              <a:t>90</a:t>
            </a:fld>
            <a:endParaRPr lang="en-US"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25455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 of 5513 when custody of keys is transferred between authorized personnel. Alt Armorer signs for keys when taking the vault.</a:t>
            </a:r>
          </a:p>
          <a:p>
            <a:pPr marL="171450" indent="-171450">
              <a:buFont typeface="Arial" panose="020B0604020202020204" pitchFamily="34" charset="0"/>
              <a:buChar char="•"/>
            </a:pPr>
            <a:r>
              <a:rPr lang="en-US" dirty="0"/>
              <a:t>When identified that keys are sign by other Armorer…must take possession back by signing for them.</a:t>
            </a:r>
          </a:p>
          <a:p>
            <a:pPr marL="171450" indent="-171450">
              <a:buFont typeface="Arial" panose="020B0604020202020204" pitchFamily="34" charset="0"/>
              <a:buChar char="•"/>
            </a:pPr>
            <a:r>
              <a:rPr lang="en-US" dirty="0"/>
              <a:t>Pre-sign in the event their not present for next time. </a:t>
            </a:r>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A6EB9C30-E947-4182-BC8B-DE28CB6C762A}" type="slidenum">
              <a:rPr lang="en-US" smtClean="0"/>
              <a:pPr>
                <a:defRPr/>
              </a:pPr>
              <a:t>93</a:t>
            </a:fld>
            <a:endParaRPr lang="en-US" dirty="0"/>
          </a:p>
        </p:txBody>
      </p:sp>
    </p:spTree>
    <p:extLst>
      <p:ext uri="{BB962C8B-B14F-4D97-AF65-F5344CB8AC3E}">
        <p14:creationId xmlns:p14="http://schemas.microsoft.com/office/powerpoint/2010/main" val="3789138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110</a:t>
            </a:fld>
            <a:endParaRPr 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87046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F290FC90-1CA9-4330-B300-E605D8ABB6CA}" type="slidenum">
              <a:rPr lang="en-US" smtClean="0"/>
              <a:pPr/>
              <a:t>111</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517304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EA9534DF-FF4A-44E5-B5D7-1287BDFA8E17}" type="slidenum">
              <a:rPr lang="en-US" smtClean="0"/>
              <a:pPr/>
              <a:t>112</a:t>
            </a:fld>
            <a:endParaRPr lang="en-US"/>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31822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113</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1935859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114</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303652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F01D1E79-8CA7-40F2-A4E2-B81B1951D048}" type="slidenum">
              <a:rPr lang="en-US" smtClean="0"/>
              <a:pPr/>
              <a:t>116</a:t>
            </a:fld>
            <a:endParaRPr lang="en-US"/>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2927325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63E083-724B-4018-819E-3B00EF20AF0B}" type="slidenum">
              <a:rPr lang="en-US" sz="1200"/>
              <a:pPr algn="r"/>
              <a:t>117</a:t>
            </a:fld>
            <a:endParaRPr lang="en-US" sz="120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0727239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119</a:t>
            </a:fld>
            <a:endParaRPr lang="en-US" dirty="0"/>
          </a:p>
        </p:txBody>
      </p:sp>
    </p:spTree>
    <p:extLst>
      <p:ext uri="{BB962C8B-B14F-4D97-AF65-F5344CB8AC3E}">
        <p14:creationId xmlns:p14="http://schemas.microsoft.com/office/powerpoint/2010/main" val="1467397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A85479BF-CEE9-4FB2-889B-06687AF9E913}" type="slidenum">
              <a:rPr lang="en-US" smtClean="0"/>
              <a:pPr/>
              <a:t>18</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a:t>AR 190-11 Para 4-15</a:t>
            </a:r>
          </a:p>
          <a:p>
            <a:pPr eaLnBrk="1" hangingPunct="1"/>
            <a:endParaRPr lang="en-US"/>
          </a:p>
          <a:p>
            <a:pPr eaLnBrk="1" hangingPunct="1"/>
            <a:r>
              <a:rPr lang="en-US"/>
              <a:t>Must be posted at eye level outside of the arms room, and all entrances to building containing arms room.</a:t>
            </a:r>
          </a:p>
        </p:txBody>
      </p:sp>
    </p:spTree>
    <p:extLst>
      <p:ext uri="{BB962C8B-B14F-4D97-AF65-F5344CB8AC3E}">
        <p14:creationId xmlns:p14="http://schemas.microsoft.com/office/powerpoint/2010/main" val="15153471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85552CBA-9261-41A4-A70E-25849DD875C3}" type="slidenum">
              <a:rPr lang="en-US" smtClean="0"/>
              <a:pPr/>
              <a:t>120</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2250390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121</a:t>
            </a:fld>
            <a:endParaRPr lang="en-US" dirty="0"/>
          </a:p>
        </p:txBody>
      </p:sp>
    </p:spTree>
    <p:extLst>
      <p:ext uri="{BB962C8B-B14F-4D97-AF65-F5344CB8AC3E}">
        <p14:creationId xmlns:p14="http://schemas.microsoft.com/office/powerpoint/2010/main" val="21393844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B9E66880-9E25-43DF-8E35-7A36D05389E8}" type="slidenum">
              <a:rPr lang="en-US" smtClean="0"/>
              <a:pPr/>
              <a:t>122</a:t>
            </a:fld>
            <a:endParaRPr lang="en-US" dirty="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68294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9E59E15E-B994-4EAD-8FE8-8771604A10A3}" type="slidenum">
              <a:rPr lang="en-US" smtClean="0">
                <a:solidFill>
                  <a:prstClr val="black"/>
                </a:solidFill>
              </a:rPr>
              <a:pPr/>
              <a:t>123</a:t>
            </a:fld>
            <a:endParaRPr lang="en-US" dirty="0">
              <a:solidFill>
                <a:prstClr val="black"/>
              </a:solidFill>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5667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124</a:t>
            </a:fld>
            <a:endParaRPr lang="en-US" dirty="0"/>
          </a:p>
        </p:txBody>
      </p:sp>
    </p:spTree>
    <p:extLst>
      <p:ext uri="{BB962C8B-B14F-4D97-AF65-F5344CB8AC3E}">
        <p14:creationId xmlns:p14="http://schemas.microsoft.com/office/powerpoint/2010/main" val="145189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125</a:t>
            </a:fld>
            <a:endParaRPr lang="en-US" dirty="0"/>
          </a:p>
        </p:txBody>
      </p:sp>
    </p:spTree>
    <p:extLst>
      <p:ext uri="{BB962C8B-B14F-4D97-AF65-F5344CB8AC3E}">
        <p14:creationId xmlns:p14="http://schemas.microsoft.com/office/powerpoint/2010/main" val="37586248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126</a:t>
            </a:fld>
            <a:endParaRPr lang="en-US" dirty="0"/>
          </a:p>
        </p:txBody>
      </p:sp>
    </p:spTree>
    <p:extLst>
      <p:ext uri="{BB962C8B-B14F-4D97-AF65-F5344CB8AC3E}">
        <p14:creationId xmlns:p14="http://schemas.microsoft.com/office/powerpoint/2010/main" val="8658192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94A38448-6EED-4D08-881F-F88D3B920939}" type="slidenum">
              <a:rPr lang="en-US" smtClean="0"/>
              <a:pPr/>
              <a:t>127</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26598981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129</a:t>
            </a:fld>
            <a:endParaRPr lang="en-US" dirty="0"/>
          </a:p>
        </p:txBody>
      </p:sp>
    </p:spTree>
    <p:extLst>
      <p:ext uri="{BB962C8B-B14F-4D97-AF65-F5344CB8AC3E}">
        <p14:creationId xmlns:p14="http://schemas.microsoft.com/office/powerpoint/2010/main" val="826682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130</a:t>
            </a:fld>
            <a:endParaRPr lang="en-US" dirty="0"/>
          </a:p>
        </p:txBody>
      </p:sp>
    </p:spTree>
    <p:extLst>
      <p:ext uri="{BB962C8B-B14F-4D97-AF65-F5344CB8AC3E}">
        <p14:creationId xmlns:p14="http://schemas.microsoft.com/office/powerpoint/2010/main" val="3755585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C1B4991F-5D10-4886-B0A7-597223EF0774}" type="slidenum">
              <a:rPr lang="en-US" smtClean="0"/>
              <a:pPr/>
              <a:t>19</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5808518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A35DC-400A-4B57-9DE4-EDED0AF0BED3}" type="slidenum">
              <a:rPr lang="en-US" smtClean="0"/>
              <a:pPr/>
              <a:t>131</a:t>
            </a:fld>
            <a:endParaRPr lang="en-US"/>
          </a:p>
        </p:txBody>
      </p:sp>
    </p:spTree>
    <p:extLst>
      <p:ext uri="{BB962C8B-B14F-4D97-AF65-F5344CB8AC3E}">
        <p14:creationId xmlns:p14="http://schemas.microsoft.com/office/powerpoint/2010/main" val="32158168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3AF99-033C-4B22-BC4F-32CE2D269336}" type="slidenum">
              <a:rPr lang="en-US" smtClean="0"/>
              <a:t>133</a:t>
            </a:fld>
            <a:endParaRPr lang="en-US" dirty="0"/>
          </a:p>
        </p:txBody>
      </p:sp>
    </p:spTree>
    <p:extLst>
      <p:ext uri="{BB962C8B-B14F-4D97-AF65-F5344CB8AC3E}">
        <p14:creationId xmlns:p14="http://schemas.microsoft.com/office/powerpoint/2010/main" val="11233694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9BEBE06A-FDE6-4684-9B58-DF7094211E89}" type="slidenum">
              <a:rPr lang="en-US" smtClean="0"/>
              <a:pPr/>
              <a:t>135</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906363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136</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144266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137</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34404521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0A28AFF5-E711-4636-8F3C-BB7B4449930F}" type="slidenum">
              <a:rPr lang="en-US" smtClean="0"/>
              <a:pPr/>
              <a:t>138</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r>
              <a:rPr lang="en-US" smtClean="0"/>
              <a:t>High Value Items include but are not limited to:</a:t>
            </a:r>
          </a:p>
          <a:p>
            <a:pPr eaLnBrk="1" hangingPunct="1"/>
            <a:endParaRPr lang="en-US" smtClean="0"/>
          </a:p>
          <a:p>
            <a:pPr eaLnBrk="1" hangingPunct="1"/>
            <a:r>
              <a:rPr lang="en-US" smtClean="0"/>
              <a:t>Any items stored in the arms room besides weapons and weapon parts require written authorization from the commander.</a:t>
            </a:r>
          </a:p>
          <a:p>
            <a:pPr eaLnBrk="1" hangingPunct="1"/>
            <a:endParaRPr lang="en-US" smtClean="0"/>
          </a:p>
          <a:p>
            <a:pPr lvl="1" eaLnBrk="1" hangingPunct="1"/>
            <a:r>
              <a:rPr lang="en-US" b="1" smtClean="0"/>
              <a:t>MEMORANDUM SHOULD LIST ITEMS AND QUANTITY THE COMMANDER IS AUTHORIZING TO BE STORED IN THE ARMS ROOM.</a:t>
            </a:r>
          </a:p>
          <a:p>
            <a:pPr lvl="1" eaLnBrk="1" hangingPunct="1"/>
            <a:endParaRPr lang="en-US" b="1" smtClean="0"/>
          </a:p>
          <a:p>
            <a:pPr lvl="1" eaLnBrk="1" hangingPunct="1"/>
            <a:r>
              <a:rPr lang="en-US" b="1" smtClean="0"/>
              <a:t>FOR TEST PURPOSED CG POLICY LETTER 12-3 IS STILL IN EFFECT</a:t>
            </a:r>
          </a:p>
          <a:p>
            <a:pPr eaLnBrk="1" hangingPunct="1"/>
            <a:endParaRPr lang="en-US" smtClean="0"/>
          </a:p>
        </p:txBody>
      </p:sp>
    </p:spTree>
    <p:extLst>
      <p:ext uri="{BB962C8B-B14F-4D97-AF65-F5344CB8AC3E}">
        <p14:creationId xmlns:p14="http://schemas.microsoft.com/office/powerpoint/2010/main" val="298412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CA382FBE-F3A0-4F1F-A658-243D43087D66}" type="slidenum">
              <a:rPr lang="en-US" smtClean="0"/>
              <a:pPr/>
              <a:t>20</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AR 190-11 Para 4-16</a:t>
            </a:r>
          </a:p>
          <a:p>
            <a:pPr eaLnBrk="1" hangingPunct="1"/>
            <a:endParaRPr lang="en-US"/>
          </a:p>
          <a:p>
            <a:pPr eaLnBrk="1" hangingPunct="1"/>
            <a:r>
              <a:rPr lang="en-US"/>
              <a:t>Must be posted at  eye level outside of arms room</a:t>
            </a:r>
          </a:p>
        </p:txBody>
      </p:sp>
    </p:spTree>
    <p:extLst>
      <p:ext uri="{BB962C8B-B14F-4D97-AF65-F5344CB8AC3E}">
        <p14:creationId xmlns:p14="http://schemas.microsoft.com/office/powerpoint/2010/main" val="3163533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ABC2E32-70C5-49D4-8185-E9DCEB3C9FC9}" type="slidenum">
              <a:rPr lang="en-US" smtClean="0"/>
              <a:pPr/>
              <a:t>21</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232959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36947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F5594E52-0F4F-4D98-847E-8FF1CEFFBB53}"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63378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97088EE4-5AE0-471D-90EC-C06F8AE4407E}"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1658395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2/19/2018</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1500012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2/19/2018</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4190708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2/19/2018</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132529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2/19/2018</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935886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38767" y="381000"/>
            <a:ext cx="9855200" cy="6096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a:prstGeom prst="rect">
            <a:avLst/>
          </a:prstGeom>
        </p:spPr>
        <p:txBody>
          <a:bodyPr/>
          <a:lstStyle/>
          <a:p>
            <a:pPr lvl="0"/>
            <a:endParaRPr lang="en-US" noProof="0"/>
          </a:p>
        </p:txBody>
      </p:sp>
    </p:spTree>
    <p:extLst>
      <p:ext uri="{BB962C8B-B14F-4D97-AF65-F5344CB8AC3E}">
        <p14:creationId xmlns:p14="http://schemas.microsoft.com/office/powerpoint/2010/main" val="249014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993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14CA4DC6-2D20-4A34-AC8D-0637098F3D95}"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384038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C4F214CA-FC23-4653-B122-B81FB5D04BF9}"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94363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CB76F22F-EF14-4D0B-95A7-F456E66E83AB}"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21440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D6FF16D3-0617-41B5-84FC-9196641F5C1D}"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164322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F45D2728-5F90-4648-A55C-9613FA6F2D17}"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276862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DDAC5CAD-0DAB-4D04-B775-8533810798A6}"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383920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7FC5FD99-42CE-4939-B312-B41EB7A5F642}"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40718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18"/>
          <a:srcRect t="-1" b="11873"/>
          <a:stretch/>
        </p:blipFill>
        <p:spPr>
          <a:xfrm flipH="1" flipV="1">
            <a:off x="-5862" y="0"/>
            <a:ext cx="12197859" cy="882650"/>
          </a:xfrm>
          <a:prstGeom prst="rect">
            <a:avLst/>
          </a:prstGeom>
        </p:spPr>
      </p:pic>
      <p:pic>
        <p:nvPicPr>
          <p:cNvPr id="16" name="Picture 15"/>
          <p:cNvPicPr>
            <a:picLocks noChangeAspect="1"/>
          </p:cNvPicPr>
          <p:nvPr userDrawn="1"/>
        </p:nvPicPr>
        <p:blipFill rotWithShape="1">
          <a:blip r:embed="rId19"/>
          <a:srcRect t="28484" b="-1"/>
          <a:stretch/>
        </p:blipFill>
        <p:spPr>
          <a:xfrm>
            <a:off x="0" y="6413956"/>
            <a:ext cx="12192000" cy="436670"/>
          </a:xfrm>
          <a:prstGeom prst="rect">
            <a:avLst/>
          </a:prstGeom>
        </p:spPr>
      </p:pic>
      <p:grpSp>
        <p:nvGrpSpPr>
          <p:cNvPr id="17" name="Group 16"/>
          <p:cNvGrpSpPr/>
          <p:nvPr userDrawn="1"/>
        </p:nvGrpSpPr>
        <p:grpSpPr>
          <a:xfrm>
            <a:off x="202529" y="232820"/>
            <a:ext cx="1274904" cy="463336"/>
            <a:chOff x="8081301" y="6080974"/>
            <a:chExt cx="956178" cy="463336"/>
          </a:xfrm>
        </p:grpSpPr>
        <p:grpSp>
          <p:nvGrpSpPr>
            <p:cNvPr id="18" name="Group 17"/>
            <p:cNvGrpSpPr/>
            <p:nvPr userDrawn="1"/>
          </p:nvGrpSpPr>
          <p:grpSpPr>
            <a:xfrm>
              <a:off x="8511257" y="6080974"/>
              <a:ext cx="526222" cy="435185"/>
              <a:chOff x="8503764" y="6062881"/>
              <a:chExt cx="526222" cy="435185"/>
            </a:xfrm>
          </p:grpSpPr>
          <p:cxnSp>
            <p:nvCxnSpPr>
              <p:cNvPr id="20" name="Straight Connector 19"/>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IMCOM.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19" name="Picture 18"/>
            <p:cNvPicPr>
              <a:picLocks noChangeAspect="1"/>
            </p:cNvPicPr>
            <p:nvPr userDrawn="1"/>
          </p:nvPicPr>
          <p:blipFill>
            <a:blip r:embed="rId21"/>
            <a:stretch>
              <a:fillRect/>
            </a:stretch>
          </p:blipFill>
          <p:spPr>
            <a:xfrm>
              <a:off x="8081301" y="6080974"/>
              <a:ext cx="341406" cy="463336"/>
            </a:xfrm>
            <a:prstGeom prst="rect">
              <a:avLst/>
            </a:prstGeom>
          </p:spPr>
        </p:pic>
      </p:grpSp>
      <p:sp>
        <p:nvSpPr>
          <p:cNvPr id="354" name="Rectangle 353"/>
          <p:cNvSpPr>
            <a:spLocks noChangeArrowheads="1"/>
          </p:cNvSpPr>
          <p:nvPr userDrawn="1"/>
        </p:nvSpPr>
        <p:spPr bwMode="auto">
          <a:xfrm>
            <a:off x="101599" y="6642556"/>
            <a:ext cx="75887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800" b="1" dirty="0">
                <a:solidFill>
                  <a:srgbClr val="000000"/>
                </a:solidFill>
              </a:rPr>
              <a:t>Michael Magar, 785-239-0866 (DSN 520-0866) michael.a.magar.civ@mail.mil</a:t>
            </a:r>
          </a:p>
        </p:txBody>
      </p:sp>
      <p:sp>
        <p:nvSpPr>
          <p:cNvPr id="22" name="TextBox 21"/>
          <p:cNvSpPr txBox="1"/>
          <p:nvPr userDrawn="1"/>
        </p:nvSpPr>
        <p:spPr>
          <a:xfrm>
            <a:off x="4489940" y="6413956"/>
            <a:ext cx="3200400" cy="215444"/>
          </a:xfrm>
          <a:prstGeom prst="rect">
            <a:avLst/>
          </a:prstGeom>
          <a:noFill/>
        </p:spPr>
        <p:txBody>
          <a:bodyPr wrap="square" rtlCol="0">
            <a:spAutoFit/>
          </a:bodyPr>
          <a:lstStyle/>
          <a:p>
            <a:pPr algn="ctr">
              <a:defRPr/>
            </a:pPr>
            <a:r>
              <a:rPr lang="en-US" sz="800" dirty="0">
                <a:solidFill>
                  <a:srgbClr val="000000"/>
                </a:solidFill>
                <a:cs typeface="Arial" panose="020B0604020202020204" pitchFamily="34" charset="0"/>
              </a:rPr>
              <a:t>UNCLASSIFIED</a:t>
            </a:r>
          </a:p>
        </p:txBody>
      </p:sp>
      <p:grpSp>
        <p:nvGrpSpPr>
          <p:cNvPr id="3" name="Group 2"/>
          <p:cNvGrpSpPr/>
          <p:nvPr userDrawn="1"/>
        </p:nvGrpSpPr>
        <p:grpSpPr>
          <a:xfrm>
            <a:off x="10478037" y="76201"/>
            <a:ext cx="1612364" cy="982767"/>
            <a:chOff x="8027191" y="149458"/>
            <a:chExt cx="1173961" cy="982767"/>
          </a:xfrm>
        </p:grpSpPr>
        <p:sp>
          <p:nvSpPr>
            <p:cNvPr id="2" name="TextBox 1"/>
            <p:cNvSpPr txBox="1"/>
            <p:nvPr userDrawn="1"/>
          </p:nvSpPr>
          <p:spPr>
            <a:xfrm>
              <a:off x="8027191" y="916781"/>
              <a:ext cx="1173961" cy="215444"/>
            </a:xfrm>
            <a:prstGeom prst="rect">
              <a:avLst/>
            </a:prstGeom>
            <a:noFill/>
          </p:spPr>
          <p:txBody>
            <a:bodyPr wrap="square" rtlCol="0">
              <a:spAutoFit/>
            </a:bodyPr>
            <a:lstStyle/>
            <a:p>
              <a:pPr algn="ctr" fontAlgn="base">
                <a:spcBef>
                  <a:spcPct val="0"/>
                </a:spcBef>
                <a:spcAft>
                  <a:spcPct val="0"/>
                </a:spcAft>
              </a:pPr>
              <a:r>
                <a:rPr lang="en-US" sz="800" b="1" dirty="0">
                  <a:solidFill>
                    <a:srgbClr val="000000"/>
                  </a:solidFill>
                  <a:cs typeface="Arial" charset="0"/>
                </a:rPr>
                <a:t>USAG FORT RILEY</a:t>
              </a:r>
            </a:p>
          </p:txBody>
        </p:sp>
        <p:pic>
          <p:nvPicPr>
            <p:cNvPr id="23" name="Picture 750" descr="INSTALLATION MANAGEMENT ACTIVITY-DUI-COLOR"/>
            <p:cNvPicPr preferRelativeResize="0">
              <a:picLocks noChangeAspect="1" noChangeArrowheads="1"/>
            </p:cNvPicPr>
            <p:nvPr userDrawn="1"/>
          </p:nvPicPr>
          <p:blipFill>
            <a:blip r:embed="rId22" cstate="print">
              <a:clrChange>
                <a:clrFrom>
                  <a:srgbClr val="FFFFFF"/>
                </a:clrFrom>
                <a:clrTo>
                  <a:srgbClr val="FFFFFF">
                    <a:alpha val="0"/>
                  </a:srgbClr>
                </a:clrTo>
              </a:clrChange>
            </a:blip>
            <a:srcRect/>
            <a:stretch>
              <a:fillRect/>
            </a:stretch>
          </p:blipFill>
          <p:spPr bwMode="auto">
            <a:xfrm>
              <a:off x="8153395" y="149458"/>
              <a:ext cx="876935" cy="779498"/>
            </a:xfrm>
            <a:prstGeom prst="rect">
              <a:avLst/>
            </a:prstGeom>
            <a:noFill/>
            <a:ln w="9525">
              <a:noFill/>
              <a:miter lim="800000"/>
              <a:headEnd/>
              <a:tailEnd/>
            </a:ln>
          </p:spPr>
        </p:pic>
      </p:grpSp>
    </p:spTree>
    <p:extLst>
      <p:ext uri="{BB962C8B-B14F-4D97-AF65-F5344CB8AC3E}">
        <p14:creationId xmlns:p14="http://schemas.microsoft.com/office/powerpoint/2010/main" val="111564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8" r:id="rId16"/>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gif"/></Relationships>
</file>

<file path=ppt/slides/_rels/slide1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16.emf"/><Relationship Id="rId4" Type="http://schemas.openxmlformats.org/officeDocument/2006/relationships/oleObject" Target="../embeddings/oleObject5.bin"/></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17.emf"/></Relationships>
</file>

<file path=ppt/slides/_rels/slide1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g"/><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http://www.tpub.com/content/advancement/14144/img/14144_219_1.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http://www.tpub.com/content/advancement/14144/img/14144_219_1.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http://www.tpub.com/content/advancement/14144/img/14144_219_1.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http://www.tpub.com/content/advancement/14144/img/14144_219_1.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http://www.tpub.com/content/advancement/14144/img/14144_219_1.jpg"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ideo" Target="file:///\\rilesan1.riley.army.mil\riley_des$\physical%20security\New%20Armorer%20CD%2026%20Oct%2011\Armorer%20CD%20Files\Armorer%20Course%20with%20Vids\Locking%20racks.avi" TargetMode="External"/><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9.png"/></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4.jpeg"/></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Text Box 3"/>
          <p:cNvSpPr txBox="1">
            <a:spLocks noChangeArrowheads="1"/>
          </p:cNvSpPr>
          <p:nvPr/>
        </p:nvSpPr>
        <p:spPr bwMode="auto">
          <a:xfrm>
            <a:off x="1524000" y="4850780"/>
            <a:ext cx="9144000" cy="861774"/>
          </a:xfrm>
          <a:prstGeom prst="rect">
            <a:avLst/>
          </a:prstGeom>
          <a:noFill/>
          <a:ln w="9525">
            <a:noFill/>
            <a:miter lim="800000"/>
            <a:headEnd/>
            <a:tailEnd/>
          </a:ln>
          <a:effectLst/>
        </p:spPr>
        <p:txBody>
          <a:bodyPr>
            <a:spAutoFit/>
          </a:bodyPr>
          <a:lstStyle/>
          <a:p>
            <a:pPr algn="ctr">
              <a:spcBef>
                <a:spcPct val="50000"/>
              </a:spcBef>
            </a:pPr>
            <a:r>
              <a:rPr lang="en-US" sz="2000" b="1" dirty="0"/>
              <a:t>Presented by:</a:t>
            </a:r>
          </a:p>
          <a:p>
            <a:pPr algn="ctr">
              <a:spcBef>
                <a:spcPct val="50000"/>
              </a:spcBef>
            </a:pPr>
            <a:r>
              <a:rPr lang="en-US" sz="2000" b="1" dirty="0"/>
              <a:t>Fort Riley Security Branch</a:t>
            </a:r>
          </a:p>
        </p:txBody>
      </p:sp>
      <p:sp>
        <p:nvSpPr>
          <p:cNvPr id="6" name="TextBox 5"/>
          <p:cNvSpPr txBox="1"/>
          <p:nvPr/>
        </p:nvSpPr>
        <p:spPr>
          <a:xfrm>
            <a:off x="5029201" y="2016478"/>
            <a:ext cx="1905000" cy="400110"/>
          </a:xfrm>
          <a:prstGeom prst="rect">
            <a:avLst/>
          </a:prstGeom>
          <a:noFill/>
        </p:spPr>
        <p:txBody>
          <a:bodyPr wrap="square" rtlCol="0">
            <a:spAutoFit/>
          </a:bodyPr>
          <a:lstStyle/>
          <a:p>
            <a:pPr algn="ctr"/>
            <a:r>
              <a:rPr lang="en-US" sz="2000" b="1" dirty="0"/>
              <a:t>DAY </a:t>
            </a:r>
            <a:r>
              <a:rPr lang="en-US" sz="2000" b="1" dirty="0" smtClean="0"/>
              <a:t>1</a:t>
            </a:r>
            <a:endParaRPr lang="en-US" sz="2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022" y="1585588"/>
            <a:ext cx="3136179" cy="31410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603005"/>
            <a:ext cx="3352800" cy="3141012"/>
          </a:xfrm>
          <a:prstGeom prst="rect">
            <a:avLst/>
          </a:prstGeom>
        </p:spPr>
      </p:pic>
      <p:sp>
        <p:nvSpPr>
          <p:cNvPr id="216066" name="Text Box 2"/>
          <p:cNvSpPr txBox="1">
            <a:spLocks noChangeArrowheads="1"/>
          </p:cNvSpPr>
          <p:nvPr/>
        </p:nvSpPr>
        <p:spPr bwMode="auto">
          <a:xfrm>
            <a:off x="2667000" y="507303"/>
            <a:ext cx="6819900" cy="1384995"/>
          </a:xfrm>
          <a:prstGeom prst="rect">
            <a:avLst/>
          </a:prstGeom>
          <a:noFill/>
          <a:ln w="9525">
            <a:noFill/>
            <a:miter lim="800000"/>
            <a:headEnd/>
            <a:tailEnd/>
          </a:ln>
          <a:effectLst/>
        </p:spPr>
        <p:txBody>
          <a:bodyPr wrap="square">
            <a:spAutoFit/>
          </a:bodyPr>
          <a:lstStyle/>
          <a:p>
            <a:pPr algn="ctr">
              <a:spcBef>
                <a:spcPct val="50000"/>
              </a:spcBef>
            </a:pPr>
            <a:r>
              <a:rPr lang="en-US" sz="2800" b="1" dirty="0" smtClean="0"/>
              <a:t>ARMORER’S COURSE</a:t>
            </a:r>
            <a:br>
              <a:rPr lang="en-US" sz="2800" b="1" dirty="0" smtClean="0"/>
            </a:br>
            <a:r>
              <a:rPr lang="en-US" sz="2800" b="1" dirty="0" smtClean="0"/>
              <a:t>Physical Security of Arms, Ammo &amp; Explosives (AA&amp;E)</a:t>
            </a:r>
            <a:endParaRPr lang="en-US" sz="2800" b="1" dirty="0"/>
          </a:p>
        </p:txBody>
      </p:sp>
    </p:spTree>
    <p:extLst>
      <p:ext uri="{BB962C8B-B14F-4D97-AF65-F5344CB8AC3E}">
        <p14:creationId xmlns:p14="http://schemas.microsoft.com/office/powerpoint/2010/main" val="3584774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5181600"/>
            <a:ext cx="7772400" cy="469900"/>
          </a:xfrm>
        </p:spPr>
        <p:txBody>
          <a:bodyPr/>
          <a:lstStyle/>
          <a:p>
            <a:r>
              <a:rPr lang="en-US" sz="2800" dirty="0"/>
              <a:t>Inspections</a:t>
            </a:r>
          </a:p>
        </p:txBody>
      </p:sp>
      <p:sp>
        <p:nvSpPr>
          <p:cNvPr id="3" name="Text Placeholder 2"/>
          <p:cNvSpPr>
            <a:spLocks noGrp="1"/>
          </p:cNvSpPr>
          <p:nvPr>
            <p:ph type="body" idx="1"/>
          </p:nvPr>
        </p:nvSpPr>
        <p:spPr>
          <a:xfrm>
            <a:off x="2246313" y="3595529"/>
            <a:ext cx="7772400" cy="1500187"/>
          </a:xfrm>
        </p:spPr>
        <p:txBody>
          <a:bodyPr/>
          <a:lstStyle/>
          <a:p>
            <a:r>
              <a:rPr lang="en-US" sz="1800" dirty="0"/>
              <a:t>Physical Security vs ICI / SCI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632" y="1524000"/>
            <a:ext cx="4809344" cy="3200400"/>
          </a:xfrm>
          <a:prstGeom prst="rect">
            <a:avLst/>
          </a:prstGeom>
        </p:spPr>
      </p:pic>
    </p:spTree>
    <p:extLst>
      <p:ext uri="{BB962C8B-B14F-4D97-AF65-F5344CB8AC3E}">
        <p14:creationId xmlns:p14="http://schemas.microsoft.com/office/powerpoint/2010/main" val="552059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0264" y="1905000"/>
            <a:ext cx="8573656" cy="3600986"/>
          </a:xfrm>
          <a:prstGeom prst="rect">
            <a:avLst/>
          </a:prstGeom>
          <a:noFill/>
        </p:spPr>
        <p:txBody>
          <a:bodyPr wrap="square" rtlCol="0">
            <a:spAutoFit/>
          </a:bodyPr>
          <a:lstStyle/>
          <a:p>
            <a:r>
              <a:rPr lang="en-US" sz="2400" dirty="0"/>
              <a:t>Cost Break Down:</a:t>
            </a:r>
          </a:p>
          <a:p>
            <a:pPr>
              <a:buFont typeface="Arial" pitchFamily="34" charset="0"/>
              <a:buChar char="•"/>
            </a:pPr>
            <a:r>
              <a:rPr lang="en-US" sz="2000" dirty="0"/>
              <a:t>$2500 To Cut High Security Hasp And Padlock Off Vault Door  And Have Door Recertified</a:t>
            </a:r>
          </a:p>
          <a:p>
            <a:endParaRPr lang="en-US" sz="2000" dirty="0"/>
          </a:p>
          <a:p>
            <a:pPr>
              <a:buFont typeface="Arial" pitchFamily="34" charset="0"/>
              <a:buChar char="•"/>
            </a:pPr>
            <a:r>
              <a:rPr lang="en-US" sz="2000" dirty="0"/>
              <a:t>$700 For High Security Padlock</a:t>
            </a:r>
          </a:p>
          <a:p>
            <a:endParaRPr lang="en-US" sz="2000" dirty="0"/>
          </a:p>
          <a:p>
            <a:pPr>
              <a:buFont typeface="Arial" pitchFamily="34" charset="0"/>
              <a:buChar char="•"/>
            </a:pPr>
            <a:r>
              <a:rPr lang="en-US" sz="2000" dirty="0"/>
              <a:t>35 Low Security Padlocks At $8 Each -- $360</a:t>
            </a:r>
          </a:p>
          <a:p>
            <a:endParaRPr lang="en-US" sz="2000" dirty="0"/>
          </a:p>
          <a:p>
            <a:pPr>
              <a:buFont typeface="Arial" pitchFamily="34" charset="0"/>
              <a:buChar char="•"/>
            </a:pPr>
            <a:r>
              <a:rPr lang="en-US" sz="2000" dirty="0"/>
              <a:t>Total Cost:  $3,560</a:t>
            </a:r>
          </a:p>
          <a:p>
            <a:pPr>
              <a:buFont typeface="Arial" pitchFamily="34" charset="0"/>
              <a:buChar char="•"/>
            </a:pPr>
            <a:endParaRPr lang="en-US" sz="2000" dirty="0"/>
          </a:p>
          <a:p>
            <a:pPr>
              <a:buFont typeface="Arial" pitchFamily="34" charset="0"/>
              <a:buChar char="•"/>
            </a:pPr>
            <a:r>
              <a:rPr lang="en-US" sz="2000" dirty="0"/>
              <a:t>Cost Of A Good AA&amp;E Key Control Program: </a:t>
            </a:r>
            <a:r>
              <a:rPr lang="en-US" sz="2400" dirty="0"/>
              <a:t>Priceless!!!!</a:t>
            </a:r>
          </a:p>
        </p:txBody>
      </p:sp>
      <p:pic>
        <p:nvPicPr>
          <p:cNvPr id="740354" name="Picture 2" descr="http://sendmetocollege.com/wp-content/uploads/2009/10/flying_money.jpg"/>
          <p:cNvPicPr>
            <a:picLocks noChangeAspect="1" noChangeArrowheads="1"/>
          </p:cNvPicPr>
          <p:nvPr/>
        </p:nvPicPr>
        <p:blipFill>
          <a:blip r:embed="rId2" cstate="print"/>
          <a:srcRect/>
          <a:stretch>
            <a:fillRect/>
          </a:stretch>
        </p:blipFill>
        <p:spPr bwMode="auto">
          <a:xfrm>
            <a:off x="8305800" y="2825790"/>
            <a:ext cx="2228850" cy="2678017"/>
          </a:xfrm>
          <a:prstGeom prst="rect">
            <a:avLst/>
          </a:prstGeom>
          <a:noFill/>
        </p:spPr>
      </p:pic>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461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0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81200" y="2971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800" kern="0" dirty="0">
                <a:latin typeface="+mj-lt"/>
                <a:ea typeface="+mj-ea"/>
                <a:cs typeface="+mj-cs"/>
              </a:rPr>
              <a:t>Hands On Key Control Practical Exercise.</a:t>
            </a:r>
          </a:p>
        </p:txBody>
      </p:sp>
    </p:spTree>
    <p:extLst>
      <p:ext uri="{BB962C8B-B14F-4D97-AF65-F5344CB8AC3E}">
        <p14:creationId xmlns:p14="http://schemas.microsoft.com/office/powerpoint/2010/main" val="6150183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81200" y="12573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Practical Exercise # 1</a:t>
            </a:r>
          </a:p>
        </p:txBody>
      </p:sp>
      <p:sp>
        <p:nvSpPr>
          <p:cNvPr id="3" name="Rectangle 2"/>
          <p:cNvSpPr txBox="1">
            <a:spLocks noChangeArrowheads="1"/>
          </p:cNvSpPr>
          <p:nvPr/>
        </p:nvSpPr>
        <p:spPr bwMode="auto">
          <a:xfrm>
            <a:off x="2002971" y="1676400"/>
            <a:ext cx="8686800" cy="452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000" kern="0" dirty="0">
                <a:latin typeface="+mj-lt"/>
                <a:ea typeface="+mj-ea"/>
                <a:cs typeface="+mj-cs"/>
              </a:rPr>
              <a:t>SFC Roy Jones Is The AA&amp;E Key Custodian For </a:t>
            </a:r>
          </a:p>
          <a:p>
            <a:pPr fontAlgn="base">
              <a:spcBef>
                <a:spcPct val="0"/>
              </a:spcBef>
              <a:spcAft>
                <a:spcPct val="0"/>
              </a:spcAft>
              <a:defRPr/>
            </a:pPr>
            <a:r>
              <a:rPr lang="en-US" sz="2000" kern="0" dirty="0">
                <a:latin typeface="+mj-lt"/>
                <a:ea typeface="+mj-ea"/>
                <a:cs typeface="+mj-cs"/>
              </a:rPr>
              <a:t>B </a:t>
            </a:r>
            <a:r>
              <a:rPr lang="en-US" sz="2000" kern="0" dirty="0" err="1">
                <a:latin typeface="+mj-lt"/>
                <a:ea typeface="+mj-ea"/>
                <a:cs typeface="+mj-cs"/>
              </a:rPr>
              <a:t>Btry</a:t>
            </a:r>
            <a:r>
              <a:rPr lang="en-US" sz="2000" kern="0" dirty="0">
                <a:latin typeface="+mj-lt"/>
                <a:ea typeface="+mj-ea"/>
                <a:cs typeface="+mj-cs"/>
              </a:rPr>
              <a:t> 1-12 FA</a:t>
            </a:r>
          </a:p>
          <a:p>
            <a:pPr fontAlgn="base">
              <a:spcBef>
                <a:spcPct val="0"/>
              </a:spcBef>
              <a:spcAft>
                <a:spcPct val="0"/>
              </a:spcAft>
              <a:defRPr/>
            </a:pPr>
            <a:r>
              <a:rPr lang="en-US" sz="2000" kern="0" dirty="0">
                <a:latin typeface="+mj-lt"/>
                <a:ea typeface="+mj-ea"/>
                <a:cs typeface="+mj-cs"/>
              </a:rPr>
              <a:t>The Following Keys Are Used In The Arms Room:</a:t>
            </a:r>
          </a:p>
          <a:p>
            <a:pPr fontAlgn="base">
              <a:spcBef>
                <a:spcPct val="0"/>
              </a:spcBef>
              <a:spcAft>
                <a:spcPct val="0"/>
              </a:spcAft>
              <a:defRPr/>
            </a:pPr>
            <a:r>
              <a:rPr lang="en-US" sz="2000" kern="0" dirty="0">
                <a:latin typeface="+mj-lt"/>
                <a:ea typeface="+mj-ea"/>
                <a:cs typeface="+mj-cs"/>
              </a:rPr>
              <a:t>23456 -  High Security Padlock</a:t>
            </a:r>
          </a:p>
          <a:p>
            <a:pPr fontAlgn="base">
              <a:spcBef>
                <a:spcPct val="0"/>
              </a:spcBef>
              <a:spcAft>
                <a:spcPct val="0"/>
              </a:spcAft>
              <a:defRPr/>
            </a:pPr>
            <a:r>
              <a:rPr lang="en-US" sz="2000" kern="0" dirty="0">
                <a:latin typeface="+mj-lt"/>
                <a:ea typeface="+mj-ea"/>
                <a:cs typeface="+mj-cs"/>
              </a:rPr>
              <a:t>2322H -  Inner Door</a:t>
            </a:r>
          </a:p>
          <a:p>
            <a:pPr fontAlgn="base">
              <a:spcBef>
                <a:spcPct val="0"/>
              </a:spcBef>
              <a:spcAft>
                <a:spcPct val="0"/>
              </a:spcAft>
              <a:defRPr/>
            </a:pPr>
            <a:r>
              <a:rPr lang="en-US" sz="2000" kern="0" dirty="0">
                <a:latin typeface="+mj-lt"/>
                <a:ea typeface="+mj-ea"/>
                <a:cs typeface="+mj-cs"/>
              </a:rPr>
              <a:t>5443B  -  M16 Rack 1</a:t>
            </a:r>
          </a:p>
          <a:p>
            <a:pPr fontAlgn="base">
              <a:spcBef>
                <a:spcPct val="0"/>
              </a:spcBef>
              <a:spcAft>
                <a:spcPct val="0"/>
              </a:spcAft>
              <a:defRPr/>
            </a:pPr>
            <a:r>
              <a:rPr lang="en-US" sz="2000" kern="0" dirty="0">
                <a:latin typeface="+mj-lt"/>
                <a:ea typeface="+mj-ea"/>
                <a:cs typeface="+mj-cs"/>
              </a:rPr>
              <a:t>2722H  -  M16 Rack 2</a:t>
            </a:r>
          </a:p>
          <a:p>
            <a:pPr fontAlgn="base">
              <a:spcBef>
                <a:spcPct val="0"/>
              </a:spcBef>
              <a:spcAft>
                <a:spcPct val="0"/>
              </a:spcAft>
              <a:defRPr/>
            </a:pPr>
            <a:r>
              <a:rPr lang="en-US" sz="2000" kern="0" dirty="0">
                <a:latin typeface="+mj-lt"/>
                <a:ea typeface="+mj-ea"/>
                <a:cs typeface="+mj-cs"/>
              </a:rPr>
              <a:t>6788B  -  M9 Rack 1</a:t>
            </a:r>
          </a:p>
          <a:p>
            <a:pPr fontAlgn="base">
              <a:spcBef>
                <a:spcPct val="0"/>
              </a:spcBef>
              <a:spcAft>
                <a:spcPct val="0"/>
              </a:spcAft>
              <a:defRPr/>
            </a:pPr>
            <a:r>
              <a:rPr lang="en-US" sz="2000" kern="0" dirty="0">
                <a:latin typeface="+mj-lt"/>
                <a:ea typeface="+mj-ea"/>
                <a:cs typeface="+mj-cs"/>
              </a:rPr>
              <a:t>6777G  -  M9 Rack 2</a:t>
            </a:r>
          </a:p>
          <a:p>
            <a:pPr fontAlgn="base">
              <a:spcBef>
                <a:spcPct val="0"/>
              </a:spcBef>
              <a:spcAft>
                <a:spcPct val="0"/>
              </a:spcAft>
              <a:defRPr/>
            </a:pPr>
            <a:r>
              <a:rPr lang="en-US" sz="2000" kern="0" dirty="0">
                <a:latin typeface="+mj-lt"/>
                <a:ea typeface="+mj-ea"/>
                <a:cs typeface="+mj-cs"/>
              </a:rPr>
              <a:t>1233G  -  POF Locker</a:t>
            </a:r>
          </a:p>
          <a:p>
            <a:pPr fontAlgn="base">
              <a:spcBef>
                <a:spcPct val="0"/>
              </a:spcBef>
              <a:spcAft>
                <a:spcPct val="0"/>
              </a:spcAft>
              <a:defRPr/>
            </a:pPr>
            <a:r>
              <a:rPr lang="en-US" sz="2000" kern="0" dirty="0">
                <a:latin typeface="+mj-lt"/>
                <a:ea typeface="+mj-ea"/>
                <a:cs typeface="+mj-cs"/>
              </a:rPr>
              <a:t>2233P  -  Ammo Can Lock</a:t>
            </a:r>
          </a:p>
          <a:p>
            <a:pPr fontAlgn="base">
              <a:spcBef>
                <a:spcPct val="0"/>
              </a:spcBef>
              <a:spcAft>
                <a:spcPct val="0"/>
              </a:spcAft>
              <a:defRPr/>
            </a:pPr>
            <a:r>
              <a:rPr lang="en-US" sz="2000" kern="0" dirty="0">
                <a:latin typeface="+mj-lt"/>
                <a:ea typeface="+mj-ea"/>
                <a:cs typeface="+mj-cs"/>
              </a:rPr>
              <a:t>Seal #12388</a:t>
            </a:r>
          </a:p>
          <a:p>
            <a:pPr fontAlgn="base">
              <a:spcBef>
                <a:spcPct val="0"/>
              </a:spcBef>
              <a:spcAft>
                <a:spcPct val="0"/>
              </a:spcAft>
              <a:defRPr/>
            </a:pPr>
            <a:endParaRPr lang="en-US" sz="2400" b="1" kern="0" dirty="0">
              <a:latin typeface="+mj-lt"/>
              <a:ea typeface="+mj-ea"/>
              <a:cs typeface="+mj-cs"/>
            </a:endParaRPr>
          </a:p>
          <a:p>
            <a:pPr algn="ctr" fontAlgn="base">
              <a:spcBef>
                <a:spcPct val="0"/>
              </a:spcBef>
              <a:spcAft>
                <a:spcPct val="0"/>
              </a:spcAft>
              <a:defRPr/>
            </a:pPr>
            <a:endParaRPr lang="en-US" sz="2400" b="1" kern="0" dirty="0">
              <a:latin typeface="+mj-lt"/>
              <a:ea typeface="+mj-ea"/>
              <a:cs typeface="+mj-cs"/>
            </a:endParaRPr>
          </a:p>
        </p:txBody>
      </p:sp>
      <p:sp>
        <p:nvSpPr>
          <p:cNvPr id="4" name="Rectangle 2"/>
          <p:cNvSpPr txBox="1">
            <a:spLocks noChangeArrowheads="1"/>
          </p:cNvSpPr>
          <p:nvPr/>
        </p:nvSpPr>
        <p:spPr bwMode="auto">
          <a:xfrm>
            <a:off x="5791200" y="2819400"/>
            <a:ext cx="4114800" cy="990600"/>
          </a:xfrm>
          <a:prstGeom prst="rect">
            <a:avLst/>
          </a:prstGeom>
          <a:solidFill>
            <a:srgbClr val="FFFF00">
              <a:alpha val="80000"/>
            </a:srgbClr>
          </a:solid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000" kern="0" dirty="0">
                <a:latin typeface="+mj-lt"/>
                <a:ea typeface="+mj-ea"/>
                <a:cs typeface="+mj-cs"/>
              </a:rPr>
              <a:t>*You are the Primary Armorer</a:t>
            </a:r>
          </a:p>
          <a:p>
            <a:pPr algn="ctr" fontAlgn="base">
              <a:spcBef>
                <a:spcPct val="0"/>
              </a:spcBef>
              <a:spcAft>
                <a:spcPct val="0"/>
              </a:spcAft>
              <a:defRPr/>
            </a:pPr>
            <a:r>
              <a:rPr lang="en-US" sz="2000" kern="0" dirty="0">
                <a:latin typeface="+mj-lt"/>
                <a:ea typeface="+mj-ea"/>
                <a:cs typeface="+mj-cs"/>
              </a:rPr>
              <a:t>  *SGT Ricky Steamboat is the S2</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8202206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cstate="print"/>
          <a:srcRect l="11426" t="17297" r="30342" b="27568"/>
          <a:stretch>
            <a:fillRect/>
          </a:stretch>
        </p:blipFill>
        <p:spPr bwMode="auto">
          <a:xfrm>
            <a:off x="2514600" y="1371600"/>
            <a:ext cx="7086600" cy="5204624"/>
          </a:xfrm>
          <a:prstGeom prst="rect">
            <a:avLst/>
          </a:prstGeom>
          <a:noFill/>
          <a:ln w="9525">
            <a:noFill/>
            <a:miter lim="800000"/>
            <a:headEnd/>
            <a:tailEnd/>
          </a:ln>
        </p:spPr>
      </p:pic>
      <p:sp>
        <p:nvSpPr>
          <p:cNvPr id="4" name="TextBox 3"/>
          <p:cNvSpPr txBox="1"/>
          <p:nvPr/>
        </p:nvSpPr>
        <p:spPr>
          <a:xfrm>
            <a:off x="3947887" y="2253342"/>
            <a:ext cx="1685141" cy="369332"/>
          </a:xfrm>
          <a:prstGeom prst="rect">
            <a:avLst/>
          </a:prstGeom>
          <a:noFill/>
        </p:spPr>
        <p:txBody>
          <a:bodyPr wrap="none" rtlCol="0">
            <a:spAutoFit/>
          </a:bodyPr>
          <a:lstStyle/>
          <a:p>
            <a:r>
              <a:rPr lang="en-US" dirty="0"/>
              <a:t>B </a:t>
            </a:r>
            <a:r>
              <a:rPr lang="en-US" dirty="0" err="1"/>
              <a:t>Btry</a:t>
            </a:r>
            <a:r>
              <a:rPr lang="en-US" dirty="0"/>
              <a:t> 1-12 FA</a:t>
            </a:r>
          </a:p>
        </p:txBody>
      </p:sp>
      <p:sp>
        <p:nvSpPr>
          <p:cNvPr id="5" name="TextBox 4"/>
          <p:cNvSpPr txBox="1"/>
          <p:nvPr/>
        </p:nvSpPr>
        <p:spPr>
          <a:xfrm>
            <a:off x="2971801" y="3124201"/>
            <a:ext cx="1685077" cy="461665"/>
          </a:xfrm>
          <a:prstGeom prst="rect">
            <a:avLst/>
          </a:prstGeom>
          <a:noFill/>
        </p:spPr>
        <p:txBody>
          <a:bodyPr wrap="none" rtlCol="0">
            <a:spAutoFit/>
          </a:bodyPr>
          <a:lstStyle/>
          <a:p>
            <a:r>
              <a:rPr lang="en-US" sz="1200" dirty="0"/>
              <a:t>23456 (3)</a:t>
            </a:r>
          </a:p>
          <a:p>
            <a:r>
              <a:rPr lang="en-US" sz="1200" dirty="0"/>
              <a:t>High Security Padlock</a:t>
            </a:r>
          </a:p>
        </p:txBody>
      </p:sp>
      <p:sp>
        <p:nvSpPr>
          <p:cNvPr id="6" name="TextBox 5"/>
          <p:cNvSpPr txBox="1"/>
          <p:nvPr/>
        </p:nvSpPr>
        <p:spPr>
          <a:xfrm>
            <a:off x="2971800" y="3505201"/>
            <a:ext cx="1763624" cy="461665"/>
          </a:xfrm>
          <a:prstGeom prst="rect">
            <a:avLst/>
          </a:prstGeom>
          <a:noFill/>
        </p:spPr>
        <p:txBody>
          <a:bodyPr wrap="none" rtlCol="0">
            <a:spAutoFit/>
          </a:bodyPr>
          <a:lstStyle/>
          <a:p>
            <a:r>
              <a:rPr lang="en-US" sz="1200" dirty="0"/>
              <a:t>2322 H(2)</a:t>
            </a:r>
          </a:p>
          <a:p>
            <a:r>
              <a:rPr lang="en-US" sz="1200" dirty="0"/>
              <a:t>Arms Room Inner Door</a:t>
            </a:r>
          </a:p>
        </p:txBody>
      </p:sp>
      <p:sp>
        <p:nvSpPr>
          <p:cNvPr id="7" name="TextBox 6"/>
          <p:cNvSpPr txBox="1"/>
          <p:nvPr/>
        </p:nvSpPr>
        <p:spPr>
          <a:xfrm>
            <a:off x="2971801" y="3962401"/>
            <a:ext cx="1003801" cy="461665"/>
          </a:xfrm>
          <a:prstGeom prst="rect">
            <a:avLst/>
          </a:prstGeom>
          <a:noFill/>
        </p:spPr>
        <p:txBody>
          <a:bodyPr wrap="none" rtlCol="0">
            <a:spAutoFit/>
          </a:bodyPr>
          <a:lstStyle/>
          <a:p>
            <a:r>
              <a:rPr lang="en-US" sz="1200" dirty="0"/>
              <a:t>5443B (2)</a:t>
            </a:r>
          </a:p>
          <a:p>
            <a:r>
              <a:rPr lang="en-US" sz="1200" dirty="0"/>
              <a:t>M16 Rack 1</a:t>
            </a:r>
          </a:p>
        </p:txBody>
      </p:sp>
      <p:sp>
        <p:nvSpPr>
          <p:cNvPr id="8" name="TextBox 7"/>
          <p:cNvSpPr txBox="1"/>
          <p:nvPr/>
        </p:nvSpPr>
        <p:spPr>
          <a:xfrm>
            <a:off x="2971801" y="4415136"/>
            <a:ext cx="1003801" cy="461665"/>
          </a:xfrm>
          <a:prstGeom prst="rect">
            <a:avLst/>
          </a:prstGeom>
          <a:noFill/>
        </p:spPr>
        <p:txBody>
          <a:bodyPr wrap="none" rtlCol="0">
            <a:spAutoFit/>
          </a:bodyPr>
          <a:lstStyle/>
          <a:p>
            <a:r>
              <a:rPr lang="en-US" sz="1200" dirty="0"/>
              <a:t>2722H (2)</a:t>
            </a:r>
          </a:p>
          <a:p>
            <a:r>
              <a:rPr lang="en-US" sz="1200" dirty="0"/>
              <a:t>M16 Rack 2</a:t>
            </a:r>
          </a:p>
        </p:txBody>
      </p:sp>
      <p:sp>
        <p:nvSpPr>
          <p:cNvPr id="9" name="TextBox 8"/>
          <p:cNvSpPr txBox="1"/>
          <p:nvPr/>
        </p:nvSpPr>
        <p:spPr>
          <a:xfrm>
            <a:off x="2971801" y="4800601"/>
            <a:ext cx="918841" cy="461665"/>
          </a:xfrm>
          <a:prstGeom prst="rect">
            <a:avLst/>
          </a:prstGeom>
          <a:noFill/>
        </p:spPr>
        <p:txBody>
          <a:bodyPr wrap="none" rtlCol="0">
            <a:spAutoFit/>
          </a:bodyPr>
          <a:lstStyle/>
          <a:p>
            <a:r>
              <a:rPr lang="en-US" sz="1200" dirty="0"/>
              <a:t>6788B (2)</a:t>
            </a:r>
          </a:p>
          <a:p>
            <a:r>
              <a:rPr lang="en-US" sz="1200" dirty="0"/>
              <a:t>M9 Rack 1</a:t>
            </a:r>
          </a:p>
        </p:txBody>
      </p:sp>
      <p:sp>
        <p:nvSpPr>
          <p:cNvPr id="10" name="TextBox 9"/>
          <p:cNvSpPr txBox="1"/>
          <p:nvPr/>
        </p:nvSpPr>
        <p:spPr>
          <a:xfrm>
            <a:off x="2971801" y="5257801"/>
            <a:ext cx="918841" cy="461665"/>
          </a:xfrm>
          <a:prstGeom prst="rect">
            <a:avLst/>
          </a:prstGeom>
          <a:noFill/>
        </p:spPr>
        <p:txBody>
          <a:bodyPr wrap="none" rtlCol="0">
            <a:spAutoFit/>
          </a:bodyPr>
          <a:lstStyle/>
          <a:p>
            <a:r>
              <a:rPr lang="en-US" sz="1200" dirty="0"/>
              <a:t>6777G (2)</a:t>
            </a:r>
          </a:p>
          <a:p>
            <a:r>
              <a:rPr lang="en-US" sz="1200" dirty="0"/>
              <a:t>M9 Rack 2</a:t>
            </a:r>
          </a:p>
        </p:txBody>
      </p:sp>
      <p:sp>
        <p:nvSpPr>
          <p:cNvPr id="11" name="TextBox 10"/>
          <p:cNvSpPr txBox="1"/>
          <p:nvPr/>
        </p:nvSpPr>
        <p:spPr>
          <a:xfrm>
            <a:off x="2971801" y="5696022"/>
            <a:ext cx="1005403" cy="461665"/>
          </a:xfrm>
          <a:prstGeom prst="rect">
            <a:avLst/>
          </a:prstGeom>
          <a:noFill/>
        </p:spPr>
        <p:txBody>
          <a:bodyPr wrap="none" rtlCol="0">
            <a:spAutoFit/>
          </a:bodyPr>
          <a:lstStyle/>
          <a:p>
            <a:r>
              <a:rPr lang="en-US" sz="1200" dirty="0"/>
              <a:t>1233G (2)</a:t>
            </a:r>
          </a:p>
          <a:p>
            <a:r>
              <a:rPr lang="en-US" sz="1200" dirty="0"/>
              <a:t>POF Locker</a:t>
            </a:r>
          </a:p>
        </p:txBody>
      </p:sp>
      <p:sp>
        <p:nvSpPr>
          <p:cNvPr id="13" name="TextBox 12"/>
          <p:cNvSpPr txBox="1"/>
          <p:nvPr/>
        </p:nvSpPr>
        <p:spPr>
          <a:xfrm>
            <a:off x="2971801" y="6096001"/>
            <a:ext cx="952505" cy="461665"/>
          </a:xfrm>
          <a:prstGeom prst="rect">
            <a:avLst/>
          </a:prstGeom>
          <a:noFill/>
        </p:spPr>
        <p:txBody>
          <a:bodyPr wrap="none" rtlCol="0">
            <a:spAutoFit/>
          </a:bodyPr>
          <a:lstStyle/>
          <a:p>
            <a:r>
              <a:rPr lang="en-US" sz="1200" dirty="0"/>
              <a:t>2233P (2)</a:t>
            </a:r>
          </a:p>
          <a:p>
            <a:r>
              <a:rPr lang="en-US" sz="1200" dirty="0"/>
              <a:t>Ammo Can</a:t>
            </a:r>
          </a:p>
        </p:txBody>
      </p:sp>
      <p:sp>
        <p:nvSpPr>
          <p:cNvPr id="14" name="&quot;No&quot; Symbol 13"/>
          <p:cNvSpPr/>
          <p:nvPr/>
        </p:nvSpPr>
        <p:spPr>
          <a:xfrm>
            <a:off x="2971800" y="6019800"/>
            <a:ext cx="838200" cy="685800"/>
          </a:xfrm>
          <a:prstGeom prst="noSmoking">
            <a:avLst/>
          </a:prstGeom>
          <a:solidFill>
            <a:srgbClr val="FF0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4038601" y="6172200"/>
            <a:ext cx="5365443" cy="369332"/>
          </a:xfrm>
          <a:prstGeom prst="rect">
            <a:avLst/>
          </a:prstGeom>
          <a:solidFill>
            <a:schemeClr val="bg1"/>
          </a:solidFill>
        </p:spPr>
        <p:txBody>
          <a:bodyPr wrap="none" rtlCol="0">
            <a:spAutoFit/>
          </a:bodyPr>
          <a:lstStyle/>
          <a:p>
            <a:r>
              <a:rPr lang="en-US" b="1" dirty="0"/>
              <a:t>Admin Key!! Not Added to AA&amp;E DA Form 5513</a:t>
            </a:r>
          </a:p>
        </p:txBody>
      </p:sp>
      <p:sp>
        <p:nvSpPr>
          <p:cNvPr id="1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7286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3" grpId="1"/>
      <p:bldP spid="14" grpId="0" animBg="1"/>
      <p:bldP spid="14" grpId="1" animBg="1"/>
      <p:bldP spid="15" grpId="0" animBg="1"/>
      <p:bldP spid="15"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05000" y="15603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000" b="1" kern="0" dirty="0">
                <a:latin typeface="+mj-lt"/>
                <a:ea typeface="+mj-ea"/>
                <a:cs typeface="+mj-cs"/>
              </a:rPr>
              <a:t>Answers</a:t>
            </a:r>
          </a:p>
        </p:txBody>
      </p:sp>
      <p:pic>
        <p:nvPicPr>
          <p:cNvPr id="757762" name="Picture 2"/>
          <p:cNvPicPr>
            <a:picLocks noChangeAspect="1" noChangeArrowheads="1"/>
          </p:cNvPicPr>
          <p:nvPr/>
        </p:nvPicPr>
        <p:blipFill>
          <a:blip r:embed="rId2" cstate="print"/>
          <a:srcRect l="11426" t="16216" r="9748" b="53514"/>
          <a:stretch>
            <a:fillRect/>
          </a:stretch>
        </p:blipFill>
        <p:spPr bwMode="auto">
          <a:xfrm>
            <a:off x="1582056" y="1447800"/>
            <a:ext cx="8953500" cy="2667000"/>
          </a:xfrm>
          <a:prstGeom prst="rect">
            <a:avLst/>
          </a:prstGeom>
          <a:noFill/>
          <a:ln w="9525">
            <a:noFill/>
            <a:miter lim="800000"/>
            <a:headEnd/>
            <a:tailEnd/>
          </a:ln>
        </p:spPr>
      </p:pic>
      <p:sp>
        <p:nvSpPr>
          <p:cNvPr id="16" name="TextBox 15"/>
          <p:cNvSpPr txBox="1"/>
          <p:nvPr/>
        </p:nvSpPr>
        <p:spPr>
          <a:xfrm>
            <a:off x="1905001" y="2590800"/>
            <a:ext cx="518091" cy="369332"/>
          </a:xfrm>
          <a:prstGeom prst="rect">
            <a:avLst/>
          </a:prstGeom>
          <a:noFill/>
        </p:spPr>
        <p:txBody>
          <a:bodyPr wrap="none" rtlCol="0">
            <a:spAutoFit/>
          </a:bodyPr>
          <a:lstStyle/>
          <a:p>
            <a:r>
              <a:rPr lang="en-US" dirty="0"/>
              <a:t>1-7</a:t>
            </a:r>
          </a:p>
        </p:txBody>
      </p:sp>
      <p:sp>
        <p:nvSpPr>
          <p:cNvPr id="17" name="TextBox 16"/>
          <p:cNvSpPr txBox="1"/>
          <p:nvPr/>
        </p:nvSpPr>
        <p:spPr>
          <a:xfrm>
            <a:off x="1843314" y="3066144"/>
            <a:ext cx="692818" cy="523220"/>
          </a:xfrm>
          <a:prstGeom prst="rect">
            <a:avLst/>
          </a:prstGeom>
          <a:noFill/>
        </p:spPr>
        <p:txBody>
          <a:bodyPr wrap="none" rtlCol="0">
            <a:spAutoFit/>
          </a:bodyPr>
          <a:lstStyle/>
          <a:p>
            <a:r>
              <a:rPr lang="en-US" sz="1400" dirty="0"/>
              <a:t>Seal #</a:t>
            </a:r>
          </a:p>
          <a:p>
            <a:r>
              <a:rPr lang="en-US" sz="1400" dirty="0"/>
              <a:t>12388</a:t>
            </a:r>
          </a:p>
        </p:txBody>
      </p:sp>
      <p:sp>
        <p:nvSpPr>
          <p:cNvPr id="18" name="TextBox 17"/>
          <p:cNvSpPr txBox="1"/>
          <p:nvPr/>
        </p:nvSpPr>
        <p:spPr>
          <a:xfrm>
            <a:off x="2514601" y="2514600"/>
            <a:ext cx="1050031" cy="523220"/>
          </a:xfrm>
          <a:prstGeom prst="rect">
            <a:avLst/>
          </a:prstGeom>
          <a:noFill/>
        </p:spPr>
        <p:txBody>
          <a:bodyPr wrap="none" rtlCol="0">
            <a:spAutoFit/>
          </a:bodyPr>
          <a:lstStyle/>
          <a:p>
            <a:r>
              <a:rPr lang="en-US" sz="1400" dirty="0"/>
              <a:t>1500</a:t>
            </a:r>
          </a:p>
          <a:p>
            <a:r>
              <a:rPr lang="en-US" sz="1400" dirty="0"/>
              <a:t>1 Apr 2016</a:t>
            </a:r>
          </a:p>
        </p:txBody>
      </p:sp>
      <p:sp>
        <p:nvSpPr>
          <p:cNvPr id="19" name="TextBox 18"/>
          <p:cNvSpPr txBox="1"/>
          <p:nvPr/>
        </p:nvSpPr>
        <p:spPr>
          <a:xfrm>
            <a:off x="2514601" y="3048000"/>
            <a:ext cx="1050031" cy="523220"/>
          </a:xfrm>
          <a:prstGeom prst="rect">
            <a:avLst/>
          </a:prstGeom>
          <a:noFill/>
        </p:spPr>
        <p:txBody>
          <a:bodyPr wrap="none" rtlCol="0">
            <a:spAutoFit/>
          </a:bodyPr>
          <a:lstStyle/>
          <a:p>
            <a:r>
              <a:rPr lang="en-US" sz="1400" dirty="0"/>
              <a:t>1530</a:t>
            </a:r>
          </a:p>
          <a:p>
            <a:r>
              <a:rPr lang="en-US" sz="1400" dirty="0"/>
              <a:t>1 Apr 2016</a:t>
            </a:r>
          </a:p>
        </p:txBody>
      </p:sp>
      <p:sp>
        <p:nvSpPr>
          <p:cNvPr id="20" name="TextBox 19"/>
          <p:cNvSpPr txBox="1"/>
          <p:nvPr/>
        </p:nvSpPr>
        <p:spPr>
          <a:xfrm>
            <a:off x="3810001" y="2452915"/>
            <a:ext cx="1080745" cy="307777"/>
          </a:xfrm>
          <a:prstGeom prst="rect">
            <a:avLst/>
          </a:prstGeom>
          <a:noFill/>
        </p:spPr>
        <p:txBody>
          <a:bodyPr wrap="none" rtlCol="0">
            <a:spAutoFit/>
          </a:bodyPr>
          <a:lstStyle/>
          <a:p>
            <a:r>
              <a:rPr lang="en-US" sz="1400" dirty="0"/>
              <a:t>Jones, Roy</a:t>
            </a:r>
          </a:p>
        </p:txBody>
      </p:sp>
      <p:sp>
        <p:nvSpPr>
          <p:cNvPr id="21" name="TextBox 20"/>
          <p:cNvSpPr txBox="1"/>
          <p:nvPr/>
        </p:nvSpPr>
        <p:spPr>
          <a:xfrm>
            <a:off x="3814200" y="3012366"/>
            <a:ext cx="1080745" cy="307777"/>
          </a:xfrm>
          <a:prstGeom prst="rect">
            <a:avLst/>
          </a:prstGeom>
          <a:noFill/>
        </p:spPr>
        <p:txBody>
          <a:bodyPr wrap="none" rtlCol="0">
            <a:spAutoFit/>
          </a:bodyPr>
          <a:lstStyle/>
          <a:p>
            <a:r>
              <a:rPr lang="en-US" sz="1400" dirty="0"/>
              <a:t>Jones, Roy</a:t>
            </a:r>
          </a:p>
        </p:txBody>
      </p:sp>
      <p:sp>
        <p:nvSpPr>
          <p:cNvPr id="22" name="TextBox 21"/>
          <p:cNvSpPr txBox="1"/>
          <p:nvPr/>
        </p:nvSpPr>
        <p:spPr>
          <a:xfrm>
            <a:off x="3810000" y="3276601"/>
            <a:ext cx="990600" cy="304800"/>
          </a:xfrm>
          <a:prstGeom prst="rect">
            <a:avLst/>
          </a:prstGeom>
          <a:noFill/>
        </p:spPr>
        <p:txBody>
          <a:bodyPr wrap="square" rtlCol="0">
            <a:spAutoFit/>
          </a:bodyPr>
          <a:lstStyle/>
          <a:p>
            <a:r>
              <a:rPr lang="en-US" sz="1400" dirty="0">
                <a:latin typeface="Blackadder ITC" pitchFamily="82" charset="0"/>
              </a:rPr>
              <a:t>Roy Jones</a:t>
            </a:r>
          </a:p>
        </p:txBody>
      </p:sp>
      <p:sp>
        <p:nvSpPr>
          <p:cNvPr id="23" name="TextBox 22"/>
          <p:cNvSpPr txBox="1"/>
          <p:nvPr/>
        </p:nvSpPr>
        <p:spPr>
          <a:xfrm>
            <a:off x="3810000" y="2743200"/>
            <a:ext cx="990600" cy="304800"/>
          </a:xfrm>
          <a:prstGeom prst="rect">
            <a:avLst/>
          </a:prstGeom>
          <a:noFill/>
        </p:spPr>
        <p:txBody>
          <a:bodyPr wrap="square" rtlCol="0">
            <a:spAutoFit/>
          </a:bodyPr>
          <a:lstStyle/>
          <a:p>
            <a:r>
              <a:rPr lang="en-US" sz="1400" dirty="0">
                <a:latin typeface="Blackadder ITC" pitchFamily="82" charset="0"/>
              </a:rPr>
              <a:t>Roy Jones</a:t>
            </a:r>
          </a:p>
        </p:txBody>
      </p:sp>
      <p:sp>
        <p:nvSpPr>
          <p:cNvPr id="24" name="TextBox 23"/>
          <p:cNvSpPr txBox="1"/>
          <p:nvPr/>
        </p:nvSpPr>
        <p:spPr>
          <a:xfrm>
            <a:off x="5613403" y="3015343"/>
            <a:ext cx="1588897" cy="307777"/>
          </a:xfrm>
          <a:prstGeom prst="rect">
            <a:avLst/>
          </a:prstGeom>
          <a:noFill/>
        </p:spPr>
        <p:txBody>
          <a:bodyPr wrap="none" rtlCol="0">
            <a:spAutoFit/>
          </a:bodyPr>
          <a:lstStyle/>
          <a:p>
            <a:r>
              <a:rPr lang="en-US" sz="1400" dirty="0"/>
              <a:t>Steamboat, Ricky</a:t>
            </a:r>
          </a:p>
        </p:txBody>
      </p:sp>
      <p:sp>
        <p:nvSpPr>
          <p:cNvPr id="25" name="TextBox 24"/>
          <p:cNvSpPr txBox="1"/>
          <p:nvPr/>
        </p:nvSpPr>
        <p:spPr>
          <a:xfrm>
            <a:off x="5606562" y="3291115"/>
            <a:ext cx="1247457" cy="307777"/>
          </a:xfrm>
          <a:prstGeom prst="rect">
            <a:avLst/>
          </a:prstGeom>
          <a:noFill/>
        </p:spPr>
        <p:txBody>
          <a:bodyPr wrap="none" rtlCol="0">
            <a:spAutoFit/>
          </a:bodyPr>
          <a:lstStyle/>
          <a:p>
            <a:r>
              <a:rPr lang="en-US" sz="1400" dirty="0">
                <a:latin typeface="Blackadder ITC" pitchFamily="82" charset="0"/>
              </a:rPr>
              <a:t>Ricky Steamboat</a:t>
            </a:r>
          </a:p>
        </p:txBody>
      </p:sp>
      <p:sp>
        <p:nvSpPr>
          <p:cNvPr id="26" name="TextBox 25"/>
          <p:cNvSpPr txBox="1"/>
          <p:nvPr/>
        </p:nvSpPr>
        <p:spPr>
          <a:xfrm>
            <a:off x="5562600" y="2438401"/>
            <a:ext cx="1537344" cy="307777"/>
          </a:xfrm>
          <a:prstGeom prst="rect">
            <a:avLst/>
          </a:prstGeom>
          <a:noFill/>
        </p:spPr>
        <p:txBody>
          <a:bodyPr wrap="none" rtlCol="0">
            <a:spAutoFit/>
          </a:bodyPr>
          <a:lstStyle/>
          <a:p>
            <a:r>
              <a:rPr lang="en-US" sz="1400" dirty="0"/>
              <a:t>Primary </a:t>
            </a:r>
            <a:r>
              <a:rPr lang="en-US" sz="1400" dirty="0" err="1"/>
              <a:t>Armorer</a:t>
            </a:r>
            <a:r>
              <a:rPr lang="en-US" sz="1400" dirty="0"/>
              <a:t> </a:t>
            </a:r>
          </a:p>
        </p:txBody>
      </p:sp>
      <p:sp>
        <p:nvSpPr>
          <p:cNvPr id="27" name="TextBox 26"/>
          <p:cNvSpPr txBox="1"/>
          <p:nvPr/>
        </p:nvSpPr>
        <p:spPr>
          <a:xfrm>
            <a:off x="5649874" y="2743201"/>
            <a:ext cx="1284326" cy="307777"/>
          </a:xfrm>
          <a:prstGeom prst="rect">
            <a:avLst/>
          </a:prstGeom>
          <a:noFill/>
        </p:spPr>
        <p:txBody>
          <a:bodyPr wrap="none" rtlCol="0">
            <a:spAutoFit/>
          </a:bodyPr>
          <a:lstStyle/>
          <a:p>
            <a:r>
              <a:rPr lang="en-US" sz="1400" dirty="0">
                <a:latin typeface="Blackadder ITC" pitchFamily="82" charset="0"/>
              </a:rPr>
              <a:t>Primary </a:t>
            </a:r>
            <a:r>
              <a:rPr lang="en-US" sz="1400" dirty="0" err="1">
                <a:latin typeface="Blackadder ITC" pitchFamily="82" charset="0"/>
              </a:rPr>
              <a:t>Armorer</a:t>
            </a:r>
            <a:r>
              <a:rPr lang="en-US" sz="1400" dirty="0">
                <a:latin typeface="Blackadder ITC" pitchFamily="82" charset="0"/>
              </a:rPr>
              <a:t> </a:t>
            </a:r>
          </a:p>
        </p:txBody>
      </p:sp>
    </p:spTree>
    <p:extLst>
      <p:ext uri="{BB962C8B-B14F-4D97-AF65-F5344CB8AC3E}">
        <p14:creationId xmlns:p14="http://schemas.microsoft.com/office/powerpoint/2010/main" val="30031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cstate="print"/>
          <a:srcRect l="9748" t="22703" r="9748" b="54594"/>
          <a:stretch>
            <a:fillRect/>
          </a:stretch>
        </p:blipFill>
        <p:spPr bwMode="auto">
          <a:xfrm>
            <a:off x="1524000" y="1828800"/>
            <a:ext cx="9056914" cy="1981200"/>
          </a:xfrm>
          <a:prstGeom prst="rect">
            <a:avLst/>
          </a:prstGeom>
          <a:noFill/>
          <a:ln w="9525">
            <a:noFill/>
            <a:miter lim="800000"/>
            <a:headEnd/>
            <a:tailEnd/>
          </a:ln>
        </p:spPr>
      </p:pic>
      <p:sp>
        <p:nvSpPr>
          <p:cNvPr id="2" name="Rectangle 2"/>
          <p:cNvSpPr txBox="1">
            <a:spLocks noChangeArrowheads="1"/>
          </p:cNvSpPr>
          <p:nvPr/>
        </p:nvSpPr>
        <p:spPr bwMode="auto">
          <a:xfrm>
            <a:off x="1905000" y="15603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000" b="1" kern="0" dirty="0">
                <a:latin typeface="+mj-lt"/>
                <a:ea typeface="+mj-ea"/>
                <a:cs typeface="+mj-cs"/>
              </a:rPr>
              <a:t>Answers</a:t>
            </a:r>
          </a:p>
        </p:txBody>
      </p:sp>
      <p:sp>
        <p:nvSpPr>
          <p:cNvPr id="18" name="TextBox 17"/>
          <p:cNvSpPr txBox="1"/>
          <p:nvPr/>
        </p:nvSpPr>
        <p:spPr>
          <a:xfrm>
            <a:off x="1905001" y="2667001"/>
            <a:ext cx="1050031" cy="307777"/>
          </a:xfrm>
          <a:prstGeom prst="rect">
            <a:avLst/>
          </a:prstGeom>
          <a:noFill/>
        </p:spPr>
        <p:txBody>
          <a:bodyPr wrap="none" rtlCol="0">
            <a:spAutoFit/>
          </a:bodyPr>
          <a:lstStyle/>
          <a:p>
            <a:r>
              <a:rPr lang="en-US" sz="1400" dirty="0"/>
              <a:t>1 Apr 2016</a:t>
            </a:r>
          </a:p>
        </p:txBody>
      </p:sp>
      <p:sp>
        <p:nvSpPr>
          <p:cNvPr id="23" name="TextBox 22"/>
          <p:cNvSpPr txBox="1"/>
          <p:nvPr/>
        </p:nvSpPr>
        <p:spPr>
          <a:xfrm>
            <a:off x="3581400" y="2654737"/>
            <a:ext cx="1600200" cy="400110"/>
          </a:xfrm>
          <a:prstGeom prst="rect">
            <a:avLst/>
          </a:prstGeom>
          <a:noFill/>
        </p:spPr>
        <p:txBody>
          <a:bodyPr wrap="square" rtlCol="0">
            <a:spAutoFit/>
          </a:bodyPr>
          <a:lstStyle/>
          <a:p>
            <a:r>
              <a:rPr lang="en-US" sz="2000" dirty="0">
                <a:latin typeface="Blackadder ITC" pitchFamily="82" charset="0"/>
              </a:rPr>
              <a:t>Roy Jones</a:t>
            </a:r>
          </a:p>
        </p:txBody>
      </p:sp>
    </p:spTree>
    <p:extLst>
      <p:ext uri="{BB962C8B-B14F-4D97-AF65-F5344CB8AC3E}">
        <p14:creationId xmlns:p14="http://schemas.microsoft.com/office/powerpoint/2010/main" val="165770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05000" y="12954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Practical Exercise # 2</a:t>
            </a:r>
          </a:p>
        </p:txBody>
      </p:sp>
      <p:sp>
        <p:nvSpPr>
          <p:cNvPr id="3" name="TextBox 2"/>
          <p:cNvSpPr txBox="1"/>
          <p:nvPr/>
        </p:nvSpPr>
        <p:spPr>
          <a:xfrm>
            <a:off x="2007326" y="1883547"/>
            <a:ext cx="7848600" cy="3908762"/>
          </a:xfrm>
          <a:prstGeom prst="rect">
            <a:avLst/>
          </a:prstGeom>
          <a:noFill/>
        </p:spPr>
        <p:txBody>
          <a:bodyPr wrap="square" rtlCol="0">
            <a:spAutoFit/>
          </a:bodyPr>
          <a:lstStyle/>
          <a:p>
            <a:r>
              <a:rPr lang="en-US" sz="2400" dirty="0"/>
              <a:t>Q:  When Signing for the Spare Set of AA&amp;E Keys, The S-2 Signs for the “Ring” Containing All of the Spare Keys?</a:t>
            </a:r>
          </a:p>
          <a:p>
            <a:endParaRPr lang="en-US" sz="2800" b="1" dirty="0"/>
          </a:p>
          <a:p>
            <a:endParaRPr lang="en-US" sz="2800" b="1" dirty="0"/>
          </a:p>
          <a:p>
            <a:endParaRPr lang="en-US" sz="2400" dirty="0"/>
          </a:p>
          <a:p>
            <a:endParaRPr lang="en-US" sz="2400" dirty="0"/>
          </a:p>
          <a:p>
            <a:r>
              <a:rPr lang="en-US" sz="2400" dirty="0"/>
              <a:t>A:  NO.  The S-2 Signs for a </a:t>
            </a:r>
            <a:r>
              <a:rPr lang="en-US" sz="2400" i="1" u="sng" dirty="0">
                <a:solidFill>
                  <a:srgbClr val="FF0000"/>
                </a:solidFill>
              </a:rPr>
              <a:t>LOCKED and SEALED Container of Keys</a:t>
            </a:r>
            <a:r>
              <a:rPr lang="en-US" sz="2400" dirty="0"/>
              <a:t>, NOT a “Ring” of Keys or the Keys Themselves.</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pic>
        <p:nvPicPr>
          <p:cNvPr id="6" name="Picture 4" descr="lockingammocant1785"/>
          <p:cNvPicPr>
            <a:picLocks noChangeAspect="1" noChangeArrowheads="1"/>
          </p:cNvPicPr>
          <p:nvPr/>
        </p:nvPicPr>
        <p:blipFill>
          <a:blip r:embed="rId2" cstate="print"/>
          <a:srcRect l="34285" r="8571" b="8054"/>
          <a:stretch>
            <a:fillRect/>
          </a:stretch>
        </p:blipFill>
        <p:spPr bwMode="auto">
          <a:xfrm>
            <a:off x="4876801" y="2743200"/>
            <a:ext cx="1298864" cy="1905000"/>
          </a:xfrm>
          <a:prstGeom prst="rect">
            <a:avLst/>
          </a:prstGeom>
          <a:noFill/>
          <a:ln w="9525">
            <a:noFill/>
            <a:miter lim="800000"/>
            <a:headEnd/>
            <a:tailEnd/>
          </a:ln>
        </p:spPr>
      </p:pic>
    </p:spTree>
    <p:extLst>
      <p:ext uri="{BB962C8B-B14F-4D97-AF65-F5344CB8AC3E}">
        <p14:creationId xmlns:p14="http://schemas.microsoft.com/office/powerpoint/2010/main" val="128291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5" name="Group 3"/>
          <p:cNvGraphicFramePr>
            <a:graphicFrameLocks noGrp="1"/>
          </p:cNvGraphicFramePr>
          <p:nvPr>
            <p:ph idx="1"/>
            <p:extLst/>
          </p:nvPr>
        </p:nvGraphicFramePr>
        <p:xfrm>
          <a:off x="1981200" y="1905000"/>
          <a:ext cx="8229600" cy="2971800"/>
        </p:xfrm>
        <a:graphic>
          <a:graphicData uri="http://schemas.openxmlformats.org/drawingml/2006/table">
            <a:tbl>
              <a:tblPr/>
              <a:tblGrid>
                <a:gridCol w="4114800">
                  <a:extLst>
                    <a:ext uri="{9D8B030D-6E8A-4147-A177-3AD203B41FA5}">
                      <a16:colId xmlns="" xmlns:a16="http://schemas.microsoft.com/office/drawing/2014/main" val="20000"/>
                    </a:ext>
                  </a:extLst>
                </a:gridCol>
                <a:gridCol w="4114800">
                  <a:extLst>
                    <a:ext uri="{9D8B030D-6E8A-4147-A177-3AD203B41FA5}">
                      <a16:colId xmlns="" xmlns:a16="http://schemas.microsoft.com/office/drawing/2014/main"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AA&amp;E KEYS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ADMIN KEYS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DA Form 7281 Required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No DA Form 7281 Needed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20 Gauge Steel Key Box</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26 Gauge Steel Key Box</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Low Security Padlock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Tumbler Type Locking Device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Ammo Can Secured in Safe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Affixed To The Wall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18325876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905000" y="1524000"/>
            <a:ext cx="8229600" cy="365760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Common Deficiencies: </a:t>
            </a:r>
          </a:p>
          <a:p>
            <a:pPr eaLnBrk="1" hangingPunct="1"/>
            <a:r>
              <a:rPr lang="en-US" sz="1800" dirty="0"/>
              <a:t>No DA Form 7281 completed for AA&amp;E Key Custodian</a:t>
            </a:r>
          </a:p>
          <a:p>
            <a:pPr eaLnBrk="1" hangingPunct="1"/>
            <a:r>
              <a:rPr lang="en-US" sz="1800" dirty="0"/>
              <a:t>No appointment orders / orders issued prior to DA Form 7281 completed</a:t>
            </a:r>
          </a:p>
          <a:p>
            <a:pPr eaLnBrk="1" hangingPunct="1"/>
            <a:r>
              <a:rPr lang="en-US" sz="1800" dirty="0"/>
              <a:t>AA&amp;E keys not issued to Armorer from Key Custodian</a:t>
            </a:r>
          </a:p>
          <a:p>
            <a:pPr eaLnBrk="1" hangingPunct="1"/>
            <a:r>
              <a:rPr lang="en-US" sz="1800" dirty="0"/>
              <a:t>AA&amp;E keys not inventoried</a:t>
            </a:r>
          </a:p>
          <a:p>
            <a:pPr eaLnBrk="1" hangingPunct="1"/>
            <a:r>
              <a:rPr lang="en-US" sz="1800" dirty="0"/>
              <a:t>Armorer’s not conducting Change-of-Custody procedures to include keys  </a:t>
            </a:r>
          </a:p>
          <a:p>
            <a:pPr eaLnBrk="1" hangingPunct="1"/>
            <a:endParaRPr lang="en-US" sz="1800" kern="0" dirty="0"/>
          </a:p>
          <a:p>
            <a:pPr eaLnBrk="1" hangingPunct="1">
              <a:buFontTx/>
              <a:buNone/>
            </a:pPr>
            <a:endParaRPr lang="en-US" kern="0" dirty="0"/>
          </a:p>
          <a:p>
            <a:pPr eaLnBrk="1" hangingPunct="1">
              <a:buFontTx/>
              <a:buNone/>
            </a:pPr>
            <a:endParaRPr lang="en-US" kern="0" dirty="0"/>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17733245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33600" y="1828801"/>
            <a:ext cx="7772400" cy="1362075"/>
          </a:xfrm>
        </p:spPr>
        <p:txBody>
          <a:bodyPr/>
          <a:lstStyle/>
          <a:p>
            <a:r>
              <a:rPr lang="en-US" dirty="0" smtClean="0"/>
              <a:t>Secondary (Low Security) Padlock</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6530" y="2348665"/>
            <a:ext cx="2844799" cy="366712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258" y="2700088"/>
            <a:ext cx="5011670" cy="3147260"/>
          </a:xfrm>
          <a:prstGeom prst="rect">
            <a:avLst/>
          </a:prstGeom>
        </p:spPr>
      </p:pic>
    </p:spTree>
    <p:extLst>
      <p:ext uri="{BB962C8B-B14F-4D97-AF65-F5344CB8AC3E}">
        <p14:creationId xmlns:p14="http://schemas.microsoft.com/office/powerpoint/2010/main" val="2118904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36808"/>
            <a:ext cx="8229600" cy="465703"/>
          </a:xfrm>
        </p:spPr>
        <p:txBody>
          <a:bodyPr>
            <a:normAutofit/>
          </a:bodyPr>
          <a:lstStyle/>
          <a:p>
            <a:r>
              <a:rPr lang="en-US" sz="2400" b="0" dirty="0"/>
              <a:t>PS vs. UNIT</a:t>
            </a:r>
          </a:p>
        </p:txBody>
      </p:sp>
      <p:sp>
        <p:nvSpPr>
          <p:cNvPr id="3" name="Text Placeholder 2"/>
          <p:cNvSpPr>
            <a:spLocks noGrp="1"/>
          </p:cNvSpPr>
          <p:nvPr>
            <p:ph type="body" idx="1"/>
          </p:nvPr>
        </p:nvSpPr>
        <p:spPr>
          <a:xfrm>
            <a:off x="1732315" y="1984833"/>
            <a:ext cx="4040188" cy="639762"/>
          </a:xfrm>
        </p:spPr>
        <p:txBody>
          <a:bodyPr/>
          <a:lstStyle/>
          <a:p>
            <a:r>
              <a:rPr lang="en-US" sz="2000" b="0" dirty="0"/>
              <a:t>Physical Security Inspections</a:t>
            </a:r>
          </a:p>
        </p:txBody>
      </p:sp>
      <p:sp>
        <p:nvSpPr>
          <p:cNvPr id="4" name="Content Placeholder 3"/>
          <p:cNvSpPr>
            <a:spLocks noGrp="1"/>
          </p:cNvSpPr>
          <p:nvPr>
            <p:ph sz="half" idx="2"/>
          </p:nvPr>
        </p:nvSpPr>
        <p:spPr>
          <a:xfrm>
            <a:off x="1732315" y="2598776"/>
            <a:ext cx="3586446" cy="3252796"/>
          </a:xfrm>
        </p:spPr>
        <p:txBody>
          <a:bodyPr/>
          <a:lstStyle/>
          <a:p>
            <a:r>
              <a:rPr lang="en-US" sz="1800" dirty="0"/>
              <a:t>Regulatory Driven (DA)</a:t>
            </a:r>
          </a:p>
          <a:p>
            <a:r>
              <a:rPr lang="en-US" sz="1800" dirty="0"/>
              <a:t>Announced</a:t>
            </a:r>
          </a:p>
          <a:p>
            <a:pPr lvl="1"/>
            <a:r>
              <a:rPr lang="en-US" sz="1800" dirty="0"/>
              <a:t>Annual (18 / 24 months)</a:t>
            </a:r>
          </a:p>
          <a:p>
            <a:pPr lvl="1"/>
            <a:r>
              <a:rPr lang="en-US" sz="1800" dirty="0"/>
              <a:t>Re-Inspection (6 months)</a:t>
            </a:r>
          </a:p>
          <a:p>
            <a:r>
              <a:rPr lang="en-US" sz="1800" dirty="0"/>
              <a:t>Un-announced</a:t>
            </a:r>
          </a:p>
          <a:p>
            <a:r>
              <a:rPr lang="en-US" sz="1800" dirty="0"/>
              <a:t>Command Requested</a:t>
            </a:r>
          </a:p>
          <a:p>
            <a:r>
              <a:rPr lang="en-US" sz="1800" dirty="0"/>
              <a:t>Command Directed</a:t>
            </a:r>
          </a:p>
          <a:p>
            <a:r>
              <a:rPr lang="en-US" sz="1800" dirty="0"/>
              <a:t>15-6 / FLIPL</a:t>
            </a:r>
          </a:p>
        </p:txBody>
      </p:sp>
      <p:sp>
        <p:nvSpPr>
          <p:cNvPr id="5" name="Text Placeholder 4"/>
          <p:cNvSpPr>
            <a:spLocks noGrp="1"/>
          </p:cNvSpPr>
          <p:nvPr>
            <p:ph type="body" sz="quarter" idx="3"/>
          </p:nvPr>
        </p:nvSpPr>
        <p:spPr>
          <a:xfrm>
            <a:off x="5336179" y="2110359"/>
            <a:ext cx="4422775" cy="505619"/>
          </a:xfrm>
        </p:spPr>
        <p:txBody>
          <a:bodyPr>
            <a:normAutofit/>
          </a:bodyPr>
          <a:lstStyle/>
          <a:p>
            <a:r>
              <a:rPr lang="en-US" sz="2000" b="0" dirty="0"/>
              <a:t>Initial Command Inspections (ICI)</a:t>
            </a:r>
          </a:p>
        </p:txBody>
      </p:sp>
      <p:sp>
        <p:nvSpPr>
          <p:cNvPr id="6" name="Content Placeholder 5"/>
          <p:cNvSpPr>
            <a:spLocks noGrp="1"/>
          </p:cNvSpPr>
          <p:nvPr>
            <p:ph sz="quarter" idx="4"/>
          </p:nvPr>
        </p:nvSpPr>
        <p:spPr>
          <a:xfrm>
            <a:off x="5318762" y="2542948"/>
            <a:ext cx="5333999" cy="1771649"/>
          </a:xfrm>
        </p:spPr>
        <p:txBody>
          <a:bodyPr>
            <a:noAutofit/>
          </a:bodyPr>
          <a:lstStyle/>
          <a:p>
            <a:r>
              <a:rPr lang="en-US" sz="1800" dirty="0"/>
              <a:t>Driven by your next higher element (BN, BDE, DIV)</a:t>
            </a:r>
          </a:p>
          <a:p>
            <a:r>
              <a:rPr lang="en-US" sz="1800" dirty="0"/>
              <a:t>Required for a new Company Commander</a:t>
            </a:r>
          </a:p>
          <a:p>
            <a:r>
              <a:rPr lang="en-US" sz="1800" dirty="0"/>
              <a:t>Occur during the ARFORGEN RESET phase</a:t>
            </a:r>
          </a:p>
        </p:txBody>
      </p:sp>
      <p:sp>
        <p:nvSpPr>
          <p:cNvPr id="8" name="Text Placeholder 4"/>
          <p:cNvSpPr txBox="1">
            <a:spLocks/>
          </p:cNvSpPr>
          <p:nvPr/>
        </p:nvSpPr>
        <p:spPr>
          <a:xfrm>
            <a:off x="5338355" y="4105050"/>
            <a:ext cx="5349239" cy="374421"/>
          </a:xfrm>
          <a:prstGeom prst="rect">
            <a:avLst/>
          </a:prstGeom>
        </p:spPr>
        <p:txBody>
          <a:bodyPr anchor="b"/>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000" b="0" dirty="0"/>
              <a:t>Subsequent Command Inspections (SCI)</a:t>
            </a:r>
          </a:p>
        </p:txBody>
      </p:sp>
      <p:sp>
        <p:nvSpPr>
          <p:cNvPr id="9" name="Content Placeholder 5"/>
          <p:cNvSpPr txBox="1">
            <a:spLocks/>
          </p:cNvSpPr>
          <p:nvPr/>
        </p:nvSpPr>
        <p:spPr>
          <a:xfrm>
            <a:off x="5353595" y="4426819"/>
            <a:ext cx="5333999" cy="155892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800" dirty="0"/>
              <a:t>Driven by your next higher element (BN, BDE, DIV)</a:t>
            </a:r>
          </a:p>
          <a:p>
            <a:r>
              <a:rPr lang="en-US" sz="1800" dirty="0"/>
              <a:t>Measure Progress</a:t>
            </a:r>
          </a:p>
          <a:p>
            <a:r>
              <a:rPr lang="en-US" sz="1800" dirty="0"/>
              <a:t>Occur during ARFORGEN Train/Ready phase</a:t>
            </a:r>
          </a:p>
        </p:txBody>
      </p:sp>
      <p:sp>
        <p:nvSpPr>
          <p:cNvPr id="11"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32702200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1981200" y="1577489"/>
            <a:ext cx="8077200" cy="3277820"/>
          </a:xfrm>
          <a:prstGeom prst="rect">
            <a:avLst/>
          </a:prstGeom>
          <a:noFill/>
          <a:ln w="9525">
            <a:noFill/>
            <a:miter lim="800000"/>
            <a:headEnd/>
            <a:tailEnd/>
          </a:ln>
        </p:spPr>
        <p:txBody>
          <a:bodyPr>
            <a:spAutoFit/>
          </a:bodyPr>
          <a:lstStyle/>
          <a:p>
            <a:pPr>
              <a:spcBef>
                <a:spcPct val="50000"/>
              </a:spcBef>
            </a:pPr>
            <a:r>
              <a:rPr lang="en-US" dirty="0"/>
              <a:t>Only approved secondary padlocks (low security) will be used to secure government equipment</a:t>
            </a:r>
          </a:p>
          <a:p>
            <a:pPr>
              <a:spcBef>
                <a:spcPct val="50000"/>
              </a:spcBef>
            </a:pPr>
            <a:r>
              <a:rPr lang="en-US" dirty="0"/>
              <a:t>Series 200/5200 padlocks are approved for this purpose</a:t>
            </a:r>
          </a:p>
          <a:p>
            <a:pPr>
              <a:spcBef>
                <a:spcPct val="50000"/>
              </a:spcBef>
            </a:pPr>
            <a:endParaRPr lang="en-US" dirty="0"/>
          </a:p>
          <a:p>
            <a:pPr>
              <a:buFont typeface="Arial" pitchFamily="34" charset="0"/>
              <a:buChar char="•"/>
            </a:pPr>
            <a:r>
              <a:rPr lang="en-US" dirty="0"/>
              <a:t>Hardened steel</a:t>
            </a:r>
          </a:p>
          <a:p>
            <a:pPr>
              <a:buFont typeface="Arial" pitchFamily="34" charset="0"/>
              <a:buChar char="•"/>
            </a:pPr>
            <a:r>
              <a:rPr lang="en-US" dirty="0"/>
              <a:t>Double bit</a:t>
            </a:r>
          </a:p>
          <a:p>
            <a:pPr>
              <a:buFont typeface="Arial" pitchFamily="34" charset="0"/>
              <a:buChar char="•"/>
            </a:pPr>
            <a:r>
              <a:rPr lang="en-US" dirty="0"/>
              <a:t>Key </a:t>
            </a:r>
            <a:r>
              <a:rPr lang="en-US" dirty="0" err="1"/>
              <a:t>retainability</a:t>
            </a:r>
            <a:endParaRPr lang="en-US" dirty="0"/>
          </a:p>
          <a:p>
            <a:pPr>
              <a:buFont typeface="Arial" pitchFamily="34" charset="0"/>
              <a:buChar char="•"/>
            </a:pPr>
            <a:r>
              <a:rPr lang="en-US" dirty="0"/>
              <a:t>Stamped with US or US SET</a:t>
            </a:r>
          </a:p>
          <a:p>
            <a:pPr>
              <a:buFont typeface="Arial" pitchFamily="34" charset="0"/>
              <a:buChar char="•"/>
            </a:pPr>
            <a:r>
              <a:rPr lang="en-US" dirty="0"/>
              <a:t>5/16</a:t>
            </a:r>
            <a:r>
              <a:rPr lang="en-US" baseline="30000" dirty="0"/>
              <a:t>th</a:t>
            </a:r>
            <a:r>
              <a:rPr lang="en-US" dirty="0"/>
              <a:t> Inch shackle thickness</a:t>
            </a:r>
          </a:p>
          <a:p>
            <a:pPr>
              <a:spcBef>
                <a:spcPct val="50000"/>
              </a:spcBef>
            </a:pPr>
            <a:endParaRPr lang="en-US"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pic>
        <p:nvPicPr>
          <p:cNvPr id="3" name="Picture 2"/>
          <p:cNvPicPr>
            <a:picLocks noChangeAspect="1"/>
          </p:cNvPicPr>
          <p:nvPr/>
        </p:nvPicPr>
        <p:blipFill>
          <a:blip r:embed="rId3"/>
          <a:stretch>
            <a:fillRect/>
          </a:stretch>
        </p:blipFill>
        <p:spPr>
          <a:xfrm>
            <a:off x="6172200" y="2971801"/>
            <a:ext cx="3333750" cy="1971675"/>
          </a:xfrm>
          <a:prstGeom prst="rect">
            <a:avLst/>
          </a:prstGeom>
        </p:spPr>
      </p:pic>
      <p:pic>
        <p:nvPicPr>
          <p:cNvPr id="4" name="Picture 3"/>
          <p:cNvPicPr>
            <a:picLocks noChangeAspect="1"/>
          </p:cNvPicPr>
          <p:nvPr/>
        </p:nvPicPr>
        <p:blipFill>
          <a:blip r:embed="rId4"/>
          <a:stretch>
            <a:fillRect/>
          </a:stretch>
        </p:blipFill>
        <p:spPr>
          <a:xfrm>
            <a:off x="6400801" y="2743200"/>
            <a:ext cx="2680879" cy="2906228"/>
          </a:xfrm>
          <a:prstGeom prst="rect">
            <a:avLst/>
          </a:prstGeom>
        </p:spPr>
      </p:pic>
      <p:pic>
        <p:nvPicPr>
          <p:cNvPr id="7" name="Picture 6"/>
          <p:cNvPicPr>
            <a:picLocks noChangeAspect="1"/>
          </p:cNvPicPr>
          <p:nvPr/>
        </p:nvPicPr>
        <p:blipFill>
          <a:blip r:embed="rId5"/>
          <a:stretch>
            <a:fillRect/>
          </a:stretch>
        </p:blipFill>
        <p:spPr>
          <a:xfrm>
            <a:off x="6096001" y="2667000"/>
            <a:ext cx="1914525" cy="325755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9695" y="2933494"/>
            <a:ext cx="2665601" cy="2704233"/>
          </a:xfrm>
          <a:prstGeom prst="rect">
            <a:avLst/>
          </a:prstGeom>
        </p:spPr>
      </p:pic>
      <p:pic>
        <p:nvPicPr>
          <p:cNvPr id="8" name="Picture 7"/>
          <p:cNvPicPr>
            <a:picLocks noChangeAspect="1"/>
          </p:cNvPicPr>
          <p:nvPr/>
        </p:nvPicPr>
        <p:blipFill>
          <a:blip r:embed="rId7"/>
          <a:stretch>
            <a:fillRect/>
          </a:stretch>
        </p:blipFill>
        <p:spPr>
          <a:xfrm>
            <a:off x="6681910" y="2873755"/>
            <a:ext cx="2657230" cy="1846549"/>
          </a:xfrm>
          <a:prstGeom prst="rect">
            <a:avLst/>
          </a:prstGeom>
        </p:spPr>
      </p:pic>
      <p:pic>
        <p:nvPicPr>
          <p:cNvPr id="10" name="Picture 9"/>
          <p:cNvPicPr>
            <a:picLocks noChangeAspect="1"/>
          </p:cNvPicPr>
          <p:nvPr/>
        </p:nvPicPr>
        <p:blipFill>
          <a:blip r:embed="rId8"/>
          <a:stretch>
            <a:fillRect/>
          </a:stretch>
        </p:blipFill>
        <p:spPr>
          <a:xfrm>
            <a:off x="7012752" y="4504526"/>
            <a:ext cx="2196064" cy="164704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2854" y="2782049"/>
            <a:ext cx="5035860" cy="3221555"/>
          </a:xfrm>
          <a:prstGeom prst="rect">
            <a:avLst/>
          </a:prstGeom>
        </p:spPr>
      </p:pic>
    </p:spTree>
    <p:extLst>
      <p:ext uri="{BB962C8B-B14F-4D97-AF65-F5344CB8AC3E}">
        <p14:creationId xmlns:p14="http://schemas.microsoft.com/office/powerpoint/2010/main" val="188626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4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643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435">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6435">
                                            <p:txEl>
                                              <p:pRg st="5" end="5"/>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6435">
                                            <p:txEl>
                                              <p:pRg st="6" end="6"/>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6435">
                                            <p:txEl>
                                              <p:pRg st="7" end="7"/>
                                            </p:txEl>
                                          </p:spTgt>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Are these approved padlocks?</a:t>
            </a:r>
          </a:p>
        </p:txBody>
      </p:sp>
      <p:sp>
        <p:nvSpPr>
          <p:cNvPr id="649219" name="Text Box 3"/>
          <p:cNvSpPr txBox="1">
            <a:spLocks noChangeArrowheads="1"/>
          </p:cNvSpPr>
          <p:nvPr/>
        </p:nvSpPr>
        <p:spPr bwMode="auto">
          <a:xfrm>
            <a:off x="6296313" y="3657601"/>
            <a:ext cx="2698175" cy="1015663"/>
          </a:xfrm>
          <a:prstGeom prst="rect">
            <a:avLst/>
          </a:prstGeom>
          <a:noFill/>
          <a:ln w="9525">
            <a:noFill/>
            <a:miter lim="800000"/>
            <a:headEnd/>
            <a:tailEnd/>
          </a:ln>
        </p:spPr>
        <p:txBody>
          <a:bodyPr wrap="none">
            <a:spAutoFit/>
          </a:bodyPr>
          <a:lstStyle/>
          <a:p>
            <a:pPr algn="ctr"/>
            <a:r>
              <a:rPr lang="en-US" sz="2400" dirty="0"/>
              <a:t>YES</a:t>
            </a:r>
          </a:p>
          <a:p>
            <a:pPr algn="ctr"/>
            <a:r>
              <a:rPr lang="en-US" dirty="0"/>
              <a:t>AMERICAN 5200 Series</a:t>
            </a:r>
          </a:p>
          <a:p>
            <a:pPr algn="ctr"/>
            <a:r>
              <a:rPr lang="en-US" dirty="0"/>
              <a:t>Long and Short Shackle</a:t>
            </a:r>
          </a:p>
        </p:txBody>
      </p:sp>
      <p:pic>
        <p:nvPicPr>
          <p:cNvPr id="147460" name="Picture 4" descr="MVC-043S"/>
          <p:cNvPicPr>
            <a:picLocks noChangeAspect="1" noChangeArrowheads="1"/>
          </p:cNvPicPr>
          <p:nvPr/>
        </p:nvPicPr>
        <p:blipFill>
          <a:blip r:embed="rId3" cstate="print"/>
          <a:srcRect l="19949" t="3400" r="16200" b="5000"/>
          <a:stretch>
            <a:fillRect/>
          </a:stretch>
        </p:blipFill>
        <p:spPr bwMode="auto">
          <a:xfrm>
            <a:off x="2057400" y="2576514"/>
            <a:ext cx="3124200" cy="3362325"/>
          </a:xfrm>
          <a:prstGeom prst="rect">
            <a:avLst/>
          </a:prstGeom>
          <a:noFill/>
          <a:ln w="28575">
            <a:solidFill>
              <a:schemeClr val="tx1"/>
            </a:solidFill>
            <a:miter lim="800000"/>
            <a:headEnd/>
            <a:tailEnd/>
          </a:ln>
        </p:spPr>
      </p:pic>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4080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1267" name="Text Box 3"/>
          <p:cNvSpPr txBox="1">
            <a:spLocks noChangeArrowheads="1"/>
          </p:cNvSpPr>
          <p:nvPr/>
        </p:nvSpPr>
        <p:spPr bwMode="auto">
          <a:xfrm>
            <a:off x="6280687" y="3657600"/>
            <a:ext cx="1826141" cy="738664"/>
          </a:xfrm>
          <a:prstGeom prst="rect">
            <a:avLst/>
          </a:prstGeom>
          <a:noFill/>
          <a:ln w="9525">
            <a:noFill/>
            <a:miter lim="800000"/>
            <a:headEnd/>
            <a:tailEnd/>
          </a:ln>
        </p:spPr>
        <p:txBody>
          <a:bodyPr wrap="none">
            <a:spAutoFit/>
          </a:bodyPr>
          <a:lstStyle/>
          <a:p>
            <a:pPr algn="ctr"/>
            <a:r>
              <a:rPr lang="en-US" sz="2400" dirty="0"/>
              <a:t>YES</a:t>
            </a:r>
          </a:p>
          <a:p>
            <a:pPr algn="ctr"/>
            <a:r>
              <a:rPr lang="en-US" dirty="0"/>
              <a:t>US Master Lock</a:t>
            </a:r>
          </a:p>
        </p:txBody>
      </p:sp>
      <p:pic>
        <p:nvPicPr>
          <p:cNvPr id="148484" name="Picture 4" descr="MVC-042S"/>
          <p:cNvPicPr>
            <a:picLocks noChangeAspect="1" noChangeArrowheads="1"/>
          </p:cNvPicPr>
          <p:nvPr/>
        </p:nvPicPr>
        <p:blipFill>
          <a:blip r:embed="rId3" cstate="print"/>
          <a:srcRect l="28799" t="6599" r="26250"/>
          <a:stretch>
            <a:fillRect/>
          </a:stretch>
        </p:blipFill>
        <p:spPr bwMode="auto">
          <a:xfrm>
            <a:off x="2209800" y="2459039"/>
            <a:ext cx="2438400" cy="3800475"/>
          </a:xfrm>
          <a:prstGeom prst="rect">
            <a:avLst/>
          </a:prstGeom>
          <a:noFill/>
          <a:ln w="28575">
            <a:solidFill>
              <a:schemeClr val="tx1"/>
            </a:solidFill>
            <a:miter lim="800000"/>
            <a:headEnd/>
            <a:tailEnd/>
          </a:ln>
        </p:spPr>
      </p:pic>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8421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5898682" y="3657600"/>
            <a:ext cx="3929344" cy="738664"/>
          </a:xfrm>
          <a:prstGeom prst="rect">
            <a:avLst/>
          </a:prstGeom>
          <a:noFill/>
          <a:ln w="9525">
            <a:noFill/>
            <a:miter lim="800000"/>
            <a:headEnd/>
            <a:tailEnd/>
          </a:ln>
        </p:spPr>
        <p:txBody>
          <a:bodyPr wrap="none">
            <a:spAutoFit/>
          </a:bodyPr>
          <a:lstStyle/>
          <a:p>
            <a:pPr algn="ctr"/>
            <a:r>
              <a:rPr lang="en-US" sz="2400" dirty="0"/>
              <a:t>NO</a:t>
            </a:r>
          </a:p>
          <a:p>
            <a:pPr algn="ctr"/>
            <a:r>
              <a:rPr lang="en-US" dirty="0"/>
              <a:t>Does Not Have Key Retention Ability</a:t>
            </a:r>
          </a:p>
        </p:txBody>
      </p:sp>
      <p:pic>
        <p:nvPicPr>
          <p:cNvPr id="149509" name="Picture 5" descr="5"/>
          <p:cNvPicPr>
            <a:picLocks noChangeAspect="1" noChangeArrowheads="1"/>
          </p:cNvPicPr>
          <p:nvPr/>
        </p:nvPicPr>
        <p:blipFill>
          <a:blip r:embed="rId3" cstate="print"/>
          <a:srcRect/>
          <a:stretch>
            <a:fillRect/>
          </a:stretch>
        </p:blipFill>
        <p:spPr bwMode="auto">
          <a:xfrm>
            <a:off x="2362200" y="2971800"/>
            <a:ext cx="2743200" cy="2743200"/>
          </a:xfrm>
          <a:prstGeom prst="rect">
            <a:avLst/>
          </a:prstGeom>
          <a:noFill/>
          <a:ln w="9525">
            <a:noFill/>
            <a:miter lim="800000"/>
            <a:headEnd/>
            <a:tailEnd/>
          </a:ln>
        </p:spPr>
      </p:pic>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379399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3374571" y="1763478"/>
            <a:ext cx="5442858" cy="584775"/>
          </a:xfrm>
          <a:prstGeom prst="rect">
            <a:avLst/>
          </a:prstGeom>
          <a:noFill/>
          <a:ln w="9525">
            <a:noFill/>
            <a:miter lim="800000"/>
            <a:headEnd/>
            <a:tailEnd/>
          </a:ln>
        </p:spPr>
        <p:txBody>
          <a:bodyPr wrap="square">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6705600" y="3657600"/>
            <a:ext cx="2467342" cy="738664"/>
          </a:xfrm>
          <a:prstGeom prst="rect">
            <a:avLst/>
          </a:prstGeom>
          <a:noFill/>
          <a:ln w="9525">
            <a:noFill/>
            <a:miter lim="800000"/>
            <a:headEnd/>
            <a:tailEnd/>
          </a:ln>
        </p:spPr>
        <p:txBody>
          <a:bodyPr wrap="none">
            <a:spAutoFit/>
          </a:bodyPr>
          <a:lstStyle/>
          <a:p>
            <a:pPr algn="ctr"/>
            <a:r>
              <a:rPr lang="en-US" sz="2400" dirty="0"/>
              <a:t>YES</a:t>
            </a:r>
          </a:p>
          <a:p>
            <a:r>
              <a:rPr lang="en-US" dirty="0"/>
              <a:t>Pacific Lock Company</a:t>
            </a:r>
          </a:p>
        </p:txBody>
      </p:sp>
      <p:pic>
        <p:nvPicPr>
          <p:cNvPr id="754691" name="Picture 3" descr="D:\IMG00038-20110322-1024.jpg"/>
          <p:cNvPicPr>
            <a:picLocks noChangeAspect="1" noChangeArrowheads="1"/>
          </p:cNvPicPr>
          <p:nvPr/>
        </p:nvPicPr>
        <p:blipFill>
          <a:blip r:embed="rId3" cstate="print"/>
          <a:srcRect l="27778" t="4938" r="27778" b="24280"/>
          <a:stretch>
            <a:fillRect/>
          </a:stretch>
        </p:blipFill>
        <p:spPr bwMode="auto">
          <a:xfrm>
            <a:off x="2496423" y="3090969"/>
            <a:ext cx="2819400" cy="3265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78694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http://www.paclock.com/products/images/products/100GLbig.gif"/>
          <p:cNvPicPr>
            <a:picLocks noChangeAspect="1" noChangeArrowheads="1"/>
          </p:cNvPicPr>
          <p:nvPr/>
        </p:nvPicPr>
        <p:blipFill>
          <a:blip r:embed="rId2" cstate="print"/>
          <a:srcRect/>
          <a:stretch>
            <a:fillRect/>
          </a:stretch>
        </p:blipFill>
        <p:spPr bwMode="auto">
          <a:xfrm>
            <a:off x="7010400" y="1594060"/>
            <a:ext cx="2112722" cy="3505200"/>
          </a:xfrm>
          <a:prstGeom prst="rect">
            <a:avLst/>
          </a:prstGeom>
          <a:noFill/>
        </p:spPr>
      </p:pic>
      <p:pic>
        <p:nvPicPr>
          <p:cNvPr id="773126" name="Picture 6" descr="http://www.paclock.com/products/images/products/100G.gif"/>
          <p:cNvPicPr>
            <a:picLocks noChangeAspect="1" noChangeArrowheads="1"/>
          </p:cNvPicPr>
          <p:nvPr/>
        </p:nvPicPr>
        <p:blipFill>
          <a:blip r:embed="rId3" cstate="print"/>
          <a:srcRect/>
          <a:stretch>
            <a:fillRect/>
          </a:stretch>
        </p:blipFill>
        <p:spPr bwMode="auto">
          <a:xfrm>
            <a:off x="2895600" y="1586036"/>
            <a:ext cx="2286000" cy="3513224"/>
          </a:xfrm>
          <a:prstGeom prst="rect">
            <a:avLst/>
          </a:prstGeom>
          <a:noFill/>
        </p:spPr>
      </p:pic>
      <p:sp>
        <p:nvSpPr>
          <p:cNvPr id="7" name="Text Box 3"/>
          <p:cNvSpPr txBox="1">
            <a:spLocks noChangeArrowheads="1"/>
          </p:cNvSpPr>
          <p:nvPr/>
        </p:nvSpPr>
        <p:spPr bwMode="auto">
          <a:xfrm>
            <a:off x="7422995" y="5232737"/>
            <a:ext cx="1287532" cy="369332"/>
          </a:xfrm>
          <a:prstGeom prst="rect">
            <a:avLst/>
          </a:prstGeom>
          <a:noFill/>
          <a:ln w="9525">
            <a:noFill/>
            <a:miter lim="800000"/>
            <a:headEnd/>
            <a:tailEnd/>
          </a:ln>
        </p:spPr>
        <p:txBody>
          <a:bodyPr wrap="none">
            <a:spAutoFit/>
          </a:bodyPr>
          <a:lstStyle/>
          <a:p>
            <a:pPr algn="ctr"/>
            <a:r>
              <a:rPr lang="en-US" dirty="0"/>
              <a:t>Solid Steel</a:t>
            </a:r>
          </a:p>
        </p:txBody>
      </p:sp>
      <p:sp>
        <p:nvSpPr>
          <p:cNvPr id="8" name="Text Box 3"/>
          <p:cNvSpPr txBox="1">
            <a:spLocks noChangeArrowheads="1"/>
          </p:cNvSpPr>
          <p:nvPr/>
        </p:nvSpPr>
        <p:spPr bwMode="auto">
          <a:xfrm>
            <a:off x="3099882" y="5099261"/>
            <a:ext cx="1877437" cy="646331"/>
          </a:xfrm>
          <a:prstGeom prst="rect">
            <a:avLst/>
          </a:prstGeom>
          <a:noFill/>
          <a:ln w="9525">
            <a:noFill/>
            <a:miter lim="800000"/>
            <a:headEnd/>
            <a:tailEnd/>
          </a:ln>
        </p:spPr>
        <p:txBody>
          <a:bodyPr wrap="none">
            <a:spAutoFit/>
          </a:bodyPr>
          <a:lstStyle/>
          <a:p>
            <a:pPr algn="ctr"/>
            <a:r>
              <a:rPr lang="en-US" dirty="0"/>
              <a:t>Laminated Steel</a:t>
            </a:r>
          </a:p>
          <a:p>
            <a:pPr algn="ctr"/>
            <a:r>
              <a:rPr lang="en-US" dirty="0"/>
              <a:t>(Stacked Plates)</a:t>
            </a:r>
          </a:p>
        </p:txBody>
      </p:sp>
      <p:sp>
        <p:nvSpPr>
          <p:cNvPr id="9" name="Text Box 3"/>
          <p:cNvSpPr txBox="1">
            <a:spLocks noChangeArrowheads="1"/>
          </p:cNvSpPr>
          <p:nvPr/>
        </p:nvSpPr>
        <p:spPr bwMode="auto">
          <a:xfrm>
            <a:off x="2481190" y="5846411"/>
            <a:ext cx="7712431" cy="369332"/>
          </a:xfrm>
          <a:prstGeom prst="rect">
            <a:avLst/>
          </a:prstGeom>
          <a:noFill/>
          <a:ln w="9525">
            <a:noFill/>
            <a:miter lim="800000"/>
            <a:headEnd/>
            <a:tailEnd/>
          </a:ln>
        </p:spPr>
        <p:txBody>
          <a:bodyPr wrap="none">
            <a:spAutoFit/>
          </a:bodyPr>
          <a:lstStyle/>
          <a:p>
            <a:pPr algn="ctr"/>
            <a:r>
              <a:rPr lang="en-US" dirty="0"/>
              <a:t>Same NSN will get you either Master Lock, American Lock or Pacific Lock</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6087555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5363" name="Text Box 3"/>
          <p:cNvSpPr txBox="1">
            <a:spLocks noChangeArrowheads="1"/>
          </p:cNvSpPr>
          <p:nvPr/>
        </p:nvSpPr>
        <p:spPr bwMode="auto">
          <a:xfrm>
            <a:off x="6324601" y="3733800"/>
            <a:ext cx="3134191" cy="738664"/>
          </a:xfrm>
          <a:prstGeom prst="rect">
            <a:avLst/>
          </a:prstGeom>
          <a:noFill/>
          <a:ln w="9525">
            <a:noFill/>
            <a:miter lim="800000"/>
            <a:headEnd/>
            <a:tailEnd/>
          </a:ln>
        </p:spPr>
        <p:txBody>
          <a:bodyPr wrap="none">
            <a:spAutoFit/>
          </a:bodyPr>
          <a:lstStyle/>
          <a:p>
            <a:pPr algn="ctr"/>
            <a:r>
              <a:rPr lang="en-US" sz="2400" dirty="0" smtClean="0"/>
              <a:t>NO</a:t>
            </a:r>
            <a:endParaRPr lang="en-US" sz="2400" dirty="0"/>
          </a:p>
          <a:p>
            <a:pPr algn="ctr"/>
            <a:r>
              <a:rPr lang="en-US" dirty="0"/>
              <a:t>Non-Sparking Brass Padlock</a:t>
            </a:r>
          </a:p>
        </p:txBody>
      </p:sp>
      <p:pic>
        <p:nvPicPr>
          <p:cNvPr id="150532" name="Picture 4" descr="be_1"/>
          <p:cNvPicPr>
            <a:picLocks noChangeAspect="1" noChangeArrowheads="1"/>
          </p:cNvPicPr>
          <p:nvPr/>
        </p:nvPicPr>
        <p:blipFill>
          <a:blip r:embed="rId3" cstate="print">
            <a:lum bright="18000"/>
          </a:blip>
          <a:srcRect t="10080" r="9280" b="4080"/>
          <a:stretch>
            <a:fillRect/>
          </a:stretch>
        </p:blipFill>
        <p:spPr bwMode="auto">
          <a:xfrm>
            <a:off x="2286001" y="2554288"/>
            <a:ext cx="2868613" cy="3617912"/>
          </a:xfrm>
          <a:prstGeom prst="rect">
            <a:avLst/>
          </a:prstGeom>
          <a:noFill/>
          <a:ln w="28575">
            <a:solidFill>
              <a:schemeClr val="tx1"/>
            </a:solidFill>
            <a:miter lim="800000"/>
            <a:headEnd/>
            <a:tailEnd/>
          </a:ln>
        </p:spPr>
      </p:pic>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25330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5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6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7" descr="https://portal.navfac.navy.mil/portal/page/portal/NAVFAC/NAVFAC_WW_PP/NAVFAC_NFESC_PP/LOCKS/IMAGES/lowpad_USSet.jpg"/>
          <p:cNvPicPr>
            <a:picLocks noChangeAspect="1" noChangeArrowheads="1"/>
          </p:cNvPicPr>
          <p:nvPr/>
        </p:nvPicPr>
        <p:blipFill>
          <a:blip r:embed="rId3" cstate="print"/>
          <a:srcRect/>
          <a:stretch>
            <a:fillRect/>
          </a:stretch>
        </p:blipFill>
        <p:spPr bwMode="auto">
          <a:xfrm>
            <a:off x="2514600" y="2050446"/>
            <a:ext cx="3015736" cy="3458508"/>
          </a:xfrm>
          <a:prstGeom prst="rect">
            <a:avLst/>
          </a:prstGeom>
          <a:noFill/>
          <a:ln w="9525">
            <a:noFill/>
            <a:miter lim="800000"/>
            <a:headEnd/>
            <a:tailEnd/>
          </a:ln>
        </p:spPr>
      </p:pic>
      <p:sp>
        <p:nvSpPr>
          <p:cNvPr id="151555"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6324601" y="3717648"/>
            <a:ext cx="3044423" cy="1569660"/>
          </a:xfrm>
          <a:prstGeom prst="rect">
            <a:avLst/>
          </a:prstGeom>
          <a:noFill/>
          <a:ln w="9525">
            <a:noFill/>
            <a:miter lim="800000"/>
            <a:headEnd/>
            <a:tailEnd/>
          </a:ln>
        </p:spPr>
        <p:txBody>
          <a:bodyPr wrap="none">
            <a:spAutoFit/>
          </a:bodyPr>
          <a:lstStyle/>
          <a:p>
            <a:pPr algn="ctr"/>
            <a:r>
              <a:rPr lang="en-US" sz="2400" dirty="0" smtClean="0"/>
              <a:t>NO</a:t>
            </a:r>
            <a:endParaRPr lang="en-US" sz="2400" dirty="0"/>
          </a:p>
          <a:p>
            <a:pPr marL="457200" indent="-457200">
              <a:buFont typeface="Arial" panose="020B0604020202020204" pitchFamily="34" charset="0"/>
              <a:buChar char="•"/>
            </a:pPr>
            <a:r>
              <a:rPr lang="en-US" dirty="0"/>
              <a:t>Brass Padlock</a:t>
            </a:r>
          </a:p>
          <a:p>
            <a:pPr marL="457200" indent="-457200">
              <a:buFont typeface="Arial" panose="020B0604020202020204" pitchFamily="34" charset="0"/>
              <a:buChar char="•"/>
            </a:pPr>
            <a:r>
              <a:rPr lang="en-US" dirty="0"/>
              <a:t>¼” shackle</a:t>
            </a:r>
          </a:p>
          <a:p>
            <a:pPr marL="457200" indent="-457200">
              <a:buFont typeface="Arial" panose="020B0604020202020204" pitchFamily="34" charset="0"/>
              <a:buChar char="•"/>
            </a:pPr>
            <a:r>
              <a:rPr lang="en-US" dirty="0"/>
              <a:t>Shiny Brass Color</a:t>
            </a:r>
          </a:p>
          <a:p>
            <a:pPr marL="457200" indent="-457200">
              <a:buFont typeface="Arial" panose="020B0604020202020204" pitchFamily="34" charset="0"/>
              <a:buChar char="•"/>
            </a:pPr>
            <a:r>
              <a:rPr lang="en-US" dirty="0"/>
              <a:t>Stamped with US SET</a:t>
            </a:r>
          </a:p>
        </p:txBody>
      </p:sp>
      <p:sp>
        <p:nvSpPr>
          <p:cNvPr id="6" name="Text Box 2"/>
          <p:cNvSpPr txBox="1">
            <a:spLocks noChangeArrowheads="1"/>
          </p:cNvSpPr>
          <p:nvPr/>
        </p:nvSpPr>
        <p:spPr bwMode="auto">
          <a:xfrm>
            <a:off x="2000794" y="5638801"/>
            <a:ext cx="8382000" cy="461665"/>
          </a:xfrm>
          <a:prstGeom prst="rect">
            <a:avLst/>
          </a:prstGeom>
          <a:noFill/>
          <a:ln w="9525">
            <a:noFill/>
            <a:miter lim="800000"/>
            <a:headEnd/>
            <a:tailEnd/>
          </a:ln>
        </p:spPr>
        <p:txBody>
          <a:bodyPr>
            <a:spAutoFit/>
          </a:bodyPr>
          <a:lstStyle/>
          <a:p>
            <a:pPr algn="ctr">
              <a:spcBef>
                <a:spcPct val="50000"/>
              </a:spcBef>
            </a:pPr>
            <a:r>
              <a:rPr lang="en-US" sz="2400" dirty="0"/>
              <a:t>US set locks come in sets of 2-10,000 locks per set</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184278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3315"/>
                                        </p:tgtEl>
                                        <p:attrNameLst>
                                          <p:attrName>style.visibility</p:attrName>
                                        </p:attrNameLst>
                                      </p:cBhvr>
                                      <p:to>
                                        <p:strVal val="visible"/>
                                      </p:to>
                                    </p:set>
                                  </p:childTnLst>
                                </p:cTn>
                              </p:par>
                              <p:par>
                                <p:cTn id="7" presetID="8"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amond(in)">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autoUpdateAnimBg="0"/>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96" y="5181600"/>
            <a:ext cx="7772400" cy="546100"/>
          </a:xfrm>
        </p:spPr>
        <p:txBody>
          <a:bodyPr/>
          <a:lstStyle/>
          <a:p>
            <a:r>
              <a:rPr lang="en-US" sz="2800" cap="none" dirty="0"/>
              <a:t>Security Alarms</a:t>
            </a:r>
          </a:p>
        </p:txBody>
      </p:sp>
      <p:sp>
        <p:nvSpPr>
          <p:cNvPr id="3" name="Text Placeholder 2"/>
          <p:cNvSpPr>
            <a:spLocks noGrp="1"/>
          </p:cNvSpPr>
          <p:nvPr>
            <p:ph type="body" idx="1"/>
          </p:nvPr>
        </p:nvSpPr>
        <p:spPr>
          <a:xfrm>
            <a:off x="2228896" y="3681414"/>
            <a:ext cx="7772400" cy="1500187"/>
          </a:xfrm>
        </p:spPr>
        <p:txBody>
          <a:bodyPr/>
          <a:lstStyle/>
          <a:p>
            <a:r>
              <a:rPr lang="en-US" sz="1800" dirty="0"/>
              <a:t>Integrated Commercial Intrusion Detection System (ICIDS)</a:t>
            </a:r>
          </a:p>
        </p:txBody>
      </p:sp>
      <p:pic>
        <p:nvPicPr>
          <p:cNvPr id="4" name="Picture 3"/>
          <p:cNvPicPr>
            <a:picLocks noChangeAspect="1"/>
          </p:cNvPicPr>
          <p:nvPr/>
        </p:nvPicPr>
        <p:blipFill>
          <a:blip r:embed="rId2"/>
          <a:stretch>
            <a:fillRect/>
          </a:stretch>
        </p:blipFill>
        <p:spPr>
          <a:xfrm>
            <a:off x="3352800" y="1000489"/>
            <a:ext cx="5898752" cy="3648075"/>
          </a:xfrm>
          <a:prstGeom prst="rect">
            <a:avLst/>
          </a:prstGeom>
        </p:spPr>
      </p:pic>
      <p:sp>
        <p:nvSpPr>
          <p:cNvPr id="5" name="Rectangle 4"/>
          <p:cNvSpPr/>
          <p:nvPr/>
        </p:nvSpPr>
        <p:spPr>
          <a:xfrm>
            <a:off x="4343400" y="914400"/>
            <a:ext cx="3962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58346" y="3810001"/>
            <a:ext cx="533400" cy="78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42855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9250" y="1838325"/>
            <a:ext cx="9048750" cy="2185214"/>
          </a:xfrm>
          <a:prstGeom prst="rect">
            <a:avLst/>
          </a:prstGeom>
          <a:noFill/>
        </p:spPr>
        <p:txBody>
          <a:bodyPr wrap="square" rtlCol="0">
            <a:spAutoFit/>
          </a:bodyPr>
          <a:lstStyle/>
          <a:p>
            <a:pPr algn="ctr"/>
            <a:r>
              <a:rPr lang="en-US" sz="2400" b="1" dirty="0"/>
              <a:t>INTRUSION DETECTION</a:t>
            </a:r>
          </a:p>
          <a:p>
            <a:endParaRPr lang="en-US" sz="2400" dirty="0"/>
          </a:p>
          <a:p>
            <a:pPr algn="ctr"/>
            <a:r>
              <a:rPr lang="en-US" sz="2000" dirty="0"/>
              <a:t>Although the Intrusion Detection System (IDS) contributes to many factors in the overall Security Plan, it’s main role is to detect.</a:t>
            </a:r>
          </a:p>
          <a:p>
            <a:endParaRPr lang="en-US" sz="2400" dirty="0"/>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1" y="3352800"/>
            <a:ext cx="4198595" cy="2317750"/>
          </a:xfrm>
          <a:prstGeom prst="rect">
            <a:avLst/>
          </a:prstGeom>
        </p:spPr>
      </p:pic>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2122038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8816" y="1524000"/>
            <a:ext cx="8769184" cy="4616648"/>
          </a:xfrm>
          <a:prstGeom prst="rect">
            <a:avLst/>
          </a:prstGeom>
          <a:noFill/>
        </p:spPr>
        <p:txBody>
          <a:bodyPr wrap="square" rtlCol="0">
            <a:spAutoFit/>
          </a:bodyPr>
          <a:lstStyle/>
          <a:p>
            <a:r>
              <a:rPr lang="en-US" sz="2400" dirty="0"/>
              <a:t>Inspection Reporting:</a:t>
            </a:r>
          </a:p>
          <a:p>
            <a:r>
              <a:rPr lang="en-US" dirty="0"/>
              <a:t> </a:t>
            </a:r>
          </a:p>
          <a:p>
            <a:pPr>
              <a:buFont typeface="Arial" pitchFamily="34" charset="0"/>
              <a:buChar char="•"/>
            </a:pPr>
            <a:r>
              <a:rPr lang="en-US" dirty="0"/>
              <a:t> Inspection results go to:</a:t>
            </a:r>
          </a:p>
          <a:p>
            <a:pPr lvl="1">
              <a:buFont typeface="Arial" pitchFamily="34" charset="0"/>
              <a:buChar char="•"/>
            </a:pPr>
            <a:r>
              <a:rPr lang="en-US" dirty="0"/>
              <a:t> Commander</a:t>
            </a:r>
          </a:p>
          <a:p>
            <a:pPr lvl="1">
              <a:buFont typeface="Arial" pitchFamily="34" charset="0"/>
              <a:buChar char="•"/>
            </a:pPr>
            <a:r>
              <a:rPr lang="en-US" dirty="0"/>
              <a:t> Next Higher Command</a:t>
            </a:r>
          </a:p>
          <a:p>
            <a:pPr>
              <a:buFont typeface="Arial" pitchFamily="34" charset="0"/>
              <a:buChar char="•"/>
            </a:pPr>
            <a:r>
              <a:rPr lang="en-US" dirty="0"/>
              <a:t> Must be maintained on file until next inspection</a:t>
            </a:r>
          </a:p>
          <a:p>
            <a:endParaRPr lang="en-US" dirty="0"/>
          </a:p>
          <a:p>
            <a:pPr>
              <a:buFont typeface="Arial" pitchFamily="34" charset="0"/>
              <a:buChar char="•"/>
            </a:pPr>
            <a:r>
              <a:rPr lang="en-US" dirty="0"/>
              <a:t> Recurring deficiencies will be tracked on reports until corrected</a:t>
            </a:r>
          </a:p>
          <a:p>
            <a:pPr>
              <a:buFont typeface="Arial" pitchFamily="34" charset="0"/>
              <a:buChar char="•"/>
            </a:pPr>
            <a:endParaRPr lang="en-US" dirty="0"/>
          </a:p>
          <a:p>
            <a:pPr>
              <a:buFont typeface="Arial" pitchFamily="34" charset="0"/>
              <a:buChar char="•"/>
            </a:pPr>
            <a:r>
              <a:rPr lang="en-US" dirty="0"/>
              <a:t>Commander required to submit Corrective Actions Plan within </a:t>
            </a:r>
            <a:r>
              <a:rPr lang="en-US" u="sng" dirty="0"/>
              <a:t>30 days</a:t>
            </a:r>
            <a:r>
              <a:rPr lang="en-US" dirty="0"/>
              <a:t> of receiving report. Re-inspections cannot be conducted until the CAP is submitted.</a:t>
            </a:r>
          </a:p>
          <a:p>
            <a:pPr lvl="1">
              <a:buFont typeface="Arial" pitchFamily="34" charset="0"/>
              <a:buChar char="•"/>
            </a:pPr>
            <a:r>
              <a:rPr lang="en-US" dirty="0"/>
              <a:t> Unit will remain Not Adequate. </a:t>
            </a:r>
          </a:p>
          <a:p>
            <a:pPr lvl="1">
              <a:buFont typeface="Arial" pitchFamily="34" charset="0"/>
              <a:buChar char="•"/>
            </a:pPr>
            <a:r>
              <a:rPr lang="en-US" dirty="0"/>
              <a:t> CAP submitted to both next HHQ and the FRSB Office.</a:t>
            </a:r>
          </a:p>
          <a:p>
            <a:pPr>
              <a:buFont typeface="Arial" pitchFamily="34" charset="0"/>
              <a:buChar char="•"/>
            </a:pPr>
            <a:endParaRPr lang="en-US" dirty="0"/>
          </a:p>
          <a:p>
            <a:pPr>
              <a:buFont typeface="Arial" pitchFamily="34" charset="0"/>
              <a:buChar char="•"/>
            </a:pPr>
            <a:r>
              <a:rPr lang="en-US" dirty="0"/>
              <a:t>Not Adequate rating requires a re-inspection within 6 months (</a:t>
            </a:r>
            <a:r>
              <a:rPr lang="en-US" u="sng" dirty="0"/>
              <a:t>once the Corrective Actions Plan is received</a:t>
            </a:r>
            <a:r>
              <a:rPr lang="en-US" dirty="0"/>
              <a:t>).</a:t>
            </a:r>
          </a:p>
        </p:txBody>
      </p:sp>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399660145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1695306"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marL="0" indent="0" eaLnBrk="1" hangingPunct="1">
              <a:lnSpc>
                <a:spcPct val="80000"/>
              </a:lnSpc>
              <a:buNone/>
            </a:pPr>
            <a:endParaRPr lang="en-US" sz="2400" b="1" dirty="0"/>
          </a:p>
          <a:p>
            <a:pPr marL="609600" indent="-609600" eaLnBrk="1" hangingPunct="1">
              <a:lnSpc>
                <a:spcPct val="80000"/>
              </a:lnSpc>
            </a:pPr>
            <a:r>
              <a:rPr lang="en-US" sz="1800" dirty="0"/>
              <a:t>Unless continuously manned or under constant surveillance (guard), the arms room will be protected by an operational intrusion detection system (IDS).</a:t>
            </a:r>
          </a:p>
          <a:p>
            <a:pPr marL="609600" indent="-609600" eaLnBrk="1" hangingPunct="1">
              <a:lnSpc>
                <a:spcPct val="80000"/>
              </a:lnSpc>
            </a:pPr>
            <a:endParaRPr lang="en-US" sz="1800" dirty="0"/>
          </a:p>
          <a:p>
            <a:pPr marL="609600" indent="-609600" eaLnBrk="1" hangingPunct="1">
              <a:lnSpc>
                <a:spcPct val="80000"/>
              </a:lnSpc>
            </a:pPr>
            <a:r>
              <a:rPr lang="en-US" sz="1800" dirty="0"/>
              <a:t>IDS will be tested Monthly by contacting the Alarms Monitor (239-5469) IAW AR 190-11 para 3-6 m(1). </a:t>
            </a:r>
          </a:p>
          <a:p>
            <a:pPr marL="609600" indent="-609600" eaLnBrk="1" hangingPunct="1">
              <a:lnSpc>
                <a:spcPct val="80000"/>
              </a:lnSpc>
            </a:pPr>
            <a:endParaRPr lang="en-US" sz="1800" dirty="0"/>
          </a:p>
          <a:p>
            <a:pPr marL="990600" lvl="1" indent="-533400" eaLnBrk="1" hangingPunct="1">
              <a:lnSpc>
                <a:spcPct val="80000"/>
              </a:lnSpc>
            </a:pPr>
            <a:r>
              <a:rPr lang="en-US" sz="1800" dirty="0"/>
              <a:t>All alarms and tests will be recorded on DA Form 4930 (alarm / intrusion detection record).</a:t>
            </a:r>
            <a:br>
              <a:rPr lang="en-US" sz="1800" dirty="0"/>
            </a:br>
            <a:endParaRPr lang="en-US" sz="1800" dirty="0"/>
          </a:p>
          <a:p>
            <a:pPr eaLnBrk="1" hangingPunct="1">
              <a:lnSpc>
                <a:spcPct val="80000"/>
              </a:lnSpc>
            </a:pPr>
            <a:r>
              <a:rPr lang="en-US" sz="1800" dirty="0"/>
              <a:t>      Fort Riley uses ICIDS IV as its IDS for record.</a:t>
            </a:r>
          </a:p>
        </p:txBody>
      </p:sp>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8358275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6882" y="2811663"/>
            <a:ext cx="3821906" cy="2436019"/>
          </a:xfrm>
          <a:prstGeom prst="rect">
            <a:avLst/>
          </a:prstGeom>
        </p:spPr>
      </p:pic>
      <p:sp>
        <p:nvSpPr>
          <p:cNvPr id="6" name="TextBox 5"/>
          <p:cNvSpPr txBox="1"/>
          <p:nvPr/>
        </p:nvSpPr>
        <p:spPr>
          <a:xfrm>
            <a:off x="5669281" y="2887174"/>
            <a:ext cx="4936329" cy="1685077"/>
          </a:xfrm>
          <a:prstGeom prst="rect">
            <a:avLst/>
          </a:prstGeom>
          <a:noFill/>
        </p:spPr>
        <p:txBody>
          <a:bodyPr wrap="square" rtlCol="0">
            <a:spAutoFit/>
          </a:bodyPr>
          <a:lstStyle/>
          <a:p>
            <a:r>
              <a:rPr lang="en-US" dirty="0"/>
              <a:t>The RADC is the brain of your ICIDS IV SYSTEM</a:t>
            </a:r>
          </a:p>
          <a:p>
            <a:r>
              <a:rPr lang="en-US" dirty="0"/>
              <a:t>It compiles a list of data and changes </a:t>
            </a:r>
          </a:p>
          <a:p>
            <a:r>
              <a:rPr lang="en-US" dirty="0"/>
              <a:t>and reports to the Primary Monitor Console </a:t>
            </a:r>
          </a:p>
          <a:p>
            <a:r>
              <a:rPr lang="en-US" dirty="0"/>
              <a:t>(Alarm Monitors).</a:t>
            </a:r>
          </a:p>
          <a:p>
            <a:endParaRPr lang="en-US" sz="1350" dirty="0"/>
          </a:p>
        </p:txBody>
      </p:sp>
      <p:sp>
        <p:nvSpPr>
          <p:cNvPr id="7" name="Rectangle 6"/>
          <p:cNvSpPr/>
          <p:nvPr/>
        </p:nvSpPr>
        <p:spPr>
          <a:xfrm>
            <a:off x="5669280" y="4437171"/>
            <a:ext cx="4572000" cy="646331"/>
          </a:xfrm>
          <a:prstGeom prst="rect">
            <a:avLst/>
          </a:prstGeom>
        </p:spPr>
        <p:txBody>
          <a:bodyPr>
            <a:spAutoFit/>
          </a:bodyPr>
          <a:lstStyle/>
          <a:p>
            <a:r>
              <a:rPr lang="en-US" dirty="0"/>
              <a:t>If a RADC triggers an event, the</a:t>
            </a:r>
          </a:p>
          <a:p>
            <a:r>
              <a:rPr lang="en-US" dirty="0"/>
              <a:t>system alarms and notifies the operator.</a:t>
            </a:r>
          </a:p>
        </p:txBody>
      </p:sp>
      <p:sp>
        <p:nvSpPr>
          <p:cNvPr id="9" name="TextBox 8"/>
          <p:cNvSpPr txBox="1"/>
          <p:nvPr/>
        </p:nvSpPr>
        <p:spPr>
          <a:xfrm>
            <a:off x="2671763" y="1884913"/>
            <a:ext cx="6391275" cy="830997"/>
          </a:xfrm>
          <a:prstGeom prst="rect">
            <a:avLst/>
          </a:prstGeom>
          <a:noFill/>
        </p:spPr>
        <p:txBody>
          <a:bodyPr wrap="square" rtlCol="0">
            <a:spAutoFit/>
          </a:bodyPr>
          <a:lstStyle/>
          <a:p>
            <a:pPr lvl="0" algn="ctr">
              <a:spcBef>
                <a:spcPct val="20000"/>
              </a:spcBef>
            </a:pPr>
            <a:r>
              <a:rPr lang="en-US" sz="2400" dirty="0">
                <a:solidFill>
                  <a:prstClr val="black"/>
                </a:solidFill>
                <a:latin typeface="+mj-lt"/>
              </a:rPr>
              <a:t>Remote Area Data Collector</a:t>
            </a:r>
            <a:br>
              <a:rPr lang="en-US" sz="2400" dirty="0">
                <a:solidFill>
                  <a:prstClr val="black"/>
                </a:solidFill>
                <a:latin typeface="+mj-lt"/>
              </a:rPr>
            </a:br>
            <a:r>
              <a:rPr lang="en-US" sz="2400" dirty="0">
                <a:solidFill>
                  <a:prstClr val="black"/>
                </a:solidFill>
                <a:latin typeface="+mj-lt"/>
              </a:rPr>
              <a:t>RADC</a:t>
            </a:r>
          </a:p>
        </p:txBody>
      </p:sp>
      <p:sp>
        <p:nvSpPr>
          <p:cNvPr id="10"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5767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2350824" y="1629051"/>
            <a:ext cx="7707420" cy="369332"/>
          </a:xfrm>
          <a:prstGeom prst="rect">
            <a:avLst/>
          </a:prstGeom>
          <a:noFill/>
          <a:ln w="9525">
            <a:noFill/>
            <a:miter lim="800000"/>
            <a:headEnd/>
            <a:tailEnd/>
          </a:ln>
        </p:spPr>
        <p:txBody>
          <a:bodyPr wrap="square">
            <a:spAutoFit/>
          </a:bodyPr>
          <a:lstStyle/>
          <a:p>
            <a:r>
              <a:rPr lang="en-US" dirty="0"/>
              <a:t>Two types of sensors required, one of which must be a volumetric sensor</a:t>
            </a:r>
          </a:p>
        </p:txBody>
      </p:sp>
      <p:sp>
        <p:nvSpPr>
          <p:cNvPr id="578564" name="Text Box 4"/>
          <p:cNvSpPr txBox="1">
            <a:spLocks noChangeArrowheads="1"/>
          </p:cNvSpPr>
          <p:nvPr/>
        </p:nvSpPr>
        <p:spPr bwMode="auto">
          <a:xfrm>
            <a:off x="1798350" y="4378853"/>
            <a:ext cx="2541080" cy="369332"/>
          </a:xfrm>
          <a:prstGeom prst="rect">
            <a:avLst/>
          </a:prstGeom>
          <a:noFill/>
          <a:ln w="9525">
            <a:noFill/>
            <a:miter lim="800000"/>
            <a:headEnd/>
            <a:tailEnd/>
          </a:ln>
        </p:spPr>
        <p:txBody>
          <a:bodyPr wrap="none">
            <a:spAutoFit/>
          </a:bodyPr>
          <a:lstStyle/>
          <a:p>
            <a:r>
              <a:rPr lang="en-US" sz="1350" b="1" dirty="0"/>
              <a:t> </a:t>
            </a:r>
            <a:r>
              <a:rPr lang="en-US" dirty="0"/>
              <a:t>PIR – Passive Infrared</a:t>
            </a:r>
          </a:p>
        </p:txBody>
      </p:sp>
      <p:sp>
        <p:nvSpPr>
          <p:cNvPr id="580611" name="Text Box 3"/>
          <p:cNvSpPr txBox="1">
            <a:spLocks noChangeArrowheads="1"/>
          </p:cNvSpPr>
          <p:nvPr/>
        </p:nvSpPr>
        <p:spPr bwMode="auto">
          <a:xfrm>
            <a:off x="2831444" y="5856935"/>
            <a:ext cx="2852063" cy="369332"/>
          </a:xfrm>
          <a:prstGeom prst="rect">
            <a:avLst/>
          </a:prstGeom>
          <a:noFill/>
          <a:ln w="9525">
            <a:noFill/>
            <a:miter lim="800000"/>
            <a:headEnd/>
            <a:tailEnd/>
          </a:ln>
        </p:spPr>
        <p:txBody>
          <a:bodyPr wrap="none">
            <a:spAutoFit/>
          </a:bodyPr>
          <a:lstStyle/>
          <a:p>
            <a:r>
              <a:rPr lang="en-US" dirty="0"/>
              <a:t>USM – Ultra-Sonic Motion</a:t>
            </a:r>
          </a:p>
        </p:txBody>
      </p:sp>
      <p:pic>
        <p:nvPicPr>
          <p:cNvPr id="580614" name="Picture 6" descr="MVC-022S"/>
          <p:cNvPicPr>
            <a:picLocks noChangeAspect="1" noChangeArrowheads="1"/>
          </p:cNvPicPr>
          <p:nvPr/>
        </p:nvPicPr>
        <p:blipFill>
          <a:blip r:embed="rId3" cstate="print"/>
          <a:srcRect l="7500" t="33333" r="12500" b="38333"/>
          <a:stretch>
            <a:fillRect/>
          </a:stretch>
        </p:blipFill>
        <p:spPr bwMode="auto">
          <a:xfrm>
            <a:off x="2654556" y="5093623"/>
            <a:ext cx="3028950" cy="804863"/>
          </a:xfrm>
          <a:prstGeom prst="rect">
            <a:avLst/>
          </a:prstGeom>
          <a:noFill/>
          <a:ln w="9525">
            <a:noFill/>
            <a:miter lim="800000"/>
            <a:headEnd/>
            <a:tailEnd/>
          </a:ln>
        </p:spPr>
      </p:pic>
      <p:sp>
        <p:nvSpPr>
          <p:cNvPr id="83980" name="Text Box 3"/>
          <p:cNvSpPr txBox="1">
            <a:spLocks noChangeArrowheads="1"/>
          </p:cNvSpPr>
          <p:nvPr/>
        </p:nvSpPr>
        <p:spPr bwMode="auto">
          <a:xfrm>
            <a:off x="2230008" y="2262938"/>
            <a:ext cx="3878049" cy="369332"/>
          </a:xfrm>
          <a:prstGeom prst="rect">
            <a:avLst/>
          </a:prstGeom>
          <a:noFill/>
          <a:ln w="9525">
            <a:noFill/>
            <a:miter lim="800000"/>
            <a:headEnd/>
            <a:tailEnd/>
          </a:ln>
        </p:spPr>
        <p:txBody>
          <a:bodyPr wrap="none">
            <a:spAutoFit/>
          </a:bodyPr>
          <a:lstStyle/>
          <a:p>
            <a:r>
              <a:rPr lang="en-US" dirty="0"/>
              <a:t>Motion Sensors (Volumetric Sensor)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5291" y="2656124"/>
            <a:ext cx="1847850" cy="137729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5948" y="2988462"/>
            <a:ext cx="1784323" cy="137729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6455" y="2690156"/>
            <a:ext cx="2177010" cy="1460659"/>
          </a:xfrm>
          <a:prstGeom prst="rect">
            <a:avLst/>
          </a:prstGeom>
        </p:spPr>
      </p:pic>
      <p:sp>
        <p:nvSpPr>
          <p:cNvPr id="16" name="Text Box 5"/>
          <p:cNvSpPr txBox="1">
            <a:spLocks noChangeArrowheads="1"/>
          </p:cNvSpPr>
          <p:nvPr/>
        </p:nvSpPr>
        <p:spPr bwMode="auto">
          <a:xfrm>
            <a:off x="6544854" y="4054325"/>
            <a:ext cx="3647152" cy="369332"/>
          </a:xfrm>
          <a:prstGeom prst="rect">
            <a:avLst/>
          </a:prstGeom>
          <a:noFill/>
          <a:ln w="9525">
            <a:noFill/>
            <a:miter lim="800000"/>
            <a:headEnd/>
            <a:tailEnd/>
          </a:ln>
        </p:spPr>
        <p:txBody>
          <a:bodyPr wrap="none">
            <a:spAutoFit/>
          </a:bodyPr>
          <a:lstStyle/>
          <a:p>
            <a:r>
              <a:rPr lang="en-US" dirty="0">
                <a:solidFill>
                  <a:prstClr val="black"/>
                </a:solidFill>
              </a:rPr>
              <a:t>BMS – Balanced Magnetic Switch</a:t>
            </a:r>
          </a:p>
        </p:txBody>
      </p:sp>
      <p:sp>
        <p:nvSpPr>
          <p:cNvPr id="17" name="Text Box 3"/>
          <p:cNvSpPr txBox="1">
            <a:spLocks noChangeArrowheads="1"/>
          </p:cNvSpPr>
          <p:nvPr/>
        </p:nvSpPr>
        <p:spPr bwMode="auto">
          <a:xfrm>
            <a:off x="6844598" y="2288075"/>
            <a:ext cx="2364750" cy="369332"/>
          </a:xfrm>
          <a:prstGeom prst="rect">
            <a:avLst/>
          </a:prstGeom>
          <a:noFill/>
          <a:ln w="9525">
            <a:noFill/>
            <a:miter lim="800000"/>
            <a:headEnd/>
            <a:tailEnd/>
          </a:ln>
        </p:spPr>
        <p:txBody>
          <a:bodyPr wrap="none">
            <a:spAutoFit/>
          </a:bodyPr>
          <a:lstStyle/>
          <a:p>
            <a:r>
              <a:rPr lang="en-US" dirty="0">
                <a:solidFill>
                  <a:prstClr val="black"/>
                </a:solidFill>
              </a:rPr>
              <a:t>Point of Entry Sensor</a:t>
            </a:r>
          </a:p>
        </p:txBody>
      </p:sp>
      <p:pic>
        <p:nvPicPr>
          <p:cNvPr id="578567" name="Picture 7" descr="MVC-011S"/>
          <p:cNvPicPr>
            <a:picLocks noChangeAspect="1" noChangeArrowheads="1"/>
          </p:cNvPicPr>
          <p:nvPr/>
        </p:nvPicPr>
        <p:blipFill>
          <a:blip r:embed="rId7" cstate="print">
            <a:lum bright="12000"/>
          </a:blip>
          <a:srcRect l="23750" t="23334" r="20000" b="14999"/>
          <a:stretch>
            <a:fillRect/>
          </a:stretch>
        </p:blipFill>
        <p:spPr bwMode="auto">
          <a:xfrm>
            <a:off x="4339430" y="3677108"/>
            <a:ext cx="1314450" cy="1143000"/>
          </a:xfrm>
          <a:prstGeom prst="rect">
            <a:avLst/>
          </a:prstGeom>
          <a:noFill/>
          <a:ln w="28575">
            <a:solidFill>
              <a:schemeClr val="tx1"/>
            </a:solidFill>
            <a:miter lim="800000"/>
            <a:headEnd/>
            <a:tailEnd/>
          </a:ln>
        </p:spPr>
      </p:pic>
      <p:sp>
        <p:nvSpPr>
          <p:cNvPr id="5" name="Explosion 2 4"/>
          <p:cNvSpPr/>
          <p:nvPr/>
        </p:nvSpPr>
        <p:spPr>
          <a:xfrm>
            <a:off x="3394047" y="1342080"/>
            <a:ext cx="5367324" cy="4670056"/>
          </a:xfrm>
          <a:prstGeom prst="irregularSeal2">
            <a:avLst/>
          </a:prstGeom>
          <a:solidFill>
            <a:srgbClr val="FF000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Ensure your sensors are not blocked by boxes or arms racks</a:t>
            </a:r>
          </a:p>
          <a:p>
            <a:endParaRPr lang="en-US" sz="1600" b="1" dirty="0">
              <a:solidFill>
                <a:schemeClr val="bg1"/>
              </a:solidFill>
            </a:endParaRPr>
          </a:p>
          <a:p>
            <a:r>
              <a:rPr lang="en-US" sz="1600" b="1" dirty="0">
                <a:solidFill>
                  <a:schemeClr val="bg1"/>
                </a:solidFill>
              </a:rPr>
              <a:t>Motion Sensors should have an unobstructed view of the door</a:t>
            </a:r>
          </a:p>
        </p:txBody>
      </p:sp>
      <p:sp>
        <p:nvSpPr>
          <p:cNvPr id="19"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255423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8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06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4" grpId="0"/>
      <p:bldP spid="580611" grpId="0"/>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2" name="Text Box 4"/>
          <p:cNvSpPr txBox="1">
            <a:spLocks noChangeArrowheads="1"/>
          </p:cNvSpPr>
          <p:nvPr/>
        </p:nvSpPr>
        <p:spPr bwMode="auto">
          <a:xfrm>
            <a:off x="3301486" y="5085658"/>
            <a:ext cx="5750292" cy="923330"/>
          </a:xfrm>
          <a:prstGeom prst="rect">
            <a:avLst/>
          </a:prstGeom>
          <a:noFill/>
          <a:ln w="9525">
            <a:noFill/>
            <a:miter lim="800000"/>
            <a:headEnd/>
            <a:tailEnd/>
          </a:ln>
        </p:spPr>
        <p:txBody>
          <a:bodyPr wrap="none">
            <a:spAutoFit/>
          </a:bodyPr>
          <a:lstStyle/>
          <a:p>
            <a:pPr algn="ctr"/>
            <a:r>
              <a:rPr lang="en-US" b="1" dirty="0">
                <a:solidFill>
                  <a:prstClr val="black"/>
                </a:solidFill>
              </a:rPr>
              <a:t>Duress Switch</a:t>
            </a:r>
          </a:p>
          <a:p>
            <a:pPr algn="ctr"/>
            <a:r>
              <a:rPr lang="en-US" dirty="0"/>
              <a:t>Unit is a silent application that sounds the alarm when </a:t>
            </a:r>
          </a:p>
          <a:p>
            <a:pPr algn="ctr"/>
            <a:r>
              <a:rPr lang="en-US" dirty="0"/>
              <a:t>personnel are under duress.</a:t>
            </a:r>
            <a:endParaRPr lang="en-US" b="1"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2282393"/>
            <a:ext cx="3048000" cy="1981612"/>
          </a:xfrm>
          <a:prstGeom prst="rect">
            <a:avLst/>
          </a:prstGeom>
        </p:spPr>
      </p:pic>
      <p:pic>
        <p:nvPicPr>
          <p:cNvPr id="580616" name="Picture 8" descr="MVC-033S"/>
          <p:cNvPicPr>
            <a:picLocks noChangeAspect="1" noChangeArrowheads="1"/>
          </p:cNvPicPr>
          <p:nvPr/>
        </p:nvPicPr>
        <p:blipFill>
          <a:blip r:embed="rId4" cstate="print"/>
          <a:srcRect l="30000" t="21666" r="7500" b="21667"/>
          <a:stretch>
            <a:fillRect/>
          </a:stretch>
        </p:blipFill>
        <p:spPr bwMode="auto">
          <a:xfrm>
            <a:off x="5562601" y="3124200"/>
            <a:ext cx="2902507" cy="1849470"/>
          </a:xfrm>
          <a:prstGeom prst="rect">
            <a:avLst/>
          </a:prstGeom>
          <a:noFill/>
          <a:ln w="9525">
            <a:noFill/>
            <a:miter lim="800000"/>
            <a:headEnd/>
            <a:tailEnd/>
          </a:ln>
        </p:spPr>
      </p:pic>
      <p:sp>
        <p:nvSpPr>
          <p:cNvPr id="12"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4744" y="1904770"/>
            <a:ext cx="5250656" cy="3201043"/>
          </a:xfrm>
          <a:prstGeom prst="rect">
            <a:avLst/>
          </a:prstGeom>
        </p:spPr>
      </p:pic>
    </p:spTree>
    <p:extLst>
      <p:ext uri="{BB962C8B-B14F-4D97-AF65-F5344CB8AC3E}">
        <p14:creationId xmlns:p14="http://schemas.microsoft.com/office/powerpoint/2010/main" val="9061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524000"/>
            <a:ext cx="5334000" cy="3429000"/>
          </a:xfrm>
        </p:spPr>
        <p:txBody>
          <a:bodyPr>
            <a:normAutofit/>
          </a:bodyPr>
          <a:lstStyle/>
          <a:p>
            <a:pPr marL="0" indent="0">
              <a:buNone/>
            </a:pPr>
            <a:r>
              <a:rPr lang="en-US" sz="2400" dirty="0"/>
              <a:t>Reasons for Activation</a:t>
            </a:r>
          </a:p>
          <a:p>
            <a:endParaRPr lang="en-US" sz="1800" dirty="0"/>
          </a:p>
          <a:p>
            <a:r>
              <a:rPr lang="en-US" sz="1800" dirty="0"/>
              <a:t>Unauthorized Entry Attempts</a:t>
            </a:r>
          </a:p>
          <a:p>
            <a:r>
              <a:rPr lang="en-US" sz="1800" dirty="0"/>
              <a:t>Tampering </a:t>
            </a:r>
          </a:p>
          <a:p>
            <a:r>
              <a:rPr lang="en-US" sz="1800" dirty="0"/>
              <a:t>Power Loss </a:t>
            </a:r>
          </a:p>
          <a:p>
            <a:r>
              <a:rPr lang="en-US" sz="1800" dirty="0"/>
              <a:t>Communications Failure</a:t>
            </a:r>
          </a:p>
          <a:p>
            <a:r>
              <a:rPr lang="en-US" sz="1800" dirty="0"/>
              <a:t>Duress </a:t>
            </a:r>
          </a:p>
          <a:p>
            <a:r>
              <a:rPr lang="en-US" sz="1800" dirty="0"/>
              <a:t>Nuisance</a:t>
            </a:r>
          </a:p>
          <a:p>
            <a:r>
              <a:rPr lang="en-US" sz="1800" dirty="0"/>
              <a:t>Test</a:t>
            </a:r>
          </a:p>
        </p:txBody>
      </p:sp>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31" y="1905000"/>
            <a:ext cx="5581821" cy="3581400"/>
          </a:xfrm>
          <a:prstGeom prst="rect">
            <a:avLst/>
          </a:prstGeom>
        </p:spPr>
      </p:pic>
    </p:spTree>
    <p:extLst>
      <p:ext uri="{BB962C8B-B14F-4D97-AF65-F5344CB8AC3E}">
        <p14:creationId xmlns:p14="http://schemas.microsoft.com/office/powerpoint/2010/main" val="21503249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987843"/>
            <a:ext cx="8229600" cy="3428999"/>
          </a:xfrm>
        </p:spPr>
        <p:txBody>
          <a:bodyPr/>
          <a:lstStyle/>
          <a:p>
            <a:r>
              <a:rPr lang="en-US" sz="1800" dirty="0"/>
              <a:t>PIC-Personal Identification Cipher (6 Digit #)</a:t>
            </a:r>
            <a:br>
              <a:rPr lang="en-US" sz="1800" dirty="0"/>
            </a:br>
            <a:endParaRPr lang="en-US" sz="1800" dirty="0"/>
          </a:p>
          <a:p>
            <a:r>
              <a:rPr lang="en-US" sz="1800" dirty="0"/>
              <a:t>PIN-Personal Identification Number (4 Digit #)</a:t>
            </a:r>
          </a:p>
          <a:p>
            <a:pPr marL="0" indent="0" algn="ctr">
              <a:buNone/>
            </a:pPr>
            <a:endParaRPr lang="en-US" sz="1800" dirty="0"/>
          </a:p>
          <a:p>
            <a:r>
              <a:rPr lang="en-US" sz="1800" dirty="0"/>
              <a:t>Shows who accessed or secured the system and at what time.</a:t>
            </a:r>
            <a:br>
              <a:rPr lang="en-US" sz="1800" dirty="0"/>
            </a:br>
            <a:endParaRPr lang="en-US" sz="1800" dirty="0"/>
          </a:p>
          <a:p>
            <a:r>
              <a:rPr lang="en-US" sz="1800" dirty="0"/>
              <a:t>No logging out of the system required.</a:t>
            </a:r>
            <a:br>
              <a:rPr lang="en-US" sz="1800" dirty="0"/>
            </a:br>
            <a:endParaRPr lang="en-US" sz="1800" dirty="0"/>
          </a:p>
          <a:p>
            <a:r>
              <a:rPr lang="en-US" sz="1800" dirty="0"/>
              <a:t>PIC/PIN will work in other arms rooms if you are listed on the unaccompanied access roster.</a:t>
            </a:r>
          </a:p>
        </p:txBody>
      </p:sp>
      <p:sp>
        <p:nvSpPr>
          <p:cNvPr id="5" name="TextBox 4"/>
          <p:cNvSpPr txBox="1"/>
          <p:nvPr/>
        </p:nvSpPr>
        <p:spPr>
          <a:xfrm>
            <a:off x="2133601" y="1524001"/>
            <a:ext cx="6391275" cy="461665"/>
          </a:xfrm>
          <a:prstGeom prst="rect">
            <a:avLst/>
          </a:prstGeom>
          <a:noFill/>
        </p:spPr>
        <p:txBody>
          <a:bodyPr wrap="square" rtlCol="0">
            <a:spAutoFit/>
          </a:bodyPr>
          <a:lstStyle/>
          <a:p>
            <a:pPr lvl="0">
              <a:spcBef>
                <a:spcPct val="20000"/>
              </a:spcBef>
            </a:pPr>
            <a:r>
              <a:rPr lang="en-US" sz="2400" dirty="0">
                <a:solidFill>
                  <a:prstClr val="black"/>
                </a:solidFill>
                <a:latin typeface="+mj-lt"/>
              </a:rPr>
              <a:t>PIC/PIN</a:t>
            </a:r>
          </a:p>
        </p:txBody>
      </p:sp>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82784702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447800"/>
            <a:ext cx="7772400" cy="4953000"/>
          </a:xfrm>
        </p:spPr>
        <p:txBody>
          <a:bodyPr>
            <a:normAutofit/>
          </a:bodyPr>
          <a:lstStyle/>
          <a:p>
            <a:pPr marL="385763" indent="-385763">
              <a:lnSpc>
                <a:spcPct val="150000"/>
              </a:lnSpc>
              <a:buFont typeface="+mj-lt"/>
              <a:buAutoNum type="arabicPeriod"/>
            </a:pPr>
            <a:r>
              <a:rPr lang="en-US" sz="2000" dirty="0"/>
              <a:t>Complete your Command Screening (DA Form 7281)</a:t>
            </a:r>
          </a:p>
          <a:p>
            <a:pPr marL="385763" indent="-385763">
              <a:lnSpc>
                <a:spcPct val="150000"/>
              </a:lnSpc>
              <a:buFont typeface="+mj-lt"/>
              <a:buAutoNum type="arabicPeriod"/>
            </a:pPr>
            <a:r>
              <a:rPr lang="en-US" sz="2000" dirty="0"/>
              <a:t>Obtain your updated Unaccompanied Access Roster</a:t>
            </a:r>
          </a:p>
          <a:p>
            <a:pPr marL="385763" indent="-385763">
              <a:lnSpc>
                <a:spcPct val="150000"/>
              </a:lnSpc>
              <a:buFont typeface="+mj-lt"/>
              <a:buAutoNum type="arabicPeriod"/>
            </a:pPr>
            <a:r>
              <a:rPr lang="en-US" sz="2000" dirty="0"/>
              <a:t>Bring the completed documents to ICIDS PIC/PIN Office located in BLDG 221</a:t>
            </a:r>
          </a:p>
          <a:p>
            <a:pPr marL="385763" indent="-385763">
              <a:lnSpc>
                <a:spcPct val="150000"/>
              </a:lnSpc>
              <a:buFont typeface="+mj-lt"/>
              <a:buAutoNum type="arabicPeriod"/>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r>
              <a:rPr lang="en-US" sz="2000" dirty="0"/>
              <a:t>Numbers are issued daily from 0800 – 1600 in </a:t>
            </a:r>
            <a:r>
              <a:rPr lang="en-US" sz="2000" dirty="0" err="1"/>
              <a:t>Bldg</a:t>
            </a:r>
            <a:r>
              <a:rPr lang="en-US" sz="2000" dirty="0"/>
              <a:t> 221</a:t>
            </a:r>
          </a:p>
        </p:txBody>
      </p:sp>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pic>
        <p:nvPicPr>
          <p:cNvPr id="8" name="Picture 7"/>
          <p:cNvPicPr>
            <a:picLocks noChangeAspect="1"/>
          </p:cNvPicPr>
          <p:nvPr/>
        </p:nvPicPr>
        <p:blipFill>
          <a:blip r:embed="rId3"/>
          <a:stretch>
            <a:fillRect/>
          </a:stretch>
        </p:blipFill>
        <p:spPr>
          <a:xfrm>
            <a:off x="5410200" y="2971800"/>
            <a:ext cx="4191000" cy="2678404"/>
          </a:xfrm>
          <a:prstGeom prst="rect">
            <a:avLst/>
          </a:prstGeom>
        </p:spPr>
      </p:pic>
      <p:sp>
        <p:nvSpPr>
          <p:cNvPr id="9" name="Oval 8"/>
          <p:cNvSpPr/>
          <p:nvPr/>
        </p:nvSpPr>
        <p:spPr>
          <a:xfrm>
            <a:off x="5673636" y="3394164"/>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45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1"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3" cstate="print"/>
          <a:srcRect l="3125" t="14516" r="3125" b="50000"/>
          <a:stretch>
            <a:fillRect/>
          </a:stretch>
        </p:blipFill>
        <p:spPr bwMode="auto">
          <a:xfrm>
            <a:off x="1676400" y="1655922"/>
            <a:ext cx="8915400" cy="2451735"/>
          </a:xfrm>
          <a:prstGeom prst="rect">
            <a:avLst/>
          </a:prstGeom>
          <a:noFill/>
          <a:ln w="9525">
            <a:noFill/>
            <a:miter lim="800000"/>
            <a:headEnd/>
            <a:tailEnd/>
          </a:ln>
        </p:spPr>
      </p:pic>
      <p:pic>
        <p:nvPicPr>
          <p:cNvPr id="576516" name="Picture 4"/>
          <p:cNvPicPr>
            <a:picLocks noChangeAspect="1" noChangeArrowheads="1"/>
          </p:cNvPicPr>
          <p:nvPr/>
        </p:nvPicPr>
        <p:blipFill>
          <a:blip r:embed="rId4" cstate="print"/>
          <a:srcRect l="7031" t="75807" r="25781" b="14516"/>
          <a:stretch>
            <a:fillRect/>
          </a:stretch>
        </p:blipFill>
        <p:spPr bwMode="auto">
          <a:xfrm>
            <a:off x="1828800" y="5029201"/>
            <a:ext cx="8534400" cy="893763"/>
          </a:xfrm>
          <a:prstGeom prst="rect">
            <a:avLst/>
          </a:prstGeom>
          <a:noFill/>
          <a:ln w="9525">
            <a:noFill/>
            <a:miter lim="800000"/>
            <a:headEnd/>
            <a:tailEnd/>
          </a:ln>
        </p:spPr>
      </p:pic>
      <p:sp>
        <p:nvSpPr>
          <p:cNvPr id="82949" name="Text Box 5"/>
          <p:cNvSpPr txBox="1">
            <a:spLocks noChangeArrowheads="1"/>
          </p:cNvSpPr>
          <p:nvPr/>
        </p:nvSpPr>
        <p:spPr bwMode="auto">
          <a:xfrm>
            <a:off x="6770875" y="2174598"/>
            <a:ext cx="2859694" cy="307777"/>
          </a:xfrm>
          <a:prstGeom prst="rect">
            <a:avLst/>
          </a:prstGeom>
          <a:noFill/>
          <a:ln w="9525">
            <a:noFill/>
            <a:miter lim="800000"/>
            <a:headEnd/>
            <a:tailEnd/>
          </a:ln>
        </p:spPr>
        <p:txBody>
          <a:bodyPr wrap="none">
            <a:spAutoFit/>
          </a:bodyPr>
          <a:lstStyle/>
          <a:p>
            <a:r>
              <a:rPr lang="en-US" sz="1400" dirty="0"/>
              <a:t>A CO, 123rd CSSB/ FORT RILEY</a:t>
            </a:r>
          </a:p>
        </p:txBody>
      </p:sp>
      <p:sp>
        <p:nvSpPr>
          <p:cNvPr id="576518" name="Text Box 6"/>
          <p:cNvSpPr txBox="1">
            <a:spLocks noChangeArrowheads="1"/>
          </p:cNvSpPr>
          <p:nvPr/>
        </p:nvSpPr>
        <p:spPr bwMode="auto">
          <a:xfrm>
            <a:off x="1724933" y="3314283"/>
            <a:ext cx="1438214" cy="338554"/>
          </a:xfrm>
          <a:prstGeom prst="rect">
            <a:avLst/>
          </a:prstGeom>
          <a:noFill/>
          <a:ln w="9525">
            <a:noFill/>
            <a:miter lim="800000"/>
            <a:headEnd/>
            <a:tailEnd/>
          </a:ln>
        </p:spPr>
        <p:txBody>
          <a:bodyPr wrap="none">
            <a:spAutoFit/>
          </a:bodyPr>
          <a:lstStyle/>
          <a:p>
            <a:r>
              <a:rPr lang="en-US" sz="1600" dirty="0"/>
              <a:t>BLDG 7803-1</a:t>
            </a:r>
          </a:p>
        </p:txBody>
      </p:sp>
      <p:sp>
        <p:nvSpPr>
          <p:cNvPr id="576519" name="Text Box 7"/>
          <p:cNvSpPr txBox="1">
            <a:spLocks noChangeArrowheads="1"/>
          </p:cNvSpPr>
          <p:nvPr/>
        </p:nvSpPr>
        <p:spPr bwMode="auto">
          <a:xfrm>
            <a:off x="3470275" y="3298430"/>
            <a:ext cx="311150" cy="366712"/>
          </a:xfrm>
          <a:prstGeom prst="rect">
            <a:avLst/>
          </a:prstGeom>
          <a:noFill/>
          <a:ln w="9525">
            <a:noFill/>
            <a:miter lim="800000"/>
            <a:headEnd/>
            <a:tailEnd/>
          </a:ln>
        </p:spPr>
        <p:txBody>
          <a:bodyPr wrap="none">
            <a:spAutoFit/>
          </a:bodyPr>
          <a:lstStyle/>
          <a:p>
            <a:r>
              <a:rPr lang="en-US" dirty="0"/>
              <a:t>4</a:t>
            </a:r>
          </a:p>
        </p:txBody>
      </p:sp>
      <p:sp>
        <p:nvSpPr>
          <p:cNvPr id="576520" name="Rectangle 8"/>
          <p:cNvSpPr>
            <a:spLocks noChangeArrowheads="1"/>
          </p:cNvSpPr>
          <p:nvPr/>
        </p:nvSpPr>
        <p:spPr bwMode="auto">
          <a:xfrm>
            <a:off x="7543800" y="5072063"/>
            <a:ext cx="685800" cy="228600"/>
          </a:xfrm>
          <a:prstGeom prst="rect">
            <a:avLst/>
          </a:prstGeom>
          <a:solidFill>
            <a:srgbClr val="FFFF00">
              <a:alpha val="25098"/>
            </a:srgbClr>
          </a:solidFill>
          <a:ln w="9525">
            <a:solidFill>
              <a:schemeClr val="tx1"/>
            </a:solidFill>
            <a:miter lim="800000"/>
            <a:headEnd/>
            <a:tailEnd/>
          </a:ln>
        </p:spPr>
        <p:txBody>
          <a:bodyPr wrap="none" anchor="ctr"/>
          <a:lstStyle/>
          <a:p>
            <a:endParaRPr lang="en-US"/>
          </a:p>
        </p:txBody>
      </p:sp>
      <p:sp>
        <p:nvSpPr>
          <p:cNvPr id="576521" name="Text Box 9"/>
          <p:cNvSpPr txBox="1">
            <a:spLocks noChangeArrowheads="1"/>
          </p:cNvSpPr>
          <p:nvPr/>
        </p:nvSpPr>
        <p:spPr bwMode="auto">
          <a:xfrm>
            <a:off x="3898666" y="3400420"/>
            <a:ext cx="652743" cy="230832"/>
          </a:xfrm>
          <a:prstGeom prst="rect">
            <a:avLst/>
          </a:prstGeom>
          <a:noFill/>
          <a:ln w="9525">
            <a:noFill/>
            <a:miter lim="800000"/>
            <a:headEnd/>
            <a:tailEnd/>
          </a:ln>
        </p:spPr>
        <p:txBody>
          <a:bodyPr wrap="none">
            <a:spAutoFit/>
          </a:bodyPr>
          <a:lstStyle/>
          <a:p>
            <a:r>
              <a:rPr lang="en-US" sz="900" dirty="0"/>
              <a:t>23 Jul 16</a:t>
            </a:r>
          </a:p>
        </p:txBody>
      </p:sp>
      <p:sp>
        <p:nvSpPr>
          <p:cNvPr id="576522" name="Text Box 10"/>
          <p:cNvSpPr txBox="1">
            <a:spLocks noChangeArrowheads="1"/>
          </p:cNvSpPr>
          <p:nvPr/>
        </p:nvSpPr>
        <p:spPr bwMode="auto">
          <a:xfrm>
            <a:off x="4574427" y="3389667"/>
            <a:ext cx="466794" cy="246221"/>
          </a:xfrm>
          <a:prstGeom prst="rect">
            <a:avLst/>
          </a:prstGeom>
          <a:noFill/>
          <a:ln w="9525">
            <a:noFill/>
            <a:miter lim="800000"/>
            <a:headEnd/>
            <a:tailEnd/>
          </a:ln>
        </p:spPr>
        <p:txBody>
          <a:bodyPr wrap="none">
            <a:spAutoFit/>
          </a:bodyPr>
          <a:lstStyle/>
          <a:p>
            <a:r>
              <a:rPr lang="en-US" sz="1000" dirty="0"/>
              <a:t>1003</a:t>
            </a:r>
          </a:p>
        </p:txBody>
      </p:sp>
      <p:sp>
        <p:nvSpPr>
          <p:cNvPr id="576523" name="Text Box 11"/>
          <p:cNvSpPr txBox="1">
            <a:spLocks noChangeArrowheads="1"/>
          </p:cNvSpPr>
          <p:nvPr/>
        </p:nvSpPr>
        <p:spPr bwMode="auto">
          <a:xfrm>
            <a:off x="5148263" y="3367881"/>
            <a:ext cx="463550" cy="244475"/>
          </a:xfrm>
          <a:prstGeom prst="rect">
            <a:avLst/>
          </a:prstGeom>
          <a:noFill/>
          <a:ln w="9525">
            <a:noFill/>
            <a:miter lim="800000"/>
            <a:headEnd/>
            <a:tailEnd/>
          </a:ln>
        </p:spPr>
        <p:txBody>
          <a:bodyPr wrap="none">
            <a:spAutoFit/>
          </a:bodyPr>
          <a:lstStyle/>
          <a:p>
            <a:r>
              <a:rPr lang="en-US" sz="1000" dirty="0"/>
              <a:t>1013</a:t>
            </a:r>
          </a:p>
        </p:txBody>
      </p:sp>
      <p:sp>
        <p:nvSpPr>
          <p:cNvPr id="576524" name="Text Box 12"/>
          <p:cNvSpPr txBox="1">
            <a:spLocks noChangeArrowheads="1"/>
          </p:cNvSpPr>
          <p:nvPr/>
        </p:nvSpPr>
        <p:spPr bwMode="auto">
          <a:xfrm>
            <a:off x="5774531" y="3388519"/>
            <a:ext cx="452438" cy="244475"/>
          </a:xfrm>
          <a:prstGeom prst="rect">
            <a:avLst/>
          </a:prstGeom>
          <a:noFill/>
          <a:ln w="9525">
            <a:noFill/>
            <a:miter lim="800000"/>
            <a:headEnd/>
            <a:tailEnd/>
          </a:ln>
        </p:spPr>
        <p:txBody>
          <a:bodyPr wrap="none">
            <a:spAutoFit/>
          </a:bodyPr>
          <a:lstStyle/>
          <a:p>
            <a:r>
              <a:rPr lang="en-US" sz="1000" dirty="0"/>
              <a:t>HOT</a:t>
            </a:r>
          </a:p>
        </p:txBody>
      </p:sp>
      <p:sp>
        <p:nvSpPr>
          <p:cNvPr id="576525" name="Text Box 13"/>
          <p:cNvSpPr txBox="1">
            <a:spLocks noChangeArrowheads="1"/>
          </p:cNvSpPr>
          <p:nvPr/>
        </p:nvSpPr>
        <p:spPr bwMode="auto">
          <a:xfrm>
            <a:off x="6363548" y="3206750"/>
            <a:ext cx="1430337" cy="396875"/>
          </a:xfrm>
          <a:prstGeom prst="rect">
            <a:avLst/>
          </a:prstGeom>
          <a:noFill/>
          <a:ln w="9525">
            <a:noFill/>
            <a:miter lim="800000"/>
            <a:headEnd/>
            <a:tailEnd/>
          </a:ln>
        </p:spPr>
        <p:txBody>
          <a:bodyPr wrap="none">
            <a:spAutoFit/>
          </a:bodyPr>
          <a:lstStyle/>
          <a:p>
            <a:r>
              <a:rPr lang="en-US" sz="1000" dirty="0"/>
              <a:t>Monthly Test</a:t>
            </a:r>
          </a:p>
          <a:p>
            <a:r>
              <a:rPr lang="en-US" sz="1000" dirty="0"/>
              <a:t>Called Alarms Monitor</a:t>
            </a:r>
          </a:p>
        </p:txBody>
      </p:sp>
      <p:sp>
        <p:nvSpPr>
          <p:cNvPr id="576526" name="Text Box 14"/>
          <p:cNvSpPr txBox="1">
            <a:spLocks noChangeArrowheads="1"/>
          </p:cNvSpPr>
          <p:nvPr/>
        </p:nvSpPr>
        <p:spPr bwMode="auto">
          <a:xfrm>
            <a:off x="9836188" y="3194384"/>
            <a:ext cx="516488" cy="461665"/>
          </a:xfrm>
          <a:prstGeom prst="rect">
            <a:avLst/>
          </a:prstGeom>
          <a:noFill/>
          <a:ln w="9525">
            <a:noFill/>
            <a:miter lim="800000"/>
            <a:headEnd/>
            <a:tailEnd/>
          </a:ln>
        </p:spPr>
        <p:txBody>
          <a:bodyPr wrap="none">
            <a:spAutoFit/>
          </a:bodyPr>
          <a:lstStyle/>
          <a:p>
            <a:r>
              <a:rPr lang="en-US" sz="1200" b="1" dirty="0"/>
              <a:t>RAB</a:t>
            </a:r>
          </a:p>
          <a:p>
            <a:r>
              <a:rPr lang="en-US" sz="1200" b="1" dirty="0"/>
              <a:t>JDA</a:t>
            </a:r>
          </a:p>
        </p:txBody>
      </p:sp>
      <p:sp>
        <p:nvSpPr>
          <p:cNvPr id="576527" name="Line 15"/>
          <p:cNvSpPr>
            <a:spLocks noChangeShapeType="1"/>
          </p:cNvSpPr>
          <p:nvPr/>
        </p:nvSpPr>
        <p:spPr bwMode="auto">
          <a:xfrm flipV="1">
            <a:off x="2590800" y="3581400"/>
            <a:ext cx="20638" cy="1066800"/>
          </a:xfrm>
          <a:prstGeom prst="line">
            <a:avLst/>
          </a:prstGeom>
          <a:noFill/>
          <a:ln w="28575">
            <a:solidFill>
              <a:schemeClr val="tx1"/>
            </a:solidFill>
            <a:round/>
            <a:headEnd/>
            <a:tailEnd type="triangle" w="med" len="med"/>
          </a:ln>
        </p:spPr>
        <p:txBody>
          <a:bodyPr/>
          <a:lstStyle/>
          <a:p>
            <a:endParaRPr lang="en-US"/>
          </a:p>
        </p:txBody>
      </p:sp>
      <p:sp>
        <p:nvSpPr>
          <p:cNvPr id="576528" name="Text Box 16"/>
          <p:cNvSpPr txBox="1">
            <a:spLocks noChangeArrowheads="1"/>
          </p:cNvSpPr>
          <p:nvPr/>
        </p:nvSpPr>
        <p:spPr bwMode="auto">
          <a:xfrm>
            <a:off x="1726125" y="4648201"/>
            <a:ext cx="1830950" cy="461665"/>
          </a:xfrm>
          <a:prstGeom prst="rect">
            <a:avLst/>
          </a:prstGeom>
          <a:noFill/>
          <a:ln w="9525">
            <a:noFill/>
            <a:miter lim="800000"/>
            <a:headEnd/>
            <a:tailEnd/>
          </a:ln>
        </p:spPr>
        <p:txBody>
          <a:bodyPr wrap="none">
            <a:spAutoFit/>
          </a:bodyPr>
          <a:lstStyle/>
          <a:p>
            <a:pPr algn="ctr"/>
            <a:r>
              <a:rPr lang="en-US" sz="1200" dirty="0"/>
              <a:t>Enter </a:t>
            </a:r>
            <a:r>
              <a:rPr lang="en-US" sz="1200" dirty="0" err="1"/>
              <a:t>Bldg</a:t>
            </a:r>
            <a:r>
              <a:rPr lang="en-US" sz="1200" dirty="0"/>
              <a:t> Number and </a:t>
            </a:r>
          </a:p>
          <a:p>
            <a:pPr algn="ctr"/>
            <a:r>
              <a:rPr lang="en-US" sz="1200" dirty="0"/>
              <a:t>“Room” Number</a:t>
            </a:r>
          </a:p>
        </p:txBody>
      </p:sp>
      <p:sp>
        <p:nvSpPr>
          <p:cNvPr id="576529" name="Line 17"/>
          <p:cNvSpPr>
            <a:spLocks noChangeShapeType="1"/>
          </p:cNvSpPr>
          <p:nvPr/>
        </p:nvSpPr>
        <p:spPr bwMode="auto">
          <a:xfrm flipH="1" flipV="1">
            <a:off x="3683000" y="3652838"/>
            <a:ext cx="3784600" cy="1376363"/>
          </a:xfrm>
          <a:prstGeom prst="line">
            <a:avLst/>
          </a:prstGeom>
          <a:noFill/>
          <a:ln w="31750">
            <a:solidFill>
              <a:schemeClr val="tx1"/>
            </a:solidFill>
            <a:round/>
            <a:headEnd/>
            <a:tailEnd type="triangle" w="med" len="med"/>
          </a:ln>
        </p:spPr>
        <p:txBody>
          <a:bodyPr/>
          <a:lstStyle/>
          <a:p>
            <a:endParaRPr lang="en-US"/>
          </a:p>
        </p:txBody>
      </p:sp>
      <p:sp>
        <p:nvSpPr>
          <p:cNvPr id="576530" name="Text Box 18"/>
          <p:cNvSpPr txBox="1">
            <a:spLocks noChangeArrowheads="1"/>
          </p:cNvSpPr>
          <p:nvPr/>
        </p:nvSpPr>
        <p:spPr bwMode="auto">
          <a:xfrm>
            <a:off x="3657601" y="4648200"/>
            <a:ext cx="944563" cy="274638"/>
          </a:xfrm>
          <a:prstGeom prst="rect">
            <a:avLst/>
          </a:prstGeom>
          <a:noFill/>
          <a:ln w="9525">
            <a:noFill/>
            <a:miter lim="800000"/>
            <a:headEnd/>
            <a:tailEnd/>
          </a:ln>
        </p:spPr>
        <p:txBody>
          <a:bodyPr wrap="none">
            <a:spAutoFit/>
          </a:bodyPr>
          <a:lstStyle/>
          <a:p>
            <a:r>
              <a:rPr lang="en-US" sz="1200" dirty="0"/>
              <a:t>Enter Date</a:t>
            </a:r>
          </a:p>
        </p:txBody>
      </p:sp>
      <p:sp>
        <p:nvSpPr>
          <p:cNvPr id="576531" name="Line 19"/>
          <p:cNvSpPr>
            <a:spLocks noChangeShapeType="1"/>
          </p:cNvSpPr>
          <p:nvPr/>
        </p:nvSpPr>
        <p:spPr bwMode="auto">
          <a:xfrm flipV="1">
            <a:off x="3962400" y="3631252"/>
            <a:ext cx="171451" cy="864548"/>
          </a:xfrm>
          <a:prstGeom prst="line">
            <a:avLst/>
          </a:prstGeom>
          <a:noFill/>
          <a:ln w="31750">
            <a:solidFill>
              <a:schemeClr val="tx1"/>
            </a:solidFill>
            <a:round/>
            <a:headEnd/>
            <a:tailEnd type="triangle" w="med" len="med"/>
          </a:ln>
        </p:spPr>
        <p:txBody>
          <a:bodyPr/>
          <a:lstStyle/>
          <a:p>
            <a:endParaRPr lang="en-US"/>
          </a:p>
        </p:txBody>
      </p:sp>
      <p:sp>
        <p:nvSpPr>
          <p:cNvPr id="576532" name="Text Box 20"/>
          <p:cNvSpPr txBox="1">
            <a:spLocks noChangeArrowheads="1"/>
          </p:cNvSpPr>
          <p:nvPr/>
        </p:nvSpPr>
        <p:spPr bwMode="auto">
          <a:xfrm>
            <a:off x="4724401" y="4572001"/>
            <a:ext cx="1218603" cy="461665"/>
          </a:xfrm>
          <a:prstGeom prst="rect">
            <a:avLst/>
          </a:prstGeom>
          <a:noFill/>
          <a:ln w="9525">
            <a:noFill/>
            <a:miter lim="800000"/>
            <a:headEnd/>
            <a:tailEnd/>
          </a:ln>
        </p:spPr>
        <p:txBody>
          <a:bodyPr wrap="none">
            <a:spAutoFit/>
          </a:bodyPr>
          <a:lstStyle/>
          <a:p>
            <a:r>
              <a:rPr lang="en-US" sz="1200" dirty="0"/>
              <a:t>Enter Start and</a:t>
            </a:r>
          </a:p>
          <a:p>
            <a:r>
              <a:rPr lang="en-US" sz="1200" dirty="0"/>
              <a:t>Stop Time</a:t>
            </a:r>
          </a:p>
        </p:txBody>
      </p:sp>
      <p:sp>
        <p:nvSpPr>
          <p:cNvPr id="576533" name="Line 21"/>
          <p:cNvSpPr>
            <a:spLocks noChangeShapeType="1"/>
          </p:cNvSpPr>
          <p:nvPr/>
        </p:nvSpPr>
        <p:spPr bwMode="auto">
          <a:xfrm flipH="1" flipV="1">
            <a:off x="4854511" y="3581400"/>
            <a:ext cx="174689" cy="990600"/>
          </a:xfrm>
          <a:prstGeom prst="line">
            <a:avLst/>
          </a:prstGeom>
          <a:noFill/>
          <a:ln w="31750">
            <a:solidFill>
              <a:schemeClr val="tx1"/>
            </a:solidFill>
            <a:round/>
            <a:headEnd/>
            <a:tailEnd type="triangle" w="med" len="med"/>
          </a:ln>
        </p:spPr>
        <p:txBody>
          <a:bodyPr/>
          <a:lstStyle/>
          <a:p>
            <a:endParaRPr lang="en-US"/>
          </a:p>
        </p:txBody>
      </p:sp>
      <p:sp>
        <p:nvSpPr>
          <p:cNvPr id="576534" name="Line 22"/>
          <p:cNvSpPr>
            <a:spLocks noChangeShapeType="1"/>
          </p:cNvSpPr>
          <p:nvPr/>
        </p:nvSpPr>
        <p:spPr bwMode="auto">
          <a:xfrm flipV="1">
            <a:off x="5334000" y="3629306"/>
            <a:ext cx="44450" cy="942695"/>
          </a:xfrm>
          <a:prstGeom prst="line">
            <a:avLst/>
          </a:prstGeom>
          <a:noFill/>
          <a:ln w="31750">
            <a:solidFill>
              <a:schemeClr val="tx1"/>
            </a:solidFill>
            <a:round/>
            <a:headEnd/>
            <a:tailEnd type="triangle" w="med" len="med"/>
          </a:ln>
        </p:spPr>
        <p:txBody>
          <a:bodyPr/>
          <a:lstStyle/>
          <a:p>
            <a:endParaRPr lang="en-US"/>
          </a:p>
        </p:txBody>
      </p:sp>
      <p:sp>
        <p:nvSpPr>
          <p:cNvPr id="576535" name="Text Box 23"/>
          <p:cNvSpPr txBox="1">
            <a:spLocks noChangeArrowheads="1"/>
          </p:cNvSpPr>
          <p:nvPr/>
        </p:nvSpPr>
        <p:spPr bwMode="auto">
          <a:xfrm>
            <a:off x="6172201" y="4572000"/>
            <a:ext cx="1216025" cy="457200"/>
          </a:xfrm>
          <a:prstGeom prst="rect">
            <a:avLst/>
          </a:prstGeom>
          <a:noFill/>
          <a:ln w="9525">
            <a:noFill/>
            <a:miter lim="800000"/>
            <a:headEnd/>
            <a:tailEnd/>
          </a:ln>
        </p:spPr>
        <p:txBody>
          <a:bodyPr wrap="none">
            <a:spAutoFit/>
          </a:bodyPr>
          <a:lstStyle/>
          <a:p>
            <a:r>
              <a:rPr lang="en-US" sz="1200" dirty="0"/>
              <a:t>Enter Weather</a:t>
            </a:r>
          </a:p>
          <a:p>
            <a:r>
              <a:rPr lang="en-US" sz="1200" dirty="0"/>
              <a:t>Conditions</a:t>
            </a:r>
          </a:p>
        </p:txBody>
      </p:sp>
      <p:sp>
        <p:nvSpPr>
          <p:cNvPr id="576536" name="Line 24"/>
          <p:cNvSpPr>
            <a:spLocks noChangeShapeType="1"/>
          </p:cNvSpPr>
          <p:nvPr/>
        </p:nvSpPr>
        <p:spPr bwMode="auto">
          <a:xfrm flipH="1" flipV="1">
            <a:off x="6076950" y="3612356"/>
            <a:ext cx="476250" cy="1035845"/>
          </a:xfrm>
          <a:prstGeom prst="line">
            <a:avLst/>
          </a:prstGeom>
          <a:noFill/>
          <a:ln w="31750">
            <a:solidFill>
              <a:schemeClr val="tx1"/>
            </a:solidFill>
            <a:round/>
            <a:headEnd/>
            <a:tailEnd type="triangle" w="med" len="med"/>
          </a:ln>
        </p:spPr>
        <p:txBody>
          <a:bodyPr/>
          <a:lstStyle/>
          <a:p>
            <a:endParaRPr lang="en-US"/>
          </a:p>
        </p:txBody>
      </p:sp>
      <p:sp>
        <p:nvSpPr>
          <p:cNvPr id="576537" name="Text Box 25"/>
          <p:cNvSpPr txBox="1">
            <a:spLocks noChangeArrowheads="1"/>
          </p:cNvSpPr>
          <p:nvPr/>
        </p:nvSpPr>
        <p:spPr bwMode="auto">
          <a:xfrm>
            <a:off x="7425283" y="4419601"/>
            <a:ext cx="1253035" cy="461665"/>
          </a:xfrm>
          <a:prstGeom prst="rect">
            <a:avLst/>
          </a:prstGeom>
          <a:noFill/>
          <a:ln w="9525">
            <a:noFill/>
            <a:miter lim="800000"/>
            <a:headEnd/>
            <a:tailEnd/>
          </a:ln>
        </p:spPr>
        <p:txBody>
          <a:bodyPr wrap="none">
            <a:spAutoFit/>
          </a:bodyPr>
          <a:lstStyle/>
          <a:p>
            <a:pPr algn="ctr"/>
            <a:r>
              <a:rPr lang="en-US" sz="1200" dirty="0"/>
              <a:t>Enter What You</a:t>
            </a:r>
          </a:p>
          <a:p>
            <a:pPr algn="ctr"/>
            <a:r>
              <a:rPr lang="en-US" sz="1200" dirty="0"/>
              <a:t>Did</a:t>
            </a:r>
          </a:p>
        </p:txBody>
      </p:sp>
      <p:sp>
        <p:nvSpPr>
          <p:cNvPr id="576538" name="Line 26"/>
          <p:cNvSpPr>
            <a:spLocks noChangeShapeType="1"/>
          </p:cNvSpPr>
          <p:nvPr/>
        </p:nvSpPr>
        <p:spPr bwMode="auto">
          <a:xfrm flipH="1" flipV="1">
            <a:off x="7327222" y="3581400"/>
            <a:ext cx="445179" cy="838200"/>
          </a:xfrm>
          <a:prstGeom prst="line">
            <a:avLst/>
          </a:prstGeom>
          <a:noFill/>
          <a:ln w="31750">
            <a:solidFill>
              <a:schemeClr val="tx1"/>
            </a:solidFill>
            <a:round/>
            <a:headEnd/>
            <a:tailEnd type="triangle" w="med" len="med"/>
          </a:ln>
        </p:spPr>
        <p:txBody>
          <a:bodyPr/>
          <a:lstStyle/>
          <a:p>
            <a:endParaRPr lang="en-US"/>
          </a:p>
        </p:txBody>
      </p:sp>
      <p:sp>
        <p:nvSpPr>
          <p:cNvPr id="576539" name="Text Box 27"/>
          <p:cNvSpPr txBox="1">
            <a:spLocks noChangeArrowheads="1"/>
          </p:cNvSpPr>
          <p:nvPr/>
        </p:nvSpPr>
        <p:spPr bwMode="auto">
          <a:xfrm>
            <a:off x="8894630" y="4343401"/>
            <a:ext cx="1471878" cy="646331"/>
          </a:xfrm>
          <a:prstGeom prst="rect">
            <a:avLst/>
          </a:prstGeom>
          <a:noFill/>
          <a:ln w="9525">
            <a:noFill/>
            <a:miter lim="800000"/>
            <a:headEnd/>
            <a:tailEnd/>
          </a:ln>
        </p:spPr>
        <p:txBody>
          <a:bodyPr wrap="none">
            <a:spAutoFit/>
          </a:bodyPr>
          <a:lstStyle/>
          <a:p>
            <a:pPr algn="ctr"/>
            <a:r>
              <a:rPr lang="en-US" sz="1200" dirty="0"/>
              <a:t>Enter Alarms</a:t>
            </a:r>
          </a:p>
          <a:p>
            <a:pPr algn="ctr"/>
            <a:r>
              <a:rPr lang="en-US" sz="1200" dirty="0"/>
              <a:t>Monitor Initials and</a:t>
            </a:r>
          </a:p>
          <a:p>
            <a:pPr algn="ctr"/>
            <a:r>
              <a:rPr lang="en-US" sz="1200" dirty="0"/>
              <a:t>Your Initials</a:t>
            </a:r>
          </a:p>
        </p:txBody>
      </p:sp>
      <p:sp>
        <p:nvSpPr>
          <p:cNvPr id="576540" name="Line 28"/>
          <p:cNvSpPr>
            <a:spLocks noChangeShapeType="1"/>
          </p:cNvSpPr>
          <p:nvPr/>
        </p:nvSpPr>
        <p:spPr bwMode="auto">
          <a:xfrm flipV="1">
            <a:off x="9753600" y="3581400"/>
            <a:ext cx="169079" cy="762000"/>
          </a:xfrm>
          <a:prstGeom prst="line">
            <a:avLst/>
          </a:prstGeom>
          <a:noFill/>
          <a:ln w="31750">
            <a:solidFill>
              <a:schemeClr val="tx1"/>
            </a:solidFill>
            <a:round/>
            <a:headEnd/>
            <a:tailEnd type="triangle" w="med" len="med"/>
          </a:ln>
        </p:spPr>
        <p:txBody>
          <a:bodyPr/>
          <a:lstStyle/>
          <a:p>
            <a:endParaRPr lang="en-US"/>
          </a:p>
        </p:txBody>
      </p:sp>
      <p:sp>
        <p:nvSpPr>
          <p:cNvPr id="576541" name="Text Box 29"/>
          <p:cNvSpPr txBox="1">
            <a:spLocks noChangeArrowheads="1"/>
          </p:cNvSpPr>
          <p:nvPr/>
        </p:nvSpPr>
        <p:spPr bwMode="auto">
          <a:xfrm>
            <a:off x="1934369" y="4388801"/>
            <a:ext cx="8399463" cy="641350"/>
          </a:xfrm>
          <a:prstGeom prst="rect">
            <a:avLst/>
          </a:prstGeom>
          <a:solidFill>
            <a:schemeClr val="bg1"/>
          </a:solidFill>
          <a:ln w="9525">
            <a:noFill/>
            <a:miter lim="800000"/>
            <a:headEnd/>
            <a:tailEnd/>
          </a:ln>
        </p:spPr>
        <p:txBody>
          <a:bodyPr>
            <a:spAutoFit/>
          </a:bodyPr>
          <a:lstStyle/>
          <a:p>
            <a:pPr algn="ctr"/>
            <a:r>
              <a:rPr lang="en-US" b="1" dirty="0"/>
              <a:t>Ensure you annotate All False and Nuisance Alarms As Well On This Form.  This Information Is Used By The Alarm Tech To Trouble Shoot The System.</a:t>
            </a:r>
          </a:p>
        </p:txBody>
      </p:sp>
      <p:sp>
        <p:nvSpPr>
          <p:cNvPr id="30" name="TextBox 29"/>
          <p:cNvSpPr txBox="1"/>
          <p:nvPr/>
        </p:nvSpPr>
        <p:spPr>
          <a:xfrm>
            <a:off x="2504310" y="5029200"/>
            <a:ext cx="7331879" cy="369332"/>
          </a:xfrm>
          <a:prstGeom prst="rect">
            <a:avLst/>
          </a:prstGeom>
          <a:solidFill>
            <a:schemeClr val="bg1"/>
          </a:solidFill>
        </p:spPr>
        <p:txBody>
          <a:bodyPr wrap="none" rtlCol="0">
            <a:spAutoFit/>
          </a:bodyPr>
          <a:lstStyle/>
          <a:p>
            <a:r>
              <a:rPr lang="en-US" b="1" dirty="0"/>
              <a:t>Completed DA Form 4930 must be maintained on file for 90 Days.</a:t>
            </a:r>
          </a:p>
        </p:txBody>
      </p:sp>
      <p:grpSp>
        <p:nvGrpSpPr>
          <p:cNvPr id="2" name="Group 39"/>
          <p:cNvGrpSpPr/>
          <p:nvPr/>
        </p:nvGrpSpPr>
        <p:grpSpPr>
          <a:xfrm>
            <a:off x="1792073" y="3679810"/>
            <a:ext cx="8597227" cy="451627"/>
            <a:chOff x="268072" y="3679809"/>
            <a:chExt cx="8597227" cy="451627"/>
          </a:xfrm>
        </p:grpSpPr>
        <p:sp>
          <p:nvSpPr>
            <p:cNvPr id="31" name="Text Box 6"/>
            <p:cNvSpPr txBox="1">
              <a:spLocks noChangeArrowheads="1"/>
            </p:cNvSpPr>
            <p:nvPr/>
          </p:nvSpPr>
          <p:spPr bwMode="auto">
            <a:xfrm>
              <a:off x="268072" y="3753832"/>
              <a:ext cx="1438214" cy="338554"/>
            </a:xfrm>
            <a:prstGeom prst="rect">
              <a:avLst/>
            </a:prstGeom>
            <a:noFill/>
            <a:ln w="9525">
              <a:noFill/>
              <a:miter lim="800000"/>
              <a:headEnd/>
              <a:tailEnd/>
            </a:ln>
          </p:spPr>
          <p:txBody>
            <a:bodyPr wrap="none">
              <a:spAutoFit/>
            </a:bodyPr>
            <a:lstStyle/>
            <a:p>
              <a:r>
                <a:rPr lang="en-US" sz="1600" dirty="0"/>
                <a:t>BLDG 7803-1</a:t>
              </a:r>
            </a:p>
          </p:txBody>
        </p:sp>
        <p:sp>
          <p:nvSpPr>
            <p:cNvPr id="32" name="Text Box 7"/>
            <p:cNvSpPr txBox="1">
              <a:spLocks noChangeArrowheads="1"/>
            </p:cNvSpPr>
            <p:nvPr/>
          </p:nvSpPr>
          <p:spPr bwMode="auto">
            <a:xfrm>
              <a:off x="1947799" y="3764724"/>
              <a:ext cx="311150" cy="366712"/>
            </a:xfrm>
            <a:prstGeom prst="rect">
              <a:avLst/>
            </a:prstGeom>
            <a:noFill/>
            <a:ln w="9525">
              <a:noFill/>
              <a:miter lim="800000"/>
              <a:headEnd/>
              <a:tailEnd/>
            </a:ln>
          </p:spPr>
          <p:txBody>
            <a:bodyPr wrap="none">
              <a:spAutoFit/>
            </a:bodyPr>
            <a:lstStyle/>
            <a:p>
              <a:r>
                <a:rPr lang="en-US" dirty="0"/>
                <a:t>3</a:t>
              </a:r>
            </a:p>
          </p:txBody>
        </p:sp>
        <p:sp>
          <p:nvSpPr>
            <p:cNvPr id="33" name="Text Box 9"/>
            <p:cNvSpPr txBox="1">
              <a:spLocks noChangeArrowheads="1"/>
            </p:cNvSpPr>
            <p:nvPr/>
          </p:nvSpPr>
          <p:spPr bwMode="auto">
            <a:xfrm>
              <a:off x="2393099" y="3861554"/>
              <a:ext cx="646331" cy="230832"/>
            </a:xfrm>
            <a:prstGeom prst="rect">
              <a:avLst/>
            </a:prstGeom>
            <a:noFill/>
            <a:ln w="9525">
              <a:noFill/>
              <a:miter lim="800000"/>
              <a:headEnd/>
              <a:tailEnd/>
            </a:ln>
          </p:spPr>
          <p:txBody>
            <a:bodyPr wrap="none">
              <a:spAutoFit/>
            </a:bodyPr>
            <a:lstStyle/>
            <a:p>
              <a:r>
                <a:rPr lang="en-US" sz="900" dirty="0"/>
                <a:t>1 Aug 16</a:t>
              </a:r>
            </a:p>
          </p:txBody>
        </p:sp>
        <p:sp>
          <p:nvSpPr>
            <p:cNvPr id="34" name="Text Box 10"/>
            <p:cNvSpPr txBox="1">
              <a:spLocks noChangeArrowheads="1"/>
            </p:cNvSpPr>
            <p:nvPr/>
          </p:nvSpPr>
          <p:spPr bwMode="auto">
            <a:xfrm>
              <a:off x="3057751" y="3839289"/>
              <a:ext cx="466794" cy="246221"/>
            </a:xfrm>
            <a:prstGeom prst="rect">
              <a:avLst/>
            </a:prstGeom>
            <a:noFill/>
            <a:ln w="9525">
              <a:noFill/>
              <a:miter lim="800000"/>
              <a:headEnd/>
              <a:tailEnd/>
            </a:ln>
          </p:spPr>
          <p:txBody>
            <a:bodyPr wrap="none">
              <a:spAutoFit/>
            </a:bodyPr>
            <a:lstStyle/>
            <a:p>
              <a:r>
                <a:rPr lang="en-US" sz="1000" dirty="0"/>
                <a:t>0200</a:t>
              </a:r>
            </a:p>
          </p:txBody>
        </p:sp>
        <p:sp>
          <p:nvSpPr>
            <p:cNvPr id="35" name="Text Box 11"/>
            <p:cNvSpPr txBox="1">
              <a:spLocks noChangeArrowheads="1"/>
            </p:cNvSpPr>
            <p:nvPr/>
          </p:nvSpPr>
          <p:spPr bwMode="auto">
            <a:xfrm>
              <a:off x="3673874" y="3832758"/>
              <a:ext cx="466794" cy="246221"/>
            </a:xfrm>
            <a:prstGeom prst="rect">
              <a:avLst/>
            </a:prstGeom>
            <a:noFill/>
            <a:ln w="9525">
              <a:noFill/>
              <a:miter lim="800000"/>
              <a:headEnd/>
              <a:tailEnd/>
            </a:ln>
          </p:spPr>
          <p:txBody>
            <a:bodyPr wrap="none">
              <a:spAutoFit/>
            </a:bodyPr>
            <a:lstStyle/>
            <a:p>
              <a:r>
                <a:rPr lang="en-US" sz="1000" dirty="0"/>
                <a:t>0330</a:t>
              </a:r>
            </a:p>
          </p:txBody>
        </p:sp>
        <p:sp>
          <p:nvSpPr>
            <p:cNvPr id="36" name="Text Box 12"/>
            <p:cNvSpPr txBox="1">
              <a:spLocks noChangeArrowheads="1"/>
            </p:cNvSpPr>
            <p:nvPr/>
          </p:nvSpPr>
          <p:spPr bwMode="auto">
            <a:xfrm>
              <a:off x="4295449" y="3848851"/>
              <a:ext cx="452438" cy="244475"/>
            </a:xfrm>
            <a:prstGeom prst="rect">
              <a:avLst/>
            </a:prstGeom>
            <a:noFill/>
            <a:ln w="9525">
              <a:noFill/>
              <a:miter lim="800000"/>
              <a:headEnd/>
              <a:tailEnd/>
            </a:ln>
          </p:spPr>
          <p:txBody>
            <a:bodyPr wrap="none">
              <a:spAutoFit/>
            </a:bodyPr>
            <a:lstStyle/>
            <a:p>
              <a:r>
                <a:rPr lang="en-US" sz="1000" dirty="0"/>
                <a:t>HOT</a:t>
              </a:r>
            </a:p>
          </p:txBody>
        </p:sp>
        <p:sp>
          <p:nvSpPr>
            <p:cNvPr id="37" name="Text Box 13"/>
            <p:cNvSpPr txBox="1">
              <a:spLocks noChangeArrowheads="1"/>
            </p:cNvSpPr>
            <p:nvPr/>
          </p:nvSpPr>
          <p:spPr bwMode="auto">
            <a:xfrm>
              <a:off x="5067546" y="3834237"/>
              <a:ext cx="888385" cy="246221"/>
            </a:xfrm>
            <a:prstGeom prst="rect">
              <a:avLst/>
            </a:prstGeom>
            <a:noFill/>
            <a:ln w="9525">
              <a:noFill/>
              <a:miter lim="800000"/>
              <a:headEnd/>
              <a:tailEnd/>
            </a:ln>
          </p:spPr>
          <p:txBody>
            <a:bodyPr wrap="none">
              <a:spAutoFit/>
            </a:bodyPr>
            <a:lstStyle/>
            <a:p>
              <a:r>
                <a:rPr lang="en-US" sz="1000" dirty="0"/>
                <a:t>Reset Alarm</a:t>
              </a:r>
            </a:p>
          </p:txBody>
        </p:sp>
        <p:sp>
          <p:nvSpPr>
            <p:cNvPr id="38" name="Text Box 14"/>
            <p:cNvSpPr txBox="1">
              <a:spLocks noChangeArrowheads="1"/>
            </p:cNvSpPr>
            <p:nvPr/>
          </p:nvSpPr>
          <p:spPr bwMode="auto">
            <a:xfrm>
              <a:off x="8321560" y="3772431"/>
              <a:ext cx="543739" cy="307777"/>
            </a:xfrm>
            <a:prstGeom prst="rect">
              <a:avLst/>
            </a:prstGeom>
            <a:noFill/>
            <a:ln w="9525">
              <a:noFill/>
              <a:miter lim="800000"/>
              <a:headEnd/>
              <a:tailEnd/>
            </a:ln>
          </p:spPr>
          <p:txBody>
            <a:bodyPr wrap="none">
              <a:spAutoFit/>
            </a:bodyPr>
            <a:lstStyle/>
            <a:p>
              <a:r>
                <a:rPr lang="en-US" sz="1400" b="1" dirty="0"/>
                <a:t>JDA</a:t>
              </a:r>
            </a:p>
          </p:txBody>
        </p:sp>
        <p:sp>
          <p:nvSpPr>
            <p:cNvPr id="39" name="Text Box 13"/>
            <p:cNvSpPr txBox="1">
              <a:spLocks noChangeArrowheads="1"/>
            </p:cNvSpPr>
            <p:nvPr/>
          </p:nvSpPr>
          <p:spPr bwMode="auto">
            <a:xfrm>
              <a:off x="6527800" y="3679809"/>
              <a:ext cx="1414170" cy="400110"/>
            </a:xfrm>
            <a:prstGeom prst="rect">
              <a:avLst/>
            </a:prstGeom>
            <a:noFill/>
            <a:ln w="9525">
              <a:noFill/>
              <a:miter lim="800000"/>
              <a:headEnd/>
              <a:tailEnd/>
            </a:ln>
          </p:spPr>
          <p:txBody>
            <a:bodyPr wrap="none">
              <a:spAutoFit/>
            </a:bodyPr>
            <a:lstStyle/>
            <a:p>
              <a:r>
                <a:rPr lang="en-US" sz="1000" dirty="0"/>
                <a:t>Mouse in Arms Room</a:t>
              </a:r>
            </a:p>
            <a:p>
              <a:r>
                <a:rPr lang="en-US" sz="1000" dirty="0"/>
                <a:t>Activated PIR</a:t>
              </a:r>
            </a:p>
          </p:txBody>
        </p:sp>
      </p:grpSp>
      <p:sp>
        <p:nvSpPr>
          <p:cNvPr id="42"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15927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65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27"/>
                                        </p:tgtEl>
                                        <p:attrNameLst>
                                          <p:attrName>style.visibility</p:attrName>
                                        </p:attrNameLst>
                                      </p:cBhvr>
                                      <p:to>
                                        <p:strVal val="visible"/>
                                      </p:to>
                                    </p:set>
                                  </p:childTnLst>
                                  <p:subTnLst>
                                    <p:set>
                                      <p:cBhvr override="childStyle">
                                        <p:cTn dur="1" fill="hold" display="0" masterRel="nextClick" afterEffect="1"/>
                                        <p:tgtEl>
                                          <p:spTgt spid="57652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76528"/>
                                        </p:tgtEl>
                                        <p:attrNameLst>
                                          <p:attrName>style.visibility</p:attrName>
                                        </p:attrNameLst>
                                      </p:cBhvr>
                                      <p:to>
                                        <p:strVal val="visible"/>
                                      </p:to>
                                    </p:set>
                                  </p:childTnLst>
                                  <p:subTnLst>
                                    <p:set>
                                      <p:cBhvr override="childStyle">
                                        <p:cTn dur="1" fill="hold" display="0" masterRel="nextClick" afterEffect="1"/>
                                        <p:tgtEl>
                                          <p:spTgt spid="5765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6516"/>
                                        </p:tgtEl>
                                        <p:attrNameLst>
                                          <p:attrName>style.visibility</p:attrName>
                                        </p:attrNameLst>
                                      </p:cBhvr>
                                      <p:to>
                                        <p:strVal val="visible"/>
                                      </p:to>
                                    </p:set>
                                  </p:childTnLst>
                                  <p:subTnLst>
                                    <p:set>
                                      <p:cBhvr override="childStyle">
                                        <p:cTn dur="1" fill="hold" display="0" masterRel="nextClick" afterEffect="1"/>
                                        <p:tgtEl>
                                          <p:spTgt spid="57651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76520"/>
                                        </p:tgtEl>
                                        <p:attrNameLst>
                                          <p:attrName>style.visibility</p:attrName>
                                        </p:attrNameLst>
                                      </p:cBhvr>
                                      <p:to>
                                        <p:strVal val="visible"/>
                                      </p:to>
                                    </p:set>
                                  </p:childTnLst>
                                  <p:subTnLst>
                                    <p:set>
                                      <p:cBhvr override="childStyle">
                                        <p:cTn dur="1" fill="hold" display="0" masterRel="nextClick" afterEffect="1"/>
                                        <p:tgtEl>
                                          <p:spTgt spid="576520"/>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576529"/>
                                        </p:tgtEl>
                                        <p:attrNameLst>
                                          <p:attrName>style.visibility</p:attrName>
                                        </p:attrNameLst>
                                      </p:cBhvr>
                                      <p:to>
                                        <p:strVal val="visible"/>
                                      </p:to>
                                    </p:set>
                                  </p:childTnLst>
                                  <p:subTnLst>
                                    <p:set>
                                      <p:cBhvr override="childStyle">
                                        <p:cTn dur="1" fill="hold" display="0" masterRel="nextClick" afterEffect="1"/>
                                        <p:tgtEl>
                                          <p:spTgt spid="576529"/>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765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6530"/>
                                        </p:tgtEl>
                                        <p:attrNameLst>
                                          <p:attrName>style.visibility</p:attrName>
                                        </p:attrNameLst>
                                      </p:cBhvr>
                                      <p:to>
                                        <p:strVal val="visible"/>
                                      </p:to>
                                    </p:set>
                                  </p:childTnLst>
                                  <p:subTnLst>
                                    <p:set>
                                      <p:cBhvr override="childStyle">
                                        <p:cTn dur="1" fill="hold" display="0" masterRel="nextClick" afterEffect="1"/>
                                        <p:tgtEl>
                                          <p:spTgt spid="57653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576531"/>
                                        </p:tgtEl>
                                        <p:attrNameLst>
                                          <p:attrName>style.visibility</p:attrName>
                                        </p:attrNameLst>
                                      </p:cBhvr>
                                      <p:to>
                                        <p:strVal val="visible"/>
                                      </p:to>
                                    </p:set>
                                  </p:childTnLst>
                                  <p:subTnLst>
                                    <p:set>
                                      <p:cBhvr override="childStyle">
                                        <p:cTn dur="1" fill="hold" display="0" masterRel="nextClick" afterEffect="1"/>
                                        <p:tgtEl>
                                          <p:spTgt spid="57653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5765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6533"/>
                                        </p:tgtEl>
                                        <p:attrNameLst>
                                          <p:attrName>style.visibility</p:attrName>
                                        </p:attrNameLst>
                                      </p:cBhvr>
                                      <p:to>
                                        <p:strVal val="visible"/>
                                      </p:to>
                                    </p:set>
                                  </p:childTnLst>
                                  <p:subTnLst>
                                    <p:set>
                                      <p:cBhvr override="childStyle">
                                        <p:cTn dur="1" fill="hold" display="0" masterRel="nextClick" afterEffect="1"/>
                                        <p:tgtEl>
                                          <p:spTgt spid="576533"/>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576534"/>
                                        </p:tgtEl>
                                        <p:attrNameLst>
                                          <p:attrName>style.visibility</p:attrName>
                                        </p:attrNameLst>
                                      </p:cBhvr>
                                      <p:to>
                                        <p:strVal val="visible"/>
                                      </p:to>
                                    </p:set>
                                  </p:childTnLst>
                                  <p:subTnLst>
                                    <p:set>
                                      <p:cBhvr override="childStyle">
                                        <p:cTn dur="1" fill="hold" display="0" masterRel="nextClick" afterEffect="1"/>
                                        <p:tgtEl>
                                          <p:spTgt spid="576534"/>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5765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65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6532"/>
                                        </p:tgtEl>
                                        <p:attrNameLst>
                                          <p:attrName>style.visibility</p:attrName>
                                        </p:attrNameLst>
                                      </p:cBhvr>
                                      <p:to>
                                        <p:strVal val="visible"/>
                                      </p:to>
                                    </p:set>
                                  </p:childTnLst>
                                  <p:subTnLst>
                                    <p:set>
                                      <p:cBhvr override="childStyle">
                                        <p:cTn dur="1" fill="hold" display="0" masterRel="nextClick" afterEffect="1"/>
                                        <p:tgtEl>
                                          <p:spTgt spid="576532"/>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6536"/>
                                        </p:tgtEl>
                                        <p:attrNameLst>
                                          <p:attrName>style.visibility</p:attrName>
                                        </p:attrNameLst>
                                      </p:cBhvr>
                                      <p:to>
                                        <p:strVal val="visible"/>
                                      </p:to>
                                    </p:set>
                                  </p:childTnLst>
                                  <p:subTnLst>
                                    <p:set>
                                      <p:cBhvr override="childStyle">
                                        <p:cTn dur="1" fill="hold" display="0" masterRel="nextClick" afterEffect="1"/>
                                        <p:tgtEl>
                                          <p:spTgt spid="576536"/>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576535"/>
                                        </p:tgtEl>
                                        <p:attrNameLst>
                                          <p:attrName>style.visibility</p:attrName>
                                        </p:attrNameLst>
                                      </p:cBhvr>
                                      <p:to>
                                        <p:strVal val="visible"/>
                                      </p:to>
                                    </p:set>
                                  </p:childTnLst>
                                  <p:subTnLst>
                                    <p:set>
                                      <p:cBhvr override="childStyle">
                                        <p:cTn dur="1" fill="hold" display="0" masterRel="nextClick" afterEffect="1"/>
                                        <p:tgtEl>
                                          <p:spTgt spid="576535"/>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5765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6538"/>
                                        </p:tgtEl>
                                        <p:attrNameLst>
                                          <p:attrName>style.visibility</p:attrName>
                                        </p:attrNameLst>
                                      </p:cBhvr>
                                      <p:to>
                                        <p:strVal val="visible"/>
                                      </p:to>
                                    </p:set>
                                  </p:childTnLst>
                                  <p:subTnLst>
                                    <p:set>
                                      <p:cBhvr override="childStyle">
                                        <p:cTn dur="1" fill="hold" display="0" masterRel="nextClick" afterEffect="1"/>
                                        <p:tgtEl>
                                          <p:spTgt spid="576538"/>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576537"/>
                                        </p:tgtEl>
                                        <p:attrNameLst>
                                          <p:attrName>style.visibility</p:attrName>
                                        </p:attrNameLst>
                                      </p:cBhvr>
                                      <p:to>
                                        <p:strVal val="visible"/>
                                      </p:to>
                                    </p:set>
                                  </p:childTnLst>
                                  <p:subTnLst>
                                    <p:set>
                                      <p:cBhvr override="childStyle">
                                        <p:cTn dur="1" fill="hold" display="0" masterRel="nextClick" afterEffect="1"/>
                                        <p:tgtEl>
                                          <p:spTgt spid="576537"/>
                                        </p:tgtEl>
                                        <p:attrNameLst>
                                          <p:attrName>style.visibility</p:attrName>
                                        </p:attrNameLst>
                                      </p:cBhvr>
                                      <p:to>
                                        <p:strVal val="hidden"/>
                                      </p:to>
                                    </p:set>
                                  </p:subTnLst>
                                </p:cTn>
                              </p:par>
                              <p:par>
                                <p:cTn id="55" presetID="1" presetClass="entr" presetSubtype="0" fill="hold" grpId="0" nodeType="withEffect">
                                  <p:stCondLst>
                                    <p:cond delay="0"/>
                                  </p:stCondLst>
                                  <p:childTnLst>
                                    <p:set>
                                      <p:cBhvr>
                                        <p:cTn id="56" dur="1" fill="hold">
                                          <p:stCondLst>
                                            <p:cond delay="0"/>
                                          </p:stCondLst>
                                        </p:cTn>
                                        <p:tgtEl>
                                          <p:spTgt spid="5765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6539"/>
                                        </p:tgtEl>
                                        <p:attrNameLst>
                                          <p:attrName>style.visibility</p:attrName>
                                        </p:attrNameLst>
                                      </p:cBhvr>
                                      <p:to>
                                        <p:strVal val="visible"/>
                                      </p:to>
                                    </p:set>
                                  </p:childTnLst>
                                  <p:subTnLst>
                                    <p:set>
                                      <p:cBhvr override="childStyle">
                                        <p:cTn dur="1" fill="hold" display="0" masterRel="nextClick" afterEffect="1"/>
                                        <p:tgtEl>
                                          <p:spTgt spid="576539"/>
                                        </p:tgtEl>
                                        <p:attrNameLst>
                                          <p:attrName>style.visibility</p:attrName>
                                        </p:attrNameLst>
                                      </p:cBhvr>
                                      <p:to>
                                        <p:strVal val="hidden"/>
                                      </p:to>
                                    </p:set>
                                  </p:subTnLst>
                                </p:cTn>
                              </p:par>
                              <p:par>
                                <p:cTn id="61" presetID="1" presetClass="entr" presetSubtype="0" fill="hold" grpId="0" nodeType="withEffect">
                                  <p:stCondLst>
                                    <p:cond delay="0"/>
                                  </p:stCondLst>
                                  <p:childTnLst>
                                    <p:set>
                                      <p:cBhvr>
                                        <p:cTn id="62" dur="1" fill="hold">
                                          <p:stCondLst>
                                            <p:cond delay="0"/>
                                          </p:stCondLst>
                                        </p:cTn>
                                        <p:tgtEl>
                                          <p:spTgt spid="576540"/>
                                        </p:tgtEl>
                                        <p:attrNameLst>
                                          <p:attrName>style.visibility</p:attrName>
                                        </p:attrNameLst>
                                      </p:cBhvr>
                                      <p:to>
                                        <p:strVal val="visible"/>
                                      </p:to>
                                    </p:set>
                                  </p:childTnLst>
                                  <p:subTnLst>
                                    <p:set>
                                      <p:cBhvr override="childStyle">
                                        <p:cTn dur="1" fill="hold" display="0" masterRel="nextClick" afterEffect="1"/>
                                        <p:tgtEl>
                                          <p:spTgt spid="576540"/>
                                        </p:tgtEl>
                                        <p:attrNameLst>
                                          <p:attrName>style.visibility</p:attrName>
                                        </p:attrNameLst>
                                      </p:cBhvr>
                                      <p:to>
                                        <p:strVal val="hidden"/>
                                      </p:to>
                                    </p:set>
                                  </p:subTnLst>
                                </p:cTn>
                              </p:par>
                              <p:par>
                                <p:cTn id="63" presetID="1" presetClass="entr" presetSubtype="0" fill="hold" grpId="0" nodeType="withEffect">
                                  <p:stCondLst>
                                    <p:cond delay="0"/>
                                  </p:stCondLst>
                                  <p:childTnLst>
                                    <p:set>
                                      <p:cBhvr>
                                        <p:cTn id="64" dur="1" fill="hold">
                                          <p:stCondLst>
                                            <p:cond delay="0"/>
                                          </p:stCondLst>
                                        </p:cTn>
                                        <p:tgtEl>
                                          <p:spTgt spid="5765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65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8" grpId="0"/>
      <p:bldP spid="576519" grpId="0"/>
      <p:bldP spid="576520" grpId="0" animBg="1"/>
      <p:bldP spid="576521" grpId="0"/>
      <p:bldP spid="576522" grpId="0"/>
      <p:bldP spid="576523" grpId="0"/>
      <p:bldP spid="576524" grpId="0"/>
      <p:bldP spid="576525" grpId="0"/>
      <p:bldP spid="576526" grpId="0"/>
      <p:bldP spid="576527" grpId="0" animBg="1"/>
      <p:bldP spid="576528" grpId="0"/>
      <p:bldP spid="576529" grpId="0" animBg="1"/>
      <p:bldP spid="576530" grpId="0"/>
      <p:bldP spid="576531" grpId="0" animBg="1"/>
      <p:bldP spid="576532" grpId="0"/>
      <p:bldP spid="576533" grpId="0" animBg="1"/>
      <p:bldP spid="576534" grpId="0" animBg="1"/>
      <p:bldP spid="576535" grpId="0"/>
      <p:bldP spid="576536" grpId="0" animBg="1"/>
      <p:bldP spid="576537" grpId="0"/>
      <p:bldP spid="576538" grpId="0" animBg="1"/>
      <p:bldP spid="576539" grpId="0"/>
      <p:bldP spid="576540" grpId="0" animBg="1"/>
      <p:bldP spid="576541" grpId="0" animBg="1"/>
      <p:bldP spid="3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bwMode="auto">
          <a:xfrm>
            <a:off x="1965960" y="2057401"/>
            <a:ext cx="8229600" cy="4525963"/>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dirty="0"/>
              <a:t>Access rosters not utilizing the proper format will not be accepted</a:t>
            </a:r>
          </a:p>
          <a:p>
            <a:pPr lvl="1" eaLnBrk="1" hangingPunct="1"/>
            <a:r>
              <a:rPr lang="en-US" dirty="0"/>
              <a:t>Proper room number and zone number listed on access roster</a:t>
            </a:r>
          </a:p>
          <a:p>
            <a:pPr lvl="1" eaLnBrk="1" hangingPunct="1"/>
            <a:r>
              <a:rPr lang="en-US" dirty="0"/>
              <a:t>Ensure the DoD ID Number is used, not SSN</a:t>
            </a:r>
          </a:p>
          <a:p>
            <a:pPr lvl="1" eaLnBrk="1" hangingPunct="1"/>
            <a:r>
              <a:rPr lang="en-US" dirty="0"/>
              <a:t>Building number and phone number of duty hour and non-duty hour POCs</a:t>
            </a:r>
          </a:p>
          <a:p>
            <a:pPr lvl="1" eaLnBrk="1" hangingPunct="1"/>
            <a:r>
              <a:rPr lang="en-US" dirty="0"/>
              <a:t>Email address of Commander and 1SG at a minimum.</a:t>
            </a:r>
          </a:p>
        </p:txBody>
      </p:sp>
      <p:sp>
        <p:nvSpPr>
          <p:cNvPr id="5"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31827315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1238" y="1569932"/>
            <a:ext cx="7046749" cy="765141"/>
          </a:xfrm>
        </p:spPr>
        <p:txBody>
          <a:bodyPr>
            <a:normAutofit/>
          </a:bodyPr>
          <a:lstStyle/>
          <a:p>
            <a:pPr marL="0" indent="0" algn="ctr">
              <a:buNone/>
            </a:pPr>
            <a:r>
              <a:rPr lang="en-US" sz="2000" dirty="0"/>
              <a:t>Alarm sign must be placed at eye level on exterior of alarmed facility</a:t>
            </a:r>
          </a:p>
        </p:txBody>
      </p:sp>
      <p:grpSp>
        <p:nvGrpSpPr>
          <p:cNvPr id="4" name="Group 6"/>
          <p:cNvGrpSpPr>
            <a:grpSpLocks/>
          </p:cNvGrpSpPr>
          <p:nvPr/>
        </p:nvGrpSpPr>
        <p:grpSpPr bwMode="auto">
          <a:xfrm>
            <a:off x="2895600" y="2335073"/>
            <a:ext cx="6358023" cy="3035321"/>
            <a:chOff x="6086" y="1629682"/>
            <a:chExt cx="9111186" cy="4331686"/>
          </a:xfrm>
        </p:grpSpPr>
        <p:sp>
          <p:nvSpPr>
            <p:cNvPr id="5"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sz="1350" dirty="0"/>
            </a:p>
          </p:txBody>
        </p:sp>
        <p:sp>
          <p:nvSpPr>
            <p:cNvPr id="6" name="Text Box 4"/>
            <p:cNvSpPr txBox="1">
              <a:spLocks noChangeArrowheads="1"/>
            </p:cNvSpPr>
            <p:nvPr/>
          </p:nvSpPr>
          <p:spPr bwMode="auto">
            <a:xfrm>
              <a:off x="1328736" y="1629682"/>
              <a:ext cx="6465888" cy="1712982"/>
            </a:xfrm>
            <a:prstGeom prst="rect">
              <a:avLst/>
            </a:prstGeom>
            <a:noFill/>
            <a:ln w="12700">
              <a:noFill/>
              <a:miter lim="800000"/>
              <a:headEnd/>
              <a:tailEnd/>
            </a:ln>
          </p:spPr>
          <p:txBody>
            <a:bodyPr>
              <a:spAutoFit/>
            </a:bodyPr>
            <a:lstStyle/>
            <a:p>
              <a:pPr algn="ctr" eaLnBrk="0" hangingPunct="0"/>
              <a:r>
                <a:rPr lang="en-US" sz="2400" b="1" dirty="0">
                  <a:latin typeface="Times New Roman" pitchFamily="18" charset="0"/>
                </a:rPr>
                <a:t>THIS FACILITY IS PROTECTED </a:t>
              </a:r>
            </a:p>
            <a:p>
              <a:pPr algn="ctr" eaLnBrk="0" hangingPunct="0"/>
              <a:r>
                <a:rPr lang="en-US" sz="2400" b="1" dirty="0">
                  <a:latin typeface="Times New Roman" pitchFamily="18" charset="0"/>
                </a:rPr>
                <a:t>BY AN</a:t>
              </a:r>
            </a:p>
          </p:txBody>
        </p:sp>
        <p:sp>
          <p:nvSpPr>
            <p:cNvPr id="7" name="Text Box 5"/>
            <p:cNvSpPr txBox="1">
              <a:spLocks noChangeArrowheads="1"/>
            </p:cNvSpPr>
            <p:nvPr/>
          </p:nvSpPr>
          <p:spPr bwMode="auto">
            <a:xfrm>
              <a:off x="1584294" y="2840247"/>
              <a:ext cx="6388100" cy="922375"/>
            </a:xfrm>
            <a:prstGeom prst="rect">
              <a:avLst/>
            </a:prstGeom>
            <a:solidFill>
              <a:srgbClr val="333300"/>
            </a:solidFill>
            <a:ln w="12700">
              <a:solidFill>
                <a:srgbClr val="FFFFFF"/>
              </a:solidFill>
              <a:miter lim="800000"/>
              <a:headEnd/>
              <a:tailEnd/>
            </a:ln>
          </p:spPr>
          <p:txBody>
            <a:bodyPr anchor="ctr">
              <a:spAutoFit/>
            </a:bodyPr>
            <a:lstStyle/>
            <a:p>
              <a:pPr algn="ctr" eaLnBrk="0" hangingPunct="0"/>
              <a:r>
                <a:rPr lang="en-US" sz="3600" b="1" dirty="0">
                  <a:solidFill>
                    <a:srgbClr val="FFFF00"/>
                  </a:solidFill>
                  <a:latin typeface="Times New Roman" pitchFamily="18" charset="0"/>
                </a:rPr>
                <a:t>ALARM SYSTEM</a:t>
              </a:r>
            </a:p>
          </p:txBody>
        </p:sp>
        <p:sp>
          <p:nvSpPr>
            <p:cNvPr id="8" name="Text Box 6"/>
            <p:cNvSpPr txBox="1">
              <a:spLocks noChangeArrowheads="1"/>
            </p:cNvSpPr>
            <p:nvPr/>
          </p:nvSpPr>
          <p:spPr bwMode="auto">
            <a:xfrm>
              <a:off x="6086" y="3721317"/>
              <a:ext cx="9111186" cy="2240051"/>
            </a:xfrm>
            <a:prstGeom prst="rect">
              <a:avLst/>
            </a:prstGeom>
            <a:noFill/>
            <a:ln w="12700">
              <a:noFill/>
              <a:miter lim="800000"/>
              <a:headEnd/>
              <a:tailEnd/>
            </a:ln>
          </p:spPr>
          <p:txBody>
            <a:bodyPr wrap="none">
              <a:spAutoFit/>
            </a:bodyPr>
            <a:lstStyle/>
            <a:p>
              <a:pPr algn="ctr" eaLnBrk="0" hangingPunct="0"/>
              <a:r>
                <a:rPr lang="en-US" sz="2400" b="1" dirty="0">
                  <a:latin typeface="Times New Roman" pitchFamily="18" charset="0"/>
                </a:rPr>
                <a:t>UNAUTHORIZED ENTRY IS PROHIBITED </a:t>
              </a:r>
            </a:p>
            <a:p>
              <a:pPr algn="ctr" eaLnBrk="0" hangingPunct="0"/>
              <a:r>
                <a:rPr lang="en-US" sz="2400" b="1" dirty="0">
                  <a:latin typeface="Times New Roman" pitchFamily="18" charset="0"/>
                </a:rPr>
                <a:t>VIOLATORS WILL BE PROSECUTED</a:t>
              </a:r>
            </a:p>
            <a:p>
              <a:pPr algn="ctr" eaLnBrk="0" hangingPunct="0"/>
              <a:r>
                <a:rPr lang="en-US" sz="2400" b="1" dirty="0">
                  <a:latin typeface="Times New Roman" pitchFamily="18" charset="0"/>
                </a:rPr>
                <a:t>UNDER THE PROVISIONS OF THE UCMJ</a:t>
              </a:r>
            </a:p>
            <a:p>
              <a:pPr algn="ctr" eaLnBrk="0" hangingPunct="0"/>
              <a:r>
                <a:rPr lang="en-US" sz="2400" b="1" dirty="0">
                  <a:latin typeface="Times New Roman" pitchFamily="18" charset="0"/>
                </a:rPr>
                <a:t>OR OTHER APPLICABLE LAWS</a:t>
              </a:r>
              <a:endParaRPr lang="en-US" sz="2700" b="1" dirty="0">
                <a:latin typeface="Times New Roman" pitchFamily="18" charset="0"/>
              </a:endParaRPr>
            </a:p>
          </p:txBody>
        </p:sp>
      </p:grpSp>
      <p:sp>
        <p:nvSpPr>
          <p:cNvPr id="11"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
        <p:nvSpPr>
          <p:cNvPr id="2" name="Rectangle 1"/>
          <p:cNvSpPr/>
          <p:nvPr/>
        </p:nvSpPr>
        <p:spPr>
          <a:xfrm>
            <a:off x="2551237" y="5485316"/>
            <a:ext cx="7772400" cy="646331"/>
          </a:xfrm>
          <a:prstGeom prst="rect">
            <a:avLst/>
          </a:prstGeom>
        </p:spPr>
        <p:txBody>
          <a:bodyPr wrap="square">
            <a:spAutoFit/>
          </a:bodyPr>
          <a:lstStyle/>
          <a:p>
            <a:pPr eaLnBrk="1" hangingPunct="1">
              <a:buFontTx/>
              <a:buNone/>
            </a:pPr>
            <a:r>
              <a:rPr lang="en-US" dirty="0"/>
              <a:t>Fort Riley Regulation 190-11 Requires You to Secure Your ICIDS System Whenever Your Arms Room Is Unoccupied For Any Amount of Time.</a:t>
            </a:r>
          </a:p>
        </p:txBody>
      </p:sp>
    </p:spTree>
    <p:extLst>
      <p:ext uri="{BB962C8B-B14F-4D97-AF65-F5344CB8AC3E}">
        <p14:creationId xmlns:p14="http://schemas.microsoft.com/office/powerpoint/2010/main" val="1269929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828800" y="2438400"/>
            <a:ext cx="4191000" cy="4038600"/>
          </a:xfrm>
        </p:spPr>
        <p:txBody>
          <a:bodyPr/>
          <a:lstStyle/>
          <a:p>
            <a:pPr marL="800100" lvl="1" indent="-342900">
              <a:buFontTx/>
              <a:buChar char="•"/>
            </a:pPr>
            <a:r>
              <a:rPr lang="en-US" sz="1800" dirty="0"/>
              <a:t>Administrative Security</a:t>
            </a:r>
          </a:p>
          <a:p>
            <a:pPr marL="1147763" lvl="2" indent="-342900"/>
            <a:r>
              <a:rPr lang="en-US" sz="1400" dirty="0"/>
              <a:t>CO / BTRY / TRP level</a:t>
            </a:r>
          </a:p>
          <a:p>
            <a:pPr marL="1147763" lvl="2" indent="-342900"/>
            <a:r>
              <a:rPr lang="en-US" sz="1400" dirty="0"/>
              <a:t>BN / BDE level</a:t>
            </a:r>
          </a:p>
          <a:p>
            <a:pPr marL="1147763" lvl="2" indent="-342900"/>
            <a:r>
              <a:rPr lang="en-US" sz="1400" dirty="0"/>
              <a:t>DIV / Directorate level</a:t>
            </a:r>
          </a:p>
          <a:p>
            <a:pPr marL="800100" lvl="1" indent="-342900">
              <a:buFontTx/>
              <a:buChar char="•"/>
            </a:pPr>
            <a:r>
              <a:rPr lang="en-US" sz="1800" dirty="0"/>
              <a:t>Admin Keys and Combinations</a:t>
            </a:r>
          </a:p>
          <a:p>
            <a:pPr marL="800100" lvl="1" indent="-342900">
              <a:buFontTx/>
              <a:buChar char="•"/>
            </a:pPr>
            <a:r>
              <a:rPr lang="en-US" sz="1800" dirty="0"/>
              <a:t>Supply Room Security</a:t>
            </a:r>
          </a:p>
          <a:p>
            <a:pPr marL="800100" lvl="1" indent="-342900">
              <a:buFontTx/>
              <a:buChar char="•"/>
            </a:pPr>
            <a:r>
              <a:rPr lang="en-US" sz="1800" dirty="0"/>
              <a:t>Arms Room Operations</a:t>
            </a:r>
          </a:p>
          <a:p>
            <a:pPr marL="800100" lvl="1" indent="-342900">
              <a:buFontTx/>
              <a:buChar char="•"/>
            </a:pPr>
            <a:r>
              <a:rPr lang="en-US" sz="1800" dirty="0"/>
              <a:t>AA&amp;E Key Control</a:t>
            </a:r>
          </a:p>
          <a:p>
            <a:pPr marL="800100" lvl="1" indent="-342900">
              <a:buFontTx/>
              <a:buChar char="•"/>
            </a:pPr>
            <a:r>
              <a:rPr lang="en-US" sz="1800" dirty="0"/>
              <a:t>Motor Pool (Tactical Vehicle Storage)</a:t>
            </a:r>
          </a:p>
          <a:p>
            <a:pPr marL="800100" lvl="1" indent="-342900">
              <a:buFontTx/>
              <a:buChar char="•"/>
            </a:pPr>
            <a:r>
              <a:rPr lang="en-US" sz="1800" dirty="0"/>
              <a:t>POL Storage</a:t>
            </a:r>
          </a:p>
          <a:p>
            <a:endParaRPr lang="en-US" dirty="0"/>
          </a:p>
        </p:txBody>
      </p:sp>
      <p:sp>
        <p:nvSpPr>
          <p:cNvPr id="6" name="Content Placeholder 5"/>
          <p:cNvSpPr>
            <a:spLocks noGrp="1"/>
          </p:cNvSpPr>
          <p:nvPr>
            <p:ph sz="half" idx="2"/>
          </p:nvPr>
        </p:nvSpPr>
        <p:spPr>
          <a:xfrm>
            <a:off x="5867400" y="2438400"/>
            <a:ext cx="4495800" cy="4114800"/>
          </a:xfrm>
        </p:spPr>
        <p:txBody>
          <a:bodyPr/>
          <a:lstStyle/>
          <a:p>
            <a:pPr marL="800100" lvl="1" indent="-342900">
              <a:buFontTx/>
              <a:buChar char="•"/>
            </a:pPr>
            <a:r>
              <a:rPr lang="en-US" sz="1800" dirty="0"/>
              <a:t>ICIDS</a:t>
            </a:r>
          </a:p>
          <a:p>
            <a:pPr marL="800100" lvl="1" indent="-342900">
              <a:buFontTx/>
              <a:buChar char="•"/>
            </a:pPr>
            <a:r>
              <a:rPr lang="en-US" sz="1800" dirty="0"/>
              <a:t>Tool Security</a:t>
            </a:r>
          </a:p>
          <a:p>
            <a:pPr marL="800100" lvl="1" indent="-342900">
              <a:buFontTx/>
              <a:buChar char="•"/>
            </a:pPr>
            <a:r>
              <a:rPr lang="en-US" sz="1800" dirty="0"/>
              <a:t>High-value items storage</a:t>
            </a:r>
          </a:p>
          <a:p>
            <a:pPr marL="800100" lvl="1" indent="-342900">
              <a:buFontTx/>
              <a:buChar char="•"/>
            </a:pPr>
            <a:r>
              <a:rPr lang="en-US" sz="1800" dirty="0"/>
              <a:t>FP measures</a:t>
            </a:r>
          </a:p>
          <a:p>
            <a:pPr marL="800100" lvl="1" indent="-342900">
              <a:buFontTx/>
              <a:buChar char="•"/>
            </a:pPr>
            <a:r>
              <a:rPr lang="en-US" sz="1800" dirty="0"/>
              <a:t>Airfield Security</a:t>
            </a:r>
          </a:p>
          <a:p>
            <a:pPr marL="800100" lvl="1" indent="-342900">
              <a:buFontTx/>
              <a:buChar char="•"/>
            </a:pPr>
            <a:r>
              <a:rPr lang="en-US" sz="1800" dirty="0"/>
              <a:t>POF’s and Privately Owned Ammunition</a:t>
            </a:r>
          </a:p>
          <a:p>
            <a:pPr marL="800100" lvl="1" indent="-342900">
              <a:buFontTx/>
              <a:buChar char="•"/>
            </a:pPr>
            <a:r>
              <a:rPr lang="en-US" sz="1800" dirty="0"/>
              <a:t>OCIE Storage</a:t>
            </a:r>
          </a:p>
          <a:p>
            <a:pPr marL="800100" lvl="1" indent="-342900">
              <a:buFontTx/>
              <a:buChar char="•"/>
            </a:pPr>
            <a:r>
              <a:rPr lang="en-US" sz="1800" dirty="0"/>
              <a:t>Subsistence Facilities</a:t>
            </a:r>
          </a:p>
          <a:p>
            <a:pPr marL="800100" lvl="1" indent="-342900">
              <a:buFontTx/>
              <a:buChar char="•"/>
            </a:pPr>
            <a:r>
              <a:rPr lang="en-US" sz="1800" dirty="0"/>
              <a:t>PLL Storage</a:t>
            </a:r>
          </a:p>
          <a:p>
            <a:endParaRPr lang="en-US" dirty="0"/>
          </a:p>
        </p:txBody>
      </p:sp>
      <p:sp>
        <p:nvSpPr>
          <p:cNvPr id="7" name="TextBox 6"/>
          <p:cNvSpPr txBox="1"/>
          <p:nvPr/>
        </p:nvSpPr>
        <p:spPr>
          <a:xfrm>
            <a:off x="2705100" y="1846228"/>
            <a:ext cx="6324600" cy="769441"/>
          </a:xfrm>
          <a:prstGeom prst="rect">
            <a:avLst/>
          </a:prstGeom>
          <a:noFill/>
        </p:spPr>
        <p:txBody>
          <a:bodyPr wrap="square" rtlCol="0">
            <a:spAutoFit/>
          </a:bodyPr>
          <a:lstStyle/>
          <a:p>
            <a:pPr lvl="0" algn="ctr"/>
            <a:r>
              <a:rPr lang="en-US" sz="2000" kern="0" dirty="0"/>
              <a:t>Areas Inspected by Physical Security</a:t>
            </a:r>
          </a:p>
          <a:p>
            <a:pPr algn="ctr"/>
            <a:endParaRPr lang="en-US" sz="2400" b="1" dirty="0"/>
          </a:p>
        </p:txBody>
      </p:sp>
      <p:sp>
        <p:nvSpPr>
          <p:cNvPr id="9"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6842565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133600"/>
            <a:ext cx="2743200" cy="457200"/>
          </a:xfrm>
        </p:spPr>
        <p:txBody>
          <a:bodyPr>
            <a:normAutofit/>
          </a:bodyPr>
          <a:lstStyle/>
          <a:p>
            <a:r>
              <a:rPr lang="en-US" sz="2400" b="0" dirty="0"/>
              <a:t>Armed Guard</a:t>
            </a:r>
            <a:endParaRPr lang="en-US" sz="2400" dirty="0"/>
          </a:p>
        </p:txBody>
      </p:sp>
      <p:sp>
        <p:nvSpPr>
          <p:cNvPr id="3" name="Content Placeholder 2"/>
          <p:cNvSpPr>
            <a:spLocks noGrp="1"/>
          </p:cNvSpPr>
          <p:nvPr>
            <p:ph idx="1"/>
          </p:nvPr>
        </p:nvSpPr>
        <p:spPr>
          <a:xfrm>
            <a:off x="2179320" y="2590800"/>
            <a:ext cx="2989580" cy="2514600"/>
          </a:xfrm>
        </p:spPr>
        <p:txBody>
          <a:bodyPr/>
          <a:lstStyle/>
          <a:p>
            <a:pPr marL="0" indent="0">
              <a:buNone/>
            </a:pPr>
            <a:r>
              <a:rPr lang="en-US" sz="1800" dirty="0"/>
              <a:t>If your ICIDS IV fails or is inoperable for any reason for any amount of time, there must be an armed guard present until service is restored.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901" y="2286000"/>
            <a:ext cx="5056979" cy="3733800"/>
          </a:xfrm>
          <a:prstGeom prst="rect">
            <a:avLst/>
          </a:prstGeom>
        </p:spPr>
      </p:pic>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71677412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Grp="1" noChangeAspect="1"/>
          </p:cNvGraphicFramePr>
          <p:nvPr>
            <p:ph idx="1"/>
            <p:extLst/>
          </p:nvPr>
        </p:nvGraphicFramePr>
        <p:xfrm>
          <a:off x="1981200" y="2133600"/>
          <a:ext cx="8115300" cy="4191000"/>
        </p:xfrm>
        <a:graphic>
          <a:graphicData uri="http://schemas.openxmlformats.org/presentationml/2006/ole">
            <mc:AlternateContent xmlns:mc="http://schemas.openxmlformats.org/markup-compatibility/2006">
              <mc:Choice xmlns:v="urn:schemas-microsoft-com:vml" Requires="v">
                <p:oleObj spid="_x0000_s5127" name="Document" r:id="rId4" imgW="5464032" imgH="7876662" progId="Word.Document.8">
                  <p:embed/>
                </p:oleObj>
              </mc:Choice>
              <mc:Fallback>
                <p:oleObj name="Document" r:id="rId4" imgW="5464032" imgH="7876662" progId="Word.Document.8">
                  <p:embed/>
                  <p:pic>
                    <p:nvPicPr>
                      <p:cNvPr id="0" name=""/>
                      <p:cNvPicPr>
                        <a:picLocks noGrp="1" noChangeAspect="1" noChangeArrowheads="1"/>
                      </p:cNvPicPr>
                      <p:nvPr/>
                    </p:nvPicPr>
                    <p:blipFill>
                      <a:blip r:embed="rId5"/>
                      <a:srcRect b="66826"/>
                      <a:stretch>
                        <a:fillRect/>
                      </a:stretch>
                    </p:blipFill>
                    <p:spPr bwMode="auto">
                      <a:xfrm>
                        <a:off x="1981200" y="2133600"/>
                        <a:ext cx="8115300" cy="4191000"/>
                      </a:xfrm>
                      <a:prstGeom prst="rect">
                        <a:avLst/>
                      </a:prstGeom>
                      <a:noFill/>
                      <a:ln>
                        <a:noFill/>
                      </a:ln>
                      <a:effectLst/>
                      <a:extLst/>
                    </p:spPr>
                  </p:pic>
                </p:oleObj>
              </mc:Fallback>
            </mc:AlternateContent>
          </a:graphicData>
        </a:graphic>
      </p:graphicFrame>
      <p:sp>
        <p:nvSpPr>
          <p:cNvPr id="5"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166534521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Grp="1" noChangeAspect="1"/>
          </p:cNvGraphicFramePr>
          <p:nvPr>
            <p:ph idx="1"/>
            <p:extLst/>
          </p:nvPr>
        </p:nvGraphicFramePr>
        <p:xfrm>
          <a:off x="2209800" y="1676400"/>
          <a:ext cx="8153400" cy="4648200"/>
        </p:xfrm>
        <a:graphic>
          <a:graphicData uri="http://schemas.openxmlformats.org/presentationml/2006/ole">
            <mc:AlternateContent xmlns:mc="http://schemas.openxmlformats.org/markup-compatibility/2006">
              <mc:Choice xmlns:v="urn:schemas-microsoft-com:vml" Requires="v">
                <p:oleObj spid="_x0000_s6151" name="Document" r:id="rId3" imgW="5463673" imgH="7881341" progId="Word.Document.8">
                  <p:embed/>
                </p:oleObj>
              </mc:Choice>
              <mc:Fallback>
                <p:oleObj name="Document" r:id="rId3" imgW="5463673" imgH="7881341"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b="58589"/>
                      <a:stretch>
                        <a:fillRect/>
                      </a:stretch>
                    </p:blipFill>
                    <p:spPr bwMode="auto">
                      <a:xfrm>
                        <a:off x="2209800" y="1676400"/>
                        <a:ext cx="8153400" cy="4648200"/>
                      </a:xfrm>
                      <a:prstGeom prst="rect">
                        <a:avLst/>
                      </a:prstGeom>
                      <a:noFill/>
                      <a:ln>
                        <a:noFill/>
                      </a:ln>
                      <a:effectLst/>
                      <a:extLst/>
                    </p:spPr>
                  </p:pic>
                </p:oleObj>
              </mc:Fallback>
            </mc:AlternateContent>
          </a:graphicData>
        </a:graphic>
      </p:graphicFrame>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98483104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8238" y="2057401"/>
            <a:ext cx="4175522" cy="2486025"/>
          </a:xfrm>
        </p:spPr>
      </p:pic>
      <p:sp>
        <p:nvSpPr>
          <p:cNvPr id="7" name="Content Placeholder 2"/>
          <p:cNvSpPr txBox="1">
            <a:spLocks/>
          </p:cNvSpPr>
          <p:nvPr/>
        </p:nvSpPr>
        <p:spPr>
          <a:xfrm>
            <a:off x="2999423" y="4953000"/>
            <a:ext cx="6193155" cy="445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Alarm Monitoring 239-5469</a:t>
            </a:r>
          </a:p>
        </p:txBody>
      </p:sp>
      <p:sp>
        <p:nvSpPr>
          <p:cNvPr id="8"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68409757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1" y="4859840"/>
            <a:ext cx="5068887" cy="622300"/>
          </a:xfrm>
        </p:spPr>
        <p:txBody>
          <a:bodyPr/>
          <a:lstStyle/>
          <a:p>
            <a:r>
              <a:rPr lang="en-US" sz="2400" b="0" cap="none" dirty="0"/>
              <a:t>Security Of Additional Property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599" y="3653024"/>
            <a:ext cx="3131958" cy="21560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066800"/>
            <a:ext cx="3581400" cy="3581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003847"/>
            <a:ext cx="2667000" cy="17145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017" y="1688784"/>
            <a:ext cx="2143125" cy="2143125"/>
          </a:xfrm>
          <a:prstGeom prst="rect">
            <a:avLst/>
          </a:prstGeom>
        </p:spPr>
      </p:pic>
      <p:sp>
        <p:nvSpPr>
          <p:cNvPr id="9" name="Rectangle 8"/>
          <p:cNvSpPr/>
          <p:nvPr/>
        </p:nvSpPr>
        <p:spPr>
          <a:xfrm>
            <a:off x="5486400" y="2514600"/>
            <a:ext cx="1713616"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67873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bwMode="auto">
          <a:xfrm>
            <a:off x="19812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sz="2400" dirty="0"/>
              <a:t>Tool Such As Hammers, Bolt Cutters, Chisels, Crow Bars And Similar Items </a:t>
            </a:r>
            <a:r>
              <a:rPr lang="en-US" sz="2400" i="1" u="sng" dirty="0"/>
              <a:t>Will Not - - -</a:t>
            </a:r>
          </a:p>
          <a:p>
            <a:pPr lvl="1" eaLnBrk="1" hangingPunct="1">
              <a:lnSpc>
                <a:spcPct val="90000"/>
              </a:lnSpc>
            </a:pPr>
            <a:r>
              <a:rPr lang="en-US" sz="1800" dirty="0"/>
              <a:t>Be readily accessible.    </a:t>
            </a:r>
          </a:p>
          <a:p>
            <a:pPr lvl="1" eaLnBrk="1" hangingPunct="1">
              <a:lnSpc>
                <a:spcPct val="90000"/>
              </a:lnSpc>
            </a:pPr>
            <a:r>
              <a:rPr lang="en-US" sz="1800" dirty="0"/>
              <a:t>Be stored in the vicinity of the arms room</a:t>
            </a:r>
          </a:p>
          <a:p>
            <a:pPr lvl="1" eaLnBrk="1" hangingPunct="1">
              <a:lnSpc>
                <a:spcPct val="90000"/>
              </a:lnSpc>
            </a:pPr>
            <a:r>
              <a:rPr lang="en-US" sz="1800" dirty="0"/>
              <a:t>Be stored in the supply room when entry to the arms room is located within the supply room.</a:t>
            </a:r>
            <a:endParaRPr lang="en-US" sz="1800" i="1" dirty="0"/>
          </a:p>
          <a:p>
            <a:pPr marL="0" indent="0" eaLnBrk="1" hangingPunct="1">
              <a:lnSpc>
                <a:spcPct val="90000"/>
              </a:lnSpc>
              <a:buNone/>
            </a:pPr>
            <a:endParaRPr lang="en-US" sz="220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134729254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20574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High-Value Items: </a:t>
            </a:r>
            <a:br>
              <a:rPr lang="en-US" sz="2400" dirty="0"/>
            </a:br>
            <a:endParaRPr lang="en-US" sz="2400" dirty="0"/>
          </a:p>
          <a:p>
            <a:pPr eaLnBrk="1" hangingPunct="1">
              <a:lnSpc>
                <a:spcPct val="90000"/>
              </a:lnSpc>
            </a:pPr>
            <a:r>
              <a:rPr lang="en-US" sz="1800" dirty="0"/>
              <a:t>Will not be stored in the arms room when other secure facilities are reasonably available.</a:t>
            </a:r>
          </a:p>
          <a:p>
            <a:pPr eaLnBrk="1" hangingPunct="1">
              <a:lnSpc>
                <a:spcPct val="90000"/>
              </a:lnSpc>
            </a:pPr>
            <a:r>
              <a:rPr lang="en-US" sz="1800" dirty="0"/>
              <a:t>When other secure facilities are not available, the Commander must prepare an informal memorandum to the Armorer authorizing the storage of high-value, sensitive items in the arms room</a:t>
            </a:r>
            <a:endParaRPr lang="en-US" sz="1800" b="1" dirty="0">
              <a:solidFill>
                <a:srgbClr val="FF0000"/>
              </a:solidFill>
            </a:endParaRPr>
          </a:p>
        </p:txBody>
      </p:sp>
      <p:sp>
        <p:nvSpPr>
          <p:cNvPr id="86020" name="Text Box 4"/>
          <p:cNvSpPr txBox="1">
            <a:spLocks noChangeArrowheads="1"/>
          </p:cNvSpPr>
          <p:nvPr/>
        </p:nvSpPr>
        <p:spPr bwMode="auto">
          <a:xfrm>
            <a:off x="1983377" y="4038601"/>
            <a:ext cx="8534400" cy="1458861"/>
          </a:xfrm>
          <a:prstGeom prst="rect">
            <a:avLst/>
          </a:prstGeom>
          <a:noFill/>
          <a:ln w="9525">
            <a:noFill/>
            <a:miter lim="800000"/>
            <a:headEnd/>
            <a:tailEnd/>
          </a:ln>
        </p:spPr>
        <p:txBody>
          <a:bodyPr wrap="square">
            <a:spAutoFit/>
          </a:bodyPr>
          <a:lstStyle/>
          <a:p>
            <a:pPr>
              <a:lnSpc>
                <a:spcPct val="80000"/>
              </a:lnSpc>
              <a:spcBef>
                <a:spcPct val="20000"/>
              </a:spcBef>
            </a:pPr>
            <a:r>
              <a:rPr lang="en-US" sz="2400" dirty="0"/>
              <a:t>NOTE: If the item is not a weapon, ammo or night vision device it must be listed on the memorandum authorizing it to be stored in the arms room.</a:t>
            </a:r>
          </a:p>
          <a:p>
            <a:endParaRPr lang="en-US" sz="2800" dirty="0"/>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344252655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20574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err="1"/>
              <a:t>Pilferable</a:t>
            </a:r>
            <a:r>
              <a:rPr lang="en-US" sz="2400" dirty="0"/>
              <a:t> Items: </a:t>
            </a:r>
            <a:br>
              <a:rPr lang="en-US" sz="2400" dirty="0"/>
            </a:br>
            <a:endParaRPr lang="en-US" sz="2400" dirty="0"/>
          </a:p>
          <a:p>
            <a:pPr eaLnBrk="1" hangingPunct="1">
              <a:lnSpc>
                <a:spcPct val="90000"/>
              </a:lnSpc>
            </a:pPr>
            <a:r>
              <a:rPr lang="en-US" sz="1800" dirty="0"/>
              <a:t>Readily available civilian equivalent.</a:t>
            </a:r>
          </a:p>
          <a:p>
            <a:pPr eaLnBrk="1" hangingPunct="1">
              <a:lnSpc>
                <a:spcPct val="90000"/>
              </a:lnSpc>
            </a:pPr>
            <a:r>
              <a:rPr lang="en-US" sz="1800" dirty="0"/>
              <a:t>May or may not be sensitive items.</a:t>
            </a:r>
          </a:p>
          <a:p>
            <a:pPr eaLnBrk="1" hangingPunct="1">
              <a:lnSpc>
                <a:spcPct val="90000"/>
              </a:lnSpc>
            </a:pPr>
            <a:r>
              <a:rPr lang="en-US" sz="1800" dirty="0"/>
              <a:t>Typically don’t have serial numbers assigned to specific items.</a:t>
            </a:r>
          </a:p>
          <a:p>
            <a:pPr eaLnBrk="1" hangingPunct="1">
              <a:lnSpc>
                <a:spcPct val="90000"/>
              </a:lnSpc>
            </a:pPr>
            <a:r>
              <a:rPr lang="en-US" sz="1800" dirty="0"/>
              <a:t>Required to be inventoried at same frequency as other property stored in the arms room. (open/closing, change-of-custody, 100% serial number, etc.)</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391214955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bwMode="auto">
          <a:xfrm>
            <a:off x="1640305" y="1257301"/>
            <a:ext cx="8839200" cy="2819399"/>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US" sz="3600" b="1" dirty="0"/>
              <a:t>   </a:t>
            </a:r>
            <a:r>
              <a:rPr lang="en-US" sz="2400" b="1" dirty="0"/>
              <a:t>Storage of Controlled Cryptographic Items (CCI)</a:t>
            </a:r>
          </a:p>
          <a:p>
            <a:pPr eaLnBrk="1" hangingPunct="1"/>
            <a:r>
              <a:rPr lang="en-US" sz="1800" dirty="0"/>
              <a:t>CCI (keyed or </a:t>
            </a:r>
            <a:r>
              <a:rPr lang="en-US" sz="1800" dirty="0" err="1"/>
              <a:t>unkeyed</a:t>
            </a:r>
            <a:r>
              <a:rPr lang="en-US" sz="1800" dirty="0"/>
              <a:t>) shall not be stored in vaults, security containers, or arms storage facilities containing items of monetary value (e.g., cash, jewelry, precious metals, etc), weapons, ammunition, or other sensitive items.</a:t>
            </a:r>
            <a:endParaRPr lang="en-US" sz="1800" b="1" dirty="0"/>
          </a:p>
          <a:p>
            <a:pPr algn="ctr" eaLnBrk="1" hangingPunct="1">
              <a:buFontTx/>
              <a:buNone/>
            </a:pPr>
            <a:endParaRPr lang="en-US" sz="1800" b="1" dirty="0"/>
          </a:p>
          <a:p>
            <a:pPr algn="ctr" eaLnBrk="1" hangingPunct="1">
              <a:buFontTx/>
              <a:buNone/>
            </a:pPr>
            <a:endParaRPr lang="en-US" b="1" dirty="0"/>
          </a:p>
        </p:txBody>
      </p:sp>
      <p:sp>
        <p:nvSpPr>
          <p:cNvPr id="4" name="TextBox 3"/>
          <p:cNvSpPr txBox="1"/>
          <p:nvPr/>
        </p:nvSpPr>
        <p:spPr>
          <a:xfrm>
            <a:off x="6432241" y="5059326"/>
            <a:ext cx="3211135" cy="369332"/>
          </a:xfrm>
          <a:prstGeom prst="rect">
            <a:avLst/>
          </a:prstGeom>
          <a:noFill/>
        </p:spPr>
        <p:txBody>
          <a:bodyPr wrap="none" rtlCol="0">
            <a:spAutoFit/>
          </a:bodyPr>
          <a:lstStyle/>
          <a:p>
            <a:r>
              <a:rPr lang="en-US" b="1" dirty="0"/>
              <a:t>AR 380-40, paragraph 8-8 c.</a:t>
            </a:r>
          </a:p>
        </p:txBody>
      </p:sp>
      <p:pic>
        <p:nvPicPr>
          <p:cNvPr id="1673218" name="Picture 2" descr="http://jproc.ca/crypto/kgv-11_lg.gif"/>
          <p:cNvPicPr>
            <a:picLocks noChangeAspect="1" noChangeArrowheads="1"/>
          </p:cNvPicPr>
          <p:nvPr/>
        </p:nvPicPr>
        <p:blipFill>
          <a:blip r:embed="rId3" cstate="print"/>
          <a:srcRect/>
          <a:stretch>
            <a:fillRect/>
          </a:stretch>
        </p:blipFill>
        <p:spPr bwMode="auto">
          <a:xfrm>
            <a:off x="1638300" y="3078567"/>
            <a:ext cx="3429000" cy="2986866"/>
          </a:xfrm>
          <a:prstGeom prst="rect">
            <a:avLst/>
          </a:prstGeom>
          <a:noFill/>
        </p:spPr>
      </p:pic>
      <p:cxnSp>
        <p:nvCxnSpPr>
          <p:cNvPr id="7" name="Straight Arrow Connector 6"/>
          <p:cNvCxnSpPr>
            <a:stCxn id="8" idx="1"/>
          </p:cNvCxnSpPr>
          <p:nvPr/>
        </p:nvCxnSpPr>
        <p:spPr>
          <a:xfrm flipH="1">
            <a:off x="4286250" y="3718626"/>
            <a:ext cx="2266950" cy="35807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53200" y="3210794"/>
            <a:ext cx="3657600" cy="1015663"/>
          </a:xfrm>
          <a:prstGeom prst="rect">
            <a:avLst/>
          </a:prstGeom>
          <a:noFill/>
          <a:ln w="6350">
            <a:solidFill>
              <a:schemeClr val="tx1"/>
            </a:solidFill>
          </a:ln>
        </p:spPr>
        <p:txBody>
          <a:bodyPr wrap="square" rtlCol="0">
            <a:spAutoFit/>
          </a:bodyPr>
          <a:lstStyle/>
          <a:p>
            <a:pPr algn="ctr"/>
            <a:r>
              <a:rPr lang="en-US" sz="2000" dirty="0"/>
              <a:t>All CCI will have a data-plate on it identifying it as a Controlled Cryptographic Item.  </a:t>
            </a:r>
          </a:p>
        </p:txBody>
      </p:sp>
      <p:sp>
        <p:nvSpPr>
          <p:cNvPr id="10" name="TextBox 9"/>
          <p:cNvSpPr txBox="1"/>
          <p:nvPr/>
        </p:nvSpPr>
        <p:spPr>
          <a:xfrm>
            <a:off x="6424220" y="4441340"/>
            <a:ext cx="4572000" cy="646331"/>
          </a:xfrm>
          <a:prstGeom prst="rect">
            <a:avLst/>
          </a:prstGeom>
          <a:noFill/>
        </p:spPr>
        <p:txBody>
          <a:bodyPr wrap="square" rtlCol="0">
            <a:spAutoFit/>
          </a:bodyPr>
          <a:lstStyle/>
          <a:p>
            <a:r>
              <a:rPr lang="en-US" dirty="0"/>
              <a:t>CCI is anything with a CIIC (Controlled Item Inventory Code) “9”</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77751617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2" cstate="print"/>
          <a:srcRect l="16149" t="12500" r="22597" b="21875"/>
          <a:stretch>
            <a:fillRect/>
          </a:stretch>
        </p:blipFill>
        <p:spPr bwMode="auto">
          <a:xfrm>
            <a:off x="1752600" y="1295401"/>
            <a:ext cx="5791200" cy="4932727"/>
          </a:xfrm>
          <a:prstGeom prst="rect">
            <a:avLst/>
          </a:prstGeom>
          <a:noFill/>
          <a:ln w="9525">
            <a:noFill/>
            <a:miter lim="800000"/>
            <a:headEnd/>
            <a:tailEnd/>
          </a:ln>
        </p:spPr>
      </p:pic>
      <p:sp>
        <p:nvSpPr>
          <p:cNvPr id="9" name="Content Placeholder 2"/>
          <p:cNvSpPr>
            <a:spLocks noGrp="1"/>
          </p:cNvSpPr>
          <p:nvPr>
            <p:ph idx="1"/>
          </p:nvPr>
        </p:nvSpPr>
        <p:spPr>
          <a:xfrm>
            <a:off x="7848600" y="3810000"/>
            <a:ext cx="2667000" cy="685800"/>
          </a:xfrm>
        </p:spPr>
        <p:txBody>
          <a:bodyPr>
            <a:normAutofit fontScale="77500" lnSpcReduction="20000"/>
          </a:bodyPr>
          <a:lstStyle/>
          <a:p>
            <a:pPr>
              <a:buNone/>
            </a:pPr>
            <a:r>
              <a:rPr lang="en-US" dirty="0" smtClean="0"/>
              <a:t>Click on CIIC for More Information</a:t>
            </a:r>
          </a:p>
        </p:txBody>
      </p:sp>
      <p:cxnSp>
        <p:nvCxnSpPr>
          <p:cNvPr id="10" name="Straight Arrow Connector 9"/>
          <p:cNvCxnSpPr>
            <a:stCxn id="9" idx="1"/>
          </p:cNvCxnSpPr>
          <p:nvPr/>
        </p:nvCxnSpPr>
        <p:spPr>
          <a:xfrm flipH="1">
            <a:off x="6096000" y="4152900"/>
            <a:ext cx="1752600" cy="1562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2827363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pic>
        <p:nvPicPr>
          <p:cNvPr id="2" name="Picture 1"/>
          <p:cNvPicPr>
            <a:picLocks noChangeAspect="1"/>
          </p:cNvPicPr>
          <p:nvPr/>
        </p:nvPicPr>
        <p:blipFill>
          <a:blip r:embed="rId2"/>
          <a:stretch>
            <a:fillRect/>
          </a:stretch>
        </p:blipFill>
        <p:spPr>
          <a:xfrm>
            <a:off x="1981200" y="1600200"/>
            <a:ext cx="8382000" cy="1952730"/>
          </a:xfrm>
          <a:prstGeom prst="rect">
            <a:avLst/>
          </a:prstGeom>
        </p:spPr>
      </p:pic>
      <p:sp>
        <p:nvSpPr>
          <p:cNvPr id="6" name="TextBox 5"/>
          <p:cNvSpPr txBox="1"/>
          <p:nvPr/>
        </p:nvSpPr>
        <p:spPr>
          <a:xfrm>
            <a:off x="2005149" y="3733801"/>
            <a:ext cx="8769184" cy="2031325"/>
          </a:xfrm>
          <a:prstGeom prst="rect">
            <a:avLst/>
          </a:prstGeom>
          <a:noFill/>
        </p:spPr>
        <p:txBody>
          <a:bodyPr wrap="square" rtlCol="0">
            <a:spAutoFit/>
          </a:bodyPr>
          <a:lstStyle/>
          <a:p>
            <a:pPr>
              <a:buFont typeface="Arial" pitchFamily="34" charset="0"/>
              <a:buChar char="•"/>
            </a:pPr>
            <a:r>
              <a:rPr lang="en-US" dirty="0"/>
              <a:t> Regular font – Minor Deficiency</a:t>
            </a:r>
          </a:p>
          <a:p>
            <a:pPr>
              <a:buFont typeface="Arial" pitchFamily="34" charset="0"/>
              <a:buChar char="•"/>
            </a:pPr>
            <a:endParaRPr lang="en-US" dirty="0"/>
          </a:p>
          <a:p>
            <a:pPr>
              <a:buFont typeface="Arial" pitchFamily="34" charset="0"/>
              <a:buChar char="•"/>
            </a:pPr>
            <a:r>
              <a:rPr lang="en-US" dirty="0"/>
              <a:t> Bold font – Major Deficiency</a:t>
            </a:r>
          </a:p>
          <a:p>
            <a:pPr lvl="1">
              <a:buFont typeface="Arial" pitchFamily="34" charset="0"/>
              <a:buChar char="•"/>
            </a:pPr>
            <a:r>
              <a:rPr lang="en-US" dirty="0"/>
              <a:t> Represents a risk great enough to compromise the entire program</a:t>
            </a:r>
          </a:p>
          <a:p>
            <a:pPr lvl="1">
              <a:buFont typeface="Arial" pitchFamily="34" charset="0"/>
              <a:buChar char="•"/>
            </a:pPr>
            <a:r>
              <a:rPr lang="en-US" dirty="0"/>
              <a:t> Represents multiple minor deficiencies</a:t>
            </a:r>
          </a:p>
          <a:p>
            <a:pPr>
              <a:buFont typeface="Arial" pitchFamily="34" charset="0"/>
              <a:buChar char="•"/>
            </a:pPr>
            <a:endParaRPr lang="en-US" dirty="0"/>
          </a:p>
          <a:p>
            <a:pPr>
              <a:buFont typeface="Arial" pitchFamily="34" charset="0"/>
              <a:buChar char="•"/>
            </a:pPr>
            <a:endParaRPr lang="en-US" dirty="0"/>
          </a:p>
        </p:txBody>
      </p:sp>
      <p:sp>
        <p:nvSpPr>
          <p:cNvPr id="3" name="Rounded Rectangle 2"/>
          <p:cNvSpPr/>
          <p:nvPr/>
        </p:nvSpPr>
        <p:spPr>
          <a:xfrm>
            <a:off x="1981200" y="2801982"/>
            <a:ext cx="8153400" cy="381000"/>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981200" y="1981200"/>
            <a:ext cx="8229600" cy="457200"/>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2667000" y="2576565"/>
            <a:ext cx="16764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57900" y="2992482"/>
            <a:ext cx="16764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05150" y="3552930"/>
            <a:ext cx="3024051"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34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26" presetClass="emph" presetSubtype="0" fill="hold" grpId="2" nodeType="with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6" presetClass="emph" presetSubtype="0" fill="hold" grpId="1" nodeType="with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xit" presetSubtype="0" fill="hold" grpId="2"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2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7" grpId="0" animBg="1"/>
      <p:bldP spid="7" grpId="1" animBg="1"/>
      <p:bldP spid="7" grpId="2"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endParaRPr lang="en-US" sz="4800" b="1" dirty="0"/>
          </a:p>
          <a:p>
            <a:pPr algn="ctr" eaLnBrk="1" hangingPunct="1">
              <a:buFontTx/>
              <a:buNone/>
            </a:pPr>
            <a:r>
              <a:rPr lang="en-US" sz="4800" b="1" dirty="0"/>
              <a:t>QUESTIONS?</a:t>
            </a:r>
          </a:p>
          <a:p>
            <a:pPr algn="ctr" eaLnBrk="1" hangingPunct="1">
              <a:buFontTx/>
              <a:buNone/>
            </a:pPr>
            <a:r>
              <a:rPr lang="en-US" sz="4800" b="1" dirty="0"/>
              <a:t>COMMENTS?</a:t>
            </a:r>
          </a:p>
          <a:p>
            <a:pPr algn="ctr" eaLnBrk="1" hangingPunct="1">
              <a:buFontTx/>
              <a:buNone/>
            </a:pPr>
            <a:r>
              <a:rPr lang="en-US" sz="4800" b="1" dirty="0"/>
              <a:t>CONCERNS?</a:t>
            </a:r>
          </a:p>
        </p:txBody>
      </p:sp>
      <p:pic>
        <p:nvPicPr>
          <p:cNvPr id="185348" name="Picture 4" descr="question-mark"/>
          <p:cNvPicPr>
            <a:picLocks noChangeAspect="1" noChangeArrowheads="1"/>
          </p:cNvPicPr>
          <p:nvPr/>
        </p:nvPicPr>
        <p:blipFill>
          <a:blip r:embed="rId2" cstate="print"/>
          <a:srcRect/>
          <a:stretch>
            <a:fillRect/>
          </a:stretch>
        </p:blipFill>
        <p:spPr bwMode="auto">
          <a:xfrm>
            <a:off x="8405813" y="4800601"/>
            <a:ext cx="1981200" cy="1287463"/>
          </a:xfrm>
          <a:prstGeom prst="rect">
            <a:avLst/>
          </a:prstGeom>
          <a:noFill/>
          <a:ln w="9525">
            <a:noFill/>
            <a:miter lim="800000"/>
            <a:headEnd/>
            <a:tailEnd/>
          </a:ln>
        </p:spPr>
      </p:pic>
      <p:pic>
        <p:nvPicPr>
          <p:cNvPr id="185349" name="Picture 5" descr="BIGthinkingcapwhoa_color"/>
          <p:cNvPicPr>
            <a:picLocks noChangeAspect="1" noChangeArrowheads="1"/>
          </p:cNvPicPr>
          <p:nvPr/>
        </p:nvPicPr>
        <p:blipFill>
          <a:blip r:embed="rId3" cstate="print"/>
          <a:srcRect/>
          <a:stretch>
            <a:fillRect/>
          </a:stretch>
        </p:blipFill>
        <p:spPr bwMode="auto">
          <a:xfrm>
            <a:off x="2057401" y="3962400"/>
            <a:ext cx="1839913" cy="2133600"/>
          </a:xfrm>
          <a:prstGeom prst="rect">
            <a:avLst/>
          </a:prstGeom>
          <a:noFill/>
          <a:ln w="9525">
            <a:noFill/>
            <a:miter lim="800000"/>
            <a:headEnd/>
            <a:tailEnd/>
          </a:ln>
        </p:spPr>
      </p:pic>
      <p:pic>
        <p:nvPicPr>
          <p:cNvPr id="185350" name="Picture 6" descr="question-mark"/>
          <p:cNvPicPr>
            <a:picLocks noChangeAspect="1" noChangeArrowheads="1"/>
          </p:cNvPicPr>
          <p:nvPr/>
        </p:nvPicPr>
        <p:blipFill>
          <a:blip r:embed="rId2" cstate="print"/>
          <a:srcRect/>
          <a:stretch>
            <a:fillRect/>
          </a:stretch>
        </p:blipFill>
        <p:spPr bwMode="auto">
          <a:xfrm>
            <a:off x="1981200" y="1600201"/>
            <a:ext cx="1981200" cy="1287463"/>
          </a:xfrm>
          <a:prstGeom prst="rect">
            <a:avLst/>
          </a:prstGeom>
          <a:noFill/>
          <a:ln w="9525">
            <a:noFill/>
            <a:miter lim="800000"/>
            <a:headEnd/>
            <a:tailEnd/>
          </a:ln>
        </p:spPr>
      </p:pic>
      <p:pic>
        <p:nvPicPr>
          <p:cNvPr id="185351" name="Picture 7" descr="BIGthinkingcapwhoa_color"/>
          <p:cNvPicPr>
            <a:picLocks noChangeAspect="1" noChangeArrowheads="1"/>
          </p:cNvPicPr>
          <p:nvPr/>
        </p:nvPicPr>
        <p:blipFill>
          <a:blip r:embed="rId3" cstate="print"/>
          <a:srcRect/>
          <a:stretch>
            <a:fillRect/>
          </a:stretch>
        </p:blipFill>
        <p:spPr bwMode="auto">
          <a:xfrm>
            <a:off x="8382001" y="1447800"/>
            <a:ext cx="1839913" cy="2133600"/>
          </a:xfrm>
          <a:prstGeom prst="rect">
            <a:avLst/>
          </a:prstGeom>
          <a:noFill/>
          <a:ln w="9525">
            <a:noFill/>
            <a:miter lim="800000"/>
            <a:headEnd/>
            <a:tailEnd/>
          </a:ln>
        </p:spPr>
      </p:pic>
    </p:spTree>
    <p:extLst>
      <p:ext uri="{BB962C8B-B14F-4D97-AF65-F5344CB8AC3E}">
        <p14:creationId xmlns:p14="http://schemas.microsoft.com/office/powerpoint/2010/main" val="3468960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Grp="1" noChangeArrowheads="1"/>
          </p:cNvSpPr>
          <p:nvPr>
            <p:ph type="body" idx="1"/>
          </p:nvPr>
        </p:nvSpPr>
        <p:spPr bwMode="auto">
          <a:xfrm>
            <a:off x="1981200" y="1828800"/>
            <a:ext cx="8534400" cy="3581400"/>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Staff Assistance Visit (SAV):</a:t>
            </a:r>
          </a:p>
          <a:p>
            <a:pPr eaLnBrk="1" hangingPunct="1"/>
            <a:endParaRPr lang="en-US" sz="1800" dirty="0"/>
          </a:p>
          <a:p>
            <a:pPr eaLnBrk="1" hangingPunct="1"/>
            <a:r>
              <a:rPr lang="en-US" sz="1800" dirty="0"/>
              <a:t>Conducted by Higher Headquarters (BN, BDE, DIV) coordinated through next higher S-2.</a:t>
            </a:r>
          </a:p>
          <a:p>
            <a:pPr marL="0" indent="0" eaLnBrk="1" hangingPunct="1">
              <a:buNone/>
            </a:pPr>
            <a:endParaRPr lang="en-US" sz="1800" dirty="0"/>
          </a:p>
          <a:p>
            <a:pPr eaLnBrk="1" hangingPunct="1"/>
            <a:r>
              <a:rPr lang="en-US" sz="1800" dirty="0"/>
              <a:t>Results stay “in house” (Report generated and forwarded to the Unit Commander).</a:t>
            </a:r>
          </a:p>
        </p:txBody>
      </p:sp>
      <p:sp>
        <p:nvSpPr>
          <p:cNvPr id="5"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3904100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345" y="5233987"/>
            <a:ext cx="7772400" cy="762000"/>
          </a:xfrm>
        </p:spPr>
        <p:txBody>
          <a:bodyPr/>
          <a:lstStyle/>
          <a:p>
            <a:r>
              <a:rPr lang="en-US" sz="2800" dirty="0"/>
              <a:t>ARMS ROOM OPERATIONS</a:t>
            </a:r>
          </a:p>
        </p:txBody>
      </p:sp>
      <p:sp>
        <p:nvSpPr>
          <p:cNvPr id="3" name="Text Placeholder 2"/>
          <p:cNvSpPr>
            <a:spLocks noGrp="1"/>
          </p:cNvSpPr>
          <p:nvPr>
            <p:ph type="body" idx="1"/>
          </p:nvPr>
        </p:nvSpPr>
        <p:spPr>
          <a:xfrm>
            <a:off x="2327345" y="3733801"/>
            <a:ext cx="7578655" cy="1500187"/>
          </a:xfrm>
        </p:spPr>
        <p:txBody>
          <a:bodyPr/>
          <a:lstStyle/>
          <a:p>
            <a:r>
              <a:rPr lang="en-US" sz="1800" dirty="0"/>
              <a:t>Exterior / Door Security / Documentation / Additional Property</a:t>
            </a:r>
          </a:p>
        </p:txBody>
      </p:sp>
      <p:pic>
        <p:nvPicPr>
          <p:cNvPr id="7" name="Picture 6"/>
          <p:cNvPicPr>
            <a:picLocks noChangeAspect="1"/>
          </p:cNvPicPr>
          <p:nvPr/>
        </p:nvPicPr>
        <p:blipFill>
          <a:blip r:embed="rId2"/>
          <a:stretch>
            <a:fillRect/>
          </a:stretch>
        </p:blipFill>
        <p:spPr>
          <a:xfrm>
            <a:off x="2819400" y="990600"/>
            <a:ext cx="6477000" cy="3698662"/>
          </a:xfrm>
          <a:prstGeom prst="rect">
            <a:avLst/>
          </a:prstGeom>
        </p:spPr>
      </p:pic>
    </p:spTree>
    <p:extLst>
      <p:ext uri="{BB962C8B-B14F-4D97-AF65-F5344CB8AC3E}">
        <p14:creationId xmlns:p14="http://schemas.microsoft.com/office/powerpoint/2010/main" val="2485418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5760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3"/>
                                        </p:tgtEl>
                                        <p:attrNameLst>
                                          <p:attrName>style.visibility</p:attrName>
                                        </p:attrNameLst>
                                      </p:cBhvr>
                                      <p:to>
                                        <p:strVal val="visible"/>
                                      </p:to>
                                    </p:set>
                                    <p:anim calcmode="lin" valueType="num">
                                      <p:cBhvr additive="base">
                                        <p:cTn id="7" dur="500" fill="hold"/>
                                        <p:tgtEl>
                                          <p:spTgt spid="532483"/>
                                        </p:tgtEl>
                                        <p:attrNameLst>
                                          <p:attrName>ppt_x</p:attrName>
                                        </p:attrNameLst>
                                      </p:cBhvr>
                                      <p:tavLst>
                                        <p:tav tm="0">
                                          <p:val>
                                            <p:strVal val="#ppt_x"/>
                                          </p:val>
                                        </p:tav>
                                        <p:tav tm="100000">
                                          <p:val>
                                            <p:strVal val="#ppt_x"/>
                                          </p:val>
                                        </p:tav>
                                      </p:tavLst>
                                    </p:anim>
                                    <p:anim calcmode="lin" valueType="num">
                                      <p:cBhvr additive="base">
                                        <p:cTn id="8" dur="500" fill="hold"/>
                                        <p:tgtEl>
                                          <p:spTgt spid="532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6003925" y="273050"/>
            <a:ext cx="184150" cy="641350"/>
          </a:xfrm>
          <a:prstGeom prst="rect">
            <a:avLst/>
          </a:prstGeom>
          <a:noFill/>
          <a:ln w="12700">
            <a:noFill/>
            <a:miter lim="800000"/>
            <a:headEnd/>
            <a:tailEnd/>
          </a:ln>
        </p:spPr>
        <p:txBody>
          <a:bodyPr wrap="none">
            <a:spAutoFit/>
          </a:bodyPr>
          <a:lstStyle/>
          <a:p>
            <a:pPr algn="ctr" eaLnBrk="0" hangingPunct="0"/>
            <a:endParaRPr lang="en-US" sz="3600" b="1">
              <a:latin typeface="Times New Roman" pitchFamily="18" charset="0"/>
            </a:endParaRPr>
          </a:p>
        </p:txBody>
      </p:sp>
      <p:sp>
        <p:nvSpPr>
          <p:cNvPr id="33796" name="Text Box 4"/>
          <p:cNvSpPr txBox="1">
            <a:spLocks noChangeArrowheads="1"/>
          </p:cNvSpPr>
          <p:nvPr/>
        </p:nvSpPr>
        <p:spPr bwMode="auto">
          <a:xfrm>
            <a:off x="2895601" y="1981200"/>
            <a:ext cx="6046527" cy="1815882"/>
          </a:xfrm>
          <a:prstGeom prst="rect">
            <a:avLst/>
          </a:prstGeom>
          <a:noFill/>
          <a:ln w="12700">
            <a:noFill/>
            <a:miter lim="800000"/>
            <a:headEnd/>
            <a:tailEnd/>
          </a:ln>
        </p:spPr>
        <p:txBody>
          <a:bodyPr wrap="none">
            <a:spAutoFit/>
          </a:bodyPr>
          <a:lstStyle/>
          <a:p>
            <a:pPr algn="ctr" eaLnBrk="0" hangingPunct="0"/>
            <a:r>
              <a:rPr lang="en-US" sz="4800" b="1" dirty="0">
                <a:latin typeface="Times New Roman" pitchFamily="18" charset="0"/>
              </a:rPr>
              <a:t>RESTRICTED AREA</a:t>
            </a:r>
            <a:endParaRPr lang="en-US" sz="1100" b="1" dirty="0">
              <a:latin typeface="Times New Roman" pitchFamily="18" charset="0"/>
            </a:endParaRPr>
          </a:p>
          <a:p>
            <a:pPr algn="ctr" eaLnBrk="0" hangingPunct="0"/>
            <a:r>
              <a:rPr lang="en-US" sz="2400" b="1" dirty="0">
                <a:latin typeface="Times New Roman" pitchFamily="18" charset="0"/>
              </a:rPr>
              <a:t>WARNING</a:t>
            </a:r>
            <a:endParaRPr lang="en-US" sz="4800" b="1" dirty="0">
              <a:latin typeface="Times New Roman" pitchFamily="18" charset="0"/>
            </a:endParaRPr>
          </a:p>
          <a:p>
            <a:pPr algn="ctr" eaLnBrk="0" hangingPunct="0"/>
            <a:endParaRPr lang="en-US" sz="3600" b="1" dirty="0">
              <a:latin typeface="Times New Roman" pitchFamily="18" charset="0"/>
            </a:endParaRPr>
          </a:p>
        </p:txBody>
      </p:sp>
      <p:sp>
        <p:nvSpPr>
          <p:cNvPr id="33797" name="Text Box 5"/>
          <p:cNvSpPr txBox="1">
            <a:spLocks noChangeArrowheads="1"/>
          </p:cNvSpPr>
          <p:nvPr/>
        </p:nvSpPr>
        <p:spPr bwMode="auto">
          <a:xfrm>
            <a:off x="2667000" y="3276600"/>
            <a:ext cx="7010400" cy="1815882"/>
          </a:xfrm>
          <a:prstGeom prst="rect">
            <a:avLst/>
          </a:prstGeom>
          <a:noFill/>
          <a:ln w="12700">
            <a:noFill/>
            <a:miter lim="800000"/>
            <a:headEnd/>
            <a:tailEnd/>
          </a:ln>
        </p:spPr>
        <p:txBody>
          <a:bodyPr wrap="square">
            <a:spAutoFit/>
          </a:bodyPr>
          <a:lstStyle/>
          <a:p>
            <a:r>
              <a:rPr lang="en-US" sz="1400" dirty="0">
                <a:latin typeface="Times New Roman" panose="02020603050405020304" pitchFamily="18" charset="0"/>
                <a:cs typeface="Times New Roman" panose="02020603050405020304" pitchFamily="18" charset="0"/>
              </a:rPr>
              <a:t>THIS ACTIVITY HAS BEEN DECLARED A RESTRICTED AREA BY AUTHORITY OF THE INSTALLATION COMMANDER IN ACCORDANCE WITH THE PROVISIONS OF THE DIRECTIVE ISSUED BY THE SECRETARY OF DEFENSE ON 10 December 2005, PURSUANT TO THE PROVISIONS OF SECTION 21, INTERNAL SECURITY ACT OF 1950. UNAUTHORIZED ENTRY IS PROHIBITED. ALL PERSONS AND VEHICLES ENTERING HEREIN ARE LIABLE TO SEARCH. PHOTOGRAPHY OF THE FACILITIES IS PROHIBITED WITHOUT SPECIFIC AUTHORIZATION FROM THE COMMANDER. DEADLY FORCE IS AUTHORIZED.</a:t>
            </a:r>
            <a:endParaRPr lang="en-US" sz="1400" b="1" dirty="0">
              <a:latin typeface="Times New Roman" pitchFamily="18" charset="0"/>
              <a:cs typeface="Times New Roman" panose="02020603050405020304" pitchFamily="18" charset="0"/>
            </a:endParaRPr>
          </a:p>
        </p:txBody>
      </p:sp>
      <p:sp>
        <p:nvSpPr>
          <p:cNvPr id="8"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328024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532484"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7"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50692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blinds(horizontal)">
                                      <p:cBhvr>
                                        <p:cTn id="7" dur="500"/>
                                        <p:tgtEl>
                                          <p:spTgt spid="53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1676400"/>
            <a:ext cx="5486400" cy="685800"/>
          </a:xfrm>
        </p:spPr>
        <p:txBody>
          <a:bodyPr/>
          <a:lstStyle/>
          <a:p>
            <a:r>
              <a:rPr lang="en-US" sz="2400" dirty="0"/>
              <a:t>What is Physical Security?</a:t>
            </a:r>
          </a:p>
        </p:txBody>
      </p:sp>
      <p:sp>
        <p:nvSpPr>
          <p:cNvPr id="4" name="TextBox 3"/>
          <p:cNvSpPr txBox="1"/>
          <p:nvPr/>
        </p:nvSpPr>
        <p:spPr>
          <a:xfrm>
            <a:off x="2438400" y="471986"/>
            <a:ext cx="7010400" cy="954107"/>
          </a:xfrm>
          <a:prstGeom prst="rect">
            <a:avLst/>
          </a:prstGeom>
          <a:noFill/>
        </p:spPr>
        <p:txBody>
          <a:bodyPr wrap="square" rtlCol="0">
            <a:spAutoFit/>
          </a:bodyPr>
          <a:lstStyle/>
          <a:p>
            <a:pPr algn="ctr"/>
            <a:r>
              <a:rPr lang="en-US" sz="2800" b="1" dirty="0"/>
              <a:t>INTRODUCTION TO PHYSICAL SECURITY</a:t>
            </a:r>
          </a:p>
        </p:txBody>
      </p:sp>
      <p:pic>
        <p:nvPicPr>
          <p:cNvPr id="5" name="Picture 3" descr="943952.png"/>
          <p:cNvPicPr>
            <a:picLocks noChangeAspect="1"/>
          </p:cNvPicPr>
          <p:nvPr/>
        </p:nvPicPr>
        <p:blipFill>
          <a:blip r:embed="rId2" cstate="print"/>
          <a:srcRect l="13075" t="6891" r="13077" b="44106"/>
          <a:stretch>
            <a:fillRect/>
          </a:stretch>
        </p:blipFill>
        <p:spPr bwMode="auto">
          <a:xfrm>
            <a:off x="2057401" y="2819400"/>
            <a:ext cx="3256893" cy="2819400"/>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824" y="2819400"/>
            <a:ext cx="2819400" cy="28194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224" y="2819400"/>
            <a:ext cx="1879600" cy="2819400"/>
          </a:xfrm>
          <a:prstGeom prst="rect">
            <a:avLst/>
          </a:prstGeom>
        </p:spPr>
      </p:pic>
    </p:spTree>
    <p:extLst>
      <p:ext uri="{BB962C8B-B14F-4D97-AF65-F5344CB8AC3E}">
        <p14:creationId xmlns:p14="http://schemas.microsoft.com/office/powerpoint/2010/main" val="374083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343994" y="1752600"/>
            <a:ext cx="7696200" cy="4267200"/>
            <a:chOff x="152400" y="1676400"/>
            <a:chExt cx="8763000" cy="4267200"/>
          </a:xfrm>
        </p:grpSpPr>
        <p:sp>
          <p:nvSpPr>
            <p:cNvPr id="35844"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35845" name="Text Box 4"/>
            <p:cNvSpPr txBox="1">
              <a:spLocks noChangeArrowheads="1"/>
            </p:cNvSpPr>
            <p:nvPr/>
          </p:nvSpPr>
          <p:spPr bwMode="auto">
            <a:xfrm>
              <a:off x="1371600" y="1752600"/>
              <a:ext cx="6465888" cy="954107"/>
            </a:xfrm>
            <a:prstGeom prst="rect">
              <a:avLst/>
            </a:prstGeom>
            <a:noFill/>
            <a:ln w="12700">
              <a:noFill/>
              <a:miter lim="800000"/>
              <a:headEnd/>
              <a:tailEnd/>
            </a:ln>
          </p:spPr>
          <p:txBody>
            <a:bodyPr>
              <a:spAutoFit/>
            </a:bodyPr>
            <a:lstStyle/>
            <a:p>
              <a:pPr algn="ctr" eaLnBrk="0" hangingPunct="0"/>
              <a:r>
                <a:rPr lang="en-US" sz="2800" b="1" dirty="0">
                  <a:latin typeface="Times New Roman" pitchFamily="18" charset="0"/>
                </a:rPr>
                <a:t>THIS FACILITY IS PROTECTED </a:t>
              </a:r>
            </a:p>
            <a:p>
              <a:pPr algn="ctr" eaLnBrk="0" hangingPunct="0"/>
              <a:r>
                <a:rPr lang="en-US" sz="2800" b="1" dirty="0">
                  <a:latin typeface="Times New Roman" pitchFamily="18" charset="0"/>
                </a:rPr>
                <a:t>BY AN</a:t>
              </a:r>
            </a:p>
          </p:txBody>
        </p:sp>
        <p:sp>
          <p:nvSpPr>
            <p:cNvPr id="35846" name="Text Box 5"/>
            <p:cNvSpPr txBox="1">
              <a:spLocks noChangeArrowheads="1"/>
            </p:cNvSpPr>
            <p:nvPr/>
          </p:nvSpPr>
          <p:spPr bwMode="auto">
            <a:xfrm>
              <a:off x="1899444" y="2648198"/>
              <a:ext cx="5410200" cy="769441"/>
            </a:xfrm>
            <a:prstGeom prst="rect">
              <a:avLst/>
            </a:prstGeom>
            <a:solidFill>
              <a:srgbClr val="333300"/>
            </a:solidFill>
            <a:ln w="12700">
              <a:solidFill>
                <a:srgbClr val="FFFFFF"/>
              </a:solidFill>
              <a:miter lim="800000"/>
              <a:headEnd/>
              <a:tailEnd/>
            </a:ln>
          </p:spPr>
          <p:txBody>
            <a:bodyPr wrap="square" anchor="ctr">
              <a:spAutoFit/>
            </a:bodyPr>
            <a:lstStyle/>
            <a:p>
              <a:pPr algn="ctr" eaLnBrk="0" hangingPunct="0"/>
              <a:r>
                <a:rPr lang="en-US" sz="4400" b="1" dirty="0">
                  <a:solidFill>
                    <a:srgbClr val="FFFF00"/>
                  </a:solidFill>
                  <a:latin typeface="Times New Roman" pitchFamily="18" charset="0"/>
                </a:rPr>
                <a:t>ALARM SYSTEM</a:t>
              </a:r>
            </a:p>
          </p:txBody>
        </p:sp>
        <p:sp>
          <p:nvSpPr>
            <p:cNvPr id="35847" name="Text Box 6"/>
            <p:cNvSpPr txBox="1">
              <a:spLocks noChangeArrowheads="1"/>
            </p:cNvSpPr>
            <p:nvPr/>
          </p:nvSpPr>
          <p:spPr bwMode="auto">
            <a:xfrm>
              <a:off x="403842" y="3417212"/>
              <a:ext cx="8401402" cy="1815882"/>
            </a:xfrm>
            <a:prstGeom prst="rect">
              <a:avLst/>
            </a:prstGeom>
            <a:noFill/>
            <a:ln w="12700">
              <a:noFill/>
              <a:miter lim="800000"/>
              <a:headEnd/>
              <a:tailEnd/>
            </a:ln>
          </p:spPr>
          <p:txBody>
            <a:bodyPr wrap="none">
              <a:spAutoFit/>
            </a:bodyPr>
            <a:lstStyle/>
            <a:p>
              <a:pPr algn="ctr" eaLnBrk="0" hangingPunct="0"/>
              <a:r>
                <a:rPr lang="en-US" sz="2800" b="1" dirty="0">
                  <a:latin typeface="Times New Roman" pitchFamily="18" charset="0"/>
                </a:rPr>
                <a:t>UNAUTHORIZED ENTRY IS PROHIBITED </a:t>
              </a:r>
            </a:p>
            <a:p>
              <a:pPr algn="ctr" eaLnBrk="0" hangingPunct="0"/>
              <a:r>
                <a:rPr lang="en-US" sz="2800" b="1" dirty="0">
                  <a:latin typeface="Times New Roman" pitchFamily="18" charset="0"/>
                </a:rPr>
                <a:t>VIOLATORS WILL BE PROSECUTED</a:t>
              </a:r>
            </a:p>
            <a:p>
              <a:pPr algn="ctr" eaLnBrk="0" hangingPunct="0"/>
              <a:r>
                <a:rPr lang="en-US" sz="2800" b="1" dirty="0">
                  <a:latin typeface="Times New Roman" pitchFamily="18" charset="0"/>
                </a:rPr>
                <a:t>UNDER THE PROVISIONS OF THE UCMJ</a:t>
              </a:r>
            </a:p>
            <a:p>
              <a:pPr algn="ctr" eaLnBrk="0" hangingPunct="0"/>
              <a:r>
                <a:rPr lang="en-US" sz="2800" b="1" dirty="0">
                  <a:latin typeface="Times New Roman" pitchFamily="18" charset="0"/>
                </a:rPr>
                <a:t>OR OTHER APPLICABLE LAWS</a:t>
              </a:r>
              <a:endParaRPr lang="en-US" sz="3200" b="1" dirty="0">
                <a:latin typeface="Times New Roman" pitchFamily="18" charset="0"/>
              </a:endParaRPr>
            </a:p>
          </p:txBody>
        </p:sp>
      </p:grpSp>
      <p:sp>
        <p:nvSpPr>
          <p:cNvPr id="11"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4120429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6868"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532485"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8"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80064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anim calcmode="lin" valueType="num">
                                      <p:cBhvr additive="base">
                                        <p:cTn id="7" dur="500" fill="hold"/>
                                        <p:tgtEl>
                                          <p:spTgt spid="532485"/>
                                        </p:tgtEl>
                                        <p:attrNameLst>
                                          <p:attrName>ppt_x</p:attrName>
                                        </p:attrNameLst>
                                      </p:cBhvr>
                                      <p:tavLst>
                                        <p:tav tm="0">
                                          <p:val>
                                            <p:strVal val="#ppt_x"/>
                                          </p:val>
                                        </p:tav>
                                        <p:tav tm="100000">
                                          <p:val>
                                            <p:strVal val="#ppt_x"/>
                                          </p:val>
                                        </p:tav>
                                      </p:tavLst>
                                    </p:anim>
                                    <p:anim calcmode="lin" valueType="num">
                                      <p:cBhvr additive="base">
                                        <p:cTn id="8" dur="500" fill="hold"/>
                                        <p:tgtEl>
                                          <p:spTgt spid="532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5" name="Text Box 3"/>
          <p:cNvSpPr txBox="1">
            <a:spLocks noChangeArrowheads="1"/>
          </p:cNvSpPr>
          <p:nvPr/>
        </p:nvSpPr>
        <p:spPr bwMode="auto">
          <a:xfrm>
            <a:off x="2071506" y="1606223"/>
            <a:ext cx="7010400" cy="646331"/>
          </a:xfrm>
          <a:prstGeom prst="rect">
            <a:avLst/>
          </a:prstGeom>
          <a:noFill/>
          <a:ln w="12700">
            <a:noFill/>
            <a:miter lim="800000"/>
            <a:headEnd/>
            <a:tailEnd/>
          </a:ln>
        </p:spPr>
        <p:txBody>
          <a:bodyPr>
            <a:spAutoFit/>
          </a:bodyPr>
          <a:lstStyle/>
          <a:p>
            <a:pPr eaLnBrk="0" hangingPunct="0"/>
            <a:r>
              <a:rPr lang="en-US" dirty="0"/>
              <a:t>Allows guard personnel to observe the unauthorized entry or removal of arm.</a:t>
            </a:r>
          </a:p>
        </p:txBody>
      </p:sp>
      <p:pic>
        <p:nvPicPr>
          <p:cNvPr id="540676" name="Picture 4"/>
          <p:cNvPicPr>
            <a:picLocks noChangeAspect="1" noChangeArrowheads="1"/>
          </p:cNvPicPr>
          <p:nvPr/>
        </p:nvPicPr>
        <p:blipFill>
          <a:blip r:embed="rId3" cstate="print"/>
          <a:srcRect l="53032" t="20642" r="3960" b="32645"/>
          <a:stretch>
            <a:fillRect/>
          </a:stretch>
        </p:blipFill>
        <p:spPr bwMode="auto">
          <a:xfrm>
            <a:off x="4749618" y="2943145"/>
            <a:ext cx="2592388" cy="2111375"/>
          </a:xfrm>
          <a:prstGeom prst="rect">
            <a:avLst/>
          </a:prstGeom>
          <a:noFill/>
          <a:ln w="38100">
            <a:solidFill>
              <a:schemeClr val="tx1"/>
            </a:solidFill>
            <a:miter lim="800000"/>
            <a:headEnd/>
            <a:tailEnd/>
          </a:ln>
        </p:spPr>
      </p:pic>
      <p:sp>
        <p:nvSpPr>
          <p:cNvPr id="540677" name="Text Box 5"/>
          <p:cNvSpPr txBox="1">
            <a:spLocks noChangeArrowheads="1"/>
          </p:cNvSpPr>
          <p:nvPr/>
        </p:nvSpPr>
        <p:spPr bwMode="auto">
          <a:xfrm>
            <a:off x="2071507" y="2303322"/>
            <a:ext cx="7948613" cy="646331"/>
          </a:xfrm>
          <a:prstGeom prst="rect">
            <a:avLst/>
          </a:prstGeom>
          <a:noFill/>
          <a:ln w="9525">
            <a:noFill/>
            <a:miter lim="800000"/>
            <a:headEnd/>
            <a:tailEnd/>
          </a:ln>
        </p:spPr>
        <p:txBody>
          <a:bodyPr>
            <a:spAutoFit/>
          </a:bodyPr>
          <a:lstStyle/>
          <a:p>
            <a:r>
              <a:rPr lang="en-US" dirty="0"/>
              <a:t>Exterior Light Must Be Covered With Wire Mesh Or Made Of A Vandal Resistant Lens.</a:t>
            </a:r>
          </a:p>
        </p:txBody>
      </p:sp>
      <p:sp>
        <p:nvSpPr>
          <p:cNvPr id="540678" name="Text Box 6"/>
          <p:cNvSpPr txBox="1">
            <a:spLocks noChangeArrowheads="1"/>
          </p:cNvSpPr>
          <p:nvPr/>
        </p:nvSpPr>
        <p:spPr bwMode="auto">
          <a:xfrm>
            <a:off x="2071507" y="5228660"/>
            <a:ext cx="6173613" cy="369332"/>
          </a:xfrm>
          <a:prstGeom prst="rect">
            <a:avLst/>
          </a:prstGeom>
          <a:noFill/>
          <a:ln w="9525">
            <a:noFill/>
            <a:miter lim="800000"/>
            <a:headEnd/>
            <a:tailEnd/>
          </a:ln>
        </p:spPr>
        <p:txBody>
          <a:bodyPr wrap="none">
            <a:spAutoFit/>
          </a:bodyPr>
          <a:lstStyle/>
          <a:p>
            <a:r>
              <a:rPr lang="en-US" dirty="0"/>
              <a:t>Provide A Minimum Of 0.2 foot-candles (2lux) illumination </a:t>
            </a:r>
          </a:p>
        </p:txBody>
      </p:sp>
      <p:sp>
        <p:nvSpPr>
          <p:cNvPr id="540679" name="Text Box 7"/>
          <p:cNvSpPr txBox="1">
            <a:spLocks noChangeArrowheads="1"/>
          </p:cNvSpPr>
          <p:nvPr/>
        </p:nvSpPr>
        <p:spPr bwMode="auto">
          <a:xfrm>
            <a:off x="2071506" y="5626295"/>
            <a:ext cx="7848600" cy="369332"/>
          </a:xfrm>
          <a:prstGeom prst="rect">
            <a:avLst/>
          </a:prstGeom>
          <a:noFill/>
          <a:ln w="9525">
            <a:noFill/>
            <a:miter lim="800000"/>
            <a:headEnd/>
            <a:tailEnd/>
          </a:ln>
        </p:spPr>
        <p:txBody>
          <a:bodyPr>
            <a:spAutoFit/>
          </a:bodyPr>
          <a:lstStyle/>
          <a:p>
            <a:r>
              <a:rPr lang="en-US" dirty="0"/>
              <a:t>Switch To Light Must Be Inaccessible To Personnel</a:t>
            </a:r>
          </a:p>
        </p:txBody>
      </p:sp>
      <p:sp>
        <p:nvSpPr>
          <p:cNvPr id="11"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39421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0675"/>
                                        </p:tgtEl>
                                        <p:attrNameLst>
                                          <p:attrName>style.visibility</p:attrName>
                                        </p:attrNameLst>
                                      </p:cBhvr>
                                      <p:to>
                                        <p:strVal val="visible"/>
                                      </p:to>
                                    </p:set>
                                    <p:anim calcmode="lin" valueType="num">
                                      <p:cBhvr additive="base">
                                        <p:cTn id="7" dur="500" fill="hold"/>
                                        <p:tgtEl>
                                          <p:spTgt spid="540675"/>
                                        </p:tgtEl>
                                        <p:attrNameLst>
                                          <p:attrName>ppt_x</p:attrName>
                                        </p:attrNameLst>
                                      </p:cBhvr>
                                      <p:tavLst>
                                        <p:tav tm="0">
                                          <p:val>
                                            <p:strVal val="#ppt_x"/>
                                          </p:val>
                                        </p:tav>
                                        <p:tav tm="100000">
                                          <p:val>
                                            <p:strVal val="#ppt_x"/>
                                          </p:val>
                                        </p:tav>
                                      </p:tavLst>
                                    </p:anim>
                                    <p:anim calcmode="lin" valueType="num">
                                      <p:cBhvr additive="base">
                                        <p:cTn id="8" dur="500" fill="hold"/>
                                        <p:tgtEl>
                                          <p:spTgt spid="5406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0677"/>
                                        </p:tgtEl>
                                        <p:attrNameLst>
                                          <p:attrName>style.visibility</p:attrName>
                                        </p:attrNameLst>
                                      </p:cBhvr>
                                      <p:to>
                                        <p:strVal val="visible"/>
                                      </p:to>
                                    </p:set>
                                    <p:anim calcmode="lin" valueType="num">
                                      <p:cBhvr additive="base">
                                        <p:cTn id="13" dur="500" fill="hold"/>
                                        <p:tgtEl>
                                          <p:spTgt spid="540677"/>
                                        </p:tgtEl>
                                        <p:attrNameLst>
                                          <p:attrName>ppt_x</p:attrName>
                                        </p:attrNameLst>
                                      </p:cBhvr>
                                      <p:tavLst>
                                        <p:tav tm="0">
                                          <p:val>
                                            <p:strVal val="#ppt_x"/>
                                          </p:val>
                                        </p:tav>
                                        <p:tav tm="100000">
                                          <p:val>
                                            <p:strVal val="#ppt_x"/>
                                          </p:val>
                                        </p:tav>
                                      </p:tavLst>
                                    </p:anim>
                                    <p:anim calcmode="lin" valueType="num">
                                      <p:cBhvr additive="base">
                                        <p:cTn id="14" dur="500" fill="hold"/>
                                        <p:tgtEl>
                                          <p:spTgt spid="54067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40676"/>
                                        </p:tgtEl>
                                        <p:attrNameLst>
                                          <p:attrName>style.visibility</p:attrName>
                                        </p:attrNameLst>
                                      </p:cBhvr>
                                      <p:to>
                                        <p:strVal val="visible"/>
                                      </p:to>
                                    </p:set>
                                    <p:anim calcmode="lin" valueType="num">
                                      <p:cBhvr additive="base">
                                        <p:cTn id="17" dur="500" fill="hold"/>
                                        <p:tgtEl>
                                          <p:spTgt spid="540676"/>
                                        </p:tgtEl>
                                        <p:attrNameLst>
                                          <p:attrName>ppt_x</p:attrName>
                                        </p:attrNameLst>
                                      </p:cBhvr>
                                      <p:tavLst>
                                        <p:tav tm="0">
                                          <p:val>
                                            <p:strVal val="#ppt_x"/>
                                          </p:val>
                                        </p:tav>
                                        <p:tav tm="100000">
                                          <p:val>
                                            <p:strVal val="#ppt_x"/>
                                          </p:val>
                                        </p:tav>
                                      </p:tavLst>
                                    </p:anim>
                                    <p:anim calcmode="lin" valueType="num">
                                      <p:cBhvr additive="base">
                                        <p:cTn id="18" dur="500" fill="hold"/>
                                        <p:tgtEl>
                                          <p:spTgt spid="54067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40678"/>
                                        </p:tgtEl>
                                        <p:attrNameLst>
                                          <p:attrName>style.visibility</p:attrName>
                                        </p:attrNameLst>
                                      </p:cBhvr>
                                      <p:to>
                                        <p:strVal val="visible"/>
                                      </p:to>
                                    </p:set>
                                    <p:animEffect transition="in" filter="blinds(horizontal)">
                                      <p:cBhvr>
                                        <p:cTn id="23" dur="500"/>
                                        <p:tgtEl>
                                          <p:spTgt spid="54067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540679"/>
                                        </p:tgtEl>
                                        <p:attrNameLst>
                                          <p:attrName>style.visibility</p:attrName>
                                        </p:attrNameLst>
                                      </p:cBhvr>
                                      <p:to>
                                        <p:strVal val="visible"/>
                                      </p:to>
                                    </p:set>
                                    <p:anim calcmode="lin" valueType="num">
                                      <p:cBhvr additive="base">
                                        <p:cTn id="28" dur="500" fill="hold"/>
                                        <p:tgtEl>
                                          <p:spTgt spid="540679"/>
                                        </p:tgtEl>
                                        <p:attrNameLst>
                                          <p:attrName>ppt_x</p:attrName>
                                        </p:attrNameLst>
                                      </p:cBhvr>
                                      <p:tavLst>
                                        <p:tav tm="0">
                                          <p:val>
                                            <p:strVal val="0-#ppt_w/2"/>
                                          </p:val>
                                        </p:tav>
                                        <p:tav tm="100000">
                                          <p:val>
                                            <p:strVal val="#ppt_x"/>
                                          </p:val>
                                        </p:tav>
                                      </p:tavLst>
                                    </p:anim>
                                    <p:anim calcmode="lin" valueType="num">
                                      <p:cBhvr additive="base">
                                        <p:cTn id="29" dur="500" fill="hold"/>
                                        <p:tgtEl>
                                          <p:spTgt spid="540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p:bldP spid="540677" grpId="0"/>
      <p:bldP spid="540678" grpId="0"/>
      <p:bldP spid="54067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532486" name="Text Box 6"/>
          <p:cNvSpPr txBox="1">
            <a:spLocks noChangeArrowheads="1"/>
          </p:cNvSpPr>
          <p:nvPr/>
        </p:nvSpPr>
        <p:spPr bwMode="auto">
          <a:xfrm>
            <a:off x="2271714" y="3814764"/>
            <a:ext cx="5137945" cy="461665"/>
          </a:xfrm>
          <a:prstGeom prst="rect">
            <a:avLst/>
          </a:prstGeom>
          <a:noFill/>
          <a:ln w="9525">
            <a:noFill/>
            <a:miter lim="800000"/>
            <a:headEnd/>
            <a:tailEnd/>
          </a:ln>
        </p:spPr>
        <p:txBody>
          <a:bodyPr wrap="none">
            <a:spAutoFit/>
          </a:bodyPr>
          <a:lstStyle/>
          <a:p>
            <a:pPr>
              <a:buFontTx/>
              <a:buChar char="•"/>
            </a:pPr>
            <a:r>
              <a:rPr lang="en-US" sz="2400" dirty="0"/>
              <a:t>Lautenberg Message (Amendment)</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7528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6"/>
                                        </p:tgtEl>
                                        <p:attrNameLst>
                                          <p:attrName>style.visibility</p:attrName>
                                        </p:attrNameLst>
                                      </p:cBhvr>
                                      <p:to>
                                        <p:strVal val="visible"/>
                                      </p:to>
                                    </p:set>
                                    <p:anim calcmode="lin" valueType="num">
                                      <p:cBhvr additive="base">
                                        <p:cTn id="7" dur="500" fill="hold"/>
                                        <p:tgtEl>
                                          <p:spTgt spid="532486"/>
                                        </p:tgtEl>
                                        <p:attrNameLst>
                                          <p:attrName>ppt_x</p:attrName>
                                        </p:attrNameLst>
                                      </p:cBhvr>
                                      <p:tavLst>
                                        <p:tav tm="0">
                                          <p:val>
                                            <p:strVal val="#ppt_x"/>
                                          </p:val>
                                        </p:tav>
                                        <p:tav tm="100000">
                                          <p:val>
                                            <p:strVal val="#ppt_x"/>
                                          </p:val>
                                        </p:tav>
                                      </p:tavLst>
                                    </p:anim>
                                    <p:anim calcmode="lin" valueType="num">
                                      <p:cBhvr additive="base">
                                        <p:cTn id="8" dur="500" fill="hold"/>
                                        <p:tgtEl>
                                          <p:spTgt spid="532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057400" y="1524000"/>
            <a:ext cx="8229600" cy="1143000"/>
          </a:xfrm>
        </p:spPr>
        <p:txBody>
          <a:bodyPr/>
          <a:lstStyle/>
          <a:p>
            <a:pPr algn="l"/>
            <a:r>
              <a:rPr lang="en-US" sz="2400" b="0" dirty="0"/>
              <a:t>Lautenberg Amendment</a:t>
            </a:r>
          </a:p>
        </p:txBody>
      </p:sp>
      <p:sp>
        <p:nvSpPr>
          <p:cNvPr id="40963" name="Content Placeholder 2"/>
          <p:cNvSpPr>
            <a:spLocks noGrp="1"/>
          </p:cNvSpPr>
          <p:nvPr>
            <p:ph idx="1"/>
          </p:nvPr>
        </p:nvSpPr>
        <p:spPr bwMode="auto">
          <a:xfrm>
            <a:off x="2042161" y="1905001"/>
            <a:ext cx="8510451" cy="4419599"/>
          </a:xfrm>
          <a:noFill/>
          <a:ln>
            <a:miter lim="800000"/>
            <a:headEnd/>
            <a:tailEnd/>
          </a:ln>
        </p:spPr>
        <p:txBody>
          <a:bodyPr vert="horz" wrap="square" lIns="91440" tIns="45720" rIns="91440" bIns="45720" numCol="1" anchor="t" anchorCtr="0" compatLnSpc="1">
            <a:prstTxWarp prst="textNoShape">
              <a:avLst/>
            </a:prstTxWarp>
          </a:bodyPr>
          <a:lstStyle/>
          <a:p>
            <a:r>
              <a:rPr lang="en-US" sz="1800" dirty="0"/>
              <a:t>Summary court-martial convictions, non-judicial punishment under Article 15, UCMJ, and deferred prosecutions in civilian court  </a:t>
            </a:r>
            <a:r>
              <a:rPr lang="en-US" sz="1800" b="1" u="sng" dirty="0">
                <a:solidFill>
                  <a:srgbClr val="FF0000"/>
                </a:solidFill>
              </a:rPr>
              <a:t>do not </a:t>
            </a:r>
            <a:r>
              <a:rPr lang="en-US" sz="1800" dirty="0"/>
              <a:t>constitute qualifying convictions within the meaning of the Lautenberg Amendment. </a:t>
            </a:r>
          </a:p>
          <a:p>
            <a:r>
              <a:rPr lang="en-US" sz="1800" dirty="0"/>
              <a:t>The prohibitions do not preclude a soldier from operating major weapons systems or crew served weapons such as tanks, missiles, and aircraft. </a:t>
            </a:r>
          </a:p>
          <a:p>
            <a:r>
              <a:rPr lang="en-US" sz="1800" dirty="0"/>
              <a:t>The Lautenberg Amendment application includes Soldiers with privately owned firearms and ammunition stored on or off post.</a:t>
            </a:r>
          </a:p>
          <a:p>
            <a:r>
              <a:rPr lang="en-US" sz="1800" dirty="0"/>
              <a:t>Soldiers with qualifying convictions may not:</a:t>
            </a:r>
          </a:p>
          <a:p>
            <a:pPr lvl="1"/>
            <a:r>
              <a:rPr lang="en-US" sz="1800" dirty="0"/>
              <a:t>be assigned to positions that would give them access to firearms and ammunition. </a:t>
            </a:r>
          </a:p>
          <a:p>
            <a:pPr lvl="1"/>
            <a:r>
              <a:rPr lang="en-US" sz="1800" dirty="0"/>
              <a:t>attend any service school where instruction with individual weapons or ammunition is part of the curriculum.</a:t>
            </a:r>
          </a:p>
          <a:p>
            <a:pPr lvl="1"/>
            <a:r>
              <a:rPr lang="en-US" sz="1800" dirty="0"/>
              <a:t>may not reenlist and are not eligible for the indefinite reenlistment program. </a:t>
            </a:r>
          </a:p>
          <a:p>
            <a:endParaRPr lang="en-US" sz="180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3527175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22088"/>
            <a:ext cx="8229600" cy="530512"/>
          </a:xfrm>
        </p:spPr>
        <p:txBody>
          <a:bodyPr/>
          <a:lstStyle/>
          <a:p>
            <a:r>
              <a:rPr lang="en-US" sz="2400" b="0" dirty="0"/>
              <a:t>Check-on-learning</a:t>
            </a:r>
          </a:p>
        </p:txBody>
      </p:sp>
      <p:sp>
        <p:nvSpPr>
          <p:cNvPr id="3" name="Content Placeholder 2"/>
          <p:cNvSpPr>
            <a:spLocks noGrp="1"/>
          </p:cNvSpPr>
          <p:nvPr>
            <p:ph idx="1"/>
          </p:nvPr>
        </p:nvSpPr>
        <p:spPr>
          <a:xfrm>
            <a:off x="1676400" y="2356826"/>
            <a:ext cx="8839200" cy="2519975"/>
          </a:xfrm>
        </p:spPr>
        <p:txBody>
          <a:bodyPr/>
          <a:lstStyle/>
          <a:p>
            <a:pPr>
              <a:buNone/>
            </a:pPr>
            <a:r>
              <a:rPr lang="en-US" sz="2000" dirty="0"/>
              <a:t>Q: A Soldier is given an Article 15 from his Company Commander for getting into a fight with his wife and hitting her.  Is this a Lautenberg Violation?</a:t>
            </a:r>
          </a:p>
          <a:p>
            <a:pPr>
              <a:buNone/>
            </a:pPr>
            <a:endParaRPr lang="en-US" sz="2000" dirty="0"/>
          </a:p>
          <a:p>
            <a:pPr>
              <a:buNone/>
            </a:pPr>
            <a:r>
              <a:rPr lang="en-US" sz="2000" dirty="0"/>
              <a:t>A:  No, this is non-judicial punishment and does not constitute a Lautenberg Conviction.</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99900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532486" name="Text Box 6"/>
          <p:cNvSpPr txBox="1">
            <a:spLocks noChangeArrowheads="1"/>
          </p:cNvSpPr>
          <p:nvPr/>
        </p:nvSpPr>
        <p:spPr bwMode="auto">
          <a:xfrm>
            <a:off x="2271714" y="3814764"/>
            <a:ext cx="5137945" cy="461665"/>
          </a:xfrm>
          <a:prstGeom prst="rect">
            <a:avLst/>
          </a:prstGeom>
          <a:noFill/>
          <a:ln w="9525">
            <a:noFill/>
            <a:miter lim="800000"/>
            <a:headEnd/>
            <a:tailEnd/>
          </a:ln>
        </p:spPr>
        <p:txBody>
          <a:bodyPr wrap="none">
            <a:spAutoFit/>
          </a:bodyPr>
          <a:lstStyle/>
          <a:p>
            <a:pPr>
              <a:buFontTx/>
              <a:buChar char="•"/>
            </a:pPr>
            <a:r>
              <a:rPr lang="en-US" sz="2400" dirty="0"/>
              <a:t>Lautenberg Message (Amendment)</a:t>
            </a:r>
          </a:p>
        </p:txBody>
      </p:sp>
      <p:sp>
        <p:nvSpPr>
          <p:cNvPr id="7" name="Text Box 6"/>
          <p:cNvSpPr txBox="1">
            <a:spLocks noChangeArrowheads="1"/>
          </p:cNvSpPr>
          <p:nvPr/>
        </p:nvSpPr>
        <p:spPr bwMode="auto">
          <a:xfrm>
            <a:off x="2272127" y="4601029"/>
            <a:ext cx="5611473" cy="461665"/>
          </a:xfrm>
          <a:prstGeom prst="rect">
            <a:avLst/>
          </a:prstGeom>
          <a:noFill/>
          <a:ln w="9525">
            <a:noFill/>
            <a:miter lim="800000"/>
            <a:headEnd/>
            <a:tailEnd/>
          </a:ln>
        </p:spPr>
        <p:txBody>
          <a:bodyPr wrap="none">
            <a:spAutoFit/>
          </a:bodyPr>
          <a:lstStyle/>
          <a:p>
            <a:pPr>
              <a:buFontTx/>
              <a:buChar char="•"/>
            </a:pPr>
            <a:r>
              <a:rPr lang="en-US" sz="2400" dirty="0"/>
              <a:t>SF 702 For After Hour Security Checks</a:t>
            </a:r>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22772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bwMode="auto">
          <a:xfrm>
            <a:off x="2057400" y="1752600"/>
            <a:ext cx="8229600" cy="3048000"/>
          </a:xfrm>
          <a:prstGeom prst="rect">
            <a:avLst/>
          </a:prstGeom>
          <a:solidFill>
            <a:srgbClr val="FFFFFF"/>
          </a:solidFill>
          <a:ln>
            <a:miter lim="800000"/>
            <a:headEnd/>
            <a:tailEnd/>
          </a:ln>
        </p:spPr>
        <p:txBody>
          <a:bodyPr/>
          <a:lstStyle/>
          <a:p>
            <a:pPr marL="381000" indent="-381000" eaLnBrk="1" hangingPunct="1">
              <a:lnSpc>
                <a:spcPct val="80000"/>
              </a:lnSpc>
              <a:buNone/>
            </a:pPr>
            <a:r>
              <a:rPr lang="en-US" sz="2400" dirty="0"/>
              <a:t>Arms Storage Facilities, Containers And Safes Will Be:</a:t>
            </a:r>
          </a:p>
          <a:p>
            <a:pPr marL="381000" indent="-381000" eaLnBrk="1" hangingPunct="1">
              <a:lnSpc>
                <a:spcPct val="80000"/>
              </a:lnSpc>
              <a:buNone/>
            </a:pPr>
            <a:endParaRPr lang="en-US" sz="2000" b="1" u="sng" dirty="0"/>
          </a:p>
          <a:p>
            <a:pPr marL="381000" indent="-381000" eaLnBrk="1" hangingPunct="1">
              <a:lnSpc>
                <a:spcPct val="80000"/>
              </a:lnSpc>
            </a:pPr>
            <a:r>
              <a:rPr lang="en-US" sz="1800" dirty="0"/>
              <a:t>Protected By Ids And Will Be Checked At Least Once Every 8 Hours </a:t>
            </a:r>
          </a:p>
          <a:p>
            <a:pPr marL="381000" indent="-381000" algn="ctr" eaLnBrk="1" hangingPunct="1">
              <a:lnSpc>
                <a:spcPct val="80000"/>
              </a:lnSpc>
              <a:buNone/>
            </a:pPr>
            <a:r>
              <a:rPr lang="en-US" sz="1800" u="sng" dirty="0"/>
              <a:t/>
            </a:r>
            <a:br>
              <a:rPr lang="en-US" sz="1800" u="sng" dirty="0"/>
            </a:br>
            <a:r>
              <a:rPr lang="en-US" sz="1800" u="sng" dirty="0"/>
              <a:t>or</a:t>
            </a:r>
          </a:p>
          <a:p>
            <a:pPr marL="381000" indent="-381000" algn="ctr" eaLnBrk="1" hangingPunct="1">
              <a:lnSpc>
                <a:spcPct val="80000"/>
              </a:lnSpc>
              <a:buNone/>
            </a:pPr>
            <a:endParaRPr lang="en-US" sz="1800" u="sng" dirty="0"/>
          </a:p>
          <a:p>
            <a:pPr marL="381000" indent="-381000" eaLnBrk="1" hangingPunct="1">
              <a:lnSpc>
                <a:spcPct val="80000"/>
              </a:lnSpc>
            </a:pPr>
            <a:r>
              <a:rPr lang="en-US" sz="1800" dirty="0"/>
              <a:t>Under 24 Hour </a:t>
            </a:r>
            <a:r>
              <a:rPr lang="en-US" sz="1800" dirty="0">
                <a:solidFill>
                  <a:srgbClr val="FF0000"/>
                </a:solidFill>
              </a:rPr>
              <a:t>Armed Guard</a:t>
            </a:r>
            <a:r>
              <a:rPr lang="en-US" sz="1800" dirty="0"/>
              <a:t> Surveillance</a:t>
            </a:r>
          </a:p>
          <a:p>
            <a:pPr marL="381000" indent="-381000" eaLnBrk="1" hangingPunct="1">
              <a:lnSpc>
                <a:spcPct val="80000"/>
              </a:lnSpc>
            </a:pPr>
            <a:endParaRPr lang="en-US" sz="2000" b="1" dirty="0"/>
          </a:p>
          <a:p>
            <a:pPr>
              <a:lnSpc>
                <a:spcPct val="90000"/>
              </a:lnSpc>
            </a:pPr>
            <a:r>
              <a:rPr lang="en-US" sz="1800" dirty="0"/>
              <a:t>Staff duty and charge of quarters when tasked will document these checks on standard  form 702 (security container check list).   </a:t>
            </a:r>
            <a:br>
              <a:rPr lang="en-US" sz="1800" dirty="0"/>
            </a:br>
            <a:r>
              <a:rPr lang="en-US" sz="1800" dirty="0"/>
              <a:t>(Fort Riley Regulation 190-11)</a:t>
            </a:r>
          </a:p>
          <a:p>
            <a:pPr marL="381000" indent="-381000" eaLnBrk="1" hangingPunct="1">
              <a:lnSpc>
                <a:spcPct val="80000"/>
              </a:lnSpc>
              <a:buNone/>
            </a:pPr>
            <a:endParaRPr lang="en-US" sz="1800" dirty="0"/>
          </a:p>
        </p:txBody>
      </p:sp>
      <p:grpSp>
        <p:nvGrpSpPr>
          <p:cNvPr id="2" name="Group 7"/>
          <p:cNvGrpSpPr/>
          <p:nvPr/>
        </p:nvGrpSpPr>
        <p:grpSpPr>
          <a:xfrm>
            <a:off x="2590800" y="1295401"/>
            <a:ext cx="7848600" cy="4844785"/>
            <a:chOff x="685800" y="-2590800"/>
            <a:chExt cx="7848600" cy="4844785"/>
          </a:xfrm>
        </p:grpSpPr>
        <p:sp>
          <p:nvSpPr>
            <p:cNvPr id="766980" name="AutoShape 4"/>
            <p:cNvSpPr>
              <a:spLocks noChangeArrowheads="1"/>
            </p:cNvSpPr>
            <p:nvPr/>
          </p:nvSpPr>
          <p:spPr bwMode="auto">
            <a:xfrm>
              <a:off x="685800" y="-2590800"/>
              <a:ext cx="6629400" cy="1676400"/>
            </a:xfrm>
            <a:prstGeom prst="wedgeRoundRectCallout">
              <a:avLst>
                <a:gd name="adj1" fmla="val -2994"/>
                <a:gd name="adj2" fmla="val 84748"/>
                <a:gd name="adj3" fmla="val 16667"/>
              </a:avLst>
            </a:prstGeom>
            <a:solidFill>
              <a:schemeClr val="accent1"/>
            </a:solidFill>
            <a:ln w="9525">
              <a:solidFill>
                <a:schemeClr val="tx1"/>
              </a:solidFill>
              <a:miter lim="800000"/>
              <a:headEnd/>
              <a:tailEnd/>
            </a:ln>
          </p:spPr>
          <p:txBody>
            <a:bodyPr/>
            <a:lstStyle/>
            <a:p>
              <a:pPr algn="ctr"/>
              <a:r>
                <a:rPr lang="en-US" sz="2000" b="1" dirty="0"/>
                <a:t>Armed is defined as having a firearm and appropriate ammunition readily available for immediate use.</a:t>
              </a:r>
            </a:p>
            <a:p>
              <a:pPr algn="ctr"/>
              <a:r>
                <a:rPr lang="en-US" sz="2000" b="1" dirty="0"/>
                <a:t>A “Whooping” stick does not constitute an armed guard!!</a:t>
              </a:r>
            </a:p>
          </p:txBody>
        </p:sp>
        <p:pic>
          <p:nvPicPr>
            <p:cNvPr id="47112" name="Picture 8" descr="http://www.wwe.com/content/media/images/Superstars/bio/4750282"/>
            <p:cNvPicPr>
              <a:picLocks noChangeAspect="1" noChangeArrowheads="1"/>
            </p:cNvPicPr>
            <p:nvPr/>
          </p:nvPicPr>
          <p:blipFill>
            <a:blip r:embed="rId2" cstate="print"/>
            <a:srcRect/>
            <a:stretch>
              <a:fillRect/>
            </a:stretch>
          </p:blipFill>
          <p:spPr bwMode="auto">
            <a:xfrm>
              <a:off x="3810000" y="-683623"/>
              <a:ext cx="4724400" cy="2937608"/>
            </a:xfrm>
            <a:prstGeom prst="rect">
              <a:avLst/>
            </a:prstGeom>
            <a:noFill/>
          </p:spPr>
        </p:pic>
      </p:gr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54504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Grp="1" noChangeAspect="1"/>
          </p:cNvGraphicFramePr>
          <p:nvPr>
            <p:ph idx="4294967295"/>
            <p:extLst/>
          </p:nvPr>
        </p:nvGraphicFramePr>
        <p:xfrm>
          <a:off x="2808513" y="788127"/>
          <a:ext cx="4876800" cy="5573486"/>
        </p:xfrm>
        <a:graphic>
          <a:graphicData uri="http://schemas.openxmlformats.org/presentationml/2006/ole">
            <mc:AlternateContent xmlns:mc="http://schemas.openxmlformats.org/markup-compatibility/2006">
              <mc:Choice xmlns:v="urn:schemas-microsoft-com:vml" Requires="v">
                <p:oleObj spid="_x0000_s1038" name="Acrobat Document" r:id="rId3" imgW="5830114" imgH="7542857" progId="AcroExch.Document.7">
                  <p:embed/>
                </p:oleObj>
              </mc:Choice>
              <mc:Fallback>
                <p:oleObj name="Acrobat Document" r:id="rId3" imgW="5830114" imgH="7542857" progId="AcroExch.Document.7">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l="2907" t="3372" r="51300" b="56171"/>
                      <a:stretch>
                        <a:fillRect/>
                      </a:stretch>
                    </p:blipFill>
                    <p:spPr bwMode="auto">
                      <a:xfrm>
                        <a:off x="2808513" y="788127"/>
                        <a:ext cx="4876800" cy="5573486"/>
                      </a:xfrm>
                      <a:prstGeom prst="rect">
                        <a:avLst/>
                      </a:prstGeom>
                      <a:noFill/>
                      <a:ln>
                        <a:noFill/>
                      </a:ln>
                      <a:effectLst/>
                      <a:extLst/>
                    </p:spPr>
                  </p:pic>
                </p:oleObj>
              </mc:Fallback>
            </mc:AlternateContent>
          </a:graphicData>
        </a:graphic>
      </p:graphicFrame>
      <p:sp>
        <p:nvSpPr>
          <p:cNvPr id="8" name="TextBox 7"/>
          <p:cNvSpPr txBox="1"/>
          <p:nvPr/>
        </p:nvSpPr>
        <p:spPr>
          <a:xfrm>
            <a:off x="3886056" y="2983617"/>
            <a:ext cx="1197764" cy="369332"/>
          </a:xfrm>
          <a:prstGeom prst="rect">
            <a:avLst/>
          </a:prstGeom>
          <a:noFill/>
        </p:spPr>
        <p:txBody>
          <a:bodyPr wrap="none" rtlCol="0">
            <a:spAutoFit/>
          </a:bodyPr>
          <a:lstStyle/>
          <a:p>
            <a:r>
              <a:rPr lang="en-US" dirty="0"/>
              <a:t>May 2016</a:t>
            </a:r>
          </a:p>
        </p:txBody>
      </p:sp>
      <p:sp>
        <p:nvSpPr>
          <p:cNvPr id="3075" name="Text Box 4"/>
          <p:cNvSpPr txBox="1">
            <a:spLocks noChangeArrowheads="1"/>
          </p:cNvSpPr>
          <p:nvPr/>
        </p:nvSpPr>
        <p:spPr bwMode="auto">
          <a:xfrm>
            <a:off x="7696200" y="1524000"/>
            <a:ext cx="2971800" cy="3724096"/>
          </a:xfrm>
          <a:prstGeom prst="rect">
            <a:avLst/>
          </a:prstGeom>
          <a:noFill/>
          <a:ln w="9525">
            <a:noFill/>
            <a:miter lim="800000"/>
            <a:headEnd/>
            <a:tailEnd/>
          </a:ln>
        </p:spPr>
        <p:txBody>
          <a:bodyPr>
            <a:spAutoFit/>
          </a:bodyPr>
          <a:lstStyle/>
          <a:p>
            <a:pPr algn="ctr"/>
            <a:r>
              <a:rPr lang="en-US" sz="2800" b="1" dirty="0"/>
              <a:t>SF 702</a:t>
            </a:r>
          </a:p>
          <a:p>
            <a:endParaRPr lang="en-US" sz="2800" b="1" dirty="0"/>
          </a:p>
          <a:p>
            <a:pPr marL="342900" indent="-342900">
              <a:buFont typeface="Arial" panose="020B0604020202020204" pitchFamily="34" charset="0"/>
              <a:buChar char="•"/>
            </a:pPr>
            <a:r>
              <a:rPr lang="en-US" dirty="0"/>
              <a:t>Required to be used by FR </a:t>
            </a:r>
            <a:r>
              <a:rPr lang="en-US" dirty="0" err="1"/>
              <a:t>Reg</a:t>
            </a:r>
            <a:r>
              <a:rPr lang="en-US" dirty="0"/>
              <a:t> 190-11 to  Record After Hour Security Checks</a:t>
            </a:r>
          </a:p>
          <a:p>
            <a:endParaRPr lang="en-US" dirty="0"/>
          </a:p>
          <a:p>
            <a:pPr marL="342900" indent="-342900">
              <a:buFont typeface="Arial" panose="020B0604020202020204" pitchFamily="34" charset="0"/>
              <a:buChar char="•"/>
            </a:pPr>
            <a:r>
              <a:rPr lang="en-US" dirty="0"/>
              <a:t>Checking the security of building outer doors and not the vault door doe not meet regulatory requirements.</a:t>
            </a:r>
          </a:p>
        </p:txBody>
      </p:sp>
      <p:sp>
        <p:nvSpPr>
          <p:cNvPr id="765957" name="AutoShape 5"/>
          <p:cNvSpPr>
            <a:spLocks noChangeArrowheads="1"/>
          </p:cNvSpPr>
          <p:nvPr/>
        </p:nvSpPr>
        <p:spPr bwMode="auto">
          <a:xfrm>
            <a:off x="3282696" y="1212116"/>
            <a:ext cx="3075216" cy="1995322"/>
          </a:xfrm>
          <a:prstGeom prst="wedgeEllipseCallout">
            <a:avLst>
              <a:gd name="adj1" fmla="val -18259"/>
              <a:gd name="adj2" fmla="val 86667"/>
            </a:avLst>
          </a:prstGeom>
          <a:solidFill>
            <a:schemeClr val="accent1"/>
          </a:solidFill>
          <a:ln w="9525">
            <a:solidFill>
              <a:schemeClr val="tx1"/>
            </a:solidFill>
            <a:miter lim="800000"/>
            <a:headEnd/>
            <a:tailEnd/>
          </a:ln>
        </p:spPr>
        <p:txBody>
          <a:bodyPr/>
          <a:lstStyle/>
          <a:p>
            <a:pPr algn="ctr"/>
            <a:r>
              <a:rPr lang="en-US" dirty="0"/>
              <a:t>Can be used to record opening/closing times of arms room. </a:t>
            </a:r>
          </a:p>
        </p:txBody>
      </p:sp>
      <p:grpSp>
        <p:nvGrpSpPr>
          <p:cNvPr id="2" name="Group 16"/>
          <p:cNvGrpSpPr/>
          <p:nvPr/>
        </p:nvGrpSpPr>
        <p:grpSpPr>
          <a:xfrm>
            <a:off x="2988116" y="3827419"/>
            <a:ext cx="5054248" cy="809211"/>
            <a:chOff x="1464116" y="3827418"/>
            <a:chExt cx="5054248" cy="809211"/>
          </a:xfrm>
        </p:grpSpPr>
        <p:sp>
          <p:nvSpPr>
            <p:cNvPr id="9" name="TextBox 8"/>
            <p:cNvSpPr txBox="1"/>
            <p:nvPr/>
          </p:nvSpPr>
          <p:spPr>
            <a:xfrm>
              <a:off x="1464116" y="3940685"/>
              <a:ext cx="377376" cy="307777"/>
            </a:xfrm>
            <a:prstGeom prst="rect">
              <a:avLst/>
            </a:prstGeom>
            <a:noFill/>
          </p:spPr>
          <p:txBody>
            <a:bodyPr wrap="square" rtlCol="0">
              <a:spAutoFit/>
            </a:bodyPr>
            <a:lstStyle/>
            <a:p>
              <a:r>
                <a:rPr lang="en-US" sz="1400" dirty="0"/>
                <a:t>1</a:t>
              </a:r>
            </a:p>
          </p:txBody>
        </p:sp>
        <p:sp>
          <p:nvSpPr>
            <p:cNvPr id="10" name="TextBox 9"/>
            <p:cNvSpPr txBox="1"/>
            <p:nvPr/>
          </p:nvSpPr>
          <p:spPr>
            <a:xfrm>
              <a:off x="4910904" y="4074156"/>
              <a:ext cx="838200" cy="230832"/>
            </a:xfrm>
            <a:prstGeom prst="rect">
              <a:avLst/>
            </a:prstGeom>
            <a:noFill/>
          </p:spPr>
          <p:txBody>
            <a:bodyPr wrap="square" rtlCol="0">
              <a:spAutoFit/>
            </a:bodyPr>
            <a:lstStyle/>
            <a:p>
              <a:r>
                <a:rPr lang="en-US" sz="900" dirty="0"/>
                <a:t>WHW</a:t>
              </a:r>
            </a:p>
          </p:txBody>
        </p:sp>
        <p:sp>
          <p:nvSpPr>
            <p:cNvPr id="11" name="TextBox 10"/>
            <p:cNvSpPr txBox="1"/>
            <p:nvPr/>
          </p:nvSpPr>
          <p:spPr>
            <a:xfrm>
              <a:off x="5658390" y="4074156"/>
              <a:ext cx="838200" cy="230832"/>
            </a:xfrm>
            <a:prstGeom prst="rect">
              <a:avLst/>
            </a:prstGeom>
            <a:noFill/>
          </p:spPr>
          <p:txBody>
            <a:bodyPr wrap="square" rtlCol="0">
              <a:spAutoFit/>
            </a:bodyPr>
            <a:lstStyle/>
            <a:p>
              <a:r>
                <a:rPr lang="en-US" sz="900" dirty="0"/>
                <a:t>2230</a:t>
              </a:r>
            </a:p>
          </p:txBody>
        </p:sp>
        <p:sp>
          <p:nvSpPr>
            <p:cNvPr id="12" name="TextBox 11"/>
            <p:cNvSpPr txBox="1"/>
            <p:nvPr/>
          </p:nvSpPr>
          <p:spPr>
            <a:xfrm>
              <a:off x="1464116" y="4328852"/>
              <a:ext cx="377376" cy="307777"/>
            </a:xfrm>
            <a:prstGeom prst="rect">
              <a:avLst/>
            </a:prstGeom>
            <a:noFill/>
          </p:spPr>
          <p:txBody>
            <a:bodyPr wrap="square" rtlCol="0">
              <a:spAutoFit/>
            </a:bodyPr>
            <a:lstStyle/>
            <a:p>
              <a:r>
                <a:rPr lang="en-US" sz="1400" dirty="0"/>
                <a:t>2</a:t>
              </a:r>
            </a:p>
          </p:txBody>
        </p:sp>
        <p:sp>
          <p:nvSpPr>
            <p:cNvPr id="13" name="TextBox 12"/>
            <p:cNvSpPr txBox="1"/>
            <p:nvPr/>
          </p:nvSpPr>
          <p:spPr>
            <a:xfrm>
              <a:off x="4953000" y="4270821"/>
              <a:ext cx="838200" cy="230832"/>
            </a:xfrm>
            <a:prstGeom prst="rect">
              <a:avLst/>
            </a:prstGeom>
            <a:noFill/>
          </p:spPr>
          <p:txBody>
            <a:bodyPr wrap="square" rtlCol="0">
              <a:spAutoFit/>
            </a:bodyPr>
            <a:lstStyle/>
            <a:p>
              <a:r>
                <a:rPr lang="en-US" sz="900" dirty="0"/>
                <a:t>WHW</a:t>
              </a:r>
            </a:p>
          </p:txBody>
        </p:sp>
        <p:sp>
          <p:nvSpPr>
            <p:cNvPr id="14" name="TextBox 13"/>
            <p:cNvSpPr txBox="1"/>
            <p:nvPr/>
          </p:nvSpPr>
          <p:spPr>
            <a:xfrm>
              <a:off x="5680164" y="4278804"/>
              <a:ext cx="838200" cy="230832"/>
            </a:xfrm>
            <a:prstGeom prst="rect">
              <a:avLst/>
            </a:prstGeom>
            <a:noFill/>
          </p:spPr>
          <p:txBody>
            <a:bodyPr wrap="square" rtlCol="0">
              <a:spAutoFit/>
            </a:bodyPr>
            <a:lstStyle/>
            <a:p>
              <a:r>
                <a:rPr lang="en-US" sz="900" dirty="0"/>
                <a:t>0415</a:t>
              </a:r>
            </a:p>
          </p:txBody>
        </p:sp>
        <p:sp>
          <p:nvSpPr>
            <p:cNvPr id="15" name="TextBox 14"/>
            <p:cNvSpPr txBox="1"/>
            <p:nvPr/>
          </p:nvSpPr>
          <p:spPr>
            <a:xfrm>
              <a:off x="5047705" y="3835371"/>
              <a:ext cx="838200" cy="230832"/>
            </a:xfrm>
            <a:prstGeom prst="rect">
              <a:avLst/>
            </a:prstGeom>
            <a:noFill/>
          </p:spPr>
          <p:txBody>
            <a:bodyPr wrap="square" rtlCol="0">
              <a:spAutoFit/>
            </a:bodyPr>
            <a:lstStyle/>
            <a:p>
              <a:r>
                <a:rPr lang="en-US" sz="900" dirty="0"/>
                <a:t>LDE</a:t>
              </a:r>
            </a:p>
          </p:txBody>
        </p:sp>
        <p:sp>
          <p:nvSpPr>
            <p:cNvPr id="16" name="TextBox 15"/>
            <p:cNvSpPr txBox="1"/>
            <p:nvPr/>
          </p:nvSpPr>
          <p:spPr>
            <a:xfrm>
              <a:off x="5662020" y="3827418"/>
              <a:ext cx="838200" cy="230832"/>
            </a:xfrm>
            <a:prstGeom prst="rect">
              <a:avLst/>
            </a:prstGeom>
            <a:noFill/>
          </p:spPr>
          <p:txBody>
            <a:bodyPr wrap="square" rtlCol="0">
              <a:spAutoFit/>
            </a:bodyPr>
            <a:lstStyle/>
            <a:p>
              <a:r>
                <a:rPr lang="en-US" sz="900" dirty="0"/>
                <a:t>0230</a:t>
              </a:r>
            </a:p>
          </p:txBody>
        </p:sp>
      </p:grpSp>
      <p:sp>
        <p:nvSpPr>
          <p:cNvPr id="17" name="TextBox 16"/>
          <p:cNvSpPr txBox="1"/>
          <p:nvPr/>
        </p:nvSpPr>
        <p:spPr>
          <a:xfrm>
            <a:off x="2988116" y="4752891"/>
            <a:ext cx="377376" cy="307777"/>
          </a:xfrm>
          <a:prstGeom prst="rect">
            <a:avLst/>
          </a:prstGeom>
          <a:noFill/>
        </p:spPr>
        <p:txBody>
          <a:bodyPr wrap="square" rtlCol="0">
            <a:spAutoFit/>
          </a:bodyPr>
          <a:lstStyle/>
          <a:p>
            <a:r>
              <a:rPr lang="en-US" sz="1400" dirty="0"/>
              <a:t>3</a:t>
            </a:r>
          </a:p>
        </p:txBody>
      </p:sp>
      <p:sp>
        <p:nvSpPr>
          <p:cNvPr id="18" name="TextBox 17"/>
          <p:cNvSpPr txBox="1"/>
          <p:nvPr/>
        </p:nvSpPr>
        <p:spPr>
          <a:xfrm>
            <a:off x="2988116" y="5166205"/>
            <a:ext cx="377376" cy="307777"/>
          </a:xfrm>
          <a:prstGeom prst="rect">
            <a:avLst/>
          </a:prstGeom>
          <a:noFill/>
        </p:spPr>
        <p:txBody>
          <a:bodyPr wrap="square" rtlCol="0">
            <a:spAutoFit/>
          </a:bodyPr>
          <a:lstStyle/>
          <a:p>
            <a:r>
              <a:rPr lang="en-US" sz="1400" dirty="0"/>
              <a:t>4</a:t>
            </a:r>
          </a:p>
        </p:txBody>
      </p:sp>
      <p:sp>
        <p:nvSpPr>
          <p:cNvPr id="19" name="TextBox 18"/>
          <p:cNvSpPr txBox="1"/>
          <p:nvPr/>
        </p:nvSpPr>
        <p:spPr>
          <a:xfrm>
            <a:off x="2984489" y="5610020"/>
            <a:ext cx="377376" cy="307777"/>
          </a:xfrm>
          <a:prstGeom prst="rect">
            <a:avLst/>
          </a:prstGeom>
          <a:noFill/>
        </p:spPr>
        <p:txBody>
          <a:bodyPr wrap="square" rtlCol="0">
            <a:spAutoFit/>
          </a:bodyPr>
          <a:lstStyle/>
          <a:p>
            <a:r>
              <a:rPr lang="en-US" sz="1400" dirty="0"/>
              <a:t>5</a:t>
            </a:r>
          </a:p>
        </p:txBody>
      </p:sp>
      <p:sp>
        <p:nvSpPr>
          <p:cNvPr id="20" name="TextBox 19"/>
          <p:cNvSpPr txBox="1"/>
          <p:nvPr/>
        </p:nvSpPr>
        <p:spPr>
          <a:xfrm>
            <a:off x="2984489" y="5989848"/>
            <a:ext cx="377376" cy="307777"/>
          </a:xfrm>
          <a:prstGeom prst="rect">
            <a:avLst/>
          </a:prstGeom>
          <a:noFill/>
        </p:spPr>
        <p:txBody>
          <a:bodyPr wrap="square" rtlCol="0">
            <a:spAutoFit/>
          </a:bodyPr>
          <a:lstStyle/>
          <a:p>
            <a:r>
              <a:rPr lang="en-US" sz="1400" dirty="0"/>
              <a:t>6</a:t>
            </a:r>
          </a:p>
        </p:txBody>
      </p:sp>
      <p:sp>
        <p:nvSpPr>
          <p:cNvPr id="21"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92543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659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44036" name="Text Box 4"/>
          <p:cNvSpPr txBox="1">
            <a:spLocks noChangeArrowheads="1"/>
          </p:cNvSpPr>
          <p:nvPr/>
        </p:nvSpPr>
        <p:spPr bwMode="auto">
          <a:xfrm>
            <a:off x="2271713" y="1949451"/>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44037" name="Text Box 5"/>
          <p:cNvSpPr txBox="1">
            <a:spLocks noChangeArrowheads="1"/>
          </p:cNvSpPr>
          <p:nvPr/>
        </p:nvSpPr>
        <p:spPr bwMode="auto">
          <a:xfrm>
            <a:off x="2271713" y="2667001"/>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44038" name="Text Box 6"/>
          <p:cNvSpPr txBox="1">
            <a:spLocks noChangeArrowheads="1"/>
          </p:cNvSpPr>
          <p:nvPr/>
        </p:nvSpPr>
        <p:spPr bwMode="auto">
          <a:xfrm>
            <a:off x="2271714" y="3316289"/>
            <a:ext cx="5137945" cy="461665"/>
          </a:xfrm>
          <a:prstGeom prst="rect">
            <a:avLst/>
          </a:prstGeom>
          <a:noFill/>
          <a:ln w="9525">
            <a:noFill/>
            <a:miter lim="800000"/>
            <a:headEnd/>
            <a:tailEnd/>
          </a:ln>
        </p:spPr>
        <p:txBody>
          <a:bodyPr wrap="none">
            <a:spAutoFit/>
          </a:bodyPr>
          <a:lstStyle/>
          <a:p>
            <a:pPr>
              <a:buFontTx/>
              <a:buChar char="•"/>
            </a:pPr>
            <a:r>
              <a:rPr lang="en-US" sz="2400" dirty="0"/>
              <a:t>Lautenberg Message (Amendment)</a:t>
            </a:r>
          </a:p>
        </p:txBody>
      </p:sp>
      <p:sp>
        <p:nvSpPr>
          <p:cNvPr id="532487" name="Text Box 7"/>
          <p:cNvSpPr txBox="1">
            <a:spLocks noChangeArrowheads="1"/>
          </p:cNvSpPr>
          <p:nvPr/>
        </p:nvSpPr>
        <p:spPr bwMode="auto">
          <a:xfrm>
            <a:off x="2259014" y="4648201"/>
            <a:ext cx="7418387" cy="830997"/>
          </a:xfrm>
          <a:prstGeom prst="rect">
            <a:avLst/>
          </a:prstGeom>
          <a:noFill/>
          <a:ln w="9525">
            <a:noFill/>
            <a:miter lim="800000"/>
            <a:headEnd/>
            <a:tailEnd/>
          </a:ln>
        </p:spPr>
        <p:txBody>
          <a:bodyPr>
            <a:spAutoFit/>
          </a:bodyPr>
          <a:lstStyle/>
          <a:p>
            <a:pPr>
              <a:buFontTx/>
              <a:buChar char="•"/>
            </a:pPr>
            <a:r>
              <a:rPr lang="en-US" sz="2400" dirty="0"/>
              <a:t>FR </a:t>
            </a:r>
            <a:r>
              <a:rPr lang="en-US" sz="2400" dirty="0" err="1"/>
              <a:t>Reg</a:t>
            </a:r>
            <a:r>
              <a:rPr lang="en-US" sz="2400" dirty="0"/>
              <a:t> 190-1 (Outside of arms room or posted on unit bulletin board)</a:t>
            </a:r>
          </a:p>
        </p:txBody>
      </p:sp>
      <p:sp>
        <p:nvSpPr>
          <p:cNvPr id="8" name="Text Box 6"/>
          <p:cNvSpPr txBox="1">
            <a:spLocks noChangeArrowheads="1"/>
          </p:cNvSpPr>
          <p:nvPr/>
        </p:nvSpPr>
        <p:spPr bwMode="auto">
          <a:xfrm>
            <a:off x="2272127" y="4001870"/>
            <a:ext cx="5611473" cy="461665"/>
          </a:xfrm>
          <a:prstGeom prst="rect">
            <a:avLst/>
          </a:prstGeom>
          <a:noFill/>
          <a:ln w="9525">
            <a:noFill/>
            <a:miter lim="800000"/>
            <a:headEnd/>
            <a:tailEnd/>
          </a:ln>
        </p:spPr>
        <p:txBody>
          <a:bodyPr wrap="none">
            <a:spAutoFit/>
          </a:bodyPr>
          <a:lstStyle/>
          <a:p>
            <a:pPr>
              <a:buFontTx/>
              <a:buChar char="•"/>
            </a:pPr>
            <a:r>
              <a:rPr lang="en-US" sz="2400" dirty="0"/>
              <a:t>SF 702 For After Hour Security Checks</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30063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7"/>
                                        </p:tgtEl>
                                        <p:attrNameLst>
                                          <p:attrName>style.visibility</p:attrName>
                                        </p:attrNameLst>
                                      </p:cBhvr>
                                      <p:to>
                                        <p:strVal val="visible"/>
                                      </p:to>
                                    </p:set>
                                    <p:anim calcmode="lin" valueType="num">
                                      <p:cBhvr additive="base">
                                        <p:cTn id="7" dur="500" fill="hold"/>
                                        <p:tgtEl>
                                          <p:spTgt spid="532487"/>
                                        </p:tgtEl>
                                        <p:attrNameLst>
                                          <p:attrName>ppt_x</p:attrName>
                                        </p:attrNameLst>
                                      </p:cBhvr>
                                      <p:tavLst>
                                        <p:tav tm="0">
                                          <p:val>
                                            <p:strVal val="#ppt_x"/>
                                          </p:val>
                                        </p:tav>
                                        <p:tav tm="100000">
                                          <p:val>
                                            <p:strVal val="#ppt_x"/>
                                          </p:val>
                                        </p:tav>
                                      </p:tavLst>
                                    </p:anim>
                                    <p:anim calcmode="lin" valueType="num">
                                      <p:cBhvr additive="base">
                                        <p:cTn id="8" dur="500" fill="hold"/>
                                        <p:tgtEl>
                                          <p:spTgt spid="532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81600" y="4343400"/>
            <a:ext cx="4114800" cy="762000"/>
          </a:xfrm>
        </p:spPr>
        <p:txBody>
          <a:bodyPr/>
          <a:lstStyle/>
          <a:p>
            <a:endParaRPr lang="en-US" dirty="0"/>
          </a:p>
          <a:p>
            <a:endParaRPr lang="en-US" dirty="0"/>
          </a:p>
        </p:txBody>
      </p:sp>
      <p:sp>
        <p:nvSpPr>
          <p:cNvPr id="7" name="TextBox 6"/>
          <p:cNvSpPr txBox="1"/>
          <p:nvPr/>
        </p:nvSpPr>
        <p:spPr>
          <a:xfrm>
            <a:off x="1828800" y="1524001"/>
            <a:ext cx="8610600" cy="2554545"/>
          </a:xfrm>
          <a:prstGeom prst="rect">
            <a:avLst/>
          </a:prstGeom>
          <a:noFill/>
        </p:spPr>
        <p:txBody>
          <a:bodyPr wrap="square" rtlCol="0">
            <a:spAutoFit/>
          </a:bodyPr>
          <a:lstStyle/>
          <a:p>
            <a:pPr marL="342900" indent="-342900">
              <a:buFontTx/>
              <a:buChar char="-"/>
            </a:pPr>
            <a:r>
              <a:rPr lang="en-US" sz="2000" dirty="0">
                <a:latin typeface="Arial" panose="020B0604020202020204" pitchFamily="34" charset="0"/>
                <a:cs typeface="Arial" panose="020B0604020202020204" pitchFamily="34" charset="0"/>
              </a:rPr>
              <a:t>based on threat analysis</a:t>
            </a:r>
          </a:p>
          <a:p>
            <a:pPr marL="342900" indent="-342900">
              <a:buFontTx/>
              <a:buChar char="-"/>
            </a:pPr>
            <a:r>
              <a:rPr lang="en-US" sz="2000" dirty="0">
                <a:latin typeface="Arial" panose="020B0604020202020204" pitchFamily="34" charset="0"/>
                <a:cs typeface="Arial" panose="020B0604020202020204" pitchFamily="34" charset="0"/>
              </a:rPr>
              <a:t>concerned with procedures and physical measures designed to safeguard personnel, property, and information</a:t>
            </a:r>
          </a:p>
          <a:p>
            <a:pPr marL="342900" indent="-342900">
              <a:buFontTx/>
              <a:buChar char="-"/>
            </a:pPr>
            <a:r>
              <a:rPr lang="en-US" sz="2000" dirty="0">
                <a:latin typeface="Arial" panose="020B0604020202020204" pitchFamily="34" charset="0"/>
                <a:cs typeface="Arial" panose="020B0604020202020204" pitchFamily="34" charset="0"/>
              </a:rPr>
              <a:t>preventive measures that control unauthorized access to equipment, facilities, material, and information</a:t>
            </a:r>
          </a:p>
          <a:p>
            <a:pPr marL="342900" indent="-342900">
              <a:buFontTx/>
              <a:buChar char="-"/>
            </a:pPr>
            <a:r>
              <a:rPr lang="en-US" sz="2000" dirty="0">
                <a:latin typeface="Arial" panose="020B0604020202020204" pitchFamily="34" charset="0"/>
                <a:cs typeface="Arial" panose="020B0604020202020204" pitchFamily="34" charset="0"/>
              </a:rPr>
              <a:t>protects against espionage, sabotage, damage, misuse, theft, and terrorism.  </a:t>
            </a:r>
          </a:p>
          <a:p>
            <a:pPr algn="ctr"/>
            <a:endParaRPr lang="en-US" sz="2000" dirty="0">
              <a:latin typeface="Arial" panose="020B0604020202020204" pitchFamily="34" charset="0"/>
              <a:cs typeface="Arial" panose="020B0604020202020204" pitchFamily="34" charset="0"/>
            </a:endParaRPr>
          </a:p>
        </p:txBody>
      </p:sp>
      <p:sp>
        <p:nvSpPr>
          <p:cNvPr id="8" name="TextBox 7"/>
          <p:cNvSpPr txBox="1"/>
          <p:nvPr/>
        </p:nvSpPr>
        <p:spPr>
          <a:xfrm>
            <a:off x="3390899" y="3450848"/>
            <a:ext cx="5486400" cy="892552"/>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In simplest terms:</a:t>
            </a:r>
          </a:p>
          <a:p>
            <a:pPr algn="ctr"/>
            <a:r>
              <a:rPr lang="en-US" sz="3200" b="1" u="sng" dirty="0">
                <a:solidFill>
                  <a:srgbClr val="FF0000"/>
                </a:solidFill>
                <a:latin typeface="Arial" panose="020B0604020202020204" pitchFamily="34" charset="0"/>
                <a:cs typeface="Arial" panose="020B0604020202020204" pitchFamily="34" charset="0"/>
              </a:rPr>
              <a:t>ASSET PROTECTION</a:t>
            </a:r>
          </a:p>
        </p:txBody>
      </p:sp>
      <p:sp>
        <p:nvSpPr>
          <p:cNvPr id="2" name="Rectangle 1"/>
          <p:cNvSpPr/>
          <p:nvPr/>
        </p:nvSpPr>
        <p:spPr>
          <a:xfrm>
            <a:off x="4174269" y="466368"/>
            <a:ext cx="3919663"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Physical Security is…</a:t>
            </a:r>
            <a:endParaRPr lang="en-US" sz="2800" b="1" dirty="0"/>
          </a:p>
        </p:txBody>
      </p:sp>
    </p:spTree>
    <p:extLst>
      <p:ext uri="{BB962C8B-B14F-4D97-AF65-F5344CB8AC3E}">
        <p14:creationId xmlns:p14="http://schemas.microsoft.com/office/powerpoint/2010/main" val="201038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Restricted sign on outside"/>
          <p:cNvPicPr>
            <a:picLocks noChangeAspect="1" noChangeArrowheads="1"/>
          </p:cNvPicPr>
          <p:nvPr/>
        </p:nvPicPr>
        <p:blipFill>
          <a:blip r:embed="rId3" cstate="print"/>
          <a:srcRect l="11111" t="4501" r="1587"/>
          <a:stretch>
            <a:fillRect/>
          </a:stretch>
        </p:blipFill>
        <p:spPr bwMode="auto">
          <a:xfrm>
            <a:off x="2895600" y="1355560"/>
            <a:ext cx="6324600" cy="4879975"/>
          </a:xfrm>
          <a:prstGeom prst="rect">
            <a:avLst/>
          </a:prstGeom>
          <a:noFill/>
          <a:ln w="28575">
            <a:solidFill>
              <a:schemeClr val="tx1"/>
            </a:solidFill>
            <a:miter lim="800000"/>
            <a:headEnd/>
            <a:tailEnd/>
          </a:ln>
        </p:spPr>
      </p:pic>
      <p:grpSp>
        <p:nvGrpSpPr>
          <p:cNvPr id="2" name="Group 4"/>
          <p:cNvGrpSpPr>
            <a:grpSpLocks/>
          </p:cNvGrpSpPr>
          <p:nvPr/>
        </p:nvGrpSpPr>
        <p:grpSpPr bwMode="auto">
          <a:xfrm>
            <a:off x="5700714" y="1507959"/>
            <a:ext cx="3290887" cy="687388"/>
            <a:chOff x="2630" y="1056"/>
            <a:chExt cx="2074" cy="433"/>
          </a:xfrm>
        </p:grpSpPr>
        <p:sp>
          <p:nvSpPr>
            <p:cNvPr id="45084" name="Rectangle 5"/>
            <p:cNvSpPr>
              <a:spLocks noChangeArrowheads="1"/>
            </p:cNvSpPr>
            <p:nvPr/>
          </p:nvSpPr>
          <p:spPr bwMode="auto">
            <a:xfrm>
              <a:off x="4128" y="1056"/>
              <a:ext cx="576" cy="43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5" name="Text Box 6"/>
            <p:cNvSpPr txBox="1">
              <a:spLocks noChangeArrowheads="1"/>
            </p:cNvSpPr>
            <p:nvPr/>
          </p:nvSpPr>
          <p:spPr bwMode="auto">
            <a:xfrm>
              <a:off x="2630" y="1079"/>
              <a:ext cx="1059" cy="410"/>
            </a:xfrm>
            <a:prstGeom prst="rect">
              <a:avLst/>
            </a:prstGeom>
            <a:solidFill>
              <a:schemeClr val="bg1"/>
            </a:solidFill>
            <a:ln w="9525">
              <a:solidFill>
                <a:schemeClr val="tx1"/>
              </a:solidFill>
              <a:miter lim="800000"/>
              <a:headEnd/>
              <a:tailEnd/>
            </a:ln>
          </p:spPr>
          <p:txBody>
            <a:bodyPr wrap="none">
              <a:spAutoFit/>
            </a:bodyPr>
            <a:lstStyle/>
            <a:p>
              <a:r>
                <a:rPr lang="en-US"/>
                <a:t>Alarm System </a:t>
              </a:r>
            </a:p>
            <a:p>
              <a:r>
                <a:rPr lang="en-US"/>
                <a:t>Warning Sign</a:t>
              </a:r>
            </a:p>
          </p:txBody>
        </p:sp>
        <p:sp>
          <p:nvSpPr>
            <p:cNvPr id="45086" name="Line 7"/>
            <p:cNvSpPr>
              <a:spLocks noChangeShapeType="1"/>
            </p:cNvSpPr>
            <p:nvPr/>
          </p:nvSpPr>
          <p:spPr bwMode="auto">
            <a:xfrm>
              <a:off x="3648" y="1200"/>
              <a:ext cx="480" cy="0"/>
            </a:xfrm>
            <a:prstGeom prst="line">
              <a:avLst/>
            </a:prstGeom>
            <a:noFill/>
            <a:ln w="38100">
              <a:solidFill>
                <a:schemeClr val="bg1"/>
              </a:solidFill>
              <a:round/>
              <a:headEnd/>
              <a:tailEnd type="triangle" w="med" len="med"/>
            </a:ln>
          </p:spPr>
          <p:txBody>
            <a:bodyPr/>
            <a:lstStyle/>
            <a:p>
              <a:endParaRPr lang="en-US"/>
            </a:p>
          </p:txBody>
        </p:sp>
      </p:grpSp>
      <p:grpSp>
        <p:nvGrpSpPr>
          <p:cNvPr id="3" name="Group 8"/>
          <p:cNvGrpSpPr>
            <a:grpSpLocks/>
          </p:cNvGrpSpPr>
          <p:nvPr/>
        </p:nvGrpSpPr>
        <p:grpSpPr bwMode="auto">
          <a:xfrm>
            <a:off x="1828800" y="2346159"/>
            <a:ext cx="4191000" cy="1524000"/>
            <a:chOff x="192" y="1584"/>
            <a:chExt cx="2640" cy="960"/>
          </a:xfrm>
        </p:grpSpPr>
        <p:sp>
          <p:nvSpPr>
            <p:cNvPr id="45081" name="Rectangle 9"/>
            <p:cNvSpPr>
              <a:spLocks noChangeArrowheads="1"/>
            </p:cNvSpPr>
            <p:nvPr/>
          </p:nvSpPr>
          <p:spPr bwMode="auto">
            <a:xfrm>
              <a:off x="1824" y="1872"/>
              <a:ext cx="1008" cy="67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2" name="Text Box 10"/>
            <p:cNvSpPr txBox="1">
              <a:spLocks noChangeArrowheads="1"/>
            </p:cNvSpPr>
            <p:nvPr/>
          </p:nvSpPr>
          <p:spPr bwMode="auto">
            <a:xfrm>
              <a:off x="192" y="1584"/>
              <a:ext cx="1154" cy="410"/>
            </a:xfrm>
            <a:prstGeom prst="rect">
              <a:avLst/>
            </a:prstGeom>
            <a:solidFill>
              <a:schemeClr val="bg1"/>
            </a:solidFill>
            <a:ln w="9525">
              <a:solidFill>
                <a:schemeClr val="tx1"/>
              </a:solidFill>
              <a:miter lim="800000"/>
              <a:headEnd/>
              <a:tailEnd/>
            </a:ln>
          </p:spPr>
          <p:txBody>
            <a:bodyPr wrap="none">
              <a:spAutoFit/>
            </a:bodyPr>
            <a:lstStyle/>
            <a:p>
              <a:r>
                <a:rPr lang="en-US"/>
                <a:t>Restricted Area </a:t>
              </a:r>
            </a:p>
            <a:p>
              <a:r>
                <a:rPr lang="en-US"/>
                <a:t>Warning Sign</a:t>
              </a:r>
            </a:p>
          </p:txBody>
        </p:sp>
        <p:sp>
          <p:nvSpPr>
            <p:cNvPr id="45083" name="Line 11"/>
            <p:cNvSpPr>
              <a:spLocks noChangeShapeType="1"/>
            </p:cNvSpPr>
            <p:nvPr/>
          </p:nvSpPr>
          <p:spPr bwMode="auto">
            <a:xfrm>
              <a:off x="1248" y="1920"/>
              <a:ext cx="720" cy="144"/>
            </a:xfrm>
            <a:prstGeom prst="line">
              <a:avLst/>
            </a:prstGeom>
            <a:noFill/>
            <a:ln w="38100">
              <a:solidFill>
                <a:schemeClr val="bg1"/>
              </a:solidFill>
              <a:round/>
              <a:headEnd/>
              <a:tailEnd type="triangle" w="med" len="med"/>
            </a:ln>
          </p:spPr>
          <p:txBody>
            <a:bodyPr/>
            <a:lstStyle/>
            <a:p>
              <a:endParaRPr lang="en-US"/>
            </a:p>
          </p:txBody>
        </p:sp>
      </p:grpSp>
      <p:grpSp>
        <p:nvGrpSpPr>
          <p:cNvPr id="4" name="Group 12"/>
          <p:cNvGrpSpPr>
            <a:grpSpLocks/>
          </p:cNvGrpSpPr>
          <p:nvPr/>
        </p:nvGrpSpPr>
        <p:grpSpPr bwMode="auto">
          <a:xfrm>
            <a:off x="6324601" y="3184360"/>
            <a:ext cx="2913063" cy="2398713"/>
            <a:chOff x="3024" y="2112"/>
            <a:chExt cx="1834" cy="1511"/>
          </a:xfrm>
        </p:grpSpPr>
        <p:sp>
          <p:nvSpPr>
            <p:cNvPr id="45078" name="Rectangle 13"/>
            <p:cNvSpPr>
              <a:spLocks noChangeArrowheads="1"/>
            </p:cNvSpPr>
            <p:nvPr/>
          </p:nvSpPr>
          <p:spPr bwMode="auto">
            <a:xfrm>
              <a:off x="3072" y="2112"/>
              <a:ext cx="528" cy="720"/>
            </a:xfrm>
            <a:prstGeom prst="rect">
              <a:avLst/>
            </a:prstGeom>
            <a:solidFill>
              <a:srgbClr val="FFFF00">
                <a:alpha val="50195"/>
              </a:srgbClr>
            </a:solidFill>
            <a:ln w="9525">
              <a:solidFill>
                <a:schemeClr val="tx1"/>
              </a:solidFill>
              <a:miter lim="800000"/>
              <a:headEnd/>
              <a:tailEnd/>
            </a:ln>
          </p:spPr>
          <p:txBody>
            <a:bodyPr wrap="none" anchor="ctr"/>
            <a:lstStyle/>
            <a:p>
              <a:endParaRPr lang="en-US"/>
            </a:p>
          </p:txBody>
        </p:sp>
        <p:sp>
          <p:nvSpPr>
            <p:cNvPr id="45079" name="Text Box 14"/>
            <p:cNvSpPr txBox="1">
              <a:spLocks noChangeArrowheads="1"/>
            </p:cNvSpPr>
            <p:nvPr/>
          </p:nvSpPr>
          <p:spPr bwMode="auto">
            <a:xfrm>
              <a:off x="3024" y="3216"/>
              <a:ext cx="1834" cy="407"/>
            </a:xfrm>
            <a:prstGeom prst="rect">
              <a:avLst/>
            </a:prstGeom>
            <a:solidFill>
              <a:schemeClr val="bg1"/>
            </a:solidFill>
            <a:ln w="9525">
              <a:solidFill>
                <a:schemeClr val="tx1"/>
              </a:solidFill>
              <a:miter lim="800000"/>
              <a:headEnd/>
              <a:tailEnd/>
            </a:ln>
          </p:spPr>
          <p:txBody>
            <a:bodyPr>
              <a:spAutoFit/>
            </a:bodyPr>
            <a:lstStyle/>
            <a:p>
              <a:pPr algn="ctr"/>
              <a:r>
                <a:rPr lang="en-US"/>
                <a:t>SF 702 Used for Security Checks</a:t>
              </a:r>
            </a:p>
          </p:txBody>
        </p:sp>
        <p:sp>
          <p:nvSpPr>
            <p:cNvPr id="45080" name="Line 15"/>
            <p:cNvSpPr>
              <a:spLocks noChangeShapeType="1"/>
            </p:cNvSpPr>
            <p:nvPr/>
          </p:nvSpPr>
          <p:spPr bwMode="auto">
            <a:xfrm flipH="1" flipV="1">
              <a:off x="3504" y="2640"/>
              <a:ext cx="288" cy="576"/>
            </a:xfrm>
            <a:prstGeom prst="line">
              <a:avLst/>
            </a:prstGeom>
            <a:noFill/>
            <a:ln w="38100">
              <a:solidFill>
                <a:schemeClr val="bg1"/>
              </a:solidFill>
              <a:round/>
              <a:headEnd/>
              <a:tailEnd type="triangle" w="med" len="med"/>
            </a:ln>
          </p:spPr>
          <p:txBody>
            <a:bodyPr/>
            <a:lstStyle/>
            <a:p>
              <a:endParaRPr lang="en-US"/>
            </a:p>
          </p:txBody>
        </p:sp>
      </p:grpSp>
      <p:grpSp>
        <p:nvGrpSpPr>
          <p:cNvPr id="5" name="Group 16"/>
          <p:cNvGrpSpPr>
            <a:grpSpLocks/>
          </p:cNvGrpSpPr>
          <p:nvPr/>
        </p:nvGrpSpPr>
        <p:grpSpPr bwMode="auto">
          <a:xfrm>
            <a:off x="2538414" y="4271798"/>
            <a:ext cx="3259137" cy="2008187"/>
            <a:chOff x="638" y="2797"/>
            <a:chExt cx="2054" cy="1265"/>
          </a:xfrm>
        </p:grpSpPr>
        <p:sp>
          <p:nvSpPr>
            <p:cNvPr id="45075" name="AutoShape 17"/>
            <p:cNvSpPr>
              <a:spLocks noChangeArrowheads="1"/>
            </p:cNvSpPr>
            <p:nvPr/>
          </p:nvSpPr>
          <p:spPr bwMode="auto">
            <a:xfrm rot="10800000">
              <a:off x="1933" y="2797"/>
              <a:ext cx="759" cy="624"/>
            </a:xfrm>
            <a:prstGeom prst="triangle">
              <a:avLst>
                <a:gd name="adj" fmla="val 48065"/>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76" name="Text Box 18"/>
            <p:cNvSpPr txBox="1">
              <a:spLocks noChangeArrowheads="1"/>
            </p:cNvSpPr>
            <p:nvPr/>
          </p:nvSpPr>
          <p:spPr bwMode="auto">
            <a:xfrm>
              <a:off x="638" y="3479"/>
              <a:ext cx="1603" cy="583"/>
            </a:xfrm>
            <a:prstGeom prst="rect">
              <a:avLst/>
            </a:prstGeom>
            <a:solidFill>
              <a:schemeClr val="bg1"/>
            </a:solidFill>
            <a:ln w="9525">
              <a:solidFill>
                <a:schemeClr val="tx1"/>
              </a:solidFill>
              <a:miter lim="800000"/>
              <a:headEnd/>
              <a:tailEnd/>
            </a:ln>
          </p:spPr>
          <p:txBody>
            <a:bodyPr wrap="none">
              <a:spAutoFit/>
            </a:bodyPr>
            <a:lstStyle/>
            <a:p>
              <a:pPr algn="ctr"/>
              <a:r>
                <a:rPr lang="en-US" dirty="0"/>
                <a:t>Ammunition</a:t>
              </a:r>
            </a:p>
            <a:p>
              <a:pPr algn="ctr"/>
              <a:r>
                <a:rPr lang="en-US" dirty="0"/>
                <a:t> Placard (Only required</a:t>
              </a:r>
            </a:p>
            <a:p>
              <a:pPr algn="ctr"/>
              <a:r>
                <a:rPr lang="en-US" dirty="0"/>
                <a:t>When storing ammo)</a:t>
              </a:r>
            </a:p>
          </p:txBody>
        </p:sp>
        <p:sp>
          <p:nvSpPr>
            <p:cNvPr id="45077" name="Line 19"/>
            <p:cNvSpPr>
              <a:spLocks noChangeShapeType="1"/>
            </p:cNvSpPr>
            <p:nvPr/>
          </p:nvSpPr>
          <p:spPr bwMode="auto">
            <a:xfrm flipV="1">
              <a:off x="1536" y="2976"/>
              <a:ext cx="576" cy="480"/>
            </a:xfrm>
            <a:prstGeom prst="line">
              <a:avLst/>
            </a:prstGeom>
            <a:noFill/>
            <a:ln w="38100">
              <a:solidFill>
                <a:schemeClr val="bg1"/>
              </a:solidFill>
              <a:round/>
              <a:headEnd/>
              <a:tailEnd type="triangle" w="med" len="med"/>
            </a:ln>
          </p:spPr>
          <p:txBody>
            <a:bodyPr/>
            <a:lstStyle/>
            <a:p>
              <a:endParaRPr lang="en-US"/>
            </a:p>
          </p:txBody>
        </p:sp>
      </p:grpSp>
      <p:grpSp>
        <p:nvGrpSpPr>
          <p:cNvPr id="6" name="Group 20"/>
          <p:cNvGrpSpPr>
            <a:grpSpLocks/>
          </p:cNvGrpSpPr>
          <p:nvPr/>
        </p:nvGrpSpPr>
        <p:grpSpPr bwMode="auto">
          <a:xfrm>
            <a:off x="4648201" y="2325522"/>
            <a:ext cx="4614863" cy="990600"/>
            <a:chOff x="1968" y="1571"/>
            <a:chExt cx="2906" cy="624"/>
          </a:xfrm>
        </p:grpSpPr>
        <p:sp>
          <p:nvSpPr>
            <p:cNvPr id="45070" name="Oval 21"/>
            <p:cNvSpPr>
              <a:spLocks noChangeArrowheads="1"/>
            </p:cNvSpPr>
            <p:nvPr/>
          </p:nvSpPr>
          <p:spPr bwMode="auto">
            <a:xfrm>
              <a:off x="4058" y="1571"/>
              <a:ext cx="816" cy="624"/>
            </a:xfrm>
            <a:prstGeom prst="ellipse">
              <a:avLst/>
            </a:prstGeom>
            <a:solidFill>
              <a:srgbClr val="FF0000">
                <a:alpha val="50195"/>
              </a:srgbClr>
            </a:solidFill>
            <a:ln w="50800">
              <a:solidFill>
                <a:schemeClr val="tx1"/>
              </a:solidFill>
              <a:round/>
              <a:headEnd/>
              <a:tailEnd/>
            </a:ln>
          </p:spPr>
          <p:txBody>
            <a:bodyPr wrap="none" anchor="ctr"/>
            <a:lstStyle/>
            <a:p>
              <a:endParaRPr lang="en-US"/>
            </a:p>
          </p:txBody>
        </p:sp>
        <p:sp>
          <p:nvSpPr>
            <p:cNvPr id="45071" name="Line 22"/>
            <p:cNvSpPr>
              <a:spLocks noChangeShapeType="1"/>
            </p:cNvSpPr>
            <p:nvPr/>
          </p:nvSpPr>
          <p:spPr bwMode="auto">
            <a:xfrm>
              <a:off x="4202" y="1667"/>
              <a:ext cx="528" cy="480"/>
            </a:xfrm>
            <a:prstGeom prst="line">
              <a:avLst/>
            </a:prstGeom>
            <a:noFill/>
            <a:ln w="50800">
              <a:solidFill>
                <a:schemeClr val="tx1"/>
              </a:solidFill>
              <a:round/>
              <a:headEnd/>
              <a:tailEnd/>
            </a:ln>
          </p:spPr>
          <p:txBody>
            <a:bodyPr/>
            <a:lstStyle/>
            <a:p>
              <a:endParaRPr lang="en-US"/>
            </a:p>
          </p:txBody>
        </p:sp>
        <p:sp>
          <p:nvSpPr>
            <p:cNvPr id="45072" name="Line 23"/>
            <p:cNvSpPr>
              <a:spLocks noChangeShapeType="1"/>
            </p:cNvSpPr>
            <p:nvPr/>
          </p:nvSpPr>
          <p:spPr bwMode="auto">
            <a:xfrm flipV="1">
              <a:off x="4154" y="1667"/>
              <a:ext cx="576" cy="432"/>
            </a:xfrm>
            <a:prstGeom prst="line">
              <a:avLst/>
            </a:prstGeom>
            <a:noFill/>
            <a:ln w="50800">
              <a:solidFill>
                <a:schemeClr val="tx1"/>
              </a:solidFill>
              <a:round/>
              <a:headEnd/>
              <a:tailEnd/>
            </a:ln>
          </p:spPr>
          <p:txBody>
            <a:bodyPr/>
            <a:lstStyle/>
            <a:p>
              <a:endParaRPr lang="en-US"/>
            </a:p>
          </p:txBody>
        </p:sp>
        <p:sp>
          <p:nvSpPr>
            <p:cNvPr id="45073" name="Text Box 24"/>
            <p:cNvSpPr txBox="1">
              <a:spLocks noChangeArrowheads="1"/>
            </p:cNvSpPr>
            <p:nvPr/>
          </p:nvSpPr>
          <p:spPr bwMode="auto">
            <a:xfrm>
              <a:off x="1968" y="1584"/>
              <a:ext cx="1546" cy="601"/>
            </a:xfrm>
            <a:prstGeom prst="rect">
              <a:avLst/>
            </a:prstGeom>
            <a:solidFill>
              <a:schemeClr val="bg1"/>
            </a:solidFill>
            <a:ln w="38100">
              <a:solidFill>
                <a:schemeClr val="tx1"/>
              </a:solidFill>
              <a:miter lim="800000"/>
              <a:headEnd/>
              <a:tailEnd/>
            </a:ln>
          </p:spPr>
          <p:txBody>
            <a:bodyPr>
              <a:spAutoFit/>
            </a:bodyPr>
            <a:lstStyle/>
            <a:p>
              <a:pPr algn="ctr"/>
              <a:r>
                <a:rPr lang="en-US"/>
                <a:t>Do not post contact</a:t>
              </a:r>
            </a:p>
            <a:p>
              <a:pPr algn="ctr"/>
              <a:r>
                <a:rPr lang="en-US"/>
                <a:t>Information of the armorer</a:t>
              </a:r>
            </a:p>
          </p:txBody>
        </p:sp>
        <p:sp>
          <p:nvSpPr>
            <p:cNvPr id="45074" name="Line 25"/>
            <p:cNvSpPr>
              <a:spLocks noChangeShapeType="1"/>
            </p:cNvSpPr>
            <p:nvPr/>
          </p:nvSpPr>
          <p:spPr bwMode="auto">
            <a:xfrm>
              <a:off x="3360" y="1920"/>
              <a:ext cx="816" cy="0"/>
            </a:xfrm>
            <a:prstGeom prst="line">
              <a:avLst/>
            </a:prstGeom>
            <a:noFill/>
            <a:ln w="50800">
              <a:solidFill>
                <a:schemeClr val="bg1"/>
              </a:solidFill>
              <a:round/>
              <a:headEnd/>
              <a:tailEnd type="triangle" w="med" len="med"/>
            </a:ln>
          </p:spPr>
          <p:txBody>
            <a:bodyPr/>
            <a:lstStyle/>
            <a:p>
              <a:endParaRPr lang="en-US"/>
            </a:p>
          </p:txBody>
        </p:sp>
      </p:grpSp>
      <p:grpSp>
        <p:nvGrpSpPr>
          <p:cNvPr id="7" name="Group 26"/>
          <p:cNvGrpSpPr>
            <a:grpSpLocks/>
          </p:cNvGrpSpPr>
          <p:nvPr/>
        </p:nvGrpSpPr>
        <p:grpSpPr bwMode="auto">
          <a:xfrm>
            <a:off x="4572000" y="3412959"/>
            <a:ext cx="4495800" cy="1544638"/>
            <a:chOff x="1920" y="2256"/>
            <a:chExt cx="2832" cy="973"/>
          </a:xfrm>
        </p:grpSpPr>
        <p:sp>
          <p:nvSpPr>
            <p:cNvPr id="45067" name="Text Box 27"/>
            <p:cNvSpPr txBox="1">
              <a:spLocks noChangeArrowheads="1"/>
            </p:cNvSpPr>
            <p:nvPr/>
          </p:nvSpPr>
          <p:spPr bwMode="auto">
            <a:xfrm>
              <a:off x="1920" y="2640"/>
              <a:ext cx="1056" cy="589"/>
            </a:xfrm>
            <a:prstGeom prst="rect">
              <a:avLst/>
            </a:prstGeom>
            <a:solidFill>
              <a:schemeClr val="bg1"/>
            </a:solidFill>
            <a:ln w="19050">
              <a:solidFill>
                <a:schemeClr val="tx1"/>
              </a:solidFill>
              <a:miter lim="800000"/>
              <a:headEnd/>
              <a:tailEnd/>
            </a:ln>
          </p:spPr>
          <p:txBody>
            <a:bodyPr>
              <a:spAutoFit/>
            </a:bodyPr>
            <a:lstStyle/>
            <a:p>
              <a:pPr algn="ctr">
                <a:spcBef>
                  <a:spcPct val="50000"/>
                </a:spcBef>
              </a:pPr>
              <a:r>
                <a:rPr lang="en-US"/>
                <a:t>Missing copy of Lautenberg Message</a:t>
              </a:r>
            </a:p>
          </p:txBody>
        </p:sp>
        <p:sp>
          <p:nvSpPr>
            <p:cNvPr id="45068" name="Rectangle 28"/>
            <p:cNvSpPr>
              <a:spLocks noChangeArrowheads="1"/>
            </p:cNvSpPr>
            <p:nvPr/>
          </p:nvSpPr>
          <p:spPr bwMode="auto">
            <a:xfrm>
              <a:off x="4224" y="2256"/>
              <a:ext cx="528" cy="528"/>
            </a:xfrm>
            <a:prstGeom prst="rect">
              <a:avLst/>
            </a:prstGeom>
            <a:solidFill>
              <a:srgbClr val="FF0000">
                <a:alpha val="34902"/>
              </a:srgbClr>
            </a:solidFill>
            <a:ln w="9525">
              <a:solidFill>
                <a:schemeClr val="tx1"/>
              </a:solidFill>
              <a:miter lim="800000"/>
              <a:headEnd/>
              <a:tailEnd/>
            </a:ln>
          </p:spPr>
          <p:txBody>
            <a:bodyPr wrap="none" anchor="ctr"/>
            <a:lstStyle/>
            <a:p>
              <a:endParaRPr lang="en-US"/>
            </a:p>
          </p:txBody>
        </p:sp>
        <p:sp>
          <p:nvSpPr>
            <p:cNvPr id="45069" name="Line 29"/>
            <p:cNvSpPr>
              <a:spLocks noChangeShapeType="1"/>
            </p:cNvSpPr>
            <p:nvPr/>
          </p:nvSpPr>
          <p:spPr bwMode="auto">
            <a:xfrm flipV="1">
              <a:off x="2928" y="2448"/>
              <a:ext cx="1344" cy="432"/>
            </a:xfrm>
            <a:prstGeom prst="line">
              <a:avLst/>
            </a:prstGeom>
            <a:noFill/>
            <a:ln w="50800">
              <a:solidFill>
                <a:schemeClr val="bg1"/>
              </a:solidFill>
              <a:round/>
              <a:headEnd/>
              <a:tailEnd type="triangle" w="med" len="med"/>
            </a:ln>
          </p:spPr>
          <p:txBody>
            <a:bodyPr/>
            <a:lstStyle/>
            <a:p>
              <a:endParaRPr lang="en-US"/>
            </a:p>
          </p:txBody>
        </p:sp>
      </p:grpSp>
      <p:sp>
        <p:nvSpPr>
          <p:cNvPr id="538654" name="Text Box 30"/>
          <p:cNvSpPr txBox="1">
            <a:spLocks noChangeArrowheads="1"/>
          </p:cNvSpPr>
          <p:nvPr/>
        </p:nvSpPr>
        <p:spPr bwMode="auto">
          <a:xfrm>
            <a:off x="7429500" y="3371899"/>
            <a:ext cx="2705100" cy="1209675"/>
          </a:xfrm>
          <a:prstGeom prst="rect">
            <a:avLst/>
          </a:prstGeom>
          <a:solidFill>
            <a:schemeClr val="bg1"/>
          </a:solidFill>
          <a:ln w="19050">
            <a:solidFill>
              <a:schemeClr val="tx1"/>
            </a:solidFill>
            <a:miter lim="800000"/>
            <a:headEnd/>
            <a:tailEnd/>
          </a:ln>
        </p:spPr>
        <p:txBody>
          <a:bodyPr wrap="none">
            <a:spAutoFit/>
          </a:bodyPr>
          <a:lstStyle/>
          <a:p>
            <a:r>
              <a:rPr lang="en-US" dirty="0"/>
              <a:t>Must also have one</a:t>
            </a:r>
          </a:p>
          <a:p>
            <a:r>
              <a:rPr lang="en-US" dirty="0"/>
              <a:t>posted on the inner</a:t>
            </a:r>
          </a:p>
          <a:p>
            <a:r>
              <a:rPr lang="en-US" dirty="0"/>
              <a:t>door. When door is open</a:t>
            </a:r>
          </a:p>
          <a:p>
            <a:r>
              <a:rPr lang="en-US" dirty="0"/>
              <a:t>sign is not visible.</a:t>
            </a:r>
          </a:p>
        </p:txBody>
      </p:sp>
      <p:sp>
        <p:nvSpPr>
          <p:cNvPr id="3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2403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86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3865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4" presetClass="exit" presetSubtype="16" fill="hold" nodeType="withEffect">
                                  <p:stCondLst>
                                    <p:cond delay="0"/>
                                  </p:stCondLst>
                                  <p:childTnLst>
                                    <p:animEffect transition="out" filter="box(in)">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54" grpId="0" animBg="1"/>
      <p:bldP spid="53865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971799" y="1143000"/>
            <a:ext cx="6400800" cy="533400"/>
          </a:xfrm>
          <a:prstGeom prst="rect">
            <a:avLst/>
          </a:prstGeom>
        </p:spPr>
        <p:txBody>
          <a:bodyPr/>
          <a:lstStyle/>
          <a:p>
            <a:pPr algn="ctr">
              <a:defRPr/>
            </a:pPr>
            <a:r>
              <a:rPr lang="en-US" sz="2800" b="1" kern="0" dirty="0">
                <a:latin typeface="+mj-lt"/>
                <a:ea typeface="+mj-ea"/>
                <a:cs typeface="+mj-cs"/>
              </a:rPr>
              <a:t>Door Security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828800"/>
            <a:ext cx="3684770" cy="4343400"/>
          </a:xfrm>
          <a:prstGeom prst="rect">
            <a:avLst/>
          </a:prstGeom>
        </p:spPr>
      </p:pic>
    </p:spTree>
    <p:extLst>
      <p:ext uri="{BB962C8B-B14F-4D97-AF65-F5344CB8AC3E}">
        <p14:creationId xmlns:p14="http://schemas.microsoft.com/office/powerpoint/2010/main" val="3790392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bwMode="auto">
          <a:xfrm>
            <a:off x="1981200" y="1600201"/>
            <a:ext cx="5029200" cy="4525963"/>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a:t>High security padlock for approved doors</a:t>
            </a:r>
          </a:p>
          <a:p>
            <a:pPr lvl="1" eaLnBrk="1" hangingPunct="1"/>
            <a:r>
              <a:rPr lang="en-US" sz="1800" dirty="0"/>
              <a:t>Placed on most secure Door and Exterior Issue Window (If arms room has one.)</a:t>
            </a:r>
          </a:p>
          <a:p>
            <a:pPr lvl="1" eaLnBrk="1" hangingPunct="1"/>
            <a:r>
              <a:rPr lang="en-US" sz="1800" dirty="0"/>
              <a:t>Comes with three (3) keys, two round operational keys and one square maintenance key.</a:t>
            </a:r>
          </a:p>
          <a:p>
            <a:pPr lvl="1" eaLnBrk="1" hangingPunct="1"/>
            <a:endParaRPr lang="en-US" b="1" dirty="0"/>
          </a:p>
          <a:p>
            <a:pPr lvl="1" eaLnBrk="1" hangingPunct="1">
              <a:buFontTx/>
              <a:buNone/>
            </a:pPr>
            <a:endParaRPr lang="en-US" dirty="0"/>
          </a:p>
        </p:txBody>
      </p:sp>
      <p:sp>
        <p:nvSpPr>
          <p:cNvPr id="51204"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5"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6"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1207" name="Picture 6" descr="SG951_1.jpg"/>
          <p:cNvPicPr>
            <a:picLocks noChangeAspect="1"/>
          </p:cNvPicPr>
          <p:nvPr/>
        </p:nvPicPr>
        <p:blipFill>
          <a:blip r:embed="rId3" cstate="print"/>
          <a:srcRect/>
          <a:stretch>
            <a:fillRect/>
          </a:stretch>
        </p:blipFill>
        <p:spPr bwMode="auto">
          <a:xfrm>
            <a:off x="7696201" y="1600200"/>
            <a:ext cx="2492375" cy="4648200"/>
          </a:xfrm>
          <a:prstGeom prst="rect">
            <a:avLst/>
          </a:prstGeom>
          <a:noFill/>
          <a:ln w="9525">
            <a:noFill/>
            <a:miter lim="800000"/>
            <a:headEnd/>
            <a:tailEnd/>
          </a:ln>
        </p:spPr>
      </p:pic>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1497918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932113" y="1339765"/>
            <a:ext cx="6400800" cy="569138"/>
          </a:xfrm>
        </p:spPr>
        <p:txBody>
          <a:bodyPr>
            <a:normAutofit/>
          </a:bodyPr>
          <a:lstStyle/>
          <a:p>
            <a:pPr eaLnBrk="1" hangingPunct="1"/>
            <a:r>
              <a:rPr lang="en-US" sz="2400" b="0" dirty="0"/>
              <a:t>High Security Padlock</a:t>
            </a:r>
          </a:p>
        </p:txBody>
      </p:sp>
      <p:sp>
        <p:nvSpPr>
          <p:cNvPr id="52227" name="Rectangle 3"/>
          <p:cNvSpPr>
            <a:spLocks noGrp="1" noChangeArrowheads="1"/>
          </p:cNvSpPr>
          <p:nvPr>
            <p:ph type="body" idx="1"/>
          </p:nvPr>
        </p:nvSpPr>
        <p:spPr bwMode="auto">
          <a:xfrm>
            <a:off x="3086101" y="1828800"/>
            <a:ext cx="6092825" cy="561200"/>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algn="ctr" eaLnBrk="1" hangingPunct="1">
              <a:buFontTx/>
              <a:buNone/>
            </a:pPr>
            <a:r>
              <a:rPr lang="en-US" sz="1800" dirty="0"/>
              <a:t>Do Not Use The Square Maintenance Key For Daily Operations!!!!</a:t>
            </a:r>
          </a:p>
          <a:p>
            <a:pPr lvl="1" eaLnBrk="1" hangingPunct="1">
              <a:buFontTx/>
              <a:buNone/>
            </a:pPr>
            <a:endParaRPr lang="en-US" sz="2200" dirty="0"/>
          </a:p>
          <a:p>
            <a:pPr lvl="1" eaLnBrk="1" hangingPunct="1">
              <a:buFontTx/>
              <a:buNone/>
            </a:pPr>
            <a:endParaRPr lang="en-US" sz="2200" dirty="0"/>
          </a:p>
        </p:txBody>
      </p:sp>
      <p:sp>
        <p:nvSpPr>
          <p:cNvPr id="52228"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29"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30"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2231" name="Picture 2" descr="http://www.toool.nl/blackbag/images/mil-padlock.jpg"/>
          <p:cNvPicPr>
            <a:picLocks noChangeAspect="1" noChangeArrowheads="1"/>
          </p:cNvPicPr>
          <p:nvPr/>
        </p:nvPicPr>
        <p:blipFill>
          <a:blip r:embed="rId3" cstate="print"/>
          <a:srcRect/>
          <a:stretch>
            <a:fillRect/>
          </a:stretch>
        </p:blipFill>
        <p:spPr bwMode="auto">
          <a:xfrm>
            <a:off x="3189287" y="2397938"/>
            <a:ext cx="5886450" cy="3214754"/>
          </a:xfrm>
          <a:prstGeom prst="rect">
            <a:avLst/>
          </a:prstGeom>
          <a:noFill/>
          <a:ln w="9525">
            <a:noFill/>
            <a:miter lim="800000"/>
            <a:headEnd/>
            <a:tailEnd/>
          </a:ln>
        </p:spPr>
      </p:pic>
      <p:sp>
        <p:nvSpPr>
          <p:cNvPr id="2" name="Rectangle 1"/>
          <p:cNvSpPr/>
          <p:nvPr/>
        </p:nvSpPr>
        <p:spPr>
          <a:xfrm>
            <a:off x="1828800" y="5791200"/>
            <a:ext cx="8534400" cy="369332"/>
          </a:xfrm>
          <a:prstGeom prst="rect">
            <a:avLst/>
          </a:prstGeom>
        </p:spPr>
        <p:txBody>
          <a:bodyPr wrap="square">
            <a:spAutoFit/>
          </a:bodyPr>
          <a:lstStyle/>
          <a:p>
            <a:pPr algn="ctr"/>
            <a:r>
              <a:rPr lang="en-US" dirty="0"/>
              <a:t>It is used to take the lock apart in order to re-core it.</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18543636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MVC-009S"/>
          <p:cNvPicPr>
            <a:picLocks noChangeAspect="1" noChangeArrowheads="1"/>
          </p:cNvPicPr>
          <p:nvPr/>
        </p:nvPicPr>
        <p:blipFill>
          <a:blip r:embed="rId2" cstate="print"/>
          <a:srcRect/>
          <a:stretch>
            <a:fillRect/>
          </a:stretch>
        </p:blipFill>
        <p:spPr bwMode="auto">
          <a:xfrm>
            <a:off x="3352800" y="1676400"/>
            <a:ext cx="5867400" cy="4400550"/>
          </a:xfrm>
          <a:prstGeom prst="rect">
            <a:avLst/>
          </a:prstGeom>
          <a:noFill/>
          <a:ln w="28575">
            <a:solidFill>
              <a:schemeClr val="tx1"/>
            </a:solidFill>
            <a:miter lim="800000"/>
            <a:headEnd/>
            <a:tailEnd/>
          </a:ln>
        </p:spPr>
      </p:pic>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26257880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1981200" y="1514923"/>
            <a:ext cx="5036956" cy="461665"/>
          </a:xfrm>
          <a:prstGeom prst="rect">
            <a:avLst/>
          </a:prstGeom>
          <a:noFill/>
          <a:ln w="9525">
            <a:noFill/>
            <a:miter lim="800000"/>
            <a:headEnd/>
            <a:tailEnd/>
          </a:ln>
        </p:spPr>
        <p:txBody>
          <a:bodyPr wrap="none">
            <a:spAutoFit/>
          </a:bodyPr>
          <a:lstStyle/>
          <a:p>
            <a:r>
              <a:rPr lang="en-US" sz="2400" b="1" dirty="0"/>
              <a:t>Combinations Shall Be Changed:</a:t>
            </a:r>
          </a:p>
        </p:txBody>
      </p:sp>
      <p:sp>
        <p:nvSpPr>
          <p:cNvPr id="748548" name="Text Box 4"/>
          <p:cNvSpPr txBox="1">
            <a:spLocks noChangeArrowheads="1"/>
          </p:cNvSpPr>
          <p:nvPr/>
        </p:nvSpPr>
        <p:spPr bwMode="auto">
          <a:xfrm>
            <a:off x="2057401" y="2048783"/>
            <a:ext cx="6449201" cy="369332"/>
          </a:xfrm>
          <a:prstGeom prst="rect">
            <a:avLst/>
          </a:prstGeom>
          <a:noFill/>
          <a:ln w="9525">
            <a:noFill/>
            <a:miter lim="800000"/>
            <a:headEnd/>
            <a:tailEnd/>
          </a:ln>
        </p:spPr>
        <p:txBody>
          <a:bodyPr wrap="none">
            <a:spAutoFit/>
          </a:bodyPr>
          <a:lstStyle/>
          <a:p>
            <a:pPr marL="285750" indent="-285750">
              <a:buFont typeface="Arial" panose="020B0604020202020204" pitchFamily="34" charset="0"/>
              <a:buChar char="•"/>
            </a:pPr>
            <a:r>
              <a:rPr lang="en-US" dirty="0"/>
              <a:t>When first placed in use (factory default settings 50-25-50)</a:t>
            </a:r>
          </a:p>
        </p:txBody>
      </p:sp>
      <p:sp>
        <p:nvSpPr>
          <p:cNvPr id="748549" name="Text Box 5"/>
          <p:cNvSpPr txBox="1">
            <a:spLocks noChangeArrowheads="1"/>
          </p:cNvSpPr>
          <p:nvPr/>
        </p:nvSpPr>
        <p:spPr bwMode="auto">
          <a:xfrm>
            <a:off x="1595845" y="2517042"/>
            <a:ext cx="8243887" cy="535531"/>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Whenever an individual knowing the combination no longer requires access.</a:t>
            </a:r>
          </a:p>
        </p:txBody>
      </p:sp>
      <p:sp>
        <p:nvSpPr>
          <p:cNvPr id="748550" name="Text Box 6"/>
          <p:cNvSpPr txBox="1">
            <a:spLocks noChangeArrowheads="1"/>
          </p:cNvSpPr>
          <p:nvPr/>
        </p:nvSpPr>
        <p:spPr bwMode="auto">
          <a:xfrm>
            <a:off x="1600199" y="3151498"/>
            <a:ext cx="7789863" cy="313932"/>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When the combination has been subject to possible compromise.</a:t>
            </a:r>
          </a:p>
        </p:txBody>
      </p:sp>
      <p:sp>
        <p:nvSpPr>
          <p:cNvPr id="748551" name="Text Box 7"/>
          <p:cNvSpPr txBox="1">
            <a:spLocks noChangeArrowheads="1"/>
          </p:cNvSpPr>
          <p:nvPr/>
        </p:nvSpPr>
        <p:spPr bwMode="auto">
          <a:xfrm>
            <a:off x="1598021" y="4338371"/>
            <a:ext cx="7789863" cy="804863"/>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To have your combination changed call public works service order desk at 239-0900 or check with your S-2.</a:t>
            </a:r>
          </a:p>
          <a:p>
            <a:endParaRPr lang="en-US" dirty="0"/>
          </a:p>
        </p:txBody>
      </p:sp>
      <p:sp>
        <p:nvSpPr>
          <p:cNvPr id="8" name="Text Box 6"/>
          <p:cNvSpPr txBox="1">
            <a:spLocks noChangeArrowheads="1"/>
          </p:cNvSpPr>
          <p:nvPr/>
        </p:nvSpPr>
        <p:spPr bwMode="auto">
          <a:xfrm>
            <a:off x="1598020" y="3538505"/>
            <a:ext cx="7789863" cy="313932"/>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At a minimum annually</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
        <p:nvSpPr>
          <p:cNvPr id="11" name="Text Box 6"/>
          <p:cNvSpPr txBox="1">
            <a:spLocks noChangeArrowheads="1"/>
          </p:cNvSpPr>
          <p:nvPr/>
        </p:nvSpPr>
        <p:spPr bwMode="auto">
          <a:xfrm>
            <a:off x="1595844" y="3925512"/>
            <a:ext cx="8334103" cy="313932"/>
          </a:xfrm>
          <a:prstGeom prst="rect">
            <a:avLst/>
          </a:prstGeom>
          <a:noFill/>
          <a:ln w="9525">
            <a:noFill/>
            <a:miter lim="800000"/>
            <a:headEnd/>
            <a:tailEnd/>
          </a:ln>
        </p:spPr>
        <p:txBody>
          <a:bodyPr wrap="square">
            <a:spAutoFit/>
          </a:bodyPr>
          <a:lstStyle/>
          <a:p>
            <a:pPr marL="742950" lvl="1" indent="-285750">
              <a:lnSpc>
                <a:spcPct val="80000"/>
              </a:lnSpc>
              <a:spcBef>
                <a:spcPct val="20000"/>
              </a:spcBef>
              <a:buFont typeface="Arial" panose="020B0604020202020204" pitchFamily="34" charset="0"/>
              <a:buChar char="•"/>
            </a:pPr>
            <a:r>
              <a:rPr lang="en-US" dirty="0"/>
              <a:t>Prior to transitioning out. e.g. move to another bldg., deployment, etc. </a:t>
            </a:r>
          </a:p>
        </p:txBody>
      </p:sp>
    </p:spTree>
    <p:extLst>
      <p:ext uri="{BB962C8B-B14F-4D97-AF65-F5344CB8AC3E}">
        <p14:creationId xmlns:p14="http://schemas.microsoft.com/office/powerpoint/2010/main" val="210598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8548"/>
                                        </p:tgtEl>
                                        <p:attrNameLst>
                                          <p:attrName>style.visibility</p:attrName>
                                        </p:attrNameLst>
                                      </p:cBhvr>
                                      <p:to>
                                        <p:strVal val="visible"/>
                                      </p:to>
                                    </p:set>
                                    <p:anim calcmode="lin" valueType="num">
                                      <p:cBhvr additive="base">
                                        <p:cTn id="7" dur="500" fill="hold"/>
                                        <p:tgtEl>
                                          <p:spTgt spid="748548"/>
                                        </p:tgtEl>
                                        <p:attrNameLst>
                                          <p:attrName>ppt_x</p:attrName>
                                        </p:attrNameLst>
                                      </p:cBhvr>
                                      <p:tavLst>
                                        <p:tav tm="0">
                                          <p:val>
                                            <p:strVal val="#ppt_x"/>
                                          </p:val>
                                        </p:tav>
                                        <p:tav tm="100000">
                                          <p:val>
                                            <p:strVal val="#ppt_x"/>
                                          </p:val>
                                        </p:tav>
                                      </p:tavLst>
                                    </p:anim>
                                    <p:anim calcmode="lin" valueType="num">
                                      <p:cBhvr additive="base">
                                        <p:cTn id="8" dur="500" fill="hold"/>
                                        <p:tgtEl>
                                          <p:spTgt spid="7485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8549"/>
                                        </p:tgtEl>
                                        <p:attrNameLst>
                                          <p:attrName>style.visibility</p:attrName>
                                        </p:attrNameLst>
                                      </p:cBhvr>
                                      <p:to>
                                        <p:strVal val="visible"/>
                                      </p:to>
                                    </p:set>
                                    <p:anim calcmode="lin" valueType="num">
                                      <p:cBhvr additive="base">
                                        <p:cTn id="13" dur="500" fill="hold"/>
                                        <p:tgtEl>
                                          <p:spTgt spid="748549"/>
                                        </p:tgtEl>
                                        <p:attrNameLst>
                                          <p:attrName>ppt_x</p:attrName>
                                        </p:attrNameLst>
                                      </p:cBhvr>
                                      <p:tavLst>
                                        <p:tav tm="0">
                                          <p:val>
                                            <p:strVal val="#ppt_x"/>
                                          </p:val>
                                        </p:tav>
                                        <p:tav tm="100000">
                                          <p:val>
                                            <p:strVal val="#ppt_x"/>
                                          </p:val>
                                        </p:tav>
                                      </p:tavLst>
                                    </p:anim>
                                    <p:anim calcmode="lin" valueType="num">
                                      <p:cBhvr additive="base">
                                        <p:cTn id="14" dur="500" fill="hold"/>
                                        <p:tgtEl>
                                          <p:spTgt spid="7485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48550"/>
                                        </p:tgtEl>
                                        <p:attrNameLst>
                                          <p:attrName>style.visibility</p:attrName>
                                        </p:attrNameLst>
                                      </p:cBhvr>
                                      <p:to>
                                        <p:strVal val="visible"/>
                                      </p:to>
                                    </p:set>
                                    <p:anim calcmode="lin" valueType="num">
                                      <p:cBhvr additive="base">
                                        <p:cTn id="19" dur="500" fill="hold"/>
                                        <p:tgtEl>
                                          <p:spTgt spid="748550"/>
                                        </p:tgtEl>
                                        <p:attrNameLst>
                                          <p:attrName>ppt_x</p:attrName>
                                        </p:attrNameLst>
                                      </p:cBhvr>
                                      <p:tavLst>
                                        <p:tav tm="0">
                                          <p:val>
                                            <p:strVal val="#ppt_x"/>
                                          </p:val>
                                        </p:tav>
                                        <p:tav tm="100000">
                                          <p:val>
                                            <p:strVal val="#ppt_x"/>
                                          </p:val>
                                        </p:tav>
                                      </p:tavLst>
                                    </p:anim>
                                    <p:anim calcmode="lin" valueType="num">
                                      <p:cBhvr additive="base">
                                        <p:cTn id="20" dur="500" fill="hold"/>
                                        <p:tgtEl>
                                          <p:spTgt spid="7485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48551"/>
                                        </p:tgtEl>
                                        <p:attrNameLst>
                                          <p:attrName>style.visibility</p:attrName>
                                        </p:attrNameLst>
                                      </p:cBhvr>
                                      <p:to>
                                        <p:strVal val="visible"/>
                                      </p:to>
                                    </p:set>
                                    <p:anim calcmode="lin" valueType="num">
                                      <p:cBhvr additive="base">
                                        <p:cTn id="37" dur="500" fill="hold"/>
                                        <p:tgtEl>
                                          <p:spTgt spid="748551"/>
                                        </p:tgtEl>
                                        <p:attrNameLst>
                                          <p:attrName>ppt_x</p:attrName>
                                        </p:attrNameLst>
                                      </p:cBhvr>
                                      <p:tavLst>
                                        <p:tav tm="0">
                                          <p:val>
                                            <p:strVal val="#ppt_x"/>
                                          </p:val>
                                        </p:tav>
                                        <p:tav tm="100000">
                                          <p:val>
                                            <p:strVal val="#ppt_x"/>
                                          </p:val>
                                        </p:tav>
                                      </p:tavLst>
                                    </p:anim>
                                    <p:anim calcmode="lin" valueType="num">
                                      <p:cBhvr additive="base">
                                        <p:cTn id="38" dur="500" fill="hold"/>
                                        <p:tgtEl>
                                          <p:spTgt spid="748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8" grpId="0"/>
      <p:bldP spid="748549" grpId="0"/>
      <p:bldP spid="748550" grpId="0"/>
      <p:bldP spid="748551" grpId="0"/>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4294967295"/>
          </p:nvPr>
        </p:nvSpPr>
        <p:spPr bwMode="auto">
          <a:xfrm>
            <a:off x="2057400" y="1740647"/>
            <a:ext cx="8229600" cy="1135336"/>
          </a:xfrm>
          <a:prstGeom prst="rect">
            <a:avLst/>
          </a:prstGeom>
          <a:solidFill>
            <a:srgbClr val="FFFFFF"/>
          </a:solidFill>
          <a:ln>
            <a:miter lim="800000"/>
            <a:headEnd/>
            <a:tailEnd/>
          </a:ln>
        </p:spPr>
        <p:txBody>
          <a:bodyPr/>
          <a:lstStyle/>
          <a:p>
            <a:pPr algn="ctr" eaLnBrk="1" hangingPunct="1">
              <a:lnSpc>
                <a:spcPct val="80000"/>
              </a:lnSpc>
              <a:buFontTx/>
              <a:buNone/>
            </a:pPr>
            <a:r>
              <a:rPr lang="en-US" sz="1800" i="1" u="sng" dirty="0">
                <a:solidFill>
                  <a:srgbClr val="FF0000"/>
                </a:solidFill>
              </a:rPr>
              <a:t>SF 700 (security container information) </a:t>
            </a:r>
            <a:r>
              <a:rPr lang="en-US" sz="1800" dirty="0"/>
              <a:t>shall be maintained</a:t>
            </a:r>
          </a:p>
          <a:p>
            <a:pPr algn="ctr" eaLnBrk="1" hangingPunct="1">
              <a:lnSpc>
                <a:spcPct val="80000"/>
              </a:lnSpc>
              <a:buFontTx/>
              <a:buNone/>
            </a:pPr>
            <a:r>
              <a:rPr lang="en-US" sz="1800" dirty="0"/>
              <a:t> For each combination.</a:t>
            </a:r>
          </a:p>
          <a:p>
            <a:pPr eaLnBrk="1" hangingPunct="1">
              <a:lnSpc>
                <a:spcPct val="80000"/>
              </a:lnSpc>
            </a:pPr>
            <a:endParaRPr lang="en-US" sz="1600" b="1" dirty="0"/>
          </a:p>
          <a:p>
            <a:pPr lvl="1" eaLnBrk="1" hangingPunct="1">
              <a:lnSpc>
                <a:spcPct val="80000"/>
              </a:lnSpc>
            </a:pPr>
            <a:r>
              <a:rPr lang="en-US" sz="1600" dirty="0"/>
              <a:t>Part 1 will be completed and posted on the inside of the vault or container.</a:t>
            </a:r>
          </a:p>
        </p:txBody>
      </p:sp>
      <p:pic>
        <p:nvPicPr>
          <p:cNvPr id="55300"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750597" name="Text Box 5"/>
          <p:cNvSpPr txBox="1">
            <a:spLocks noChangeArrowheads="1"/>
          </p:cNvSpPr>
          <p:nvPr/>
        </p:nvSpPr>
        <p:spPr bwMode="auto">
          <a:xfrm>
            <a:off x="5029200" y="3468689"/>
            <a:ext cx="393700" cy="244475"/>
          </a:xfrm>
          <a:prstGeom prst="rect">
            <a:avLst/>
          </a:prstGeom>
          <a:noFill/>
          <a:ln w="9525">
            <a:noFill/>
            <a:miter lim="800000"/>
            <a:headEnd/>
            <a:tailEnd/>
          </a:ln>
        </p:spPr>
        <p:txBody>
          <a:bodyPr wrap="none">
            <a:spAutoFit/>
          </a:bodyPr>
          <a:lstStyle/>
          <a:p>
            <a:r>
              <a:rPr lang="en-US" sz="1000"/>
              <a:t>221</a:t>
            </a:r>
          </a:p>
        </p:txBody>
      </p:sp>
      <p:sp>
        <p:nvSpPr>
          <p:cNvPr id="750598"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750599"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750600"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750601"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750602"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750603"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750604"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750605"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750606"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750607"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750608"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0609" name="Text Box 17"/>
          <p:cNvSpPr txBox="1">
            <a:spLocks noChangeArrowheads="1"/>
          </p:cNvSpPr>
          <p:nvPr/>
        </p:nvSpPr>
        <p:spPr bwMode="auto">
          <a:xfrm>
            <a:off x="5954714" y="4005308"/>
            <a:ext cx="758541" cy="246221"/>
          </a:xfrm>
          <a:prstGeom prst="rect">
            <a:avLst/>
          </a:prstGeom>
          <a:noFill/>
          <a:ln w="9525">
            <a:noFill/>
            <a:miter lim="800000"/>
            <a:headEnd/>
            <a:tailEnd/>
          </a:ln>
        </p:spPr>
        <p:txBody>
          <a:bodyPr wrap="none">
            <a:spAutoFit/>
          </a:bodyPr>
          <a:lstStyle/>
          <a:p>
            <a:r>
              <a:rPr lang="en-US" sz="1000" dirty="0"/>
              <a:t>12 Mar 16</a:t>
            </a:r>
          </a:p>
        </p:txBody>
      </p:sp>
      <p:sp>
        <p:nvSpPr>
          <p:cNvPr id="750610" name="AutoShape 18"/>
          <p:cNvSpPr>
            <a:spLocks noChangeArrowheads="1"/>
          </p:cNvSpPr>
          <p:nvPr/>
        </p:nvSpPr>
        <p:spPr bwMode="auto">
          <a:xfrm>
            <a:off x="6781800" y="3048000"/>
            <a:ext cx="3429000" cy="1219200"/>
          </a:xfrm>
          <a:prstGeom prst="wedgeRoundRectCallout">
            <a:avLst>
              <a:gd name="adj1" fmla="val -67065"/>
              <a:gd name="adj2" fmla="val 87981"/>
              <a:gd name="adj3" fmla="val 16667"/>
            </a:avLst>
          </a:prstGeom>
          <a:solidFill>
            <a:schemeClr val="accent1"/>
          </a:solidFill>
          <a:ln w="9525">
            <a:solidFill>
              <a:schemeClr val="tx1"/>
            </a:solidFill>
            <a:miter lim="800000"/>
            <a:headEnd/>
            <a:tailEnd/>
          </a:ln>
        </p:spPr>
        <p:txBody>
          <a:bodyPr/>
          <a:lstStyle/>
          <a:p>
            <a:pPr algn="ctr"/>
            <a:r>
              <a:rPr lang="en-US" sz="1600" dirty="0"/>
              <a:t>If this SF700 is for an arms room, the personnel listed here must also be on the unaccompanied access roster.</a:t>
            </a:r>
          </a:p>
        </p:txBody>
      </p:sp>
      <p:sp>
        <p:nvSpPr>
          <p:cNvPr id="1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16623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0597"/>
                                        </p:tgtEl>
                                        <p:attrNameLst>
                                          <p:attrName>style.visibility</p:attrName>
                                        </p:attrNameLst>
                                      </p:cBhvr>
                                      <p:to>
                                        <p:strVal val="visible"/>
                                      </p:to>
                                    </p:set>
                                    <p:animEffect transition="in" filter="blinds(horizontal)">
                                      <p:cBhvr>
                                        <p:cTn id="7" dur="500"/>
                                        <p:tgtEl>
                                          <p:spTgt spid="75059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0598"/>
                                        </p:tgtEl>
                                        <p:attrNameLst>
                                          <p:attrName>style.visibility</p:attrName>
                                        </p:attrNameLst>
                                      </p:cBhvr>
                                      <p:to>
                                        <p:strVal val="visible"/>
                                      </p:to>
                                    </p:set>
                                    <p:animEffect transition="in" filter="blinds(horizontal)">
                                      <p:cBhvr>
                                        <p:cTn id="11" dur="500"/>
                                        <p:tgtEl>
                                          <p:spTgt spid="75059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0599"/>
                                        </p:tgtEl>
                                        <p:attrNameLst>
                                          <p:attrName>style.visibility</p:attrName>
                                        </p:attrNameLst>
                                      </p:cBhvr>
                                      <p:to>
                                        <p:strVal val="visible"/>
                                      </p:to>
                                    </p:set>
                                    <p:animEffect transition="in" filter="blinds(horizontal)">
                                      <p:cBhvr>
                                        <p:cTn id="15" dur="500"/>
                                        <p:tgtEl>
                                          <p:spTgt spid="750599"/>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0600"/>
                                        </p:tgtEl>
                                        <p:attrNameLst>
                                          <p:attrName>style.visibility</p:attrName>
                                        </p:attrNameLst>
                                      </p:cBhvr>
                                      <p:to>
                                        <p:strVal val="visible"/>
                                      </p:to>
                                    </p:set>
                                    <p:animEffect transition="in" filter="blinds(horizontal)">
                                      <p:cBhvr>
                                        <p:cTn id="19" dur="500"/>
                                        <p:tgtEl>
                                          <p:spTgt spid="75060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0601"/>
                                        </p:tgtEl>
                                        <p:attrNameLst>
                                          <p:attrName>style.visibility</p:attrName>
                                        </p:attrNameLst>
                                      </p:cBhvr>
                                      <p:to>
                                        <p:strVal val="visible"/>
                                      </p:to>
                                    </p:set>
                                    <p:animEffect transition="in" filter="blinds(horizontal)">
                                      <p:cBhvr>
                                        <p:cTn id="23" dur="500"/>
                                        <p:tgtEl>
                                          <p:spTgt spid="750601"/>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0609"/>
                                        </p:tgtEl>
                                        <p:attrNameLst>
                                          <p:attrName>style.visibility</p:attrName>
                                        </p:attrNameLst>
                                      </p:cBhvr>
                                      <p:to>
                                        <p:strVal val="visible"/>
                                      </p:to>
                                    </p:set>
                                    <p:animEffect transition="in" filter="blinds(horizontal)">
                                      <p:cBhvr>
                                        <p:cTn id="27" dur="500"/>
                                        <p:tgtEl>
                                          <p:spTgt spid="750609"/>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0603"/>
                                        </p:tgtEl>
                                        <p:attrNameLst>
                                          <p:attrName>style.visibility</p:attrName>
                                        </p:attrNameLst>
                                      </p:cBhvr>
                                      <p:to>
                                        <p:strVal val="visible"/>
                                      </p:to>
                                    </p:set>
                                    <p:animEffect transition="in" filter="blinds(horizontal)">
                                      <p:cBhvr>
                                        <p:cTn id="31" dur="500"/>
                                        <p:tgtEl>
                                          <p:spTgt spid="750603"/>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750602"/>
                                        </p:tgtEl>
                                        <p:attrNameLst>
                                          <p:attrName>style.visibility</p:attrName>
                                        </p:attrNameLst>
                                      </p:cBhvr>
                                      <p:to>
                                        <p:strVal val="visible"/>
                                      </p:to>
                                    </p:set>
                                    <p:animEffect transition="in" filter="blinds(horizontal)">
                                      <p:cBhvr>
                                        <p:cTn id="35" dur="500"/>
                                        <p:tgtEl>
                                          <p:spTgt spid="750602"/>
                                        </p:tgtEl>
                                      </p:cBhvr>
                                    </p:animEffect>
                                  </p:childTnLst>
                                </p:cTn>
                              </p:par>
                            </p:childTnLst>
                          </p:cTn>
                        </p:par>
                        <p:par>
                          <p:cTn id="36" fill="hold">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750604"/>
                                        </p:tgtEl>
                                        <p:attrNameLst>
                                          <p:attrName>style.visibility</p:attrName>
                                        </p:attrNameLst>
                                      </p:cBhvr>
                                      <p:to>
                                        <p:strVal val="visible"/>
                                      </p:to>
                                    </p:set>
                                    <p:animEffect transition="in" filter="blinds(horizontal)">
                                      <p:cBhvr>
                                        <p:cTn id="39" dur="500"/>
                                        <p:tgtEl>
                                          <p:spTgt spid="750604"/>
                                        </p:tgtEl>
                                      </p:cBhvr>
                                    </p:animEffect>
                                  </p:childTnLst>
                                </p:cTn>
                              </p:par>
                            </p:childTnLst>
                          </p:cTn>
                        </p:par>
                        <p:par>
                          <p:cTn id="40" fill="hold">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750607"/>
                                        </p:tgtEl>
                                        <p:attrNameLst>
                                          <p:attrName>style.visibility</p:attrName>
                                        </p:attrNameLst>
                                      </p:cBhvr>
                                      <p:to>
                                        <p:strVal val="visible"/>
                                      </p:to>
                                    </p:set>
                                    <p:animEffect transition="in" filter="blinds(horizontal)">
                                      <p:cBhvr>
                                        <p:cTn id="43" dur="500"/>
                                        <p:tgtEl>
                                          <p:spTgt spid="750607"/>
                                        </p:tgtEl>
                                      </p:cBhvr>
                                    </p:animEffect>
                                  </p:childTnLst>
                                </p:cTn>
                              </p:par>
                            </p:childTnLst>
                          </p:cTn>
                        </p:par>
                        <p:par>
                          <p:cTn id="44" fill="hold">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750606"/>
                                        </p:tgtEl>
                                        <p:attrNameLst>
                                          <p:attrName>style.visibility</p:attrName>
                                        </p:attrNameLst>
                                      </p:cBhvr>
                                      <p:to>
                                        <p:strVal val="visible"/>
                                      </p:to>
                                    </p:set>
                                    <p:animEffect transition="in" filter="blinds(horizontal)">
                                      <p:cBhvr>
                                        <p:cTn id="47" dur="500"/>
                                        <p:tgtEl>
                                          <p:spTgt spid="750606"/>
                                        </p:tgtEl>
                                      </p:cBhvr>
                                    </p:animEffect>
                                  </p:childTnLst>
                                </p:cTn>
                              </p:par>
                            </p:childTnLst>
                          </p:cTn>
                        </p:par>
                        <p:par>
                          <p:cTn id="48" fill="hold">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750605"/>
                                        </p:tgtEl>
                                        <p:attrNameLst>
                                          <p:attrName>style.visibility</p:attrName>
                                        </p:attrNameLst>
                                      </p:cBhvr>
                                      <p:to>
                                        <p:strVal val="visible"/>
                                      </p:to>
                                    </p:set>
                                    <p:animEffect transition="in" filter="blinds(horizontal)">
                                      <p:cBhvr>
                                        <p:cTn id="51" dur="500"/>
                                        <p:tgtEl>
                                          <p:spTgt spid="750605"/>
                                        </p:tgtEl>
                                      </p:cBhvr>
                                    </p:animEffect>
                                  </p:childTnLst>
                                </p:cTn>
                              </p:par>
                            </p:childTnLst>
                          </p:cTn>
                        </p:par>
                        <p:par>
                          <p:cTn id="52" fill="hold">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750608"/>
                                        </p:tgtEl>
                                        <p:attrNameLst>
                                          <p:attrName>style.visibility</p:attrName>
                                        </p:attrNameLst>
                                      </p:cBhvr>
                                      <p:to>
                                        <p:strVal val="visible"/>
                                      </p:to>
                                    </p:set>
                                    <p:animEffect transition="in" filter="blinds(horizontal)">
                                      <p:cBhvr>
                                        <p:cTn id="55" dur="500"/>
                                        <p:tgtEl>
                                          <p:spTgt spid="75060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50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7" grpId="0"/>
      <p:bldP spid="750598" grpId="0"/>
      <p:bldP spid="750599" grpId="0"/>
      <p:bldP spid="750600" grpId="0"/>
      <p:bldP spid="750601" grpId="0"/>
      <p:bldP spid="750602" grpId="0"/>
      <p:bldP spid="750603" grpId="0"/>
      <p:bldP spid="750604" grpId="0"/>
      <p:bldP spid="750605" grpId="0"/>
      <p:bldP spid="750606" grpId="0"/>
      <p:bldP spid="750607" grpId="0"/>
      <p:bldP spid="750608" grpId="0"/>
      <p:bldP spid="750609" grpId="0"/>
      <p:bldP spid="7506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bwMode="auto">
          <a:xfrm>
            <a:off x="2074818" y="2460223"/>
            <a:ext cx="8229600" cy="340993"/>
          </a:xfrm>
          <a:prstGeom prst="rect">
            <a:avLst/>
          </a:prstGeom>
          <a:solidFill>
            <a:srgbClr val="FFFFFF"/>
          </a:solidFill>
          <a:ln>
            <a:miter lim="800000"/>
            <a:headEnd/>
            <a:tailEnd/>
          </a:ln>
        </p:spPr>
        <p:txBody>
          <a:bodyPr/>
          <a:lstStyle/>
          <a:p>
            <a:pPr lvl="1" eaLnBrk="1" hangingPunct="1"/>
            <a:r>
              <a:rPr lang="en-US" sz="1800" dirty="0"/>
              <a:t>The combination of the vault or container will be printed part 2a  </a:t>
            </a:r>
          </a:p>
        </p:txBody>
      </p:sp>
      <p:pic>
        <p:nvPicPr>
          <p:cNvPr id="56324"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56325" name="Text Box 5"/>
          <p:cNvSpPr txBox="1">
            <a:spLocks noChangeArrowheads="1"/>
          </p:cNvSpPr>
          <p:nvPr/>
        </p:nvSpPr>
        <p:spPr bwMode="auto">
          <a:xfrm>
            <a:off x="5029200" y="3468689"/>
            <a:ext cx="393700" cy="244475"/>
          </a:xfrm>
          <a:prstGeom prst="rect">
            <a:avLst/>
          </a:prstGeom>
          <a:noFill/>
          <a:ln w="9525">
            <a:noFill/>
            <a:miter lim="800000"/>
            <a:headEnd/>
            <a:tailEnd/>
          </a:ln>
        </p:spPr>
        <p:txBody>
          <a:bodyPr wrap="none">
            <a:spAutoFit/>
          </a:bodyPr>
          <a:lstStyle/>
          <a:p>
            <a:r>
              <a:rPr lang="en-US" sz="1000"/>
              <a:t>221</a:t>
            </a:r>
          </a:p>
        </p:txBody>
      </p:sp>
      <p:sp>
        <p:nvSpPr>
          <p:cNvPr id="56326"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6327"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6328"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6329"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6330"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6331"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6332"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6333"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6334"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6335"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6336"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2657" name="Text Box 17"/>
          <p:cNvSpPr txBox="1">
            <a:spLocks noChangeArrowheads="1"/>
          </p:cNvSpPr>
          <p:nvPr/>
        </p:nvSpPr>
        <p:spPr bwMode="auto">
          <a:xfrm>
            <a:off x="9720263" y="3981451"/>
            <a:ext cx="323850" cy="244475"/>
          </a:xfrm>
          <a:prstGeom prst="rect">
            <a:avLst/>
          </a:prstGeom>
          <a:noFill/>
          <a:ln w="9525">
            <a:noFill/>
            <a:miter lim="800000"/>
            <a:headEnd/>
            <a:tailEnd/>
          </a:ln>
        </p:spPr>
        <p:txBody>
          <a:bodyPr wrap="none">
            <a:spAutoFit/>
          </a:bodyPr>
          <a:lstStyle/>
          <a:p>
            <a:r>
              <a:rPr lang="en-US" sz="1000"/>
              <a:t>22</a:t>
            </a:r>
          </a:p>
        </p:txBody>
      </p:sp>
      <p:sp>
        <p:nvSpPr>
          <p:cNvPr id="752658" name="Oval 18"/>
          <p:cNvSpPr>
            <a:spLocks noChangeArrowheads="1"/>
          </p:cNvSpPr>
          <p:nvPr/>
        </p:nvSpPr>
        <p:spPr bwMode="auto">
          <a:xfrm>
            <a:off x="9269413" y="4086225"/>
            <a:ext cx="228600" cy="152400"/>
          </a:xfrm>
          <a:prstGeom prst="ellipse">
            <a:avLst/>
          </a:prstGeom>
          <a:noFill/>
          <a:ln w="9525">
            <a:solidFill>
              <a:schemeClr val="tx1"/>
            </a:solidFill>
            <a:round/>
            <a:headEnd/>
            <a:tailEnd/>
          </a:ln>
        </p:spPr>
        <p:txBody>
          <a:bodyPr wrap="none" anchor="ctr"/>
          <a:lstStyle/>
          <a:p>
            <a:endParaRPr lang="en-US"/>
          </a:p>
        </p:txBody>
      </p:sp>
      <p:sp>
        <p:nvSpPr>
          <p:cNvPr id="752659" name="Text Box 19"/>
          <p:cNvSpPr txBox="1">
            <a:spLocks noChangeArrowheads="1"/>
          </p:cNvSpPr>
          <p:nvPr/>
        </p:nvSpPr>
        <p:spPr bwMode="auto">
          <a:xfrm>
            <a:off x="9726613" y="4129089"/>
            <a:ext cx="323850" cy="244475"/>
          </a:xfrm>
          <a:prstGeom prst="rect">
            <a:avLst/>
          </a:prstGeom>
          <a:noFill/>
          <a:ln w="9525">
            <a:noFill/>
            <a:miter lim="800000"/>
            <a:headEnd/>
            <a:tailEnd/>
          </a:ln>
        </p:spPr>
        <p:txBody>
          <a:bodyPr wrap="none">
            <a:spAutoFit/>
          </a:bodyPr>
          <a:lstStyle/>
          <a:p>
            <a:r>
              <a:rPr lang="en-US" sz="1000"/>
              <a:t>45</a:t>
            </a:r>
          </a:p>
        </p:txBody>
      </p:sp>
      <p:sp>
        <p:nvSpPr>
          <p:cNvPr id="752660" name="Oval 20"/>
          <p:cNvSpPr>
            <a:spLocks noChangeArrowheads="1"/>
          </p:cNvSpPr>
          <p:nvPr/>
        </p:nvSpPr>
        <p:spPr bwMode="auto">
          <a:xfrm>
            <a:off x="9053513" y="4224338"/>
            <a:ext cx="228600" cy="152400"/>
          </a:xfrm>
          <a:prstGeom prst="ellipse">
            <a:avLst/>
          </a:prstGeom>
          <a:noFill/>
          <a:ln w="9525">
            <a:solidFill>
              <a:schemeClr val="tx1"/>
            </a:solidFill>
            <a:round/>
            <a:headEnd/>
            <a:tailEnd/>
          </a:ln>
        </p:spPr>
        <p:txBody>
          <a:bodyPr wrap="none" anchor="ctr"/>
          <a:lstStyle/>
          <a:p>
            <a:endParaRPr lang="en-US"/>
          </a:p>
        </p:txBody>
      </p:sp>
      <p:sp>
        <p:nvSpPr>
          <p:cNvPr id="752661" name="Text Box 21"/>
          <p:cNvSpPr txBox="1">
            <a:spLocks noChangeArrowheads="1"/>
          </p:cNvSpPr>
          <p:nvPr/>
        </p:nvSpPr>
        <p:spPr bwMode="auto">
          <a:xfrm>
            <a:off x="9720263" y="4267201"/>
            <a:ext cx="323850" cy="244475"/>
          </a:xfrm>
          <a:prstGeom prst="rect">
            <a:avLst/>
          </a:prstGeom>
          <a:noFill/>
          <a:ln w="9525">
            <a:noFill/>
            <a:miter lim="800000"/>
            <a:headEnd/>
            <a:tailEnd/>
          </a:ln>
        </p:spPr>
        <p:txBody>
          <a:bodyPr wrap="none">
            <a:spAutoFit/>
          </a:bodyPr>
          <a:lstStyle/>
          <a:p>
            <a:r>
              <a:rPr lang="en-US" sz="1000"/>
              <a:t>76</a:t>
            </a:r>
          </a:p>
        </p:txBody>
      </p:sp>
      <p:sp>
        <p:nvSpPr>
          <p:cNvPr id="752662" name="Oval 22"/>
          <p:cNvSpPr>
            <a:spLocks noChangeArrowheads="1"/>
          </p:cNvSpPr>
          <p:nvPr/>
        </p:nvSpPr>
        <p:spPr bwMode="auto">
          <a:xfrm>
            <a:off x="9277350" y="4343400"/>
            <a:ext cx="228600" cy="152400"/>
          </a:xfrm>
          <a:prstGeom prst="ellipse">
            <a:avLst/>
          </a:prstGeom>
          <a:noFill/>
          <a:ln w="9525">
            <a:solidFill>
              <a:schemeClr val="tx1"/>
            </a:solidFill>
            <a:round/>
            <a:headEnd/>
            <a:tailEnd/>
          </a:ln>
        </p:spPr>
        <p:txBody>
          <a:bodyPr wrap="none" anchor="ctr"/>
          <a:lstStyle/>
          <a:p>
            <a:endParaRPr lang="en-US"/>
          </a:p>
        </p:txBody>
      </p:sp>
      <p:sp>
        <p:nvSpPr>
          <p:cNvPr id="752663" name="Text Box 23"/>
          <p:cNvSpPr txBox="1">
            <a:spLocks noChangeArrowheads="1"/>
          </p:cNvSpPr>
          <p:nvPr/>
        </p:nvSpPr>
        <p:spPr bwMode="auto">
          <a:xfrm>
            <a:off x="9048751" y="3319463"/>
            <a:ext cx="282575" cy="304800"/>
          </a:xfrm>
          <a:prstGeom prst="rect">
            <a:avLst/>
          </a:prstGeom>
          <a:noFill/>
          <a:ln w="9525">
            <a:noFill/>
            <a:miter lim="800000"/>
            <a:headEnd/>
            <a:tailEnd/>
          </a:ln>
        </p:spPr>
        <p:txBody>
          <a:bodyPr wrap="none">
            <a:spAutoFit/>
          </a:bodyPr>
          <a:lstStyle/>
          <a:p>
            <a:r>
              <a:rPr lang="en-US" sz="1400" b="1"/>
              <a:t>1</a:t>
            </a:r>
          </a:p>
        </p:txBody>
      </p:sp>
      <p:sp>
        <p:nvSpPr>
          <p:cNvPr id="56344" name="Text Box 24"/>
          <p:cNvSpPr txBox="1">
            <a:spLocks noChangeArrowheads="1"/>
          </p:cNvSpPr>
          <p:nvPr/>
        </p:nvSpPr>
        <p:spPr bwMode="auto">
          <a:xfrm>
            <a:off x="5954714" y="4005308"/>
            <a:ext cx="758541" cy="246221"/>
          </a:xfrm>
          <a:prstGeom prst="rect">
            <a:avLst/>
          </a:prstGeom>
          <a:noFill/>
          <a:ln w="9525">
            <a:noFill/>
            <a:miter lim="800000"/>
            <a:headEnd/>
            <a:tailEnd/>
          </a:ln>
        </p:spPr>
        <p:txBody>
          <a:bodyPr wrap="none">
            <a:spAutoFit/>
          </a:bodyPr>
          <a:lstStyle/>
          <a:p>
            <a:r>
              <a:rPr lang="en-US" sz="1000" dirty="0"/>
              <a:t>12 Mar 16</a:t>
            </a:r>
          </a:p>
        </p:txBody>
      </p:sp>
      <p:sp>
        <p:nvSpPr>
          <p:cNvPr id="2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400294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2663"/>
                                        </p:tgtEl>
                                        <p:attrNameLst>
                                          <p:attrName>style.visibility</p:attrName>
                                        </p:attrNameLst>
                                      </p:cBhvr>
                                      <p:to>
                                        <p:strVal val="visible"/>
                                      </p:to>
                                    </p:set>
                                    <p:animEffect transition="in" filter="blinds(horizontal)">
                                      <p:cBhvr>
                                        <p:cTn id="7" dur="500"/>
                                        <p:tgtEl>
                                          <p:spTgt spid="75266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2658"/>
                                        </p:tgtEl>
                                        <p:attrNameLst>
                                          <p:attrName>style.visibility</p:attrName>
                                        </p:attrNameLst>
                                      </p:cBhvr>
                                      <p:to>
                                        <p:strVal val="visible"/>
                                      </p:to>
                                    </p:set>
                                    <p:animEffect transition="in" filter="blinds(horizontal)">
                                      <p:cBhvr>
                                        <p:cTn id="11" dur="500"/>
                                        <p:tgtEl>
                                          <p:spTgt spid="75265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2657"/>
                                        </p:tgtEl>
                                        <p:attrNameLst>
                                          <p:attrName>style.visibility</p:attrName>
                                        </p:attrNameLst>
                                      </p:cBhvr>
                                      <p:to>
                                        <p:strVal val="visible"/>
                                      </p:to>
                                    </p:set>
                                    <p:animEffect transition="in" filter="blinds(horizontal)">
                                      <p:cBhvr>
                                        <p:cTn id="15" dur="500"/>
                                        <p:tgtEl>
                                          <p:spTgt spid="75265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2660"/>
                                        </p:tgtEl>
                                        <p:attrNameLst>
                                          <p:attrName>style.visibility</p:attrName>
                                        </p:attrNameLst>
                                      </p:cBhvr>
                                      <p:to>
                                        <p:strVal val="visible"/>
                                      </p:to>
                                    </p:set>
                                    <p:animEffect transition="in" filter="blinds(horizontal)">
                                      <p:cBhvr>
                                        <p:cTn id="19" dur="500"/>
                                        <p:tgtEl>
                                          <p:spTgt spid="75266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2659"/>
                                        </p:tgtEl>
                                        <p:attrNameLst>
                                          <p:attrName>style.visibility</p:attrName>
                                        </p:attrNameLst>
                                      </p:cBhvr>
                                      <p:to>
                                        <p:strVal val="visible"/>
                                      </p:to>
                                    </p:set>
                                    <p:animEffect transition="in" filter="blinds(horizontal)">
                                      <p:cBhvr>
                                        <p:cTn id="23" dur="500"/>
                                        <p:tgtEl>
                                          <p:spTgt spid="752659"/>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2662"/>
                                        </p:tgtEl>
                                        <p:attrNameLst>
                                          <p:attrName>style.visibility</p:attrName>
                                        </p:attrNameLst>
                                      </p:cBhvr>
                                      <p:to>
                                        <p:strVal val="visible"/>
                                      </p:to>
                                    </p:set>
                                    <p:animEffect transition="in" filter="blinds(horizontal)">
                                      <p:cBhvr>
                                        <p:cTn id="27" dur="500"/>
                                        <p:tgtEl>
                                          <p:spTgt spid="752662"/>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2661"/>
                                        </p:tgtEl>
                                        <p:attrNameLst>
                                          <p:attrName>style.visibility</p:attrName>
                                        </p:attrNameLst>
                                      </p:cBhvr>
                                      <p:to>
                                        <p:strVal val="visible"/>
                                      </p:to>
                                    </p:set>
                                    <p:animEffect transition="in" filter="blinds(horizontal)">
                                      <p:cBhvr>
                                        <p:cTn id="31" dur="500"/>
                                        <p:tgtEl>
                                          <p:spTgt spid="752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57" grpId="0"/>
      <p:bldP spid="752658" grpId="0" animBg="1"/>
      <p:bldP spid="752659" grpId="0"/>
      <p:bldP spid="752660" grpId="0" animBg="1"/>
      <p:bldP spid="752661" grpId="0"/>
      <p:bldP spid="752662" grpId="0" animBg="1"/>
      <p:bldP spid="75266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7347" name="Rectangle 3"/>
          <p:cNvSpPr>
            <a:spLocks noGrp="1" noChangeArrowheads="1"/>
          </p:cNvSpPr>
          <p:nvPr>
            <p:ph type="body" idx="4294967295"/>
          </p:nvPr>
        </p:nvSpPr>
        <p:spPr bwMode="auto">
          <a:xfrm>
            <a:off x="2078489" y="2529273"/>
            <a:ext cx="8229600" cy="251778"/>
          </a:xfrm>
          <a:prstGeom prst="rect">
            <a:avLst/>
          </a:prstGeom>
          <a:solidFill>
            <a:srgbClr val="FFFFFF"/>
          </a:solidFill>
          <a:ln>
            <a:miter lim="800000"/>
            <a:headEnd/>
            <a:tailEnd/>
          </a:ln>
        </p:spPr>
        <p:txBody>
          <a:bodyPr/>
          <a:lstStyle/>
          <a:p>
            <a:pPr lvl="1" eaLnBrk="1" hangingPunct="1">
              <a:lnSpc>
                <a:spcPct val="80000"/>
              </a:lnSpc>
            </a:pPr>
            <a:r>
              <a:rPr lang="en-US" sz="1800" dirty="0"/>
              <a:t>Part 2A will be detached and inserted in the envelope, (part 2)</a:t>
            </a:r>
          </a:p>
          <a:p>
            <a:pPr lvl="1" eaLnBrk="1" hangingPunct="1">
              <a:lnSpc>
                <a:spcPct val="80000"/>
              </a:lnSpc>
            </a:pPr>
            <a:endParaRPr lang="en-US" sz="1050" dirty="0"/>
          </a:p>
        </p:txBody>
      </p:sp>
      <p:sp>
        <p:nvSpPr>
          <p:cNvPr id="57349" name="Text Box 5"/>
          <p:cNvSpPr txBox="1">
            <a:spLocks noChangeArrowheads="1"/>
          </p:cNvSpPr>
          <p:nvPr/>
        </p:nvSpPr>
        <p:spPr bwMode="auto">
          <a:xfrm>
            <a:off x="5029200" y="3468689"/>
            <a:ext cx="393700" cy="244475"/>
          </a:xfrm>
          <a:prstGeom prst="rect">
            <a:avLst/>
          </a:prstGeom>
          <a:noFill/>
          <a:ln w="9525">
            <a:noFill/>
            <a:miter lim="800000"/>
            <a:headEnd/>
            <a:tailEnd/>
          </a:ln>
        </p:spPr>
        <p:txBody>
          <a:bodyPr wrap="none">
            <a:spAutoFit/>
          </a:bodyPr>
          <a:lstStyle/>
          <a:p>
            <a:r>
              <a:rPr lang="en-US" sz="1000"/>
              <a:t>221</a:t>
            </a:r>
          </a:p>
        </p:txBody>
      </p:sp>
      <p:sp>
        <p:nvSpPr>
          <p:cNvPr id="57350"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7351"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7352"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7353"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7354"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7355"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7356"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7357"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7358"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7359"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7360"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grpSp>
        <p:nvGrpSpPr>
          <p:cNvPr id="2" name="Group 17"/>
          <p:cNvGrpSpPr>
            <a:grpSpLocks/>
          </p:cNvGrpSpPr>
          <p:nvPr/>
        </p:nvGrpSpPr>
        <p:grpSpPr bwMode="auto">
          <a:xfrm>
            <a:off x="7929563" y="2824163"/>
            <a:ext cx="2400300" cy="3314700"/>
            <a:chOff x="4053" y="1761"/>
            <a:chExt cx="1512" cy="2088"/>
          </a:xfrm>
        </p:grpSpPr>
        <p:pic>
          <p:nvPicPr>
            <p:cNvPr id="57363" name="Picture 18"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7364" name="Text Box 19"/>
            <p:cNvSpPr txBox="1">
              <a:spLocks noChangeArrowheads="1"/>
            </p:cNvSpPr>
            <p:nvPr/>
          </p:nvSpPr>
          <p:spPr bwMode="auto">
            <a:xfrm>
              <a:off x="5164" y="2508"/>
              <a:ext cx="204" cy="154"/>
            </a:xfrm>
            <a:prstGeom prst="rect">
              <a:avLst/>
            </a:prstGeom>
            <a:noFill/>
            <a:ln w="9525">
              <a:noFill/>
              <a:miter lim="800000"/>
              <a:headEnd/>
              <a:tailEnd/>
            </a:ln>
          </p:spPr>
          <p:txBody>
            <a:bodyPr wrap="none">
              <a:spAutoFit/>
            </a:bodyPr>
            <a:lstStyle/>
            <a:p>
              <a:r>
                <a:rPr lang="en-US" sz="1000"/>
                <a:t>22</a:t>
              </a:r>
            </a:p>
          </p:txBody>
        </p:sp>
        <p:sp>
          <p:nvSpPr>
            <p:cNvPr id="57365" name="Oval 20"/>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7366" name="Text Box 21"/>
            <p:cNvSpPr txBox="1">
              <a:spLocks noChangeArrowheads="1"/>
            </p:cNvSpPr>
            <p:nvPr/>
          </p:nvSpPr>
          <p:spPr bwMode="auto">
            <a:xfrm>
              <a:off x="5166" y="2601"/>
              <a:ext cx="204" cy="154"/>
            </a:xfrm>
            <a:prstGeom prst="rect">
              <a:avLst/>
            </a:prstGeom>
            <a:noFill/>
            <a:ln w="9525">
              <a:noFill/>
              <a:miter lim="800000"/>
              <a:headEnd/>
              <a:tailEnd/>
            </a:ln>
          </p:spPr>
          <p:txBody>
            <a:bodyPr wrap="none">
              <a:spAutoFit/>
            </a:bodyPr>
            <a:lstStyle/>
            <a:p>
              <a:r>
                <a:rPr lang="en-US" sz="1000"/>
                <a:t>45</a:t>
              </a:r>
            </a:p>
          </p:txBody>
        </p:sp>
        <p:sp>
          <p:nvSpPr>
            <p:cNvPr id="57367" name="Oval 22"/>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7368" name="Text Box 23"/>
            <p:cNvSpPr txBox="1">
              <a:spLocks noChangeArrowheads="1"/>
            </p:cNvSpPr>
            <p:nvPr/>
          </p:nvSpPr>
          <p:spPr bwMode="auto">
            <a:xfrm>
              <a:off x="5164" y="2688"/>
              <a:ext cx="204" cy="154"/>
            </a:xfrm>
            <a:prstGeom prst="rect">
              <a:avLst/>
            </a:prstGeom>
            <a:noFill/>
            <a:ln w="9525">
              <a:noFill/>
              <a:miter lim="800000"/>
              <a:headEnd/>
              <a:tailEnd/>
            </a:ln>
          </p:spPr>
          <p:txBody>
            <a:bodyPr wrap="none">
              <a:spAutoFit/>
            </a:bodyPr>
            <a:lstStyle/>
            <a:p>
              <a:r>
                <a:rPr lang="en-US" sz="1000"/>
                <a:t>76</a:t>
              </a:r>
            </a:p>
          </p:txBody>
        </p:sp>
        <p:sp>
          <p:nvSpPr>
            <p:cNvPr id="57369" name="Oval 24"/>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7370" name="Text Box 25"/>
            <p:cNvSpPr txBox="1">
              <a:spLocks noChangeArrowheads="1"/>
            </p:cNvSpPr>
            <p:nvPr/>
          </p:nvSpPr>
          <p:spPr bwMode="auto">
            <a:xfrm>
              <a:off x="4740" y="2091"/>
              <a:ext cx="178" cy="192"/>
            </a:xfrm>
            <a:prstGeom prst="rect">
              <a:avLst/>
            </a:prstGeom>
            <a:noFill/>
            <a:ln w="9525">
              <a:noFill/>
              <a:miter lim="800000"/>
              <a:headEnd/>
              <a:tailEnd/>
            </a:ln>
          </p:spPr>
          <p:txBody>
            <a:bodyPr wrap="none">
              <a:spAutoFit/>
            </a:bodyPr>
            <a:lstStyle/>
            <a:p>
              <a:r>
                <a:rPr lang="en-US" sz="1400" b="1"/>
                <a:t>1</a:t>
              </a:r>
            </a:p>
          </p:txBody>
        </p:sp>
      </p:grpSp>
      <p:sp>
        <p:nvSpPr>
          <p:cNvPr id="57362" name="Text Box 26"/>
          <p:cNvSpPr txBox="1">
            <a:spLocks noChangeArrowheads="1"/>
          </p:cNvSpPr>
          <p:nvPr/>
        </p:nvSpPr>
        <p:spPr bwMode="auto">
          <a:xfrm>
            <a:off x="5954714" y="4022726"/>
            <a:ext cx="758541" cy="246221"/>
          </a:xfrm>
          <a:prstGeom prst="rect">
            <a:avLst/>
          </a:prstGeom>
          <a:noFill/>
          <a:ln w="9525">
            <a:noFill/>
            <a:miter lim="800000"/>
            <a:headEnd/>
            <a:tailEnd/>
          </a:ln>
        </p:spPr>
        <p:txBody>
          <a:bodyPr wrap="none">
            <a:spAutoFit/>
          </a:bodyPr>
          <a:lstStyle/>
          <a:p>
            <a:r>
              <a:rPr lang="en-US" sz="1000" dirty="0"/>
              <a:t>12 Mar 16</a:t>
            </a:r>
          </a:p>
        </p:txBody>
      </p:sp>
      <p:sp>
        <p:nvSpPr>
          <p:cNvPr id="2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740965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149706">
            <a:off x="7810500" y="2971800"/>
            <a:ext cx="2400300" cy="3314700"/>
            <a:chOff x="4053" y="1761"/>
            <a:chExt cx="1512" cy="2088"/>
          </a:xfrm>
        </p:grpSpPr>
        <p:pic>
          <p:nvPicPr>
            <p:cNvPr id="58387" name="Picture 3"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8388" name="Text Box 4"/>
            <p:cNvSpPr txBox="1">
              <a:spLocks noChangeArrowheads="1"/>
            </p:cNvSpPr>
            <p:nvPr/>
          </p:nvSpPr>
          <p:spPr bwMode="auto">
            <a:xfrm>
              <a:off x="5166" y="2503"/>
              <a:ext cx="204" cy="154"/>
            </a:xfrm>
            <a:prstGeom prst="rect">
              <a:avLst/>
            </a:prstGeom>
            <a:noFill/>
            <a:ln w="9525">
              <a:noFill/>
              <a:miter lim="800000"/>
              <a:headEnd/>
              <a:tailEnd/>
            </a:ln>
          </p:spPr>
          <p:txBody>
            <a:bodyPr wrap="none">
              <a:spAutoFit/>
            </a:bodyPr>
            <a:lstStyle/>
            <a:p>
              <a:r>
                <a:rPr lang="en-US" sz="1000"/>
                <a:t>22</a:t>
              </a:r>
            </a:p>
          </p:txBody>
        </p:sp>
        <p:sp>
          <p:nvSpPr>
            <p:cNvPr id="58389" name="Oval 5"/>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8390" name="Text Box 6"/>
            <p:cNvSpPr txBox="1">
              <a:spLocks noChangeArrowheads="1"/>
            </p:cNvSpPr>
            <p:nvPr/>
          </p:nvSpPr>
          <p:spPr bwMode="auto">
            <a:xfrm>
              <a:off x="5169" y="2595"/>
              <a:ext cx="204" cy="154"/>
            </a:xfrm>
            <a:prstGeom prst="rect">
              <a:avLst/>
            </a:prstGeom>
            <a:noFill/>
            <a:ln w="9525">
              <a:noFill/>
              <a:miter lim="800000"/>
              <a:headEnd/>
              <a:tailEnd/>
            </a:ln>
          </p:spPr>
          <p:txBody>
            <a:bodyPr wrap="none">
              <a:spAutoFit/>
            </a:bodyPr>
            <a:lstStyle/>
            <a:p>
              <a:r>
                <a:rPr lang="en-US" sz="1000"/>
                <a:t>45</a:t>
              </a:r>
            </a:p>
          </p:txBody>
        </p:sp>
        <p:sp>
          <p:nvSpPr>
            <p:cNvPr id="58391" name="Oval 7"/>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8392" name="Text Box 8"/>
            <p:cNvSpPr txBox="1">
              <a:spLocks noChangeArrowheads="1"/>
            </p:cNvSpPr>
            <p:nvPr/>
          </p:nvSpPr>
          <p:spPr bwMode="auto">
            <a:xfrm>
              <a:off x="5166" y="2684"/>
              <a:ext cx="204" cy="154"/>
            </a:xfrm>
            <a:prstGeom prst="rect">
              <a:avLst/>
            </a:prstGeom>
            <a:noFill/>
            <a:ln w="9525">
              <a:noFill/>
              <a:miter lim="800000"/>
              <a:headEnd/>
              <a:tailEnd/>
            </a:ln>
          </p:spPr>
          <p:txBody>
            <a:bodyPr wrap="none">
              <a:spAutoFit/>
            </a:bodyPr>
            <a:lstStyle/>
            <a:p>
              <a:r>
                <a:rPr lang="en-US" sz="1000"/>
                <a:t>76</a:t>
              </a:r>
            </a:p>
          </p:txBody>
        </p:sp>
        <p:sp>
          <p:nvSpPr>
            <p:cNvPr id="58393" name="Oval 9"/>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8394" name="Text Box 10"/>
            <p:cNvSpPr txBox="1">
              <a:spLocks noChangeArrowheads="1"/>
            </p:cNvSpPr>
            <p:nvPr/>
          </p:nvSpPr>
          <p:spPr bwMode="auto">
            <a:xfrm>
              <a:off x="4742" y="2087"/>
              <a:ext cx="178" cy="192"/>
            </a:xfrm>
            <a:prstGeom prst="rect">
              <a:avLst/>
            </a:prstGeom>
            <a:noFill/>
            <a:ln w="9525">
              <a:noFill/>
              <a:miter lim="800000"/>
              <a:headEnd/>
              <a:tailEnd/>
            </a:ln>
          </p:spPr>
          <p:txBody>
            <a:bodyPr wrap="none">
              <a:spAutoFit/>
            </a:bodyPr>
            <a:lstStyle/>
            <a:p>
              <a:r>
                <a:rPr lang="en-US" sz="1400" b="1"/>
                <a:t>1</a:t>
              </a:r>
            </a:p>
          </p:txBody>
        </p:sp>
      </p:grpSp>
      <p:pic>
        <p:nvPicPr>
          <p:cNvPr id="58371" name="Picture 11"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8372" name="Rectangle 12"/>
          <p:cNvSpPr>
            <a:spLocks noGrp="1" noChangeArrowheads="1"/>
          </p:cNvSpPr>
          <p:nvPr>
            <p:ph type="body" idx="4294967295"/>
          </p:nvPr>
        </p:nvSpPr>
        <p:spPr bwMode="auto">
          <a:xfrm>
            <a:off x="2074818" y="2522153"/>
            <a:ext cx="8229600" cy="358774"/>
          </a:xfrm>
          <a:prstGeom prst="rect">
            <a:avLst/>
          </a:prstGeom>
          <a:solidFill>
            <a:srgbClr val="FFFFFF"/>
          </a:solidFill>
          <a:ln>
            <a:miter lim="800000"/>
            <a:headEnd/>
            <a:tailEnd/>
          </a:ln>
        </p:spPr>
        <p:txBody>
          <a:bodyPr/>
          <a:lstStyle/>
          <a:p>
            <a:pPr lvl="1" eaLnBrk="1" hangingPunct="1">
              <a:lnSpc>
                <a:spcPct val="80000"/>
              </a:lnSpc>
            </a:pPr>
            <a:r>
              <a:rPr lang="en-US" sz="1800" dirty="0"/>
              <a:t>Part 2A will be detached and inserted in the envelope, (part 2)</a:t>
            </a:r>
          </a:p>
          <a:p>
            <a:pPr lvl="1" eaLnBrk="1" hangingPunct="1">
              <a:lnSpc>
                <a:spcPct val="80000"/>
              </a:lnSpc>
            </a:pPr>
            <a:endParaRPr lang="en-US" sz="1200" b="1" dirty="0"/>
          </a:p>
        </p:txBody>
      </p:sp>
      <p:sp>
        <p:nvSpPr>
          <p:cNvPr id="58374" name="Text Box 14"/>
          <p:cNvSpPr txBox="1">
            <a:spLocks noChangeArrowheads="1"/>
          </p:cNvSpPr>
          <p:nvPr/>
        </p:nvSpPr>
        <p:spPr bwMode="auto">
          <a:xfrm>
            <a:off x="5029200" y="3468689"/>
            <a:ext cx="393700" cy="244475"/>
          </a:xfrm>
          <a:prstGeom prst="rect">
            <a:avLst/>
          </a:prstGeom>
          <a:noFill/>
          <a:ln w="9525">
            <a:noFill/>
            <a:miter lim="800000"/>
            <a:headEnd/>
            <a:tailEnd/>
          </a:ln>
        </p:spPr>
        <p:txBody>
          <a:bodyPr wrap="none">
            <a:spAutoFit/>
          </a:bodyPr>
          <a:lstStyle/>
          <a:p>
            <a:r>
              <a:rPr lang="en-US" sz="1000"/>
              <a:t>221</a:t>
            </a:r>
          </a:p>
        </p:txBody>
      </p:sp>
      <p:sp>
        <p:nvSpPr>
          <p:cNvPr id="58375" name="Text Box 15"/>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8376" name="Text Box 16"/>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8377" name="Text Box 17"/>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8378" name="Text Box 18"/>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8379" name="Text Box 19"/>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8380" name="Text Box 20"/>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8381" name="Text Box 21"/>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8382" name="Text Box 22"/>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8383" name="Text Box 23"/>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8384" name="Text Box 24"/>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8385" name="Text Box 25"/>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58386" name="Text Box 26"/>
          <p:cNvSpPr txBox="1">
            <a:spLocks noChangeArrowheads="1"/>
          </p:cNvSpPr>
          <p:nvPr/>
        </p:nvSpPr>
        <p:spPr bwMode="auto">
          <a:xfrm>
            <a:off x="5954714" y="4022726"/>
            <a:ext cx="758541" cy="246221"/>
          </a:xfrm>
          <a:prstGeom prst="rect">
            <a:avLst/>
          </a:prstGeom>
          <a:noFill/>
          <a:ln w="9525">
            <a:noFill/>
            <a:miter lim="800000"/>
            <a:headEnd/>
            <a:tailEnd/>
          </a:ln>
        </p:spPr>
        <p:txBody>
          <a:bodyPr wrap="none">
            <a:spAutoFit/>
          </a:bodyPr>
          <a:lstStyle/>
          <a:p>
            <a:r>
              <a:rPr lang="en-US" sz="1000" dirty="0"/>
              <a:t>12 Mar 16</a:t>
            </a:r>
          </a:p>
        </p:txBody>
      </p:sp>
      <p:sp>
        <p:nvSpPr>
          <p:cNvPr id="2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27541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1.11022E-16 C -0.05364 -0.01898 -0.10716 -0.03773 -0.13854 -0.04236 C -0.16992 -0.04699 -0.16666 -0.03009 -0.18802 -0.02755 C -0.20937 -0.025 -0.23203 -0.0294 -0.26705 -0.02755 C -0.30221 -0.02569 -0.375 -0.01829 -0.39922 -0.0169 C -0.42357 -0.01551 -0.41054 -0.01875 -0.41302 -0.01921 " pathEditMode="relative" rAng="0" ptsTypes="AAAAAA">
                                      <p:cBhvr>
                                        <p:cTn id="6" dur="2000" fill="hold"/>
                                        <p:tgtEl>
                                          <p:spTgt spid="2"/>
                                        </p:tgtEl>
                                        <p:attrNameLst>
                                          <p:attrName>ppt_x</p:attrName>
                                          <p:attrName>ppt_y</p:attrName>
                                        </p:attrNameLst>
                                      </p:cBhvr>
                                      <p:rCtr x="-20716"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5" name="Rectangle 3"/>
          <p:cNvSpPr>
            <a:spLocks noGrp="1" noChangeArrowheads="1"/>
          </p:cNvSpPr>
          <p:nvPr>
            <p:ph type="body" idx="1"/>
          </p:nvPr>
        </p:nvSpPr>
        <p:spPr bwMode="auto">
          <a:xfrm>
            <a:off x="2895600" y="504931"/>
            <a:ext cx="5943600" cy="128898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n-US" b="1" dirty="0">
                <a:latin typeface="Arial" pitchFamily="34" charset="0"/>
                <a:cs typeface="Arial" pitchFamily="34" charset="0"/>
              </a:rPr>
              <a:t>Four Fundamental Aspects of Physical Security:</a:t>
            </a:r>
          </a:p>
          <a:p>
            <a:pPr algn="ctr" eaLnBrk="1" hangingPunct="1">
              <a:buFontTx/>
              <a:buNone/>
            </a:pPr>
            <a:endParaRPr lang="en-US" dirty="0"/>
          </a:p>
        </p:txBody>
      </p:sp>
      <p:sp>
        <p:nvSpPr>
          <p:cNvPr id="12" name="TextBox 11"/>
          <p:cNvSpPr txBox="1"/>
          <p:nvPr/>
        </p:nvSpPr>
        <p:spPr>
          <a:xfrm>
            <a:off x="5029202" y="3657601"/>
            <a:ext cx="2110899" cy="954107"/>
          </a:xfrm>
          <a:prstGeom prst="rect">
            <a:avLst/>
          </a:prstGeom>
          <a:noFill/>
        </p:spPr>
        <p:txBody>
          <a:bodyPr wrap="none" rtlCol="0">
            <a:spAutoFit/>
          </a:bodyPr>
          <a:lstStyle/>
          <a:p>
            <a:r>
              <a:rPr lang="en-US" sz="2800" b="1" dirty="0">
                <a:solidFill>
                  <a:srgbClr val="FF0000"/>
                </a:solidFill>
                <a:latin typeface="Arial" panose="020B0604020202020204" pitchFamily="34" charset="0"/>
                <a:cs typeface="Arial" panose="020B0604020202020204" pitchFamily="34" charset="0"/>
              </a:rPr>
              <a:t>PHYSICAL </a:t>
            </a:r>
          </a:p>
          <a:p>
            <a:r>
              <a:rPr lang="en-US" sz="2800" b="1" dirty="0">
                <a:solidFill>
                  <a:srgbClr val="FF0000"/>
                </a:solidFill>
                <a:latin typeface="Arial" panose="020B0604020202020204" pitchFamily="34" charset="0"/>
                <a:cs typeface="Arial" panose="020B0604020202020204" pitchFamily="34" charset="0"/>
              </a:rPr>
              <a:t>SECURITY</a:t>
            </a:r>
          </a:p>
        </p:txBody>
      </p:sp>
      <p:grpSp>
        <p:nvGrpSpPr>
          <p:cNvPr id="16" name="Group 15"/>
          <p:cNvGrpSpPr/>
          <p:nvPr/>
        </p:nvGrpSpPr>
        <p:grpSpPr>
          <a:xfrm>
            <a:off x="4724401" y="2057400"/>
            <a:ext cx="2590800" cy="762000"/>
            <a:chOff x="3352800" y="2362200"/>
            <a:chExt cx="2590800" cy="1066800"/>
          </a:xfrm>
        </p:grpSpPr>
        <p:sp>
          <p:nvSpPr>
            <p:cNvPr id="13" name="Rectangle 12"/>
            <p:cNvSpPr/>
            <p:nvPr/>
          </p:nvSpPr>
          <p:spPr>
            <a:xfrm>
              <a:off x="3352800" y="2362200"/>
              <a:ext cx="2590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6200" y="2667000"/>
              <a:ext cx="1447800" cy="51706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DETER</a:t>
              </a:r>
            </a:p>
          </p:txBody>
        </p:sp>
      </p:grpSp>
      <p:grpSp>
        <p:nvGrpSpPr>
          <p:cNvPr id="23" name="Group 22"/>
          <p:cNvGrpSpPr/>
          <p:nvPr/>
        </p:nvGrpSpPr>
        <p:grpSpPr>
          <a:xfrm>
            <a:off x="7315201" y="2819400"/>
            <a:ext cx="914400" cy="2286000"/>
            <a:chOff x="5943600" y="3276600"/>
            <a:chExt cx="914400" cy="2286000"/>
          </a:xfrm>
        </p:grpSpPr>
        <p:sp>
          <p:nvSpPr>
            <p:cNvPr id="15" name="Rectangle 14"/>
            <p:cNvSpPr/>
            <p:nvPr/>
          </p:nvSpPr>
          <p:spPr>
            <a:xfrm rot="5400000">
              <a:off x="5257800" y="3962400"/>
              <a:ext cx="2286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5400000">
              <a:off x="5693921" y="4223583"/>
              <a:ext cx="139430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DELAY</a:t>
              </a:r>
            </a:p>
          </p:txBody>
        </p:sp>
      </p:grpSp>
      <p:grpSp>
        <p:nvGrpSpPr>
          <p:cNvPr id="24" name="Group 23"/>
          <p:cNvGrpSpPr/>
          <p:nvPr/>
        </p:nvGrpSpPr>
        <p:grpSpPr>
          <a:xfrm>
            <a:off x="4724401" y="5105400"/>
            <a:ext cx="2590800" cy="838200"/>
            <a:chOff x="3352800" y="5562600"/>
            <a:chExt cx="2590800" cy="838200"/>
          </a:xfrm>
        </p:grpSpPr>
        <p:sp>
          <p:nvSpPr>
            <p:cNvPr id="19" name="Rectangle 18"/>
            <p:cNvSpPr/>
            <p:nvPr/>
          </p:nvSpPr>
          <p:spPr>
            <a:xfrm>
              <a:off x="3352800" y="5562600"/>
              <a:ext cx="2590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638207" y="5710535"/>
              <a:ext cx="1924393"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RESPOND</a:t>
              </a:r>
            </a:p>
          </p:txBody>
        </p:sp>
      </p:grpSp>
      <p:grpSp>
        <p:nvGrpSpPr>
          <p:cNvPr id="25" name="Group 24"/>
          <p:cNvGrpSpPr/>
          <p:nvPr/>
        </p:nvGrpSpPr>
        <p:grpSpPr>
          <a:xfrm>
            <a:off x="3886200" y="2819402"/>
            <a:ext cx="838200" cy="2286001"/>
            <a:chOff x="2514599" y="3276601"/>
            <a:chExt cx="838200" cy="2286001"/>
          </a:xfrm>
        </p:grpSpPr>
        <p:sp>
          <p:nvSpPr>
            <p:cNvPr id="21" name="Rectangle 20"/>
            <p:cNvSpPr/>
            <p:nvPr/>
          </p:nvSpPr>
          <p:spPr>
            <a:xfrm rot="5400000">
              <a:off x="1790698" y="4000502"/>
              <a:ext cx="2286001"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16200000">
              <a:off x="1961807" y="4206530"/>
              <a:ext cx="1924393"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DETECT</a:t>
              </a:r>
            </a:p>
          </p:txBody>
        </p:sp>
      </p:grpSp>
    </p:spTree>
    <p:extLst>
      <p:ext uri="{BB962C8B-B14F-4D97-AF65-F5344CB8AC3E}">
        <p14:creationId xmlns:p14="http://schemas.microsoft.com/office/powerpoint/2010/main" val="352729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bwMode="auto">
          <a:xfrm>
            <a:off x="2074818" y="2519274"/>
            <a:ext cx="8229600" cy="411162"/>
          </a:xfrm>
          <a:prstGeom prst="rect">
            <a:avLst/>
          </a:prstGeom>
          <a:solidFill>
            <a:srgbClr val="FFFFFF"/>
          </a:solidFill>
          <a:ln>
            <a:miter lim="800000"/>
            <a:headEnd/>
            <a:tailEnd/>
          </a:ln>
        </p:spPr>
        <p:txBody>
          <a:bodyPr/>
          <a:lstStyle/>
          <a:p>
            <a:pPr lvl="1" eaLnBrk="1" hangingPunct="1">
              <a:lnSpc>
                <a:spcPct val="80000"/>
              </a:lnSpc>
            </a:pPr>
            <a:r>
              <a:rPr lang="en-US" sz="1800" dirty="0"/>
              <a:t>Part 2 will be stored in a different security container.  </a:t>
            </a:r>
          </a:p>
          <a:p>
            <a:pPr lvl="1" eaLnBrk="1" hangingPunct="1">
              <a:lnSpc>
                <a:spcPct val="80000"/>
              </a:lnSpc>
            </a:pPr>
            <a:endParaRPr lang="en-US" sz="900" b="1" dirty="0"/>
          </a:p>
        </p:txBody>
      </p:sp>
      <p:grpSp>
        <p:nvGrpSpPr>
          <p:cNvPr id="2" name="Group 4"/>
          <p:cNvGrpSpPr>
            <a:grpSpLocks/>
          </p:cNvGrpSpPr>
          <p:nvPr/>
        </p:nvGrpSpPr>
        <p:grpSpPr bwMode="auto">
          <a:xfrm>
            <a:off x="2667000" y="2743201"/>
            <a:ext cx="6286500" cy="3190875"/>
            <a:chOff x="60" y="1824"/>
            <a:chExt cx="3960" cy="2010"/>
          </a:xfrm>
        </p:grpSpPr>
        <p:pic>
          <p:nvPicPr>
            <p:cNvPr id="59398" name="Picture 5"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1035" y="849"/>
              <a:ext cx="2010" cy="3960"/>
            </a:xfrm>
            <a:prstGeom prst="rect">
              <a:avLst/>
            </a:prstGeom>
            <a:noFill/>
            <a:ln w="9525">
              <a:noFill/>
              <a:miter lim="800000"/>
              <a:headEnd/>
              <a:tailEnd/>
            </a:ln>
          </p:spPr>
        </p:pic>
        <p:sp>
          <p:nvSpPr>
            <p:cNvPr id="59399" name="Text Box 6"/>
            <p:cNvSpPr txBox="1">
              <a:spLocks noChangeArrowheads="1"/>
            </p:cNvSpPr>
            <p:nvPr/>
          </p:nvSpPr>
          <p:spPr bwMode="auto">
            <a:xfrm>
              <a:off x="2208" y="2185"/>
              <a:ext cx="248" cy="154"/>
            </a:xfrm>
            <a:prstGeom prst="rect">
              <a:avLst/>
            </a:prstGeom>
            <a:noFill/>
            <a:ln w="9525">
              <a:noFill/>
              <a:miter lim="800000"/>
              <a:headEnd/>
              <a:tailEnd/>
            </a:ln>
          </p:spPr>
          <p:txBody>
            <a:bodyPr wrap="none">
              <a:spAutoFit/>
            </a:bodyPr>
            <a:lstStyle/>
            <a:p>
              <a:r>
                <a:rPr lang="en-US" sz="1000"/>
                <a:t>221</a:t>
              </a:r>
            </a:p>
          </p:txBody>
        </p:sp>
        <p:sp>
          <p:nvSpPr>
            <p:cNvPr id="59400" name="Text Box 7"/>
            <p:cNvSpPr txBox="1">
              <a:spLocks noChangeArrowheads="1"/>
            </p:cNvSpPr>
            <p:nvPr/>
          </p:nvSpPr>
          <p:spPr bwMode="auto">
            <a:xfrm>
              <a:off x="2736" y="2160"/>
              <a:ext cx="538" cy="154"/>
            </a:xfrm>
            <a:prstGeom prst="rect">
              <a:avLst/>
            </a:prstGeom>
            <a:noFill/>
            <a:ln w="9525">
              <a:noFill/>
              <a:miter lim="800000"/>
              <a:headEnd/>
              <a:tailEnd/>
            </a:ln>
          </p:spPr>
          <p:txBody>
            <a:bodyPr wrap="none">
              <a:spAutoFit/>
            </a:bodyPr>
            <a:lstStyle/>
            <a:p>
              <a:r>
                <a:rPr lang="en-US" sz="1000"/>
                <a:t>Arms Room</a:t>
              </a:r>
            </a:p>
          </p:txBody>
        </p:sp>
        <p:sp>
          <p:nvSpPr>
            <p:cNvPr id="59401" name="Text Box 8"/>
            <p:cNvSpPr txBox="1">
              <a:spLocks noChangeArrowheads="1"/>
            </p:cNvSpPr>
            <p:nvPr/>
          </p:nvSpPr>
          <p:spPr bwMode="auto">
            <a:xfrm>
              <a:off x="1584" y="2340"/>
              <a:ext cx="280" cy="154"/>
            </a:xfrm>
            <a:prstGeom prst="rect">
              <a:avLst/>
            </a:prstGeom>
            <a:noFill/>
            <a:ln w="9525">
              <a:noFill/>
              <a:miter lim="800000"/>
              <a:headEnd/>
              <a:tailEnd/>
            </a:ln>
          </p:spPr>
          <p:txBody>
            <a:bodyPr wrap="none">
              <a:spAutoFit/>
            </a:bodyPr>
            <a:lstStyle/>
            <a:p>
              <a:r>
                <a:rPr lang="en-US" sz="1000"/>
                <a:t>DES</a:t>
              </a:r>
            </a:p>
          </p:txBody>
        </p:sp>
        <p:sp>
          <p:nvSpPr>
            <p:cNvPr id="59402" name="Text Box 9"/>
            <p:cNvSpPr txBox="1">
              <a:spLocks noChangeArrowheads="1"/>
            </p:cNvSpPr>
            <p:nvPr/>
          </p:nvSpPr>
          <p:spPr bwMode="auto">
            <a:xfrm>
              <a:off x="2928" y="2331"/>
              <a:ext cx="160" cy="154"/>
            </a:xfrm>
            <a:prstGeom prst="rect">
              <a:avLst/>
            </a:prstGeom>
            <a:noFill/>
            <a:ln w="9525">
              <a:noFill/>
              <a:miter lim="800000"/>
              <a:headEnd/>
              <a:tailEnd/>
            </a:ln>
          </p:spPr>
          <p:txBody>
            <a:bodyPr wrap="none">
              <a:spAutoFit/>
            </a:bodyPr>
            <a:lstStyle/>
            <a:p>
              <a:r>
                <a:rPr lang="en-US" sz="1000"/>
                <a:t>1</a:t>
              </a:r>
            </a:p>
          </p:txBody>
        </p:sp>
        <p:sp>
          <p:nvSpPr>
            <p:cNvPr id="59403" name="Text Box 10"/>
            <p:cNvSpPr txBox="1">
              <a:spLocks noChangeArrowheads="1"/>
            </p:cNvSpPr>
            <p:nvPr/>
          </p:nvSpPr>
          <p:spPr bwMode="auto">
            <a:xfrm>
              <a:off x="2112" y="2496"/>
              <a:ext cx="621" cy="154"/>
            </a:xfrm>
            <a:prstGeom prst="rect">
              <a:avLst/>
            </a:prstGeom>
            <a:noFill/>
            <a:ln w="9525">
              <a:noFill/>
              <a:miter lim="800000"/>
              <a:headEnd/>
              <a:tailEnd/>
            </a:ln>
          </p:spPr>
          <p:txBody>
            <a:bodyPr wrap="none">
              <a:spAutoFit/>
            </a:bodyPr>
            <a:lstStyle/>
            <a:p>
              <a:r>
                <a:rPr lang="en-US" sz="1000"/>
                <a:t>Hamilton X-07</a:t>
              </a:r>
            </a:p>
          </p:txBody>
        </p:sp>
        <p:sp>
          <p:nvSpPr>
            <p:cNvPr id="59404" name="Text Box 11"/>
            <p:cNvSpPr txBox="1">
              <a:spLocks noChangeArrowheads="1"/>
            </p:cNvSpPr>
            <p:nvPr/>
          </p:nvSpPr>
          <p:spPr bwMode="auto">
            <a:xfrm>
              <a:off x="432" y="2976"/>
              <a:ext cx="654" cy="154"/>
            </a:xfrm>
            <a:prstGeom prst="rect">
              <a:avLst/>
            </a:prstGeom>
            <a:noFill/>
            <a:ln w="9525">
              <a:noFill/>
              <a:miter lim="800000"/>
              <a:headEnd/>
              <a:tailEnd/>
            </a:ln>
          </p:spPr>
          <p:txBody>
            <a:bodyPr wrap="none">
              <a:spAutoFit/>
            </a:bodyPr>
            <a:lstStyle/>
            <a:p>
              <a:r>
                <a:rPr lang="en-US" sz="1000"/>
                <a:t>Jim D. Armorer</a:t>
              </a:r>
            </a:p>
          </p:txBody>
        </p:sp>
        <p:sp>
          <p:nvSpPr>
            <p:cNvPr id="59405" name="Text Box 12"/>
            <p:cNvSpPr txBox="1">
              <a:spLocks noChangeArrowheads="1"/>
            </p:cNvSpPr>
            <p:nvPr/>
          </p:nvSpPr>
          <p:spPr bwMode="auto">
            <a:xfrm>
              <a:off x="1581" y="2676"/>
              <a:ext cx="798" cy="154"/>
            </a:xfrm>
            <a:prstGeom prst="rect">
              <a:avLst/>
            </a:prstGeom>
            <a:noFill/>
            <a:ln w="9525">
              <a:noFill/>
              <a:miter lim="800000"/>
              <a:headEnd/>
              <a:tailEnd/>
            </a:ln>
          </p:spPr>
          <p:txBody>
            <a:bodyPr wrap="none">
              <a:spAutoFit/>
            </a:bodyPr>
            <a:lstStyle/>
            <a:p>
              <a:r>
                <a:rPr lang="en-US" sz="1000"/>
                <a:t>Joe Locksmith, PW</a:t>
              </a:r>
            </a:p>
          </p:txBody>
        </p:sp>
        <p:sp>
          <p:nvSpPr>
            <p:cNvPr id="59406" name="Text Box 13"/>
            <p:cNvSpPr txBox="1">
              <a:spLocks noChangeArrowheads="1"/>
            </p:cNvSpPr>
            <p:nvPr/>
          </p:nvSpPr>
          <p:spPr bwMode="auto">
            <a:xfrm>
              <a:off x="1440" y="2976"/>
              <a:ext cx="1219" cy="154"/>
            </a:xfrm>
            <a:prstGeom prst="rect">
              <a:avLst/>
            </a:prstGeom>
            <a:noFill/>
            <a:ln w="9525">
              <a:noFill/>
              <a:miter lim="800000"/>
              <a:headEnd/>
              <a:tailEnd/>
            </a:ln>
          </p:spPr>
          <p:txBody>
            <a:bodyPr wrap="none">
              <a:spAutoFit/>
            </a:bodyPr>
            <a:lstStyle/>
            <a:p>
              <a:r>
                <a:rPr lang="en-US" sz="1000"/>
                <a:t>232 Milford Drive, Junction City</a:t>
              </a:r>
            </a:p>
          </p:txBody>
        </p:sp>
        <p:sp>
          <p:nvSpPr>
            <p:cNvPr id="59407" name="Text Box 14"/>
            <p:cNvSpPr txBox="1">
              <a:spLocks noChangeArrowheads="1"/>
            </p:cNvSpPr>
            <p:nvPr/>
          </p:nvSpPr>
          <p:spPr bwMode="auto">
            <a:xfrm>
              <a:off x="1449" y="3129"/>
              <a:ext cx="1206" cy="154"/>
            </a:xfrm>
            <a:prstGeom prst="rect">
              <a:avLst/>
            </a:prstGeom>
            <a:noFill/>
            <a:ln w="9525">
              <a:noFill/>
              <a:miter lim="800000"/>
              <a:headEnd/>
              <a:tailEnd/>
            </a:ln>
          </p:spPr>
          <p:txBody>
            <a:bodyPr wrap="none">
              <a:spAutoFit/>
            </a:bodyPr>
            <a:lstStyle/>
            <a:p>
              <a:r>
                <a:rPr lang="en-US" sz="1000"/>
                <a:t>111 Crazy Circle, Junction City</a:t>
              </a:r>
            </a:p>
          </p:txBody>
        </p:sp>
        <p:sp>
          <p:nvSpPr>
            <p:cNvPr id="59408" name="Text Box 15"/>
            <p:cNvSpPr txBox="1">
              <a:spLocks noChangeArrowheads="1"/>
            </p:cNvSpPr>
            <p:nvPr/>
          </p:nvSpPr>
          <p:spPr bwMode="auto">
            <a:xfrm>
              <a:off x="447" y="3138"/>
              <a:ext cx="514" cy="154"/>
            </a:xfrm>
            <a:prstGeom prst="rect">
              <a:avLst/>
            </a:prstGeom>
            <a:noFill/>
            <a:ln w="9525">
              <a:noFill/>
              <a:miter lim="800000"/>
              <a:headEnd/>
              <a:tailEnd/>
            </a:ln>
          </p:spPr>
          <p:txBody>
            <a:bodyPr wrap="none">
              <a:spAutoFit/>
            </a:bodyPr>
            <a:lstStyle/>
            <a:p>
              <a:r>
                <a:rPr lang="en-US" sz="1000"/>
                <a:t>I.B  Dmann</a:t>
              </a:r>
            </a:p>
          </p:txBody>
        </p:sp>
        <p:sp>
          <p:nvSpPr>
            <p:cNvPr id="59409" name="Text Box 16"/>
            <p:cNvSpPr txBox="1">
              <a:spLocks noChangeArrowheads="1"/>
            </p:cNvSpPr>
            <p:nvPr/>
          </p:nvSpPr>
          <p:spPr bwMode="auto">
            <a:xfrm>
              <a:off x="2784" y="2976"/>
              <a:ext cx="451" cy="154"/>
            </a:xfrm>
            <a:prstGeom prst="rect">
              <a:avLst/>
            </a:prstGeom>
            <a:noFill/>
            <a:ln w="9525">
              <a:noFill/>
              <a:miter lim="800000"/>
              <a:headEnd/>
              <a:tailEnd/>
            </a:ln>
          </p:spPr>
          <p:txBody>
            <a:bodyPr wrap="none">
              <a:spAutoFit/>
            </a:bodyPr>
            <a:lstStyle/>
            <a:p>
              <a:r>
                <a:rPr lang="en-US" sz="1000"/>
                <a:t>555-1010</a:t>
              </a:r>
            </a:p>
          </p:txBody>
        </p:sp>
        <p:sp>
          <p:nvSpPr>
            <p:cNvPr id="59410" name="Text Box 17"/>
            <p:cNvSpPr txBox="1">
              <a:spLocks noChangeArrowheads="1"/>
            </p:cNvSpPr>
            <p:nvPr/>
          </p:nvSpPr>
          <p:spPr bwMode="auto">
            <a:xfrm>
              <a:off x="2784" y="3129"/>
              <a:ext cx="451" cy="154"/>
            </a:xfrm>
            <a:prstGeom prst="rect">
              <a:avLst/>
            </a:prstGeom>
            <a:noFill/>
            <a:ln w="9525">
              <a:noFill/>
              <a:miter lim="800000"/>
              <a:headEnd/>
              <a:tailEnd/>
            </a:ln>
          </p:spPr>
          <p:txBody>
            <a:bodyPr wrap="none">
              <a:spAutoFit/>
            </a:bodyPr>
            <a:lstStyle/>
            <a:p>
              <a:r>
                <a:rPr lang="en-US" sz="1000"/>
                <a:t>555-2526</a:t>
              </a:r>
            </a:p>
          </p:txBody>
        </p:sp>
      </p:grpSp>
      <p:sp>
        <p:nvSpPr>
          <p:cNvPr id="59397" name="Text Box 18"/>
          <p:cNvSpPr txBox="1">
            <a:spLocks noChangeArrowheads="1"/>
          </p:cNvSpPr>
          <p:nvPr/>
        </p:nvSpPr>
        <p:spPr bwMode="auto">
          <a:xfrm>
            <a:off x="7010401" y="3860801"/>
            <a:ext cx="758541" cy="246221"/>
          </a:xfrm>
          <a:prstGeom prst="rect">
            <a:avLst/>
          </a:prstGeom>
          <a:noFill/>
          <a:ln w="9525">
            <a:noFill/>
            <a:miter lim="800000"/>
            <a:headEnd/>
            <a:tailEnd/>
          </a:ln>
        </p:spPr>
        <p:txBody>
          <a:bodyPr wrap="none">
            <a:spAutoFit/>
          </a:bodyPr>
          <a:lstStyle/>
          <a:p>
            <a:r>
              <a:rPr lang="en-US" sz="1000" dirty="0"/>
              <a:t>12 Mar 16</a:t>
            </a:r>
          </a:p>
        </p:txBody>
      </p:sp>
      <p:sp>
        <p:nvSpPr>
          <p:cNvPr id="1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962857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5334000"/>
            <a:ext cx="49530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585896"/>
            <a:ext cx="4038600" cy="4678254"/>
          </a:xfrm>
          <a:prstGeom prst="rect">
            <a:avLst/>
          </a:prstGeom>
        </p:spPr>
      </p:pic>
    </p:spTree>
    <p:extLst>
      <p:ext uri="{BB962C8B-B14F-4D97-AF65-F5344CB8AC3E}">
        <p14:creationId xmlns:p14="http://schemas.microsoft.com/office/powerpoint/2010/main" val="1623769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bwMode="auto">
          <a:xfrm>
            <a:off x="19812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None/>
            </a:pPr>
            <a:r>
              <a:rPr lang="en-US" sz="2400" dirty="0"/>
              <a:t>DA Form 4604 (Security Construction Statement):</a:t>
            </a:r>
          </a:p>
          <a:p>
            <a:pPr eaLnBrk="1" hangingPunct="1">
              <a:lnSpc>
                <a:spcPct val="80000"/>
              </a:lnSpc>
            </a:pPr>
            <a:r>
              <a:rPr lang="en-US" sz="1800" dirty="0"/>
              <a:t>Existing arms rooms inspected by qualified engineer every 5 years.(AR 190-11 2-2d)</a:t>
            </a:r>
          </a:p>
          <a:p>
            <a:pPr eaLnBrk="1" hangingPunct="1">
              <a:lnSpc>
                <a:spcPct val="80000"/>
              </a:lnSpc>
            </a:pPr>
            <a:endParaRPr lang="en-US" sz="1800" dirty="0"/>
          </a:p>
          <a:p>
            <a:pPr eaLnBrk="1" hangingPunct="1">
              <a:lnSpc>
                <a:spcPct val="80000"/>
              </a:lnSpc>
            </a:pPr>
            <a:r>
              <a:rPr lang="en-US" sz="1800" dirty="0"/>
              <a:t>Identifies an Waivers, Exceptions, Compensatory measures in place in order to approve vault storage.</a:t>
            </a:r>
          </a:p>
          <a:p>
            <a:pPr eaLnBrk="1" hangingPunct="1">
              <a:lnSpc>
                <a:spcPct val="80000"/>
              </a:lnSpc>
            </a:pPr>
            <a:endParaRPr lang="en-US" sz="1800" dirty="0"/>
          </a:p>
          <a:p>
            <a:pPr eaLnBrk="1" hangingPunct="1">
              <a:lnSpc>
                <a:spcPct val="80000"/>
              </a:lnSpc>
            </a:pPr>
            <a:r>
              <a:rPr lang="en-US" sz="1800" dirty="0"/>
              <a:t>Will be posted inside the unit arms vault.</a:t>
            </a:r>
          </a:p>
          <a:p>
            <a:pPr eaLnBrk="1" hangingPunct="1">
              <a:lnSpc>
                <a:spcPct val="80000"/>
              </a:lnSpc>
            </a:pPr>
            <a:endParaRPr lang="en-US" sz="1800" dirty="0"/>
          </a:p>
          <a:p>
            <a:pPr eaLnBrk="1" hangingPunct="1">
              <a:lnSpc>
                <a:spcPct val="80000"/>
              </a:lnSpc>
            </a:pPr>
            <a:r>
              <a:rPr lang="en-US" sz="1800" dirty="0"/>
              <a:t>Form will indicate highest category of weapons that may be stored in the arms room.</a:t>
            </a:r>
          </a:p>
          <a:p>
            <a:pPr algn="ctr" eaLnBrk="1" hangingPunct="1">
              <a:lnSpc>
                <a:spcPct val="80000"/>
              </a:lnSpc>
              <a:buFontTx/>
              <a:buNone/>
            </a:pPr>
            <a:endParaRPr lang="en-US" sz="1800" i="1" dirty="0"/>
          </a:p>
          <a:p>
            <a:pPr algn="ctr" eaLnBrk="1" hangingPunct="1">
              <a:lnSpc>
                <a:spcPct val="80000"/>
              </a:lnSpc>
              <a:buFontTx/>
              <a:buNone/>
            </a:pPr>
            <a:r>
              <a:rPr lang="en-US" sz="1800" i="1" dirty="0"/>
              <a:t>POC: Mr. William (Andy) Anderson 239-6672</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Documentation</a:t>
            </a:r>
            <a:endParaRPr lang="en-US" kern="0" dirty="0"/>
          </a:p>
        </p:txBody>
      </p:sp>
    </p:spTree>
    <p:extLst>
      <p:ext uri="{BB962C8B-B14F-4D97-AF65-F5344CB8AC3E}">
        <p14:creationId xmlns:p14="http://schemas.microsoft.com/office/powerpoint/2010/main" val="28366074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Armorer Hand Receipt:</a:t>
            </a:r>
          </a:p>
          <a:p>
            <a:pPr eaLnBrk="1" hangingPunct="1"/>
            <a:r>
              <a:rPr lang="en-US" sz="1800" dirty="0"/>
              <a:t>Commander sub-hand receipts all equipment in the arms room down to the primary armorer:</a:t>
            </a:r>
          </a:p>
          <a:p>
            <a:pPr lvl="1" eaLnBrk="1" hangingPunct="1"/>
            <a:r>
              <a:rPr lang="en-US" sz="1800" dirty="0"/>
              <a:t>Use DA Form 3161 or system generated property receipt.</a:t>
            </a:r>
          </a:p>
          <a:p>
            <a:pPr lvl="1" eaLnBrk="1" hangingPunct="1"/>
            <a:r>
              <a:rPr lang="en-US" sz="1800" dirty="0"/>
              <a:t>Places responsibility / accountability upon individual who has direct control of it.</a:t>
            </a:r>
          </a:p>
          <a:p>
            <a:pPr lvl="1" eaLnBrk="1" hangingPunct="1"/>
            <a:r>
              <a:rPr lang="en-US" sz="1800" dirty="0"/>
              <a:t>Clearly identifies what the Armorer is responsible for.</a:t>
            </a:r>
          </a:p>
          <a:p>
            <a:pPr lvl="1" eaLnBrk="1" hangingPunct="1"/>
            <a:r>
              <a:rPr lang="en-US" sz="1800" dirty="0"/>
              <a:t>Includes all property to be stored in the vault. NOT just AA&amp;E (e.g. bayonets, compasses, etc.)</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Documentation</a:t>
            </a:r>
            <a:endParaRPr lang="en-US" kern="0" dirty="0"/>
          </a:p>
        </p:txBody>
      </p:sp>
    </p:spTree>
    <p:extLst>
      <p:ext uri="{BB962C8B-B14F-4D97-AF65-F5344CB8AC3E}">
        <p14:creationId xmlns:p14="http://schemas.microsoft.com/office/powerpoint/2010/main" val="25350381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1998618" y="1525091"/>
            <a:ext cx="4465325" cy="461665"/>
          </a:xfrm>
          <a:prstGeom prst="rect">
            <a:avLst/>
          </a:prstGeom>
          <a:noFill/>
          <a:ln w="9525">
            <a:noFill/>
            <a:miter lim="800000"/>
            <a:headEnd/>
            <a:tailEnd/>
          </a:ln>
        </p:spPr>
        <p:txBody>
          <a:bodyPr wrap="none">
            <a:spAutoFit/>
          </a:bodyPr>
          <a:lstStyle/>
          <a:p>
            <a:r>
              <a:rPr lang="en-US" sz="2400" dirty="0"/>
              <a:t>Unaccompanied Access Roster</a:t>
            </a:r>
          </a:p>
        </p:txBody>
      </p:sp>
      <p:sp>
        <p:nvSpPr>
          <p:cNvPr id="550916" name="Text Box 4"/>
          <p:cNvSpPr txBox="1">
            <a:spLocks noChangeArrowheads="1"/>
          </p:cNvSpPr>
          <p:nvPr/>
        </p:nvSpPr>
        <p:spPr bwMode="auto">
          <a:xfrm>
            <a:off x="2133601" y="2112724"/>
            <a:ext cx="7256463" cy="369332"/>
          </a:xfrm>
          <a:prstGeom prst="rect">
            <a:avLst/>
          </a:prstGeom>
          <a:noFill/>
          <a:ln w="9525">
            <a:noFill/>
            <a:miter lim="800000"/>
            <a:headEnd/>
            <a:tailEnd/>
          </a:ln>
        </p:spPr>
        <p:txBody>
          <a:bodyPr>
            <a:spAutoFit/>
          </a:bodyPr>
          <a:lstStyle/>
          <a:p>
            <a:pPr>
              <a:buFontTx/>
              <a:buChar char="•"/>
            </a:pPr>
            <a:r>
              <a:rPr lang="en-US" dirty="0"/>
              <a:t>Keep the number of personnel on the roster to a minimum.</a:t>
            </a:r>
          </a:p>
        </p:txBody>
      </p:sp>
      <p:sp>
        <p:nvSpPr>
          <p:cNvPr id="550917" name="Text Box 5"/>
          <p:cNvSpPr txBox="1">
            <a:spLocks noChangeArrowheads="1"/>
          </p:cNvSpPr>
          <p:nvPr/>
        </p:nvSpPr>
        <p:spPr bwMode="auto">
          <a:xfrm>
            <a:off x="2133600" y="2558356"/>
            <a:ext cx="8153400" cy="646331"/>
          </a:xfrm>
          <a:prstGeom prst="rect">
            <a:avLst/>
          </a:prstGeom>
          <a:noFill/>
          <a:ln w="9525">
            <a:noFill/>
            <a:miter lim="800000"/>
            <a:headEnd/>
            <a:tailEnd/>
          </a:ln>
        </p:spPr>
        <p:txBody>
          <a:bodyPr wrap="square">
            <a:spAutoFit/>
          </a:bodyPr>
          <a:lstStyle/>
          <a:p>
            <a:pPr>
              <a:buFontTx/>
              <a:buChar char="•"/>
            </a:pPr>
            <a:r>
              <a:rPr lang="en-US" dirty="0"/>
              <a:t>Command Oriented AA&amp;E Security Screening and Evaluation Record (DA Form 7281) is completed before unaccompanied access is authorized</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
        <p:nvSpPr>
          <p:cNvPr id="8" name="Rectangle 2"/>
          <p:cNvSpPr txBox="1">
            <a:spLocks noChangeArrowheads="1"/>
          </p:cNvSpPr>
          <p:nvPr/>
        </p:nvSpPr>
        <p:spPr bwMode="auto">
          <a:xfrm>
            <a:off x="1968142" y="3352800"/>
            <a:ext cx="8471258" cy="28194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Command Oriented AA&amp;E Security Screening And Evaluation Record</a:t>
            </a:r>
          </a:p>
          <a:p>
            <a:pPr lvl="1" eaLnBrk="1" hangingPunct="1">
              <a:buFont typeface="Arial" panose="020B0604020202020204" pitchFamily="34" charset="0"/>
              <a:buChar char="•"/>
            </a:pPr>
            <a:r>
              <a:rPr lang="en-US" sz="1800" kern="0" dirty="0"/>
              <a:t>DA Form 7281</a:t>
            </a:r>
          </a:p>
          <a:p>
            <a:pPr lvl="1" eaLnBrk="1" hangingPunct="1">
              <a:buFont typeface="Arial" panose="020B0604020202020204" pitchFamily="34" charset="0"/>
              <a:buChar char="•"/>
            </a:pPr>
            <a:r>
              <a:rPr lang="en-US" sz="1800" kern="0" dirty="0"/>
              <a:t>Valid for three years</a:t>
            </a:r>
          </a:p>
          <a:p>
            <a:pPr lvl="1" eaLnBrk="1" hangingPunct="1">
              <a:buFont typeface="Arial" panose="020B0604020202020204" pitchFamily="34" charset="0"/>
              <a:buChar char="•"/>
            </a:pPr>
            <a:r>
              <a:rPr lang="en-US" sz="1800" kern="0" dirty="0"/>
              <a:t>Does not need to be redone when a new Commander assumes command.</a:t>
            </a:r>
          </a:p>
          <a:p>
            <a:pPr lvl="1" eaLnBrk="1" hangingPunct="1">
              <a:buFont typeface="Arial" panose="020B0604020202020204" pitchFamily="34" charset="0"/>
              <a:buChar char="•"/>
            </a:pPr>
            <a:r>
              <a:rPr lang="en-US" sz="1800" kern="0" dirty="0"/>
              <a:t>Must be redone when the Soldier transfers to/from another unit.</a:t>
            </a:r>
          </a:p>
        </p:txBody>
      </p:sp>
    </p:spTree>
    <p:extLst>
      <p:ext uri="{BB962C8B-B14F-4D97-AF65-F5344CB8AC3E}">
        <p14:creationId xmlns:p14="http://schemas.microsoft.com/office/powerpoint/2010/main" val="31737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0916"/>
                                        </p:tgtEl>
                                        <p:attrNameLst>
                                          <p:attrName>style.visibility</p:attrName>
                                        </p:attrNameLst>
                                      </p:cBhvr>
                                      <p:to>
                                        <p:strVal val="visible"/>
                                      </p:to>
                                    </p:set>
                                    <p:anim calcmode="lin" valueType="num">
                                      <p:cBhvr additive="base">
                                        <p:cTn id="7" dur="500" fill="hold"/>
                                        <p:tgtEl>
                                          <p:spTgt spid="550916"/>
                                        </p:tgtEl>
                                        <p:attrNameLst>
                                          <p:attrName>ppt_x</p:attrName>
                                        </p:attrNameLst>
                                      </p:cBhvr>
                                      <p:tavLst>
                                        <p:tav tm="0">
                                          <p:val>
                                            <p:strVal val="#ppt_x"/>
                                          </p:val>
                                        </p:tav>
                                        <p:tav tm="100000">
                                          <p:val>
                                            <p:strVal val="#ppt_x"/>
                                          </p:val>
                                        </p:tav>
                                      </p:tavLst>
                                    </p:anim>
                                    <p:anim calcmode="lin" valueType="num">
                                      <p:cBhvr additive="base">
                                        <p:cTn id="8" dur="500" fill="hold"/>
                                        <p:tgtEl>
                                          <p:spTgt spid="5509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0917"/>
                                        </p:tgtEl>
                                        <p:attrNameLst>
                                          <p:attrName>style.visibility</p:attrName>
                                        </p:attrNameLst>
                                      </p:cBhvr>
                                      <p:to>
                                        <p:strVal val="visible"/>
                                      </p:to>
                                    </p:set>
                                    <p:anim calcmode="lin" valueType="num">
                                      <p:cBhvr additive="base">
                                        <p:cTn id="13" dur="500" fill="hold"/>
                                        <p:tgtEl>
                                          <p:spTgt spid="550917"/>
                                        </p:tgtEl>
                                        <p:attrNameLst>
                                          <p:attrName>ppt_x</p:attrName>
                                        </p:attrNameLst>
                                      </p:cBhvr>
                                      <p:tavLst>
                                        <p:tav tm="0">
                                          <p:val>
                                            <p:strVal val="#ppt_x"/>
                                          </p:val>
                                        </p:tav>
                                        <p:tav tm="100000">
                                          <p:val>
                                            <p:strVal val="#ppt_x"/>
                                          </p:val>
                                        </p:tav>
                                      </p:tavLst>
                                    </p:anim>
                                    <p:anim calcmode="lin" valueType="num">
                                      <p:cBhvr additive="base">
                                        <p:cTn id="14" dur="500" fill="hold"/>
                                        <p:tgtEl>
                                          <p:spTgt spid="5509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 calcmode="lin" valueType="num">
                                      <p:cBhvr additive="base">
                                        <p:cTn id="4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p:bldP spid="5509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7"/>
          <p:cNvPicPr>
            <a:picLocks noChangeAspect="1" noChangeArrowheads="1"/>
          </p:cNvPicPr>
          <p:nvPr/>
        </p:nvPicPr>
        <p:blipFill>
          <a:blip r:embed="rId3" cstate="print"/>
          <a:srcRect l="12500" t="14053" r="8594" b="3242"/>
          <a:stretch>
            <a:fillRect/>
          </a:stretch>
        </p:blipFill>
        <p:spPr bwMode="auto">
          <a:xfrm>
            <a:off x="2489200" y="1150938"/>
            <a:ext cx="7086600" cy="5257800"/>
          </a:xfrm>
          <a:prstGeom prst="rect">
            <a:avLst/>
          </a:prstGeom>
          <a:noFill/>
          <a:ln w="9525">
            <a:noFill/>
            <a:miter lim="800000"/>
            <a:headEnd/>
            <a:tailEnd/>
          </a:ln>
        </p:spPr>
      </p:pic>
      <p:grpSp>
        <p:nvGrpSpPr>
          <p:cNvPr id="2" name="Group 4"/>
          <p:cNvGrpSpPr>
            <a:grpSpLocks/>
          </p:cNvGrpSpPr>
          <p:nvPr/>
        </p:nvGrpSpPr>
        <p:grpSpPr bwMode="auto">
          <a:xfrm>
            <a:off x="2957514" y="2451101"/>
            <a:ext cx="5858455" cy="393713"/>
            <a:chOff x="902" y="1544"/>
            <a:chExt cx="2286" cy="247"/>
          </a:xfrm>
        </p:grpSpPr>
        <p:sp>
          <p:nvSpPr>
            <p:cNvPr id="71703" name="Text Box 5"/>
            <p:cNvSpPr txBox="1">
              <a:spLocks noChangeArrowheads="1"/>
            </p:cNvSpPr>
            <p:nvPr/>
          </p:nvSpPr>
          <p:spPr bwMode="auto">
            <a:xfrm>
              <a:off x="902" y="1559"/>
              <a:ext cx="562" cy="232"/>
            </a:xfrm>
            <a:prstGeom prst="rect">
              <a:avLst/>
            </a:prstGeom>
            <a:noFill/>
            <a:ln w="9525">
              <a:noFill/>
              <a:miter lim="800000"/>
              <a:headEnd/>
              <a:tailEnd/>
            </a:ln>
          </p:spPr>
          <p:txBody>
            <a:bodyPr wrap="none">
              <a:spAutoFit/>
            </a:bodyPr>
            <a:lstStyle/>
            <a:p>
              <a:r>
                <a:rPr lang="en-US"/>
                <a:t>Joe Armorer</a:t>
              </a:r>
            </a:p>
          </p:txBody>
        </p:sp>
        <p:sp>
          <p:nvSpPr>
            <p:cNvPr id="71704" name="Text Box 6"/>
            <p:cNvSpPr txBox="1">
              <a:spLocks noChangeArrowheads="1"/>
            </p:cNvSpPr>
            <p:nvPr/>
          </p:nvSpPr>
          <p:spPr bwMode="auto">
            <a:xfrm>
              <a:off x="2976" y="1544"/>
              <a:ext cx="212" cy="232"/>
            </a:xfrm>
            <a:prstGeom prst="rect">
              <a:avLst/>
            </a:prstGeom>
            <a:noFill/>
            <a:ln w="9525">
              <a:noFill/>
              <a:miter lim="800000"/>
              <a:headEnd/>
              <a:tailEnd/>
            </a:ln>
          </p:spPr>
          <p:txBody>
            <a:bodyPr wrap="none">
              <a:spAutoFit/>
            </a:bodyPr>
            <a:lstStyle/>
            <a:p>
              <a:r>
                <a:rPr lang="en-US"/>
                <a:t>E-4</a:t>
              </a:r>
            </a:p>
          </p:txBody>
        </p:sp>
      </p:grpSp>
      <p:grpSp>
        <p:nvGrpSpPr>
          <p:cNvPr id="3" name="Group 8"/>
          <p:cNvGrpSpPr>
            <a:grpSpLocks/>
          </p:cNvGrpSpPr>
          <p:nvPr/>
        </p:nvGrpSpPr>
        <p:grpSpPr bwMode="auto">
          <a:xfrm>
            <a:off x="2957514" y="3505201"/>
            <a:ext cx="6472235" cy="403225"/>
            <a:chOff x="902" y="2208"/>
            <a:chExt cx="4078" cy="253"/>
          </a:xfrm>
        </p:grpSpPr>
        <p:sp>
          <p:nvSpPr>
            <p:cNvPr id="71698" name="Text Box 9"/>
            <p:cNvSpPr txBox="1">
              <a:spLocks noChangeArrowheads="1"/>
            </p:cNvSpPr>
            <p:nvPr/>
          </p:nvSpPr>
          <p:spPr bwMode="auto">
            <a:xfrm>
              <a:off x="902" y="2231"/>
              <a:ext cx="1116" cy="230"/>
            </a:xfrm>
            <a:prstGeom prst="rect">
              <a:avLst/>
            </a:prstGeom>
            <a:noFill/>
            <a:ln w="9525">
              <a:noFill/>
              <a:miter lim="800000"/>
              <a:headEnd/>
              <a:tailEnd/>
            </a:ln>
          </p:spPr>
          <p:txBody>
            <a:bodyPr wrap="none">
              <a:spAutoFit/>
            </a:bodyPr>
            <a:lstStyle/>
            <a:p>
              <a:r>
                <a:rPr lang="en-US"/>
                <a:t>John C. Crunch</a:t>
              </a:r>
            </a:p>
          </p:txBody>
        </p:sp>
        <p:sp>
          <p:nvSpPr>
            <p:cNvPr id="71699" name="Text Box 10"/>
            <p:cNvSpPr txBox="1">
              <a:spLocks noChangeArrowheads="1"/>
            </p:cNvSpPr>
            <p:nvPr/>
          </p:nvSpPr>
          <p:spPr bwMode="auto">
            <a:xfrm>
              <a:off x="2496" y="2208"/>
              <a:ext cx="356" cy="230"/>
            </a:xfrm>
            <a:prstGeom prst="rect">
              <a:avLst/>
            </a:prstGeom>
            <a:noFill/>
            <a:ln w="9525">
              <a:noFill/>
              <a:miter lim="800000"/>
              <a:headEnd/>
              <a:tailEnd/>
            </a:ln>
          </p:spPr>
          <p:txBody>
            <a:bodyPr wrap="none">
              <a:spAutoFit/>
            </a:bodyPr>
            <a:lstStyle/>
            <a:p>
              <a:r>
                <a:rPr lang="en-US"/>
                <a:t>O-3</a:t>
              </a:r>
            </a:p>
          </p:txBody>
        </p:sp>
        <p:sp>
          <p:nvSpPr>
            <p:cNvPr id="71700" name="Text Box 11"/>
            <p:cNvSpPr txBox="1">
              <a:spLocks noChangeArrowheads="1"/>
            </p:cNvSpPr>
            <p:nvPr/>
          </p:nvSpPr>
          <p:spPr bwMode="auto">
            <a:xfrm>
              <a:off x="4348" y="2208"/>
              <a:ext cx="116" cy="230"/>
            </a:xfrm>
            <a:prstGeom prst="rect">
              <a:avLst/>
            </a:prstGeom>
            <a:noFill/>
            <a:ln w="9525">
              <a:noFill/>
              <a:miter lim="800000"/>
              <a:headEnd/>
              <a:tailEnd/>
            </a:ln>
          </p:spPr>
          <p:txBody>
            <a:bodyPr wrap="none">
              <a:spAutoFit/>
            </a:bodyPr>
            <a:lstStyle/>
            <a:p>
              <a:endParaRPr lang="en-US"/>
            </a:p>
          </p:txBody>
        </p:sp>
        <p:sp>
          <p:nvSpPr>
            <p:cNvPr id="71701" name="Text Box 12"/>
            <p:cNvSpPr txBox="1">
              <a:spLocks noChangeArrowheads="1"/>
            </p:cNvSpPr>
            <p:nvPr/>
          </p:nvSpPr>
          <p:spPr bwMode="auto">
            <a:xfrm>
              <a:off x="4253" y="2214"/>
              <a:ext cx="727" cy="212"/>
            </a:xfrm>
            <a:prstGeom prst="rect">
              <a:avLst/>
            </a:prstGeom>
            <a:noFill/>
            <a:ln w="9525">
              <a:noFill/>
              <a:miter lim="800000"/>
              <a:headEnd/>
              <a:tailEnd/>
            </a:ln>
          </p:spPr>
          <p:txBody>
            <a:bodyPr wrap="none">
              <a:spAutoFit/>
            </a:bodyPr>
            <a:lstStyle/>
            <a:p>
              <a:r>
                <a:rPr lang="en-US" sz="1600" b="1" dirty="0"/>
                <a:t>12 May 16</a:t>
              </a:r>
            </a:p>
          </p:txBody>
        </p:sp>
        <p:sp>
          <p:nvSpPr>
            <p:cNvPr id="71702" name="Text Box 13"/>
            <p:cNvSpPr txBox="1">
              <a:spLocks noChangeArrowheads="1"/>
            </p:cNvSpPr>
            <p:nvPr/>
          </p:nvSpPr>
          <p:spPr bwMode="auto">
            <a:xfrm>
              <a:off x="3120" y="2208"/>
              <a:ext cx="946" cy="230"/>
            </a:xfrm>
            <a:prstGeom prst="rect">
              <a:avLst/>
            </a:prstGeom>
            <a:noFill/>
            <a:ln w="9525">
              <a:noFill/>
              <a:miter lim="800000"/>
              <a:headEnd/>
              <a:tailEnd/>
            </a:ln>
          </p:spPr>
          <p:txBody>
            <a:bodyPr wrap="none">
              <a:spAutoFit/>
            </a:bodyPr>
            <a:lstStyle/>
            <a:p>
              <a:r>
                <a:rPr lang="en-US">
                  <a:latin typeface="Blackadder ITC" pitchFamily="82" charset="0"/>
                </a:rPr>
                <a:t>John C. Crunch</a:t>
              </a:r>
            </a:p>
          </p:txBody>
        </p:sp>
      </p:grpSp>
      <p:grpSp>
        <p:nvGrpSpPr>
          <p:cNvPr id="4" name="Group 14"/>
          <p:cNvGrpSpPr>
            <a:grpSpLocks/>
          </p:cNvGrpSpPr>
          <p:nvPr/>
        </p:nvGrpSpPr>
        <p:grpSpPr bwMode="auto">
          <a:xfrm>
            <a:off x="2971801" y="4244975"/>
            <a:ext cx="6462713" cy="846138"/>
            <a:chOff x="912" y="2674"/>
            <a:chExt cx="4071" cy="533"/>
          </a:xfrm>
        </p:grpSpPr>
        <p:sp>
          <p:nvSpPr>
            <p:cNvPr id="71693" name="Text Box 15"/>
            <p:cNvSpPr txBox="1">
              <a:spLocks noChangeArrowheads="1"/>
            </p:cNvSpPr>
            <p:nvPr/>
          </p:nvSpPr>
          <p:spPr bwMode="auto">
            <a:xfrm>
              <a:off x="912" y="2976"/>
              <a:ext cx="732" cy="231"/>
            </a:xfrm>
            <a:prstGeom prst="rect">
              <a:avLst/>
            </a:prstGeom>
            <a:noFill/>
            <a:ln w="9525">
              <a:noFill/>
              <a:miter lim="800000"/>
              <a:headEnd/>
              <a:tailEnd/>
            </a:ln>
          </p:spPr>
          <p:txBody>
            <a:bodyPr wrap="none">
              <a:spAutoFit/>
            </a:bodyPr>
            <a:lstStyle/>
            <a:p>
              <a:r>
                <a:rPr lang="en-US"/>
                <a:t>Jane Doe</a:t>
              </a:r>
            </a:p>
          </p:txBody>
        </p:sp>
        <p:sp>
          <p:nvSpPr>
            <p:cNvPr id="71694" name="Text Box 16"/>
            <p:cNvSpPr txBox="1">
              <a:spLocks noChangeArrowheads="1"/>
            </p:cNvSpPr>
            <p:nvPr/>
          </p:nvSpPr>
          <p:spPr bwMode="auto">
            <a:xfrm>
              <a:off x="1375" y="2674"/>
              <a:ext cx="201" cy="212"/>
            </a:xfrm>
            <a:prstGeom prst="rect">
              <a:avLst/>
            </a:prstGeom>
            <a:noFill/>
            <a:ln w="9525">
              <a:noFill/>
              <a:miter lim="800000"/>
              <a:headEnd/>
              <a:tailEnd/>
            </a:ln>
          </p:spPr>
          <p:txBody>
            <a:bodyPr wrap="none">
              <a:spAutoFit/>
            </a:bodyPr>
            <a:lstStyle/>
            <a:p>
              <a:r>
                <a:rPr lang="en-US" sz="1600" b="1"/>
                <a:t>X</a:t>
              </a:r>
            </a:p>
          </p:txBody>
        </p:sp>
        <p:sp>
          <p:nvSpPr>
            <p:cNvPr id="71695" name="Text Box 17"/>
            <p:cNvSpPr txBox="1">
              <a:spLocks noChangeArrowheads="1"/>
            </p:cNvSpPr>
            <p:nvPr/>
          </p:nvSpPr>
          <p:spPr bwMode="auto">
            <a:xfrm>
              <a:off x="2504" y="2976"/>
              <a:ext cx="340" cy="231"/>
            </a:xfrm>
            <a:prstGeom prst="rect">
              <a:avLst/>
            </a:prstGeom>
            <a:noFill/>
            <a:ln w="9525">
              <a:noFill/>
              <a:miter lim="800000"/>
              <a:headEnd/>
              <a:tailEnd/>
            </a:ln>
          </p:spPr>
          <p:txBody>
            <a:bodyPr wrap="none">
              <a:spAutoFit/>
            </a:bodyPr>
            <a:lstStyle/>
            <a:p>
              <a:r>
                <a:rPr lang="en-US"/>
                <a:t>E-6</a:t>
              </a:r>
            </a:p>
          </p:txBody>
        </p:sp>
        <p:sp>
          <p:nvSpPr>
            <p:cNvPr id="71696" name="Text Box 18"/>
            <p:cNvSpPr txBox="1">
              <a:spLocks noChangeArrowheads="1"/>
            </p:cNvSpPr>
            <p:nvPr/>
          </p:nvSpPr>
          <p:spPr bwMode="auto">
            <a:xfrm>
              <a:off x="4256" y="2984"/>
              <a:ext cx="727" cy="213"/>
            </a:xfrm>
            <a:prstGeom prst="rect">
              <a:avLst/>
            </a:prstGeom>
            <a:noFill/>
            <a:ln w="9525">
              <a:noFill/>
              <a:miter lim="800000"/>
              <a:headEnd/>
              <a:tailEnd/>
            </a:ln>
          </p:spPr>
          <p:txBody>
            <a:bodyPr wrap="none">
              <a:spAutoFit/>
            </a:bodyPr>
            <a:lstStyle/>
            <a:p>
              <a:r>
                <a:rPr lang="en-US" sz="1600" b="1" dirty="0"/>
                <a:t>17 May 16</a:t>
              </a:r>
            </a:p>
          </p:txBody>
        </p:sp>
        <p:sp>
          <p:nvSpPr>
            <p:cNvPr id="71697" name="Text Box 19"/>
            <p:cNvSpPr txBox="1">
              <a:spLocks noChangeArrowheads="1"/>
            </p:cNvSpPr>
            <p:nvPr/>
          </p:nvSpPr>
          <p:spPr bwMode="auto">
            <a:xfrm>
              <a:off x="3312" y="2976"/>
              <a:ext cx="597" cy="231"/>
            </a:xfrm>
            <a:prstGeom prst="rect">
              <a:avLst/>
            </a:prstGeom>
            <a:noFill/>
            <a:ln w="9525">
              <a:noFill/>
              <a:miter lim="800000"/>
              <a:headEnd/>
              <a:tailEnd/>
            </a:ln>
          </p:spPr>
          <p:txBody>
            <a:bodyPr wrap="none">
              <a:spAutoFit/>
            </a:bodyPr>
            <a:lstStyle/>
            <a:p>
              <a:r>
                <a:rPr lang="en-US">
                  <a:latin typeface="Blackadder ITC" pitchFamily="82" charset="0"/>
                </a:rPr>
                <a:t>Jane Doe</a:t>
              </a:r>
            </a:p>
          </p:txBody>
        </p:sp>
      </p:grpSp>
      <p:grpSp>
        <p:nvGrpSpPr>
          <p:cNvPr id="5" name="Group 20"/>
          <p:cNvGrpSpPr>
            <a:grpSpLocks/>
          </p:cNvGrpSpPr>
          <p:nvPr/>
        </p:nvGrpSpPr>
        <p:grpSpPr bwMode="auto">
          <a:xfrm>
            <a:off x="2971801" y="5499101"/>
            <a:ext cx="6475413" cy="811213"/>
            <a:chOff x="912" y="3464"/>
            <a:chExt cx="4079" cy="511"/>
          </a:xfrm>
        </p:grpSpPr>
        <p:sp>
          <p:nvSpPr>
            <p:cNvPr id="71688" name="Text Box 21"/>
            <p:cNvSpPr txBox="1">
              <a:spLocks noChangeArrowheads="1"/>
            </p:cNvSpPr>
            <p:nvPr/>
          </p:nvSpPr>
          <p:spPr bwMode="auto">
            <a:xfrm>
              <a:off x="912" y="3744"/>
              <a:ext cx="1012" cy="231"/>
            </a:xfrm>
            <a:prstGeom prst="rect">
              <a:avLst/>
            </a:prstGeom>
            <a:noFill/>
            <a:ln w="9525">
              <a:noFill/>
              <a:miter lim="800000"/>
              <a:headEnd/>
              <a:tailEnd/>
            </a:ln>
          </p:spPr>
          <p:txBody>
            <a:bodyPr wrap="none">
              <a:spAutoFit/>
            </a:bodyPr>
            <a:lstStyle/>
            <a:p>
              <a:r>
                <a:rPr lang="en-US"/>
                <a:t>Tom D. Medic</a:t>
              </a:r>
            </a:p>
          </p:txBody>
        </p:sp>
        <p:sp>
          <p:nvSpPr>
            <p:cNvPr id="71689" name="Text Box 22"/>
            <p:cNvSpPr txBox="1">
              <a:spLocks noChangeArrowheads="1"/>
            </p:cNvSpPr>
            <p:nvPr/>
          </p:nvSpPr>
          <p:spPr bwMode="auto">
            <a:xfrm>
              <a:off x="2512" y="3744"/>
              <a:ext cx="340" cy="231"/>
            </a:xfrm>
            <a:prstGeom prst="rect">
              <a:avLst/>
            </a:prstGeom>
            <a:noFill/>
            <a:ln w="9525">
              <a:noFill/>
              <a:miter lim="800000"/>
              <a:headEnd/>
              <a:tailEnd/>
            </a:ln>
          </p:spPr>
          <p:txBody>
            <a:bodyPr wrap="none">
              <a:spAutoFit/>
            </a:bodyPr>
            <a:lstStyle/>
            <a:p>
              <a:r>
                <a:rPr lang="en-US"/>
                <a:t>E-5</a:t>
              </a:r>
            </a:p>
          </p:txBody>
        </p:sp>
        <p:sp>
          <p:nvSpPr>
            <p:cNvPr id="71690" name="Text Box 23"/>
            <p:cNvSpPr txBox="1">
              <a:spLocks noChangeArrowheads="1"/>
            </p:cNvSpPr>
            <p:nvPr/>
          </p:nvSpPr>
          <p:spPr bwMode="auto">
            <a:xfrm>
              <a:off x="3120" y="3744"/>
              <a:ext cx="869" cy="231"/>
            </a:xfrm>
            <a:prstGeom prst="rect">
              <a:avLst/>
            </a:prstGeom>
            <a:noFill/>
            <a:ln w="9525">
              <a:noFill/>
              <a:miter lim="800000"/>
              <a:headEnd/>
              <a:tailEnd/>
            </a:ln>
          </p:spPr>
          <p:txBody>
            <a:bodyPr wrap="none">
              <a:spAutoFit/>
            </a:bodyPr>
            <a:lstStyle/>
            <a:p>
              <a:r>
                <a:rPr lang="en-US">
                  <a:latin typeface="Blackadder ITC" pitchFamily="82" charset="0"/>
                </a:rPr>
                <a:t>Tom D. Medic</a:t>
              </a:r>
            </a:p>
          </p:txBody>
        </p:sp>
        <p:sp>
          <p:nvSpPr>
            <p:cNvPr id="71691" name="Text Box 24"/>
            <p:cNvSpPr txBox="1">
              <a:spLocks noChangeArrowheads="1"/>
            </p:cNvSpPr>
            <p:nvPr/>
          </p:nvSpPr>
          <p:spPr bwMode="auto">
            <a:xfrm>
              <a:off x="4264" y="3760"/>
              <a:ext cx="727" cy="213"/>
            </a:xfrm>
            <a:prstGeom prst="rect">
              <a:avLst/>
            </a:prstGeom>
            <a:noFill/>
            <a:ln w="9525">
              <a:noFill/>
              <a:miter lim="800000"/>
              <a:headEnd/>
              <a:tailEnd/>
            </a:ln>
          </p:spPr>
          <p:txBody>
            <a:bodyPr wrap="none">
              <a:spAutoFit/>
            </a:bodyPr>
            <a:lstStyle/>
            <a:p>
              <a:r>
                <a:rPr lang="en-US" sz="1600" b="1" dirty="0"/>
                <a:t>21 May 16</a:t>
              </a:r>
            </a:p>
          </p:txBody>
        </p:sp>
        <p:sp>
          <p:nvSpPr>
            <p:cNvPr id="71692" name="Text Box 25"/>
            <p:cNvSpPr txBox="1">
              <a:spLocks noChangeArrowheads="1"/>
            </p:cNvSpPr>
            <p:nvPr/>
          </p:nvSpPr>
          <p:spPr bwMode="auto">
            <a:xfrm>
              <a:off x="1378" y="3464"/>
              <a:ext cx="201" cy="212"/>
            </a:xfrm>
            <a:prstGeom prst="rect">
              <a:avLst/>
            </a:prstGeom>
            <a:noFill/>
            <a:ln w="9525">
              <a:noFill/>
              <a:miter lim="800000"/>
              <a:headEnd/>
              <a:tailEnd/>
            </a:ln>
          </p:spPr>
          <p:txBody>
            <a:bodyPr wrap="none">
              <a:spAutoFit/>
            </a:bodyPr>
            <a:lstStyle/>
            <a:p>
              <a:r>
                <a:rPr lang="en-US" sz="1600" b="1"/>
                <a:t>X</a:t>
              </a:r>
            </a:p>
          </p:txBody>
        </p:sp>
      </p:grpSp>
      <p:sp>
        <p:nvSpPr>
          <p:cNvPr id="2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14726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11719" t="16667" r="9375" b="16667"/>
          <a:stretch>
            <a:fillRect/>
          </a:stretch>
        </p:blipFill>
        <p:spPr bwMode="auto">
          <a:xfrm>
            <a:off x="2362200" y="1447800"/>
            <a:ext cx="7696200" cy="4724400"/>
          </a:xfrm>
          <a:prstGeom prst="rect">
            <a:avLst/>
          </a:prstGeom>
          <a:noFill/>
          <a:ln w="9525">
            <a:noFill/>
            <a:miter lim="800000"/>
            <a:headEnd/>
            <a:tailEnd/>
          </a:ln>
        </p:spPr>
      </p:pic>
      <p:grpSp>
        <p:nvGrpSpPr>
          <p:cNvPr id="2" name="Group 4"/>
          <p:cNvGrpSpPr>
            <a:grpSpLocks/>
          </p:cNvGrpSpPr>
          <p:nvPr/>
        </p:nvGrpSpPr>
        <p:grpSpPr bwMode="auto">
          <a:xfrm>
            <a:off x="2819401" y="4851401"/>
            <a:ext cx="7135813" cy="1230313"/>
            <a:chOff x="816" y="3056"/>
            <a:chExt cx="4495" cy="775"/>
          </a:xfrm>
        </p:grpSpPr>
        <p:sp>
          <p:nvSpPr>
            <p:cNvPr id="72722" name="Text Box 5"/>
            <p:cNvSpPr txBox="1">
              <a:spLocks noChangeArrowheads="1"/>
            </p:cNvSpPr>
            <p:nvPr/>
          </p:nvSpPr>
          <p:spPr bwMode="auto">
            <a:xfrm>
              <a:off x="816" y="3600"/>
              <a:ext cx="1116" cy="231"/>
            </a:xfrm>
            <a:prstGeom prst="rect">
              <a:avLst/>
            </a:prstGeom>
            <a:noFill/>
            <a:ln w="9525">
              <a:noFill/>
              <a:miter lim="800000"/>
              <a:headEnd/>
              <a:tailEnd/>
            </a:ln>
          </p:spPr>
          <p:txBody>
            <a:bodyPr wrap="none">
              <a:spAutoFit/>
            </a:bodyPr>
            <a:lstStyle/>
            <a:p>
              <a:r>
                <a:rPr lang="en-US"/>
                <a:t>John C. Crunch</a:t>
              </a:r>
            </a:p>
          </p:txBody>
        </p:sp>
        <p:sp>
          <p:nvSpPr>
            <p:cNvPr id="72723" name="Text Box 6"/>
            <p:cNvSpPr txBox="1">
              <a:spLocks noChangeArrowheads="1"/>
            </p:cNvSpPr>
            <p:nvPr/>
          </p:nvSpPr>
          <p:spPr bwMode="auto">
            <a:xfrm>
              <a:off x="2592" y="3600"/>
              <a:ext cx="356" cy="231"/>
            </a:xfrm>
            <a:prstGeom prst="rect">
              <a:avLst/>
            </a:prstGeom>
            <a:noFill/>
            <a:ln w="9525">
              <a:noFill/>
              <a:miter lim="800000"/>
              <a:headEnd/>
              <a:tailEnd/>
            </a:ln>
          </p:spPr>
          <p:txBody>
            <a:bodyPr wrap="none">
              <a:spAutoFit/>
            </a:bodyPr>
            <a:lstStyle/>
            <a:p>
              <a:r>
                <a:rPr lang="en-US"/>
                <a:t>O-3</a:t>
              </a:r>
            </a:p>
          </p:txBody>
        </p:sp>
        <p:sp>
          <p:nvSpPr>
            <p:cNvPr id="72724" name="Text Box 7"/>
            <p:cNvSpPr txBox="1">
              <a:spLocks noChangeArrowheads="1"/>
            </p:cNvSpPr>
            <p:nvPr/>
          </p:nvSpPr>
          <p:spPr bwMode="auto">
            <a:xfrm>
              <a:off x="4584" y="3600"/>
              <a:ext cx="727" cy="213"/>
            </a:xfrm>
            <a:prstGeom prst="rect">
              <a:avLst/>
            </a:prstGeom>
            <a:noFill/>
            <a:ln w="9525">
              <a:noFill/>
              <a:miter lim="800000"/>
              <a:headEnd/>
              <a:tailEnd/>
            </a:ln>
          </p:spPr>
          <p:txBody>
            <a:bodyPr wrap="none">
              <a:spAutoFit/>
            </a:bodyPr>
            <a:lstStyle/>
            <a:p>
              <a:r>
                <a:rPr lang="en-US" sz="1600" b="1" dirty="0"/>
                <a:t>29 May 16</a:t>
              </a:r>
            </a:p>
          </p:txBody>
        </p:sp>
        <p:sp>
          <p:nvSpPr>
            <p:cNvPr id="72725" name="Text Box 8"/>
            <p:cNvSpPr txBox="1">
              <a:spLocks noChangeArrowheads="1"/>
            </p:cNvSpPr>
            <p:nvPr/>
          </p:nvSpPr>
          <p:spPr bwMode="auto">
            <a:xfrm>
              <a:off x="3264" y="3600"/>
              <a:ext cx="946" cy="231"/>
            </a:xfrm>
            <a:prstGeom prst="rect">
              <a:avLst/>
            </a:prstGeom>
            <a:noFill/>
            <a:ln w="9525">
              <a:noFill/>
              <a:miter lim="800000"/>
              <a:headEnd/>
              <a:tailEnd/>
            </a:ln>
          </p:spPr>
          <p:txBody>
            <a:bodyPr wrap="none">
              <a:spAutoFit/>
            </a:bodyPr>
            <a:lstStyle/>
            <a:p>
              <a:r>
                <a:rPr lang="en-US">
                  <a:latin typeface="Blackadder ITC" pitchFamily="82" charset="0"/>
                </a:rPr>
                <a:t>John C. Crunch</a:t>
              </a:r>
            </a:p>
          </p:txBody>
        </p:sp>
        <p:sp>
          <p:nvSpPr>
            <p:cNvPr id="72726" name="Text Box 9"/>
            <p:cNvSpPr txBox="1">
              <a:spLocks noChangeArrowheads="1"/>
            </p:cNvSpPr>
            <p:nvPr/>
          </p:nvSpPr>
          <p:spPr bwMode="auto">
            <a:xfrm>
              <a:off x="3104" y="3056"/>
              <a:ext cx="201" cy="212"/>
            </a:xfrm>
            <a:prstGeom prst="rect">
              <a:avLst/>
            </a:prstGeom>
            <a:noFill/>
            <a:ln w="9525">
              <a:noFill/>
              <a:miter lim="800000"/>
              <a:headEnd/>
              <a:tailEnd/>
            </a:ln>
          </p:spPr>
          <p:txBody>
            <a:bodyPr wrap="none">
              <a:spAutoFit/>
            </a:bodyPr>
            <a:lstStyle/>
            <a:p>
              <a:r>
                <a:rPr lang="en-US" sz="1600" b="1"/>
                <a:t>X</a:t>
              </a:r>
            </a:p>
          </p:txBody>
        </p:sp>
      </p:grpSp>
      <p:grpSp>
        <p:nvGrpSpPr>
          <p:cNvPr id="3" name="Group 10"/>
          <p:cNvGrpSpPr>
            <a:grpSpLocks/>
          </p:cNvGrpSpPr>
          <p:nvPr/>
        </p:nvGrpSpPr>
        <p:grpSpPr bwMode="auto">
          <a:xfrm>
            <a:off x="2957514" y="1905001"/>
            <a:ext cx="7035797" cy="2576513"/>
            <a:chOff x="902" y="1200"/>
            <a:chExt cx="4433" cy="1623"/>
          </a:xfrm>
        </p:grpSpPr>
        <p:sp>
          <p:nvSpPr>
            <p:cNvPr id="72711" name="Text Box 11"/>
            <p:cNvSpPr txBox="1">
              <a:spLocks noChangeArrowheads="1"/>
            </p:cNvSpPr>
            <p:nvPr/>
          </p:nvSpPr>
          <p:spPr bwMode="auto">
            <a:xfrm>
              <a:off x="902" y="1559"/>
              <a:ext cx="772" cy="231"/>
            </a:xfrm>
            <a:prstGeom prst="rect">
              <a:avLst/>
            </a:prstGeom>
            <a:noFill/>
            <a:ln w="9525">
              <a:noFill/>
              <a:miter lim="800000"/>
              <a:headEnd/>
              <a:tailEnd/>
            </a:ln>
          </p:spPr>
          <p:txBody>
            <a:bodyPr wrap="none">
              <a:spAutoFit/>
            </a:bodyPr>
            <a:lstStyle/>
            <a:p>
              <a:r>
                <a:rPr lang="en-US"/>
                <a:t>Rick Dees</a:t>
              </a:r>
            </a:p>
          </p:txBody>
        </p:sp>
        <p:sp>
          <p:nvSpPr>
            <p:cNvPr id="72712" name="Text Box 12"/>
            <p:cNvSpPr txBox="1">
              <a:spLocks noChangeArrowheads="1"/>
            </p:cNvSpPr>
            <p:nvPr/>
          </p:nvSpPr>
          <p:spPr bwMode="auto">
            <a:xfrm>
              <a:off x="2543" y="1584"/>
              <a:ext cx="356" cy="231"/>
            </a:xfrm>
            <a:prstGeom prst="rect">
              <a:avLst/>
            </a:prstGeom>
            <a:noFill/>
            <a:ln w="9525">
              <a:noFill/>
              <a:miter lim="800000"/>
              <a:headEnd/>
              <a:tailEnd/>
            </a:ln>
          </p:spPr>
          <p:txBody>
            <a:bodyPr wrap="none">
              <a:spAutoFit/>
            </a:bodyPr>
            <a:lstStyle/>
            <a:p>
              <a:r>
                <a:rPr lang="en-US"/>
                <a:t>CIV</a:t>
              </a:r>
            </a:p>
          </p:txBody>
        </p:sp>
        <p:sp>
          <p:nvSpPr>
            <p:cNvPr id="72713" name="Text Box 13"/>
            <p:cNvSpPr txBox="1">
              <a:spLocks noChangeArrowheads="1"/>
            </p:cNvSpPr>
            <p:nvPr/>
          </p:nvSpPr>
          <p:spPr bwMode="auto">
            <a:xfrm>
              <a:off x="4348" y="2208"/>
              <a:ext cx="116" cy="231"/>
            </a:xfrm>
            <a:prstGeom prst="rect">
              <a:avLst/>
            </a:prstGeom>
            <a:noFill/>
            <a:ln w="9525">
              <a:noFill/>
              <a:miter lim="800000"/>
              <a:headEnd/>
              <a:tailEnd/>
            </a:ln>
          </p:spPr>
          <p:txBody>
            <a:bodyPr wrap="none">
              <a:spAutoFit/>
            </a:bodyPr>
            <a:lstStyle/>
            <a:p>
              <a:endParaRPr lang="en-US"/>
            </a:p>
          </p:txBody>
        </p:sp>
        <p:sp>
          <p:nvSpPr>
            <p:cNvPr id="72714" name="Text Box 14"/>
            <p:cNvSpPr txBox="1">
              <a:spLocks noChangeArrowheads="1"/>
            </p:cNvSpPr>
            <p:nvPr/>
          </p:nvSpPr>
          <p:spPr bwMode="auto">
            <a:xfrm>
              <a:off x="959" y="2592"/>
              <a:ext cx="772" cy="231"/>
            </a:xfrm>
            <a:prstGeom prst="rect">
              <a:avLst/>
            </a:prstGeom>
            <a:noFill/>
            <a:ln w="9525">
              <a:noFill/>
              <a:miter lim="800000"/>
              <a:headEnd/>
              <a:tailEnd/>
            </a:ln>
          </p:spPr>
          <p:txBody>
            <a:bodyPr wrap="none">
              <a:spAutoFit/>
            </a:bodyPr>
            <a:lstStyle/>
            <a:p>
              <a:r>
                <a:rPr lang="en-US"/>
                <a:t>Rick Dees</a:t>
              </a:r>
            </a:p>
          </p:txBody>
        </p:sp>
        <p:sp>
          <p:nvSpPr>
            <p:cNvPr id="72715" name="Text Box 15"/>
            <p:cNvSpPr txBox="1">
              <a:spLocks noChangeArrowheads="1"/>
            </p:cNvSpPr>
            <p:nvPr/>
          </p:nvSpPr>
          <p:spPr bwMode="auto">
            <a:xfrm>
              <a:off x="2543" y="2592"/>
              <a:ext cx="356" cy="231"/>
            </a:xfrm>
            <a:prstGeom prst="rect">
              <a:avLst/>
            </a:prstGeom>
            <a:noFill/>
            <a:ln w="9525">
              <a:noFill/>
              <a:miter lim="800000"/>
              <a:headEnd/>
              <a:tailEnd/>
            </a:ln>
          </p:spPr>
          <p:txBody>
            <a:bodyPr wrap="none">
              <a:spAutoFit/>
            </a:bodyPr>
            <a:lstStyle/>
            <a:p>
              <a:r>
                <a:rPr lang="en-US"/>
                <a:t>CIV</a:t>
              </a:r>
            </a:p>
          </p:txBody>
        </p:sp>
        <p:sp>
          <p:nvSpPr>
            <p:cNvPr id="72716" name="Text Box 16"/>
            <p:cNvSpPr txBox="1">
              <a:spLocks noChangeArrowheads="1"/>
            </p:cNvSpPr>
            <p:nvPr/>
          </p:nvSpPr>
          <p:spPr bwMode="auto">
            <a:xfrm>
              <a:off x="4608" y="1584"/>
              <a:ext cx="727" cy="213"/>
            </a:xfrm>
            <a:prstGeom prst="rect">
              <a:avLst/>
            </a:prstGeom>
            <a:noFill/>
            <a:ln w="9525">
              <a:noFill/>
              <a:miter lim="800000"/>
              <a:headEnd/>
              <a:tailEnd/>
            </a:ln>
          </p:spPr>
          <p:txBody>
            <a:bodyPr wrap="none">
              <a:spAutoFit/>
            </a:bodyPr>
            <a:lstStyle/>
            <a:p>
              <a:r>
                <a:rPr lang="en-US" sz="1600" b="1" dirty="0"/>
                <a:t>28 May 16</a:t>
              </a:r>
            </a:p>
          </p:txBody>
        </p:sp>
        <p:sp>
          <p:nvSpPr>
            <p:cNvPr id="72717" name="Text Box 17"/>
            <p:cNvSpPr txBox="1">
              <a:spLocks noChangeArrowheads="1"/>
            </p:cNvSpPr>
            <p:nvPr/>
          </p:nvSpPr>
          <p:spPr bwMode="auto">
            <a:xfrm>
              <a:off x="3360" y="2592"/>
              <a:ext cx="652" cy="231"/>
            </a:xfrm>
            <a:prstGeom prst="rect">
              <a:avLst/>
            </a:prstGeom>
            <a:noFill/>
            <a:ln w="9525">
              <a:noFill/>
              <a:miter lim="800000"/>
              <a:headEnd/>
              <a:tailEnd/>
            </a:ln>
          </p:spPr>
          <p:txBody>
            <a:bodyPr wrap="none">
              <a:spAutoFit/>
            </a:bodyPr>
            <a:lstStyle/>
            <a:p>
              <a:r>
                <a:rPr lang="en-US">
                  <a:latin typeface="Blackadder ITC" pitchFamily="82" charset="0"/>
                </a:rPr>
                <a:t>Rick Dees</a:t>
              </a:r>
            </a:p>
          </p:txBody>
        </p:sp>
        <p:sp>
          <p:nvSpPr>
            <p:cNvPr id="72718" name="Text Box 18"/>
            <p:cNvSpPr txBox="1">
              <a:spLocks noChangeArrowheads="1"/>
            </p:cNvSpPr>
            <p:nvPr/>
          </p:nvSpPr>
          <p:spPr bwMode="auto">
            <a:xfrm>
              <a:off x="4608" y="2592"/>
              <a:ext cx="727" cy="213"/>
            </a:xfrm>
            <a:prstGeom prst="rect">
              <a:avLst/>
            </a:prstGeom>
            <a:noFill/>
            <a:ln w="9525">
              <a:noFill/>
              <a:miter lim="800000"/>
              <a:headEnd/>
              <a:tailEnd/>
            </a:ln>
          </p:spPr>
          <p:txBody>
            <a:bodyPr wrap="none">
              <a:spAutoFit/>
            </a:bodyPr>
            <a:lstStyle/>
            <a:p>
              <a:r>
                <a:rPr lang="en-US" sz="1600" b="1" dirty="0"/>
                <a:t>28 May 16</a:t>
              </a:r>
            </a:p>
          </p:txBody>
        </p:sp>
        <p:sp>
          <p:nvSpPr>
            <p:cNvPr id="72719" name="Text Box 19"/>
            <p:cNvSpPr txBox="1">
              <a:spLocks noChangeArrowheads="1"/>
            </p:cNvSpPr>
            <p:nvPr/>
          </p:nvSpPr>
          <p:spPr bwMode="auto">
            <a:xfrm>
              <a:off x="3408" y="1536"/>
              <a:ext cx="652" cy="231"/>
            </a:xfrm>
            <a:prstGeom prst="rect">
              <a:avLst/>
            </a:prstGeom>
            <a:noFill/>
            <a:ln w="9525">
              <a:noFill/>
              <a:miter lim="800000"/>
              <a:headEnd/>
              <a:tailEnd/>
            </a:ln>
          </p:spPr>
          <p:txBody>
            <a:bodyPr wrap="none">
              <a:spAutoFit/>
            </a:bodyPr>
            <a:lstStyle/>
            <a:p>
              <a:r>
                <a:rPr lang="en-US">
                  <a:latin typeface="Blackadder ITC" pitchFamily="82" charset="0"/>
                </a:rPr>
                <a:t>Rick Dees</a:t>
              </a:r>
            </a:p>
          </p:txBody>
        </p:sp>
        <p:sp>
          <p:nvSpPr>
            <p:cNvPr id="72720" name="Text Box 20"/>
            <p:cNvSpPr txBox="1">
              <a:spLocks noChangeArrowheads="1"/>
            </p:cNvSpPr>
            <p:nvPr/>
          </p:nvSpPr>
          <p:spPr bwMode="auto">
            <a:xfrm>
              <a:off x="1287" y="2176"/>
              <a:ext cx="201" cy="212"/>
            </a:xfrm>
            <a:prstGeom prst="rect">
              <a:avLst/>
            </a:prstGeom>
            <a:noFill/>
            <a:ln w="9525">
              <a:noFill/>
              <a:miter lim="800000"/>
              <a:headEnd/>
              <a:tailEnd/>
            </a:ln>
          </p:spPr>
          <p:txBody>
            <a:bodyPr wrap="none">
              <a:spAutoFit/>
            </a:bodyPr>
            <a:lstStyle/>
            <a:p>
              <a:r>
                <a:rPr lang="en-US" sz="1600" b="1"/>
                <a:t>X</a:t>
              </a:r>
            </a:p>
          </p:txBody>
        </p:sp>
        <p:sp>
          <p:nvSpPr>
            <p:cNvPr id="72721" name="Text Box 21"/>
            <p:cNvSpPr txBox="1">
              <a:spLocks noChangeArrowheads="1"/>
            </p:cNvSpPr>
            <p:nvPr/>
          </p:nvSpPr>
          <p:spPr bwMode="auto">
            <a:xfrm>
              <a:off x="1287" y="1200"/>
              <a:ext cx="201" cy="212"/>
            </a:xfrm>
            <a:prstGeom prst="rect">
              <a:avLst/>
            </a:prstGeom>
            <a:noFill/>
            <a:ln w="9525">
              <a:noFill/>
              <a:miter lim="800000"/>
              <a:headEnd/>
              <a:tailEnd/>
            </a:ln>
          </p:spPr>
          <p:txBody>
            <a:bodyPr wrap="none">
              <a:spAutoFit/>
            </a:bodyPr>
            <a:lstStyle/>
            <a:p>
              <a:r>
                <a:rPr lang="en-US" sz="1600" b="1"/>
                <a:t>X</a:t>
              </a:r>
            </a:p>
          </p:txBody>
        </p:sp>
      </p:grpSp>
      <p:sp>
        <p:nvSpPr>
          <p:cNvPr id="72710" name="Text Box 22"/>
          <p:cNvSpPr txBox="1">
            <a:spLocks noChangeArrowheads="1"/>
          </p:cNvSpPr>
          <p:nvPr/>
        </p:nvSpPr>
        <p:spPr bwMode="auto">
          <a:xfrm>
            <a:off x="2438400" y="1828801"/>
            <a:ext cx="7543800" cy="366713"/>
          </a:xfrm>
          <a:prstGeom prst="rect">
            <a:avLst/>
          </a:prstGeom>
          <a:noFill/>
          <a:ln w="9525">
            <a:noFill/>
            <a:miter lim="800000"/>
            <a:headEnd/>
            <a:tailEnd/>
          </a:ln>
        </p:spPr>
        <p:txBody>
          <a:bodyPr>
            <a:spAutoFit/>
          </a:bodyPr>
          <a:lstStyle/>
          <a:p>
            <a:pPr>
              <a:spcBef>
                <a:spcPct val="50000"/>
              </a:spcBef>
            </a:pPr>
            <a:endParaRPr lang="en-US"/>
          </a:p>
        </p:txBody>
      </p:sp>
      <p:sp>
        <p:nvSpPr>
          <p:cNvPr id="2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415716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2286000" y="2035524"/>
            <a:ext cx="7924800" cy="1754326"/>
          </a:xfrm>
          <a:prstGeom prst="rect">
            <a:avLst/>
          </a:prstGeom>
          <a:noFill/>
          <a:ln w="9525">
            <a:noFill/>
            <a:miter lim="800000"/>
            <a:headEnd/>
            <a:tailEnd/>
          </a:ln>
        </p:spPr>
        <p:txBody>
          <a:bodyPr>
            <a:spAutoFit/>
          </a:bodyPr>
          <a:lstStyle/>
          <a:p>
            <a:pPr marL="457200" indent="-457200">
              <a:spcBef>
                <a:spcPct val="50000"/>
              </a:spcBef>
              <a:buFont typeface="Arial" panose="020B0604020202020204" pitchFamily="34" charset="0"/>
              <a:buChar char="•"/>
            </a:pPr>
            <a:r>
              <a:rPr lang="en-US" dirty="0"/>
              <a:t>The dates in section I and VI are the start and end dates of the investigation. Both signed by the CDR (NOT at the same time).</a:t>
            </a:r>
          </a:p>
          <a:p>
            <a:pPr marL="457200" indent="-457200">
              <a:spcBef>
                <a:spcPct val="50000"/>
              </a:spcBef>
              <a:buFont typeface="Arial" panose="020B0604020202020204" pitchFamily="34" charset="0"/>
              <a:buChar char="•"/>
            </a:pPr>
            <a:r>
              <a:rPr lang="en-US" dirty="0"/>
              <a:t>All dates in sections II thru V (section checks) should fall between the start and end dates.</a:t>
            </a:r>
          </a:p>
          <a:p>
            <a:pPr marL="457200" indent="-457200">
              <a:spcBef>
                <a:spcPct val="50000"/>
              </a:spcBef>
              <a:buFont typeface="Arial" panose="020B0604020202020204" pitchFamily="34" charset="0"/>
              <a:buChar char="•"/>
            </a:pPr>
            <a:r>
              <a:rPr lang="en-US" dirty="0"/>
              <a:t>Appointment orders must be dated after form is closed.</a:t>
            </a:r>
          </a:p>
        </p:txBody>
      </p:sp>
      <p:sp>
        <p:nvSpPr>
          <p:cNvPr id="2" name="TextBox 1"/>
          <p:cNvSpPr txBox="1"/>
          <p:nvPr/>
        </p:nvSpPr>
        <p:spPr>
          <a:xfrm>
            <a:off x="2159726" y="1573860"/>
            <a:ext cx="1295400" cy="461665"/>
          </a:xfrm>
          <a:prstGeom prst="rect">
            <a:avLst/>
          </a:prstGeom>
          <a:noFill/>
        </p:spPr>
        <p:txBody>
          <a:bodyPr wrap="square" rtlCol="0">
            <a:spAutoFit/>
          </a:bodyPr>
          <a:lstStyle/>
          <a:p>
            <a:r>
              <a:rPr lang="en-US" sz="2400" dirty="0"/>
              <a:t>Dates</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9407872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2514600" y="1600201"/>
            <a:ext cx="7315200" cy="366713"/>
          </a:xfrm>
          <a:prstGeom prst="rect">
            <a:avLst/>
          </a:prstGeom>
          <a:noFill/>
          <a:ln w="9525">
            <a:noFill/>
            <a:miter lim="800000"/>
            <a:headEnd/>
            <a:tailEnd/>
          </a:ln>
        </p:spPr>
        <p:txBody>
          <a:bodyPr>
            <a:spAutoFit/>
          </a:bodyPr>
          <a:lstStyle/>
          <a:p>
            <a:pPr>
              <a:spcBef>
                <a:spcPct val="50000"/>
              </a:spcBef>
            </a:pPr>
            <a:endParaRPr lang="en-US"/>
          </a:p>
        </p:txBody>
      </p:sp>
      <p:pic>
        <p:nvPicPr>
          <p:cNvPr id="74756" name="Picture 4"/>
          <p:cNvPicPr>
            <a:picLocks noChangeAspect="1" noChangeArrowheads="1"/>
          </p:cNvPicPr>
          <p:nvPr/>
        </p:nvPicPr>
        <p:blipFill>
          <a:blip r:embed="rId3" cstate="print"/>
          <a:srcRect/>
          <a:stretch>
            <a:fillRect/>
          </a:stretch>
        </p:blipFill>
        <p:spPr bwMode="auto">
          <a:xfrm>
            <a:off x="5465764" y="1295400"/>
            <a:ext cx="4859337" cy="4910138"/>
          </a:xfrm>
          <a:prstGeom prst="rect">
            <a:avLst/>
          </a:prstGeom>
          <a:noFill/>
          <a:ln w="9525">
            <a:noFill/>
            <a:miter lim="800000"/>
            <a:headEnd/>
            <a:tailEnd/>
          </a:ln>
        </p:spPr>
      </p:pic>
      <p:sp>
        <p:nvSpPr>
          <p:cNvPr id="74757" name="Text Box 5"/>
          <p:cNvSpPr txBox="1">
            <a:spLocks noChangeArrowheads="1"/>
          </p:cNvSpPr>
          <p:nvPr/>
        </p:nvSpPr>
        <p:spPr bwMode="auto">
          <a:xfrm>
            <a:off x="2019301" y="1524001"/>
            <a:ext cx="4284663" cy="2477601"/>
          </a:xfrm>
          <a:prstGeom prst="rect">
            <a:avLst/>
          </a:prstGeom>
          <a:noFill/>
          <a:ln w="9525">
            <a:noFill/>
            <a:miter lim="800000"/>
            <a:headEnd/>
            <a:tailEnd/>
          </a:ln>
        </p:spPr>
        <p:txBody>
          <a:bodyPr wrap="square">
            <a:spAutoFit/>
          </a:bodyPr>
          <a:lstStyle/>
          <a:p>
            <a:r>
              <a:rPr lang="en-US" sz="2400" dirty="0"/>
              <a:t>Other Access Rosters:</a:t>
            </a:r>
          </a:p>
          <a:p>
            <a:endParaRPr lang="en-US" b="1" dirty="0"/>
          </a:p>
          <a:p>
            <a:pPr marL="285750" indent="-285750">
              <a:buFont typeface="Arial" panose="020B0604020202020204" pitchFamily="34" charset="0"/>
              <a:buChar char="•"/>
            </a:pPr>
            <a:r>
              <a:rPr lang="en-US" b="1" dirty="0"/>
              <a:t> </a:t>
            </a:r>
            <a:r>
              <a:rPr lang="en-US" dirty="0"/>
              <a:t>DES Physical Security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DIV / BDE / BN S-2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Alarm Maintenance Personnel </a:t>
            </a:r>
          </a:p>
          <a:p>
            <a:endParaRPr lang="en-US" sz="2300" dirty="0"/>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23296822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1981200" y="4419600"/>
            <a:ext cx="7924800" cy="1261884"/>
          </a:xfrm>
          <a:prstGeom prst="rect">
            <a:avLst/>
          </a:prstGeom>
          <a:noFill/>
          <a:ln w="9525">
            <a:noFill/>
            <a:miter lim="800000"/>
            <a:headEnd/>
            <a:tailEnd/>
          </a:ln>
        </p:spPr>
        <p:txBody>
          <a:bodyPr>
            <a:spAutoFit/>
          </a:bodyPr>
          <a:lstStyle/>
          <a:p>
            <a:endParaRPr lang="en-US" sz="2000" b="1" dirty="0"/>
          </a:p>
          <a:p>
            <a:pPr algn="ctr"/>
            <a:r>
              <a:rPr lang="en-US" sz="2800" dirty="0"/>
              <a:t>Always Check Identification To Verify</a:t>
            </a:r>
          </a:p>
          <a:p>
            <a:pPr algn="ctr"/>
            <a:r>
              <a:rPr lang="en-US" sz="2800" dirty="0"/>
              <a:t>     Access Roster Information.</a:t>
            </a:r>
          </a:p>
        </p:txBody>
      </p:sp>
      <p:pic>
        <p:nvPicPr>
          <p:cNvPr id="75784" name="Picture 5" descr="IMG_0177"/>
          <p:cNvPicPr>
            <a:picLocks noChangeAspect="1" noChangeArrowheads="1"/>
          </p:cNvPicPr>
          <p:nvPr/>
        </p:nvPicPr>
        <p:blipFill>
          <a:blip r:embed="rId3" cstate="print"/>
          <a:srcRect l="12480" t="20859" r="9404" b="16757"/>
          <a:stretch>
            <a:fillRect/>
          </a:stretch>
        </p:blipFill>
        <p:spPr bwMode="auto">
          <a:xfrm>
            <a:off x="5334000" y="1525589"/>
            <a:ext cx="4573588" cy="2816225"/>
          </a:xfrm>
          <a:prstGeom prst="rect">
            <a:avLst/>
          </a:prstGeom>
          <a:noFill/>
          <a:ln w="28575">
            <a:solidFill>
              <a:srgbClr val="000000"/>
            </a:solidFill>
            <a:miter lim="800000"/>
            <a:headEnd/>
            <a:tailEnd/>
          </a:ln>
        </p:spPr>
      </p:pic>
      <p:pic>
        <p:nvPicPr>
          <p:cNvPr id="75781" name="Picture 8" descr="MVC-044S"/>
          <p:cNvPicPr>
            <a:picLocks noChangeAspect="1" noChangeArrowheads="1"/>
          </p:cNvPicPr>
          <p:nvPr/>
        </p:nvPicPr>
        <p:blipFill>
          <a:blip r:embed="rId4" cstate="print"/>
          <a:srcRect l="37500" t="16600" r="26250" b="8400"/>
          <a:stretch>
            <a:fillRect/>
          </a:stretch>
        </p:blipFill>
        <p:spPr bwMode="auto">
          <a:xfrm>
            <a:off x="2667000" y="1444625"/>
            <a:ext cx="2057400" cy="3124200"/>
          </a:xfrm>
          <a:prstGeom prst="rect">
            <a:avLst/>
          </a:prstGeom>
          <a:noFill/>
          <a:ln w="28575">
            <a:solidFill>
              <a:schemeClr val="tx1"/>
            </a:solidFill>
            <a:miter lim="800000"/>
            <a:headEnd/>
            <a:tailEnd/>
          </a:ln>
        </p:spPr>
      </p:pic>
      <p:sp>
        <p:nvSpPr>
          <p:cNvPr id="75782" name="Text Box 9"/>
          <p:cNvSpPr txBox="1">
            <a:spLocks noChangeArrowheads="1"/>
          </p:cNvSpPr>
          <p:nvPr/>
        </p:nvSpPr>
        <p:spPr bwMode="auto">
          <a:xfrm>
            <a:off x="2732088" y="2898775"/>
            <a:ext cx="1065212" cy="369332"/>
          </a:xfrm>
          <a:prstGeom prst="rect">
            <a:avLst/>
          </a:prstGeom>
          <a:solidFill>
            <a:srgbClr val="D9D9D9"/>
          </a:solidFill>
          <a:ln w="28575">
            <a:solidFill>
              <a:schemeClr val="tx1"/>
            </a:solidFill>
            <a:miter lim="800000"/>
            <a:headEnd/>
            <a:tailEnd/>
          </a:ln>
        </p:spPr>
        <p:txBody>
          <a:bodyPr>
            <a:spAutoFit/>
          </a:bodyPr>
          <a:lstStyle/>
          <a:p>
            <a:r>
              <a:rPr lang="en-US" sz="900" b="1" dirty="0"/>
              <a:t>Morgan,</a:t>
            </a:r>
          </a:p>
          <a:p>
            <a:r>
              <a:rPr lang="en-US" sz="900" b="1" dirty="0"/>
              <a:t>Dexter 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6624" y="1525588"/>
            <a:ext cx="1006194" cy="134159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58000" y="2057401"/>
            <a:ext cx="1371600" cy="1295400"/>
          </a:xfrm>
          <a:prstGeom prst="rect">
            <a:avLst/>
          </a:prstGeom>
        </p:spPr>
      </p:pic>
    </p:spTree>
    <p:extLst>
      <p:ext uri="{BB962C8B-B14F-4D97-AF65-F5344CB8AC3E}">
        <p14:creationId xmlns:p14="http://schemas.microsoft.com/office/powerpoint/2010/main" val="1426456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7600" y="1314829"/>
            <a:ext cx="645795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Physical Security During Deployment Operations</a:t>
            </a:r>
          </a:p>
        </p:txBody>
      </p:sp>
      <p:pic>
        <p:nvPicPr>
          <p:cNvPr id="4" name="Picture 3"/>
          <p:cNvPicPr>
            <a:picLocks noChangeAspect="1"/>
          </p:cNvPicPr>
          <p:nvPr/>
        </p:nvPicPr>
        <p:blipFill>
          <a:blip r:embed="rId2"/>
          <a:stretch>
            <a:fillRect/>
          </a:stretch>
        </p:blipFill>
        <p:spPr>
          <a:xfrm>
            <a:off x="2662596" y="2321526"/>
            <a:ext cx="6842955" cy="3805232"/>
          </a:xfrm>
          <a:prstGeom prst="rect">
            <a:avLst/>
          </a:prstGeom>
        </p:spPr>
      </p:pic>
      <p:sp>
        <p:nvSpPr>
          <p:cNvPr id="5" name="Rectangle 4"/>
          <p:cNvSpPr/>
          <p:nvPr/>
        </p:nvSpPr>
        <p:spPr>
          <a:xfrm>
            <a:off x="4826948" y="1817471"/>
            <a:ext cx="2679836" cy="323165"/>
          </a:xfrm>
          <a:prstGeom prst="rect">
            <a:avLst/>
          </a:prstGeom>
        </p:spPr>
        <p:txBody>
          <a:bodyPr wrap="none">
            <a:spAutoFit/>
          </a:bodyPr>
          <a:lstStyle/>
          <a:p>
            <a:r>
              <a:rPr lang="en-US" sz="1500" b="1" dirty="0">
                <a:latin typeface="Arial,Bold"/>
              </a:rPr>
              <a:t>Layered Security Approach</a:t>
            </a:r>
            <a:endParaRPr lang="en-US" sz="1500" dirty="0"/>
          </a:p>
        </p:txBody>
      </p:sp>
    </p:spTree>
    <p:extLst>
      <p:ext uri="{BB962C8B-B14F-4D97-AF65-F5344CB8AC3E}">
        <p14:creationId xmlns:p14="http://schemas.microsoft.com/office/powerpoint/2010/main" val="14562526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1" name="Rectangle 3"/>
          <p:cNvSpPr>
            <a:spLocks noGrp="1" noChangeArrowheads="1"/>
          </p:cNvSpPr>
          <p:nvPr>
            <p:ph type="body" idx="1"/>
          </p:nvPr>
        </p:nvSpPr>
        <p:spPr bwMode="auto">
          <a:xfrm>
            <a:off x="2035629" y="1550127"/>
            <a:ext cx="8001000" cy="3733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en-US" sz="2400" dirty="0"/>
              <a:t>Unit must have:</a:t>
            </a:r>
          </a:p>
          <a:p>
            <a:pPr eaLnBrk="1" hangingPunct="1">
              <a:lnSpc>
                <a:spcPct val="90000"/>
              </a:lnSpc>
            </a:pPr>
            <a:r>
              <a:rPr lang="en-US" sz="1800" dirty="0"/>
              <a:t>Appointment orders for an AA&amp;E Key Custodian </a:t>
            </a:r>
          </a:p>
          <a:p>
            <a:pPr eaLnBrk="1" hangingPunct="1">
              <a:lnSpc>
                <a:spcPct val="90000"/>
              </a:lnSpc>
              <a:buFontTx/>
              <a:buNone/>
            </a:pPr>
            <a:endParaRPr lang="en-US" sz="1800" dirty="0"/>
          </a:p>
          <a:p>
            <a:pPr eaLnBrk="1" hangingPunct="1">
              <a:lnSpc>
                <a:spcPct val="90000"/>
              </a:lnSpc>
            </a:pPr>
            <a:r>
              <a:rPr lang="en-US" sz="1800" dirty="0"/>
              <a:t>Two school trained Armorers</a:t>
            </a:r>
          </a:p>
          <a:p>
            <a:pPr eaLnBrk="1" hangingPunct="1">
              <a:lnSpc>
                <a:spcPct val="90000"/>
              </a:lnSpc>
            </a:pPr>
            <a:endParaRPr lang="en-US" sz="1800" dirty="0"/>
          </a:p>
          <a:p>
            <a:pPr marL="0" indent="0" eaLnBrk="1" hangingPunct="1">
              <a:lnSpc>
                <a:spcPct val="90000"/>
              </a:lnSpc>
              <a:buNone/>
            </a:pPr>
            <a:r>
              <a:rPr lang="en-US" sz="2400" dirty="0"/>
              <a:t>Recommended: </a:t>
            </a:r>
            <a:endParaRPr lang="en-US" sz="1800" dirty="0"/>
          </a:p>
          <a:p>
            <a:pPr eaLnBrk="1" hangingPunct="1">
              <a:lnSpc>
                <a:spcPct val="90000"/>
              </a:lnSpc>
            </a:pPr>
            <a:r>
              <a:rPr lang="en-US" sz="1800" dirty="0"/>
              <a:t>Physical Security Officer / NCO</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232145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2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2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52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5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123" y="4876800"/>
            <a:ext cx="7772400" cy="546100"/>
          </a:xfrm>
        </p:spPr>
        <p:txBody>
          <a:bodyPr/>
          <a:lstStyle/>
          <a:p>
            <a:r>
              <a:rPr lang="en-US" sz="2800" b="0" cap="none" dirty="0"/>
              <a:t>Physical Security Plan / SOP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1646238"/>
            <a:ext cx="5450523" cy="3142858"/>
          </a:xfrm>
          <a:prstGeom prst="rect">
            <a:avLst/>
          </a:prstGeom>
        </p:spPr>
      </p:pic>
    </p:spTree>
    <p:extLst>
      <p:ext uri="{BB962C8B-B14F-4D97-AF65-F5344CB8AC3E}">
        <p14:creationId xmlns:p14="http://schemas.microsoft.com/office/powerpoint/2010/main" val="11252874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1524000"/>
            <a:ext cx="8458200" cy="369332"/>
          </a:xfrm>
          <a:prstGeom prst="rect">
            <a:avLst/>
          </a:prstGeom>
          <a:noFill/>
        </p:spPr>
        <p:txBody>
          <a:bodyPr wrap="square" rtlCol="0">
            <a:spAutoFit/>
          </a:bodyPr>
          <a:lstStyle/>
          <a:p>
            <a:endParaRPr lang="en-US" dirty="0"/>
          </a:p>
        </p:txBody>
      </p:sp>
      <p:sp>
        <p:nvSpPr>
          <p:cNvPr id="7" name="TextBox 6"/>
          <p:cNvSpPr txBox="1"/>
          <p:nvPr/>
        </p:nvSpPr>
        <p:spPr>
          <a:xfrm>
            <a:off x="1905000" y="1676401"/>
            <a:ext cx="8153400" cy="1846659"/>
          </a:xfrm>
          <a:prstGeom prst="rect">
            <a:avLst/>
          </a:prstGeom>
          <a:noFill/>
        </p:spPr>
        <p:txBody>
          <a:bodyPr wrap="square" rtlCol="0">
            <a:spAutoFit/>
          </a:bodyPr>
          <a:lstStyle/>
          <a:p>
            <a:r>
              <a:rPr lang="en-US" sz="2400" dirty="0"/>
              <a:t>Physical Security Plan:</a:t>
            </a:r>
          </a:p>
          <a:p>
            <a:pPr marL="342900" indent="-342900">
              <a:buFont typeface="Arial" panose="020B0604020202020204" pitchFamily="34" charset="0"/>
              <a:buChar char="•"/>
            </a:pPr>
            <a:r>
              <a:rPr lang="en-US" dirty="0"/>
              <a:t>Detailed and organized decision for achieving something</a:t>
            </a:r>
          </a:p>
          <a:p>
            <a:pPr marL="342900" indent="-342900">
              <a:buFont typeface="Arial" panose="020B0604020202020204" pitchFamily="34" charset="0"/>
              <a:buChar char="•"/>
            </a:pPr>
            <a:r>
              <a:rPr lang="en-US" dirty="0"/>
              <a:t>Coordinated with and taking into consideration HHQ plan</a:t>
            </a:r>
          </a:p>
          <a:p>
            <a:pPr marL="342900" indent="-342900">
              <a:buFont typeface="Arial" panose="020B0604020202020204" pitchFamily="34" charset="0"/>
              <a:buChar char="•"/>
            </a:pPr>
            <a:r>
              <a:rPr lang="en-US" dirty="0"/>
              <a:t>Established at (minimum) BN level and </a:t>
            </a:r>
            <a:r>
              <a:rPr lang="en-US" dirty="0" err="1"/>
              <a:t>distro’ed</a:t>
            </a:r>
            <a:r>
              <a:rPr lang="en-US" dirty="0"/>
              <a:t> down to Company level</a:t>
            </a:r>
          </a:p>
          <a:p>
            <a:pPr marL="342900" indent="-342900">
              <a:buFont typeface="Arial" panose="020B0604020202020204" pitchFamily="34" charset="0"/>
              <a:buChar char="•"/>
            </a:pPr>
            <a:r>
              <a:rPr lang="en-US" dirty="0"/>
              <a:t>Forwarded to HHQ for incorporation into BDE, DIV and Installation Plans</a:t>
            </a:r>
          </a:p>
          <a:p>
            <a:pPr marL="342900" indent="-342900">
              <a:buFont typeface="Arial" panose="020B0604020202020204" pitchFamily="34" charset="0"/>
              <a:buChar char="•"/>
            </a:pPr>
            <a:endParaRPr lang="en-US" dirty="0"/>
          </a:p>
        </p:txBody>
      </p:sp>
      <p:sp>
        <p:nvSpPr>
          <p:cNvPr id="8" name="TextBox 7"/>
          <p:cNvSpPr txBox="1"/>
          <p:nvPr/>
        </p:nvSpPr>
        <p:spPr>
          <a:xfrm>
            <a:off x="1905000" y="3657600"/>
            <a:ext cx="8153400" cy="1569660"/>
          </a:xfrm>
          <a:prstGeom prst="rect">
            <a:avLst/>
          </a:prstGeom>
          <a:noFill/>
        </p:spPr>
        <p:txBody>
          <a:bodyPr wrap="square" rtlCol="0">
            <a:spAutoFit/>
          </a:bodyPr>
          <a:lstStyle/>
          <a:p>
            <a:r>
              <a:rPr lang="en-US" sz="2400" dirty="0"/>
              <a:t>SOP:</a:t>
            </a:r>
          </a:p>
          <a:p>
            <a:pPr marL="342900" indent="-342900">
              <a:buFont typeface="Arial" panose="020B0604020202020204" pitchFamily="34" charset="0"/>
              <a:buChar char="•"/>
            </a:pPr>
            <a:r>
              <a:rPr lang="en-US" dirty="0"/>
              <a:t>Step-by-step process and procedures to accomplish a specific assignment / mission</a:t>
            </a:r>
          </a:p>
          <a:p>
            <a:pPr marL="342900" indent="-342900">
              <a:buFont typeface="Arial" panose="020B0604020202020204" pitchFamily="34" charset="0"/>
              <a:buChar char="•"/>
            </a:pPr>
            <a:r>
              <a:rPr lang="en-US" dirty="0"/>
              <a:t>Based on HHQ Guidance and Commanders Intent</a:t>
            </a:r>
          </a:p>
          <a:p>
            <a:pPr marL="800100" lvl="1" indent="-342900">
              <a:buFont typeface="Arial" panose="020B0604020202020204" pitchFamily="34" charset="0"/>
              <a:buChar char="•"/>
            </a:pPr>
            <a:r>
              <a:rPr lang="en-US" dirty="0"/>
              <a:t>e.g. Arms Room SOP at every Company</a:t>
            </a:r>
          </a:p>
        </p:txBody>
      </p:sp>
      <p:sp>
        <p:nvSpPr>
          <p:cNvPr id="9"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Plans</a:t>
            </a:r>
            <a:endParaRPr lang="en-US" kern="0" dirty="0"/>
          </a:p>
        </p:txBody>
      </p:sp>
    </p:spTree>
    <p:extLst>
      <p:ext uri="{BB962C8B-B14F-4D97-AF65-F5344CB8AC3E}">
        <p14:creationId xmlns:p14="http://schemas.microsoft.com/office/powerpoint/2010/main" val="20135977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81600" y="4343400"/>
            <a:ext cx="4114800" cy="762000"/>
          </a:xfrm>
        </p:spPr>
        <p:txBody>
          <a:bodyPr/>
          <a:lstStyle/>
          <a:p>
            <a:endParaRPr lang="en-US" dirty="0"/>
          </a:p>
          <a:p>
            <a:endParaRPr lang="en-US" dirty="0"/>
          </a:p>
        </p:txBody>
      </p:sp>
      <p:sp>
        <p:nvSpPr>
          <p:cNvPr id="6" name="TextBox 5"/>
          <p:cNvSpPr txBox="1"/>
          <p:nvPr/>
        </p:nvSpPr>
        <p:spPr>
          <a:xfrm>
            <a:off x="2057400" y="1524001"/>
            <a:ext cx="8153400" cy="3231654"/>
          </a:xfrm>
          <a:prstGeom prst="rect">
            <a:avLst/>
          </a:prstGeom>
          <a:noFill/>
        </p:spPr>
        <p:txBody>
          <a:bodyPr wrap="square" rtlCol="0">
            <a:spAutoFit/>
          </a:bodyPr>
          <a:lstStyle/>
          <a:p>
            <a:r>
              <a:rPr lang="en-US" sz="2400" dirty="0"/>
              <a:t>Physical Security Plan</a:t>
            </a:r>
          </a:p>
          <a:p>
            <a:endParaRPr lang="en-US" b="1" dirty="0"/>
          </a:p>
          <a:p>
            <a:pPr marL="342900" indent="-342900">
              <a:lnSpc>
                <a:spcPct val="150000"/>
              </a:lnSpc>
              <a:buFont typeface="Arial" panose="020B0604020202020204" pitchFamily="34" charset="0"/>
              <a:buChar char="•"/>
            </a:pPr>
            <a:r>
              <a:rPr lang="en-US" dirty="0"/>
              <a:t>Based on the format outlined and regulatory guidance in AR 190-13, app B</a:t>
            </a:r>
          </a:p>
          <a:p>
            <a:pPr marL="342900" indent="-342900">
              <a:lnSpc>
                <a:spcPct val="150000"/>
              </a:lnSpc>
              <a:buFont typeface="Arial" panose="020B0604020202020204" pitchFamily="34" charset="0"/>
              <a:buChar char="•"/>
            </a:pPr>
            <a:r>
              <a:rPr lang="en-US" dirty="0"/>
              <a:t>Will provide proper and economical use of personnel, land, and equipment to prevent or minimize loss or damage from terrorist acts or attacks</a:t>
            </a:r>
          </a:p>
          <a:p>
            <a:pPr marL="342900" indent="-342900">
              <a:lnSpc>
                <a:spcPct val="150000"/>
              </a:lnSpc>
              <a:buFont typeface="Arial" panose="020B0604020202020204" pitchFamily="34" charset="0"/>
              <a:buChar char="•"/>
            </a:pPr>
            <a:r>
              <a:rPr lang="en-US" dirty="0"/>
              <a:t>Will be exercised, reviewed, revised and certified annually as being current</a:t>
            </a:r>
          </a:p>
          <a:p>
            <a:pPr marL="342900" indent="-342900">
              <a:lnSpc>
                <a:spcPct val="150000"/>
              </a:lnSpc>
              <a:buFont typeface="Arial" panose="020B0604020202020204" pitchFamily="34" charset="0"/>
              <a:buChar char="•"/>
            </a:pPr>
            <a:r>
              <a:rPr lang="en-US" dirty="0"/>
              <a:t>Will be incorporated into the HHQ </a:t>
            </a:r>
            <a:r>
              <a:rPr lang="en-US" dirty="0" smtClean="0"/>
              <a:t>Plan</a:t>
            </a:r>
          </a:p>
          <a:p>
            <a:pPr marL="342900" indent="-342900">
              <a:lnSpc>
                <a:spcPct val="150000"/>
              </a:lnSpc>
              <a:buFont typeface="Arial" panose="020B0604020202020204" pitchFamily="34" charset="0"/>
              <a:buChar char="•"/>
            </a:pPr>
            <a:r>
              <a:rPr lang="en-US" dirty="0" smtClean="0"/>
              <a:t>Established at DIV / BDE and BN levels</a:t>
            </a:r>
            <a:endParaRPr lang="en-US" dirty="0"/>
          </a:p>
        </p:txBody>
      </p:sp>
      <p:sp>
        <p:nvSpPr>
          <p:cNvPr id="5"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Plans</a:t>
            </a:r>
            <a:endParaRPr lang="en-US" kern="0" dirty="0"/>
          </a:p>
        </p:txBody>
      </p:sp>
    </p:spTree>
    <p:extLst>
      <p:ext uri="{BB962C8B-B14F-4D97-AF65-F5344CB8AC3E}">
        <p14:creationId xmlns:p14="http://schemas.microsoft.com/office/powerpoint/2010/main" val="19441602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3" name="Rectangle 3"/>
          <p:cNvSpPr>
            <a:spLocks noGrp="1" noChangeArrowheads="1"/>
          </p:cNvSpPr>
          <p:nvPr>
            <p:ph type="body" idx="1"/>
          </p:nvPr>
        </p:nvSpPr>
        <p:spPr bwMode="auto">
          <a:xfrm>
            <a:off x="2057400" y="1600200"/>
            <a:ext cx="8534400" cy="4724400"/>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marL="0" indent="0" eaLnBrk="1" hangingPunct="1">
              <a:lnSpc>
                <a:spcPct val="80000"/>
              </a:lnSpc>
              <a:buNone/>
            </a:pPr>
            <a:r>
              <a:rPr lang="en-US" sz="2400" dirty="0"/>
              <a:t>SOP</a:t>
            </a:r>
            <a:endParaRPr lang="en-US" dirty="0"/>
          </a:p>
          <a:p>
            <a:pPr marL="0" indent="0" eaLnBrk="1" hangingPunct="1">
              <a:lnSpc>
                <a:spcPct val="80000"/>
              </a:lnSpc>
              <a:buNone/>
            </a:pPr>
            <a:endParaRPr lang="en-US" sz="1800" dirty="0"/>
          </a:p>
          <a:p>
            <a:pPr eaLnBrk="1" hangingPunct="1">
              <a:lnSpc>
                <a:spcPct val="80000"/>
              </a:lnSpc>
            </a:pPr>
            <a:r>
              <a:rPr lang="en-US" sz="2100" dirty="0">
                <a:latin typeface="Arial" panose="020B0604020202020204" pitchFamily="34" charset="0"/>
                <a:cs typeface="Arial" panose="020B0604020202020204" pitchFamily="34" charset="0"/>
              </a:rPr>
              <a:t>The Commanders are responsible for developing security procedures to protect unit assets under their control.</a:t>
            </a:r>
          </a:p>
          <a:p>
            <a:pPr lvl="1">
              <a:lnSpc>
                <a:spcPct val="80000"/>
              </a:lnSpc>
            </a:pPr>
            <a:r>
              <a:rPr lang="en-US" sz="2100" dirty="0">
                <a:latin typeface="Arial" panose="020B0604020202020204" pitchFamily="34" charset="0"/>
                <a:cs typeface="Arial" panose="020B0604020202020204" pitchFamily="34" charset="0"/>
              </a:rPr>
              <a:t>Procedures will be reviewed, revised and certified as current annually</a:t>
            </a:r>
          </a:p>
          <a:p>
            <a:pPr lvl="1">
              <a:lnSpc>
                <a:spcPct val="80000"/>
              </a:lnSpc>
            </a:pPr>
            <a:r>
              <a:rPr lang="en-US" sz="2100" dirty="0">
                <a:latin typeface="Arial" panose="020B0604020202020204" pitchFamily="34" charset="0"/>
                <a:cs typeface="Arial" panose="020B0604020202020204" pitchFamily="34" charset="0"/>
              </a:rPr>
              <a:t>Procedures will be distributed to unit personnel</a:t>
            </a:r>
          </a:p>
          <a:p>
            <a:pPr eaLnBrk="1" hangingPunct="1">
              <a:lnSpc>
                <a:spcPct val="80000"/>
              </a:lnSpc>
            </a:pPr>
            <a:endParaRPr lang="en-US" sz="2100" dirty="0">
              <a:latin typeface="Arial" panose="020B0604020202020204" pitchFamily="34" charset="0"/>
              <a:cs typeface="Arial" panose="020B0604020202020204" pitchFamily="34" charset="0"/>
            </a:endParaRPr>
          </a:p>
          <a:p>
            <a:pPr eaLnBrk="1" hangingPunct="1">
              <a:lnSpc>
                <a:spcPct val="80000"/>
              </a:lnSpc>
            </a:pPr>
            <a:r>
              <a:rPr lang="en-US" sz="2100" dirty="0">
                <a:latin typeface="Arial" panose="020B0604020202020204" pitchFamily="34" charset="0"/>
                <a:cs typeface="Arial" panose="020B0604020202020204" pitchFamily="34" charset="0"/>
              </a:rPr>
              <a:t>Procedures for the control of privately owned firearms will be included in this SOP and will include:</a:t>
            </a:r>
          </a:p>
          <a:p>
            <a:pPr lvl="1" eaLnBrk="1" hangingPunct="1">
              <a:lnSpc>
                <a:spcPct val="80000"/>
              </a:lnSpc>
            </a:pPr>
            <a:r>
              <a:rPr lang="en-US" sz="2100" dirty="0">
                <a:latin typeface="Arial" panose="020B0604020202020204" pitchFamily="34" charset="0"/>
                <a:cs typeface="Arial" panose="020B0604020202020204" pitchFamily="34" charset="0"/>
              </a:rPr>
              <a:t>Withdrawal and issue of privately owned firearms from the arms room.</a:t>
            </a:r>
          </a:p>
          <a:p>
            <a:pPr lvl="1" eaLnBrk="1" hangingPunct="1">
              <a:lnSpc>
                <a:spcPct val="80000"/>
              </a:lnSpc>
            </a:pPr>
            <a:r>
              <a:rPr lang="en-US" sz="2100" dirty="0">
                <a:latin typeface="Arial" panose="020B0604020202020204" pitchFamily="34" charset="0"/>
                <a:cs typeface="Arial" panose="020B0604020202020204" pitchFamily="34" charset="0"/>
              </a:rPr>
              <a:t>Storage and inventory procedures</a:t>
            </a:r>
          </a:p>
          <a:p>
            <a:pPr lvl="1" eaLnBrk="1" hangingPunct="1">
              <a:lnSpc>
                <a:spcPct val="80000"/>
              </a:lnSpc>
            </a:pPr>
            <a:r>
              <a:rPr lang="en-US" sz="2100" dirty="0">
                <a:latin typeface="Arial" panose="020B0604020202020204" pitchFamily="34" charset="0"/>
                <a:cs typeface="Arial" panose="020B0604020202020204" pitchFamily="34" charset="0"/>
              </a:rPr>
              <a:t>Limits on how much privately owned ammunition can be stored</a:t>
            </a:r>
          </a:p>
        </p:txBody>
      </p:sp>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Plans</a:t>
            </a:r>
            <a:endParaRPr lang="en-US" kern="0" dirty="0"/>
          </a:p>
        </p:txBody>
      </p:sp>
    </p:spTree>
    <p:extLst>
      <p:ext uri="{BB962C8B-B14F-4D97-AF65-F5344CB8AC3E}">
        <p14:creationId xmlns:p14="http://schemas.microsoft.com/office/powerpoint/2010/main" val="270392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68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83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83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83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832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832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832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83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1729426" y="1447800"/>
            <a:ext cx="8938574" cy="4800600"/>
          </a:xfrm>
          <a:solidFill>
            <a:srgbClr val="FFFFFF"/>
          </a:solidFill>
          <a:ln>
            <a:miter lim="800000"/>
            <a:headEnd/>
            <a:tailEnd/>
          </a:ln>
        </p:spPr>
        <p:txBody>
          <a:bodyPr vert="horz" wrap="square" lIns="91440" tIns="45720" rIns="91440" bIns="45720" numCol="1" anchor="t" anchorCtr="0" compatLnSpc="1">
            <a:prstTxWarp prst="textNoShape">
              <a:avLst/>
            </a:prstTxWarp>
            <a:noAutofit/>
          </a:bodyPr>
          <a:lstStyle/>
          <a:p>
            <a:pPr eaLnBrk="1" hangingPunct="1">
              <a:lnSpc>
                <a:spcPct val="80000"/>
              </a:lnSpc>
              <a:buFontTx/>
              <a:buNone/>
            </a:pPr>
            <a:r>
              <a:rPr lang="en-US" sz="2400" dirty="0"/>
              <a:t>Arms Room SOP Must Contain:</a:t>
            </a:r>
          </a:p>
          <a:p>
            <a:pPr eaLnBrk="1" hangingPunct="1">
              <a:lnSpc>
                <a:spcPct val="80000"/>
              </a:lnSpc>
              <a:buFontTx/>
              <a:buNone/>
            </a:pPr>
            <a:endParaRPr lang="en-US" sz="1800" dirty="0"/>
          </a:p>
          <a:p>
            <a:pPr eaLnBrk="1" hangingPunct="1"/>
            <a:r>
              <a:rPr lang="en-US" sz="1800" dirty="0">
                <a:latin typeface="Arial" panose="020B0604020202020204" pitchFamily="34" charset="0"/>
                <a:cs typeface="Arial" panose="020B0604020202020204" pitchFamily="34" charset="0"/>
              </a:rPr>
              <a:t>Commander’s Responsibilities</a:t>
            </a:r>
          </a:p>
          <a:p>
            <a:pPr eaLnBrk="1" hangingPunct="1"/>
            <a:r>
              <a:rPr lang="en-US" sz="1800" dirty="0">
                <a:latin typeface="Arial" panose="020B0604020202020204" pitchFamily="34" charset="0"/>
                <a:cs typeface="Arial" panose="020B0604020202020204" pitchFamily="34" charset="0"/>
              </a:rPr>
              <a:t>Arms Room Officer (Physical Security Officer) Responsibilities</a:t>
            </a:r>
          </a:p>
          <a:p>
            <a:pPr eaLnBrk="1" hangingPunct="1"/>
            <a:r>
              <a:rPr lang="en-US" sz="1800" dirty="0">
                <a:latin typeface="Arial" panose="020B0604020202020204" pitchFamily="34" charset="0"/>
                <a:cs typeface="Arial" panose="020B0604020202020204" pitchFamily="34" charset="0"/>
              </a:rPr>
              <a:t>Armorer’s Responsibilities</a:t>
            </a:r>
          </a:p>
          <a:p>
            <a:pPr eaLnBrk="1" hangingPunct="1"/>
            <a:r>
              <a:rPr lang="en-US" sz="1800" dirty="0">
                <a:latin typeface="Arial" panose="020B0604020202020204" pitchFamily="34" charset="0"/>
                <a:cs typeface="Arial" panose="020B0604020202020204" pitchFamily="34" charset="0"/>
              </a:rPr>
              <a:t>Inventory Procedures (Opening/Closing, Monthly)</a:t>
            </a:r>
          </a:p>
          <a:p>
            <a:pPr eaLnBrk="1" hangingPunct="1"/>
            <a:r>
              <a:rPr lang="en-US" sz="1800" dirty="0">
                <a:latin typeface="Arial" panose="020B0604020202020204" pitchFamily="34" charset="0"/>
                <a:cs typeface="Arial" panose="020B0604020202020204" pitchFamily="34" charset="0"/>
              </a:rPr>
              <a:t>Weapon Issue Procedures</a:t>
            </a:r>
          </a:p>
          <a:p>
            <a:pPr eaLnBrk="1" hangingPunct="1"/>
            <a:r>
              <a:rPr lang="en-US" sz="1800" dirty="0">
                <a:latin typeface="Arial" panose="020B0604020202020204" pitchFamily="34" charset="0"/>
                <a:cs typeface="Arial" panose="020B0604020202020204" pitchFamily="34" charset="0"/>
              </a:rPr>
              <a:t>Weapon Security During FTX’s</a:t>
            </a:r>
          </a:p>
          <a:p>
            <a:pPr eaLnBrk="1" hangingPunct="1"/>
            <a:r>
              <a:rPr lang="en-US" sz="1800" dirty="0">
                <a:latin typeface="Arial" panose="020B0604020202020204" pitchFamily="34" charset="0"/>
                <a:cs typeface="Arial" panose="020B0604020202020204" pitchFamily="34" charset="0"/>
              </a:rPr>
              <a:t>Procedures for the control of privately owned firearm will be included in this SOP and will include:</a:t>
            </a:r>
          </a:p>
          <a:p>
            <a:pPr lvl="1" eaLnBrk="1" hangingPunct="1"/>
            <a:r>
              <a:rPr lang="en-US" sz="1800" dirty="0">
                <a:latin typeface="Arial" panose="020B0604020202020204" pitchFamily="34" charset="0"/>
                <a:cs typeface="Arial" panose="020B0604020202020204" pitchFamily="34" charset="0"/>
              </a:rPr>
              <a:t>Withdrawal and issue of privately owned firearms from the arms room.</a:t>
            </a:r>
          </a:p>
          <a:p>
            <a:pPr lvl="1" eaLnBrk="1" hangingPunct="1"/>
            <a:r>
              <a:rPr lang="en-US" sz="1800" dirty="0">
                <a:latin typeface="Arial" panose="020B0604020202020204" pitchFamily="34" charset="0"/>
                <a:cs typeface="Arial" panose="020B0604020202020204" pitchFamily="34" charset="0"/>
              </a:rPr>
              <a:t>Storage and inventory procedures</a:t>
            </a:r>
          </a:p>
          <a:p>
            <a:pPr lvl="1" eaLnBrk="1" hangingPunct="1"/>
            <a:r>
              <a:rPr lang="en-US" sz="1800" dirty="0">
                <a:latin typeface="Arial" panose="020B0604020202020204" pitchFamily="34" charset="0"/>
                <a:cs typeface="Arial" panose="020B0604020202020204" pitchFamily="34" charset="0"/>
              </a:rPr>
              <a:t>Limits on how much privately owned ammunition can be stored</a:t>
            </a:r>
          </a:p>
          <a:p>
            <a:pPr eaLnBrk="1" hangingPunct="1">
              <a:lnSpc>
                <a:spcPct val="80000"/>
              </a:lnSpc>
            </a:pPr>
            <a:endParaRPr lang="en-US" sz="2200" dirty="0"/>
          </a:p>
          <a:p>
            <a:pPr lvl="1" eaLnBrk="1" hangingPunct="1">
              <a:lnSpc>
                <a:spcPct val="80000"/>
              </a:lnSpc>
              <a:buFontTx/>
              <a:buNone/>
            </a:pPr>
            <a:endParaRPr lang="en-US" sz="2200" dirty="0"/>
          </a:p>
        </p:txBody>
      </p:sp>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Plans</a:t>
            </a:r>
            <a:endParaRPr lang="en-US" kern="0" dirty="0"/>
          </a:p>
        </p:txBody>
      </p:sp>
    </p:spTree>
    <p:extLst>
      <p:ext uri="{BB962C8B-B14F-4D97-AF65-F5344CB8AC3E}">
        <p14:creationId xmlns:p14="http://schemas.microsoft.com/office/powerpoint/2010/main" val="27193065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a:t>Consolidated Arms Rooms</a:t>
            </a:r>
          </a:p>
          <a:p>
            <a:r>
              <a:rPr lang="en-US" sz="1800" dirty="0"/>
              <a:t>Door lock</a:t>
            </a:r>
          </a:p>
          <a:p>
            <a:pPr lvl="1"/>
            <a:r>
              <a:rPr lang="en-US" sz="1800" dirty="0"/>
              <a:t>Separate key containers</a:t>
            </a:r>
          </a:p>
          <a:p>
            <a:r>
              <a:rPr lang="en-US" sz="1800" dirty="0"/>
              <a:t>One Armorer vs. Multiple</a:t>
            </a:r>
          </a:p>
          <a:p>
            <a:r>
              <a:rPr lang="en-US" sz="1800" dirty="0"/>
              <a:t>One Access Roster</a:t>
            </a:r>
          </a:p>
          <a:p>
            <a:pPr lvl="1"/>
            <a:r>
              <a:rPr lang="en-US" sz="1800" dirty="0"/>
              <a:t>DA Form 7281’s</a:t>
            </a:r>
          </a:p>
          <a:p>
            <a:pPr lvl="1"/>
            <a:r>
              <a:rPr lang="en-US" sz="1800" dirty="0"/>
              <a:t>Updating personnel changes</a:t>
            </a:r>
          </a:p>
          <a:p>
            <a:r>
              <a:rPr lang="en-US" sz="1800" dirty="0"/>
              <a:t>Armed Guard Requirements</a:t>
            </a:r>
          </a:p>
          <a:p>
            <a:r>
              <a:rPr lang="en-US" sz="1800" dirty="0"/>
              <a:t>MOA signed by CURRENT Commanders</a:t>
            </a:r>
          </a:p>
          <a:p>
            <a:pPr marL="0" indent="0">
              <a:buNone/>
            </a:pPr>
            <a:r>
              <a:rPr lang="en-US" sz="2400" dirty="0"/>
              <a:t/>
            </a:r>
            <a:br>
              <a:rPr lang="en-US" sz="2400" dirty="0"/>
            </a:br>
            <a:r>
              <a:rPr lang="en-US" sz="2400" dirty="0"/>
              <a:t>Consolidated Facilities</a:t>
            </a:r>
          </a:p>
          <a:p>
            <a:r>
              <a:rPr lang="en-US" sz="1800" dirty="0"/>
              <a:t>Motor Pool</a:t>
            </a:r>
          </a:p>
          <a:p>
            <a:r>
              <a:rPr lang="en-US" sz="1800" dirty="0"/>
              <a:t>Building (co-located) with Contractor / other Unit</a:t>
            </a:r>
            <a:endParaRPr lang="en-US" sz="2400" dirty="0"/>
          </a:p>
        </p:txBody>
      </p:sp>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Plans</a:t>
            </a:r>
            <a:endParaRPr lang="en-US" kern="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1295400"/>
            <a:ext cx="3987800" cy="2933700"/>
          </a:xfrm>
          <a:prstGeom prst="rect">
            <a:avLst/>
          </a:prstGeom>
        </p:spPr>
      </p:pic>
      <p:pic>
        <p:nvPicPr>
          <p:cNvPr id="8" name="Picture 7"/>
          <p:cNvPicPr>
            <a:picLocks noChangeAspect="1"/>
          </p:cNvPicPr>
          <p:nvPr/>
        </p:nvPicPr>
        <p:blipFill>
          <a:blip r:embed="rId3"/>
          <a:stretch>
            <a:fillRect/>
          </a:stretch>
        </p:blipFill>
        <p:spPr>
          <a:xfrm>
            <a:off x="5867401" y="1150144"/>
            <a:ext cx="4693389" cy="3224212"/>
          </a:xfrm>
          <a:prstGeom prst="rect">
            <a:avLst/>
          </a:prstGeom>
        </p:spPr>
      </p:pic>
    </p:spTree>
    <p:extLst>
      <p:ext uri="{BB962C8B-B14F-4D97-AF65-F5344CB8AC3E}">
        <p14:creationId xmlns:p14="http://schemas.microsoft.com/office/powerpoint/2010/main" val="262586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8"/>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2200" y="1905000"/>
            <a:ext cx="1981200" cy="1981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48200" y="4057710"/>
            <a:ext cx="1981200" cy="198120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86600" y="1905000"/>
            <a:ext cx="1981200" cy="1981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62200" y="2438400"/>
            <a:ext cx="381000" cy="990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43200" y="1905000"/>
            <a:ext cx="1143000" cy="381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62400" y="2438400"/>
            <a:ext cx="381000" cy="990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86800" y="2438400"/>
            <a:ext cx="381000" cy="990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086600" y="2438400"/>
            <a:ext cx="381000" cy="990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48200" y="4591110"/>
            <a:ext cx="381000" cy="990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48400" y="4591110"/>
            <a:ext cx="381000" cy="990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1905000"/>
            <a:ext cx="1143000" cy="381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29200" y="4057710"/>
            <a:ext cx="1143000" cy="381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95600" y="1447800"/>
            <a:ext cx="914400" cy="369332"/>
          </a:xfrm>
          <a:prstGeom prst="rect">
            <a:avLst/>
          </a:prstGeom>
          <a:noFill/>
        </p:spPr>
        <p:txBody>
          <a:bodyPr wrap="square" rtlCol="0">
            <a:spAutoFit/>
          </a:bodyPr>
          <a:lstStyle/>
          <a:p>
            <a:r>
              <a:rPr lang="en-US" dirty="0"/>
              <a:t>A 1-34</a:t>
            </a:r>
          </a:p>
        </p:txBody>
      </p:sp>
      <p:sp>
        <p:nvSpPr>
          <p:cNvPr id="18" name="TextBox 17"/>
          <p:cNvSpPr txBox="1"/>
          <p:nvPr/>
        </p:nvSpPr>
        <p:spPr>
          <a:xfrm>
            <a:off x="7086600" y="1447800"/>
            <a:ext cx="2362200" cy="369332"/>
          </a:xfrm>
          <a:prstGeom prst="rect">
            <a:avLst/>
          </a:prstGeom>
          <a:noFill/>
        </p:spPr>
        <p:txBody>
          <a:bodyPr wrap="square" rtlCol="0">
            <a:spAutoFit/>
          </a:bodyPr>
          <a:lstStyle/>
          <a:p>
            <a:r>
              <a:rPr lang="en-US" dirty="0"/>
              <a:t>B 1-34 (Rear </a:t>
            </a:r>
            <a:r>
              <a:rPr lang="en-US" dirty="0" err="1"/>
              <a:t>Det</a:t>
            </a:r>
            <a:r>
              <a:rPr lang="en-US" dirty="0"/>
              <a:t>)</a:t>
            </a:r>
          </a:p>
        </p:txBody>
      </p:sp>
      <p:sp>
        <p:nvSpPr>
          <p:cNvPr id="19" name="TextBox 18"/>
          <p:cNvSpPr txBox="1"/>
          <p:nvPr/>
        </p:nvSpPr>
        <p:spPr>
          <a:xfrm>
            <a:off x="5105400" y="3581400"/>
            <a:ext cx="914400" cy="369332"/>
          </a:xfrm>
          <a:prstGeom prst="rect">
            <a:avLst/>
          </a:prstGeom>
          <a:noFill/>
        </p:spPr>
        <p:txBody>
          <a:bodyPr wrap="square" rtlCol="0">
            <a:spAutoFit/>
          </a:bodyPr>
          <a:lstStyle/>
          <a:p>
            <a:r>
              <a:rPr lang="en-US" dirty="0"/>
              <a:t>C 1-34</a:t>
            </a:r>
          </a:p>
        </p:txBody>
      </p:sp>
      <p:sp>
        <p:nvSpPr>
          <p:cNvPr id="20" name="TextBox 19"/>
          <p:cNvSpPr txBox="1"/>
          <p:nvPr/>
        </p:nvSpPr>
        <p:spPr>
          <a:xfrm>
            <a:off x="3124200" y="1905000"/>
            <a:ext cx="457200" cy="400110"/>
          </a:xfrm>
          <a:prstGeom prst="rect">
            <a:avLst/>
          </a:prstGeom>
          <a:noFill/>
        </p:spPr>
        <p:txBody>
          <a:bodyPr wrap="square" rtlCol="0">
            <a:spAutoFit/>
          </a:bodyPr>
          <a:lstStyle/>
          <a:p>
            <a:r>
              <a:rPr lang="en-US" sz="2000" b="1" dirty="0">
                <a:solidFill>
                  <a:schemeClr val="bg1"/>
                </a:solidFill>
              </a:rPr>
              <a:t>A</a:t>
            </a:r>
          </a:p>
        </p:txBody>
      </p:sp>
      <p:sp>
        <p:nvSpPr>
          <p:cNvPr id="21" name="TextBox 20"/>
          <p:cNvSpPr txBox="1"/>
          <p:nvPr/>
        </p:nvSpPr>
        <p:spPr>
          <a:xfrm>
            <a:off x="2362200" y="2667000"/>
            <a:ext cx="457200" cy="400110"/>
          </a:xfrm>
          <a:prstGeom prst="rect">
            <a:avLst/>
          </a:prstGeom>
          <a:noFill/>
        </p:spPr>
        <p:txBody>
          <a:bodyPr wrap="square" rtlCol="0">
            <a:spAutoFit/>
          </a:bodyPr>
          <a:lstStyle/>
          <a:p>
            <a:r>
              <a:rPr lang="en-US" sz="2000" b="1" dirty="0">
                <a:solidFill>
                  <a:schemeClr val="bg1"/>
                </a:solidFill>
              </a:rPr>
              <a:t>A</a:t>
            </a:r>
          </a:p>
        </p:txBody>
      </p:sp>
      <p:sp>
        <p:nvSpPr>
          <p:cNvPr id="22" name="TextBox 21"/>
          <p:cNvSpPr txBox="1"/>
          <p:nvPr/>
        </p:nvSpPr>
        <p:spPr>
          <a:xfrm>
            <a:off x="3962400" y="2647890"/>
            <a:ext cx="457200" cy="400110"/>
          </a:xfrm>
          <a:prstGeom prst="rect">
            <a:avLst/>
          </a:prstGeom>
          <a:noFill/>
        </p:spPr>
        <p:txBody>
          <a:bodyPr wrap="square" rtlCol="0">
            <a:spAutoFit/>
          </a:bodyPr>
          <a:lstStyle/>
          <a:p>
            <a:r>
              <a:rPr lang="en-US" sz="2000" b="1" dirty="0">
                <a:solidFill>
                  <a:schemeClr val="bg1"/>
                </a:solidFill>
              </a:rPr>
              <a:t>A</a:t>
            </a:r>
          </a:p>
        </p:txBody>
      </p:sp>
      <p:sp>
        <p:nvSpPr>
          <p:cNvPr id="23" name="TextBox 22"/>
          <p:cNvSpPr txBox="1"/>
          <p:nvPr/>
        </p:nvSpPr>
        <p:spPr>
          <a:xfrm>
            <a:off x="7086600" y="2647890"/>
            <a:ext cx="457200" cy="400110"/>
          </a:xfrm>
          <a:prstGeom prst="rect">
            <a:avLst/>
          </a:prstGeom>
          <a:noFill/>
        </p:spPr>
        <p:txBody>
          <a:bodyPr wrap="square" rtlCol="0">
            <a:spAutoFit/>
          </a:bodyPr>
          <a:lstStyle/>
          <a:p>
            <a:r>
              <a:rPr lang="en-US" sz="2000" b="1" dirty="0">
                <a:solidFill>
                  <a:schemeClr val="bg1"/>
                </a:solidFill>
              </a:rPr>
              <a:t>A</a:t>
            </a:r>
          </a:p>
        </p:txBody>
      </p:sp>
      <p:sp>
        <p:nvSpPr>
          <p:cNvPr id="24" name="TextBox 23"/>
          <p:cNvSpPr txBox="1"/>
          <p:nvPr/>
        </p:nvSpPr>
        <p:spPr>
          <a:xfrm>
            <a:off x="4648200" y="4895910"/>
            <a:ext cx="457200" cy="400110"/>
          </a:xfrm>
          <a:prstGeom prst="rect">
            <a:avLst/>
          </a:prstGeom>
          <a:noFill/>
        </p:spPr>
        <p:txBody>
          <a:bodyPr wrap="square" rtlCol="0">
            <a:spAutoFit/>
          </a:bodyPr>
          <a:lstStyle/>
          <a:p>
            <a:r>
              <a:rPr lang="en-US" sz="2000" b="1" dirty="0">
                <a:solidFill>
                  <a:schemeClr val="bg1"/>
                </a:solidFill>
              </a:rPr>
              <a:t>A</a:t>
            </a:r>
          </a:p>
        </p:txBody>
      </p:sp>
      <p:sp>
        <p:nvSpPr>
          <p:cNvPr id="25" name="TextBox 24"/>
          <p:cNvSpPr txBox="1"/>
          <p:nvPr/>
        </p:nvSpPr>
        <p:spPr>
          <a:xfrm>
            <a:off x="5410200" y="4038600"/>
            <a:ext cx="457200" cy="400110"/>
          </a:xfrm>
          <a:prstGeom prst="rect">
            <a:avLst/>
          </a:prstGeom>
          <a:noFill/>
        </p:spPr>
        <p:txBody>
          <a:bodyPr wrap="square" rtlCol="0">
            <a:spAutoFit/>
          </a:bodyPr>
          <a:lstStyle/>
          <a:p>
            <a:r>
              <a:rPr lang="en-US" sz="2000" b="1" dirty="0">
                <a:solidFill>
                  <a:schemeClr val="bg1"/>
                </a:solidFill>
              </a:rPr>
              <a:t>B</a:t>
            </a:r>
          </a:p>
        </p:txBody>
      </p:sp>
      <p:sp>
        <p:nvSpPr>
          <p:cNvPr id="26" name="TextBox 25"/>
          <p:cNvSpPr txBox="1"/>
          <p:nvPr/>
        </p:nvSpPr>
        <p:spPr>
          <a:xfrm>
            <a:off x="7924800" y="1905000"/>
            <a:ext cx="457200" cy="400110"/>
          </a:xfrm>
          <a:prstGeom prst="rect">
            <a:avLst/>
          </a:prstGeom>
          <a:noFill/>
        </p:spPr>
        <p:txBody>
          <a:bodyPr wrap="square" rtlCol="0">
            <a:spAutoFit/>
          </a:bodyPr>
          <a:lstStyle/>
          <a:p>
            <a:r>
              <a:rPr lang="en-US" sz="2000" b="1" dirty="0">
                <a:solidFill>
                  <a:schemeClr val="bg1"/>
                </a:solidFill>
              </a:rPr>
              <a:t>B</a:t>
            </a:r>
          </a:p>
        </p:txBody>
      </p:sp>
      <p:sp>
        <p:nvSpPr>
          <p:cNvPr id="27" name="TextBox 26"/>
          <p:cNvSpPr txBox="1"/>
          <p:nvPr/>
        </p:nvSpPr>
        <p:spPr>
          <a:xfrm>
            <a:off x="8763000" y="2724090"/>
            <a:ext cx="457200" cy="400110"/>
          </a:xfrm>
          <a:prstGeom prst="rect">
            <a:avLst/>
          </a:prstGeom>
          <a:noFill/>
        </p:spPr>
        <p:txBody>
          <a:bodyPr wrap="square" rtlCol="0">
            <a:spAutoFit/>
          </a:bodyPr>
          <a:lstStyle/>
          <a:p>
            <a:r>
              <a:rPr lang="en-US" sz="2000" b="1" dirty="0">
                <a:solidFill>
                  <a:schemeClr val="bg1"/>
                </a:solidFill>
              </a:rPr>
              <a:t>C</a:t>
            </a:r>
          </a:p>
        </p:txBody>
      </p:sp>
      <p:sp>
        <p:nvSpPr>
          <p:cNvPr id="28" name="TextBox 27"/>
          <p:cNvSpPr txBox="1"/>
          <p:nvPr/>
        </p:nvSpPr>
        <p:spPr>
          <a:xfrm>
            <a:off x="6248400" y="4876800"/>
            <a:ext cx="457200" cy="400110"/>
          </a:xfrm>
          <a:prstGeom prst="rect">
            <a:avLst/>
          </a:prstGeom>
          <a:noFill/>
        </p:spPr>
        <p:txBody>
          <a:bodyPr wrap="square" rtlCol="0">
            <a:spAutoFit/>
          </a:bodyPr>
          <a:lstStyle/>
          <a:p>
            <a:r>
              <a:rPr lang="en-US" sz="2000" b="1" dirty="0">
                <a:solidFill>
                  <a:schemeClr val="bg1"/>
                </a:solidFill>
              </a:rPr>
              <a:t>C</a:t>
            </a:r>
          </a:p>
        </p:txBody>
      </p:sp>
      <p:cxnSp>
        <p:nvCxnSpPr>
          <p:cNvPr id="30" name="Straight Connector 29"/>
          <p:cNvCxnSpPr/>
          <p:nvPr/>
        </p:nvCxnSpPr>
        <p:spPr>
          <a:xfrm>
            <a:off x="2971800" y="3886200"/>
            <a:ext cx="533400" cy="3048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rot="324846">
            <a:off x="3505200" y="3859675"/>
            <a:ext cx="395514" cy="353786"/>
          </a:xfrm>
          <a:custGeom>
            <a:avLst/>
            <a:gdLst>
              <a:gd name="connsiteX0" fmla="*/ 0 w 395514"/>
              <a:gd name="connsiteY0" fmla="*/ 353786 h 353786"/>
              <a:gd name="connsiteX1" fmla="*/ 283029 w 395514"/>
              <a:gd name="connsiteY1" fmla="*/ 244929 h 353786"/>
              <a:gd name="connsiteX2" fmla="*/ 381000 w 395514"/>
              <a:gd name="connsiteY2" fmla="*/ 38100 h 353786"/>
              <a:gd name="connsiteX3" fmla="*/ 370114 w 395514"/>
              <a:gd name="connsiteY3" fmla="*/ 16329 h 353786"/>
            </a:gdLst>
            <a:ahLst/>
            <a:cxnLst>
              <a:cxn ang="0">
                <a:pos x="connsiteX0" y="connsiteY0"/>
              </a:cxn>
              <a:cxn ang="0">
                <a:pos x="connsiteX1" y="connsiteY1"/>
              </a:cxn>
              <a:cxn ang="0">
                <a:pos x="connsiteX2" y="connsiteY2"/>
              </a:cxn>
              <a:cxn ang="0">
                <a:pos x="connsiteX3" y="connsiteY3"/>
              </a:cxn>
            </a:cxnLst>
            <a:rect l="l" t="t" r="r" b="b"/>
            <a:pathLst>
              <a:path w="395514" h="353786">
                <a:moveTo>
                  <a:pt x="0" y="353786"/>
                </a:moveTo>
                <a:cubicBezTo>
                  <a:pt x="109764" y="325664"/>
                  <a:pt x="219529" y="297543"/>
                  <a:pt x="283029" y="244929"/>
                </a:cubicBezTo>
                <a:cubicBezTo>
                  <a:pt x="346529" y="192315"/>
                  <a:pt x="366486" y="76200"/>
                  <a:pt x="381000" y="38100"/>
                </a:cubicBezTo>
                <a:cubicBezTo>
                  <a:pt x="395514" y="0"/>
                  <a:pt x="382814" y="8164"/>
                  <a:pt x="370114" y="16329"/>
                </a:cubicBez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Connector 38"/>
          <p:cNvCxnSpPr/>
          <p:nvPr/>
        </p:nvCxnSpPr>
        <p:spPr>
          <a:xfrm>
            <a:off x="5105400" y="6057900"/>
            <a:ext cx="533400" cy="30480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a:off x="5638800" y="6019800"/>
            <a:ext cx="395514" cy="353786"/>
          </a:xfrm>
          <a:custGeom>
            <a:avLst/>
            <a:gdLst>
              <a:gd name="connsiteX0" fmla="*/ 0 w 395514"/>
              <a:gd name="connsiteY0" fmla="*/ 353786 h 353786"/>
              <a:gd name="connsiteX1" fmla="*/ 283029 w 395514"/>
              <a:gd name="connsiteY1" fmla="*/ 244929 h 353786"/>
              <a:gd name="connsiteX2" fmla="*/ 381000 w 395514"/>
              <a:gd name="connsiteY2" fmla="*/ 38100 h 353786"/>
              <a:gd name="connsiteX3" fmla="*/ 370114 w 395514"/>
              <a:gd name="connsiteY3" fmla="*/ 16329 h 353786"/>
            </a:gdLst>
            <a:ahLst/>
            <a:cxnLst>
              <a:cxn ang="0">
                <a:pos x="connsiteX0" y="connsiteY0"/>
              </a:cxn>
              <a:cxn ang="0">
                <a:pos x="connsiteX1" y="connsiteY1"/>
              </a:cxn>
              <a:cxn ang="0">
                <a:pos x="connsiteX2" y="connsiteY2"/>
              </a:cxn>
              <a:cxn ang="0">
                <a:pos x="connsiteX3" y="connsiteY3"/>
              </a:cxn>
            </a:cxnLst>
            <a:rect l="l" t="t" r="r" b="b"/>
            <a:pathLst>
              <a:path w="395514" h="353786">
                <a:moveTo>
                  <a:pt x="0" y="353786"/>
                </a:moveTo>
                <a:cubicBezTo>
                  <a:pt x="109764" y="325664"/>
                  <a:pt x="219529" y="297543"/>
                  <a:pt x="283029" y="244929"/>
                </a:cubicBezTo>
                <a:cubicBezTo>
                  <a:pt x="346529" y="192315"/>
                  <a:pt x="366486" y="76200"/>
                  <a:pt x="381000" y="38100"/>
                </a:cubicBezTo>
                <a:cubicBezTo>
                  <a:pt x="395514" y="0"/>
                  <a:pt x="382814" y="8164"/>
                  <a:pt x="370114" y="16329"/>
                </a:cubicBezTo>
              </a:path>
            </a:pathLst>
          </a:cu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7620000" y="3886200"/>
            <a:ext cx="518886" cy="3429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8138886" y="3886200"/>
            <a:ext cx="395514" cy="353786"/>
          </a:xfrm>
          <a:custGeom>
            <a:avLst/>
            <a:gdLst>
              <a:gd name="connsiteX0" fmla="*/ 0 w 395514"/>
              <a:gd name="connsiteY0" fmla="*/ 353786 h 353786"/>
              <a:gd name="connsiteX1" fmla="*/ 283029 w 395514"/>
              <a:gd name="connsiteY1" fmla="*/ 244929 h 353786"/>
              <a:gd name="connsiteX2" fmla="*/ 381000 w 395514"/>
              <a:gd name="connsiteY2" fmla="*/ 38100 h 353786"/>
              <a:gd name="connsiteX3" fmla="*/ 370114 w 395514"/>
              <a:gd name="connsiteY3" fmla="*/ 16329 h 353786"/>
            </a:gdLst>
            <a:ahLst/>
            <a:cxnLst>
              <a:cxn ang="0">
                <a:pos x="connsiteX0" y="connsiteY0"/>
              </a:cxn>
              <a:cxn ang="0">
                <a:pos x="connsiteX1" y="connsiteY1"/>
              </a:cxn>
              <a:cxn ang="0">
                <a:pos x="connsiteX2" y="connsiteY2"/>
              </a:cxn>
              <a:cxn ang="0">
                <a:pos x="connsiteX3" y="connsiteY3"/>
              </a:cxn>
            </a:cxnLst>
            <a:rect l="l" t="t" r="r" b="b"/>
            <a:pathLst>
              <a:path w="395514" h="353786">
                <a:moveTo>
                  <a:pt x="0" y="353786"/>
                </a:moveTo>
                <a:cubicBezTo>
                  <a:pt x="109764" y="325664"/>
                  <a:pt x="219529" y="297543"/>
                  <a:pt x="283029" y="244929"/>
                </a:cubicBezTo>
                <a:cubicBezTo>
                  <a:pt x="346529" y="192315"/>
                  <a:pt x="366486" y="76200"/>
                  <a:pt x="381000" y="38100"/>
                </a:cubicBezTo>
                <a:cubicBezTo>
                  <a:pt x="395514" y="0"/>
                  <a:pt x="382814" y="8164"/>
                  <a:pt x="370114" y="16329"/>
                </a:cubicBezTo>
              </a:path>
            </a:pathLst>
          </a:cu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7086600" y="2438400"/>
            <a:ext cx="381000" cy="990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086600" y="2667000"/>
            <a:ext cx="381000" cy="400110"/>
          </a:xfrm>
          <a:prstGeom prst="rect">
            <a:avLst/>
          </a:prstGeom>
          <a:noFill/>
        </p:spPr>
        <p:txBody>
          <a:bodyPr wrap="square" rtlCol="0">
            <a:spAutoFit/>
          </a:bodyPr>
          <a:lstStyle/>
          <a:p>
            <a:r>
              <a:rPr lang="en-US" sz="2000" dirty="0">
                <a:solidFill>
                  <a:schemeClr val="bg1"/>
                </a:solidFill>
              </a:rPr>
              <a:t>B</a:t>
            </a:r>
          </a:p>
        </p:txBody>
      </p:sp>
      <p:sp>
        <p:nvSpPr>
          <p:cNvPr id="47" name="Rectangle 46"/>
          <p:cNvSpPr/>
          <p:nvPr/>
        </p:nvSpPr>
        <p:spPr>
          <a:xfrm>
            <a:off x="8686800" y="2438400"/>
            <a:ext cx="381000" cy="990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0800000" flipV="1">
            <a:off x="8686800" y="2743200"/>
            <a:ext cx="381000" cy="400110"/>
          </a:xfrm>
          <a:prstGeom prst="rect">
            <a:avLst/>
          </a:prstGeom>
          <a:noFill/>
        </p:spPr>
        <p:txBody>
          <a:bodyPr wrap="square" rtlCol="0">
            <a:spAutoFit/>
          </a:bodyPr>
          <a:lstStyle/>
          <a:p>
            <a:r>
              <a:rPr lang="en-US" sz="2000" dirty="0">
                <a:solidFill>
                  <a:schemeClr val="bg1"/>
                </a:solidFill>
              </a:rPr>
              <a:t>B</a:t>
            </a:r>
          </a:p>
        </p:txBody>
      </p:sp>
      <p:sp>
        <p:nvSpPr>
          <p:cNvPr id="43"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Plans</a:t>
            </a:r>
            <a:endParaRPr lang="en-US" kern="0" dirty="0"/>
          </a:p>
        </p:txBody>
      </p:sp>
    </p:spTree>
    <p:extLst>
      <p:ext uri="{BB962C8B-B14F-4D97-AF65-F5344CB8AC3E}">
        <p14:creationId xmlns:p14="http://schemas.microsoft.com/office/powerpoint/2010/main" val="426397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28" grpId="0"/>
      <p:bldP spid="38" grpId="0" animBg="1"/>
      <p:bldP spid="40" grpId="0" animBg="1"/>
      <p:bldP spid="42" grpId="0" animBg="1"/>
      <p:bldP spid="46" grpId="0" animBg="1"/>
      <p:bldP spid="44" grpId="0"/>
      <p:bldP spid="47" grpId="0" animBg="1"/>
      <p:bldP spid="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894263"/>
            <a:ext cx="7772400" cy="1003300"/>
          </a:xfrm>
        </p:spPr>
        <p:txBody>
          <a:bodyPr/>
          <a:lstStyle/>
          <a:p>
            <a:r>
              <a:rPr lang="en-US" sz="2800" cap="none" dirty="0"/>
              <a:t>Weapons Storage / Ammunition Storage</a:t>
            </a:r>
          </a:p>
        </p:txBody>
      </p:sp>
      <p:sp>
        <p:nvSpPr>
          <p:cNvPr id="3" name="Text Placeholder 2"/>
          <p:cNvSpPr>
            <a:spLocks noGrp="1"/>
          </p:cNvSpPr>
          <p:nvPr>
            <p:ph type="body" idx="1"/>
          </p:nvPr>
        </p:nvSpPr>
        <p:spPr>
          <a:xfrm>
            <a:off x="2246313" y="3381014"/>
            <a:ext cx="7772400" cy="1500187"/>
          </a:xfrm>
        </p:spPr>
        <p:txBody>
          <a:bodyPr/>
          <a:lstStyle/>
          <a:p>
            <a:r>
              <a:rPr lang="en-US" dirty="0"/>
              <a:t>Racks / Locks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684" y="914401"/>
            <a:ext cx="6408116" cy="3723453"/>
          </a:xfrm>
          <a:prstGeom prst="rect">
            <a:avLst/>
          </a:prstGeom>
        </p:spPr>
      </p:pic>
    </p:spTree>
    <p:extLst>
      <p:ext uri="{BB962C8B-B14F-4D97-AF65-F5344CB8AC3E}">
        <p14:creationId xmlns:p14="http://schemas.microsoft.com/office/powerpoint/2010/main" val="37381722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US" dirty="0"/>
              <a:t>   </a:t>
            </a:r>
            <a:r>
              <a:rPr lang="en-US" sz="2400" dirty="0"/>
              <a:t>When not in use, arms will be stored in banded crates, metal containers, approved standard issue racks or locally fabricated arms racks, and secured in approved weapons storage facilities. Standard issue approved metal wall lockers or metal cabinets may be used (</a:t>
            </a:r>
            <a:r>
              <a:rPr lang="en-US" sz="2400" i="1" u="sng" dirty="0">
                <a:solidFill>
                  <a:srgbClr val="FF0000"/>
                </a:solidFill>
              </a:rPr>
              <a:t>when certified</a:t>
            </a:r>
            <a:r>
              <a:rPr lang="en-US" sz="2400" dirty="0"/>
              <a:t>). </a:t>
            </a:r>
            <a:endParaRPr lang="en-US" dirty="0"/>
          </a:p>
          <a:p>
            <a:pPr algn="ctr" eaLnBrk="1" hangingPunct="1">
              <a:buFontTx/>
              <a:buNone/>
            </a:pPr>
            <a:endParaRPr lang="en-US"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464191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0895" y="535964"/>
            <a:ext cx="8610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Physical Security During Expeditionary Operations</a:t>
            </a:r>
          </a:p>
        </p:txBody>
      </p:sp>
      <p:sp>
        <p:nvSpPr>
          <p:cNvPr id="4" name="Rectangle 3"/>
          <p:cNvSpPr/>
          <p:nvPr/>
        </p:nvSpPr>
        <p:spPr>
          <a:xfrm>
            <a:off x="0" y="1037225"/>
            <a:ext cx="12060195" cy="5109091"/>
          </a:xfrm>
          <a:prstGeom prst="rect">
            <a:avLst/>
          </a:prstGeom>
        </p:spPr>
        <p:txBody>
          <a:bodyPr wrap="square">
            <a:spAutoFit/>
          </a:bodyPr>
          <a:lstStyle/>
          <a:p>
            <a:pPr algn="ctr"/>
            <a:r>
              <a:rPr lang="en-US" sz="2000" b="1" dirty="0"/>
              <a:t>Rear Detachment Physical Security Requirements</a:t>
            </a:r>
          </a:p>
          <a:p>
            <a:endParaRPr lang="en-US" dirty="0"/>
          </a:p>
          <a:p>
            <a:pPr marL="285750" indent="-285750">
              <a:buFont typeface="Arial" panose="020B0604020202020204" pitchFamily="34" charset="0"/>
              <a:buChar char="•"/>
            </a:pPr>
            <a:r>
              <a:rPr lang="en-US" dirty="0"/>
              <a:t>During the deploying unit's absence from home station, a duty officer or duty NCO will conduct a daily check of the arms room entrance.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rear detachment armorer will test the IDS on a monthly basis. If the IDS is not operating or is malfunctioning, the rear detachment commander must post an armed guard at the arms room until all weapons and ammunition stored therein can be relocated to an alternate arms room or the IDS is repaired.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Privately owned weapons stored in unit arms room will be included on the inventory lists and stored in the arms room IAW AR 190-11 and AR 190-13.</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Government property, other than AA&amp;E, will be placed under continuous surveillance or afforded protection by other means (fenced enclosure, secured within bldg.) to preclude unauthorized access to these items.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no rear detachment is established, all AA&amp;E, sensitive and high value items not accompanying the unit will be turned-in to the LRC, Supply and Services Division. At no time will AA&amp;E or sensitive items be left unattended and/or unsecured.</a:t>
            </a:r>
          </a:p>
        </p:txBody>
      </p:sp>
    </p:spTree>
    <p:extLst>
      <p:ext uri="{BB962C8B-B14F-4D97-AF65-F5344CB8AC3E}">
        <p14:creationId xmlns:p14="http://schemas.microsoft.com/office/powerpoint/2010/main" val="9545546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Photo of M12 Storage Rack"/>
          <p:cNvPicPr>
            <a:picLocks noChangeAspect="1" noChangeArrowheads="1"/>
          </p:cNvPicPr>
          <p:nvPr/>
        </p:nvPicPr>
        <p:blipFill>
          <a:blip r:embed="rId3" cstate="print"/>
          <a:srcRect/>
          <a:stretch>
            <a:fillRect/>
          </a:stretch>
        </p:blipFill>
        <p:spPr bwMode="auto">
          <a:xfrm>
            <a:off x="5219700" y="1064735"/>
            <a:ext cx="1752600" cy="2225675"/>
          </a:xfrm>
          <a:prstGeom prst="rect">
            <a:avLst/>
          </a:prstGeom>
          <a:noFill/>
          <a:ln w="28575">
            <a:solidFill>
              <a:schemeClr val="tx1"/>
            </a:solidFill>
            <a:miter lim="800000"/>
            <a:headEnd/>
            <a:tailEnd/>
          </a:ln>
        </p:spPr>
      </p:pic>
      <p:sp>
        <p:nvSpPr>
          <p:cNvPr id="138244" name="Text Box 4"/>
          <p:cNvSpPr txBox="1">
            <a:spLocks noChangeArrowheads="1"/>
          </p:cNvSpPr>
          <p:nvPr/>
        </p:nvSpPr>
        <p:spPr bwMode="auto">
          <a:xfrm>
            <a:off x="4800600" y="3334381"/>
            <a:ext cx="2590800" cy="369888"/>
          </a:xfrm>
          <a:prstGeom prst="rect">
            <a:avLst/>
          </a:prstGeom>
          <a:noFill/>
          <a:ln w="9525">
            <a:noFill/>
            <a:miter lim="800000"/>
            <a:headEnd/>
            <a:tailEnd/>
          </a:ln>
        </p:spPr>
        <p:txBody>
          <a:bodyPr>
            <a:spAutoFit/>
          </a:bodyPr>
          <a:lstStyle/>
          <a:p>
            <a:pPr algn="ctr"/>
            <a:r>
              <a:rPr lang="en-US" b="1" dirty="0"/>
              <a:t>STANDARD ISSUE</a:t>
            </a:r>
          </a:p>
        </p:txBody>
      </p:sp>
      <p:pic>
        <p:nvPicPr>
          <p:cNvPr id="138245" name="Picture 5" descr="493"/>
          <p:cNvPicPr>
            <a:picLocks noChangeAspect="1" noChangeArrowheads="1"/>
          </p:cNvPicPr>
          <p:nvPr/>
        </p:nvPicPr>
        <p:blipFill>
          <a:blip r:embed="rId4" cstate="print"/>
          <a:srcRect l="73610" t="10493" r="5556" b="10493"/>
          <a:stretch>
            <a:fillRect/>
          </a:stretch>
        </p:blipFill>
        <p:spPr bwMode="auto">
          <a:xfrm>
            <a:off x="7924800" y="1889126"/>
            <a:ext cx="2514600" cy="2682875"/>
          </a:xfrm>
          <a:prstGeom prst="rect">
            <a:avLst/>
          </a:prstGeom>
          <a:noFill/>
          <a:ln w="28575">
            <a:solidFill>
              <a:schemeClr val="tx1"/>
            </a:solidFill>
            <a:miter lim="800000"/>
            <a:headEnd/>
            <a:tailEnd/>
          </a:ln>
        </p:spPr>
      </p:pic>
      <p:pic>
        <p:nvPicPr>
          <p:cNvPr id="138246" name="Picture 9" descr="http://alwartac.com/graphics/tactical/weaponsrack.jpg"/>
          <p:cNvPicPr>
            <a:picLocks noChangeAspect="1" noChangeArrowheads="1"/>
          </p:cNvPicPr>
          <p:nvPr/>
        </p:nvPicPr>
        <p:blipFill>
          <a:blip r:embed="rId5" cstate="print"/>
          <a:srcRect/>
          <a:stretch>
            <a:fillRect/>
          </a:stretch>
        </p:blipFill>
        <p:spPr bwMode="auto">
          <a:xfrm>
            <a:off x="4572000" y="3825876"/>
            <a:ext cx="2971800" cy="2232025"/>
          </a:xfrm>
          <a:prstGeom prst="rect">
            <a:avLst/>
          </a:prstGeom>
          <a:noFill/>
          <a:ln w="28575">
            <a:solidFill>
              <a:schemeClr val="tx1"/>
            </a:solidFill>
            <a:miter lim="800000"/>
            <a:headEnd/>
            <a:tailEnd/>
          </a:ln>
        </p:spPr>
      </p:pic>
      <p:pic>
        <p:nvPicPr>
          <p:cNvPr id="138247" name="Picture 12"/>
          <p:cNvPicPr>
            <a:picLocks noChangeAspect="1" noChangeArrowheads="1"/>
          </p:cNvPicPr>
          <p:nvPr/>
        </p:nvPicPr>
        <p:blipFill>
          <a:blip r:embed="rId6" cstate="print"/>
          <a:srcRect l="13506" t="56705" r="69563" b="16409"/>
          <a:stretch>
            <a:fillRect/>
          </a:stretch>
        </p:blipFill>
        <p:spPr bwMode="auto">
          <a:xfrm>
            <a:off x="1828800" y="1828800"/>
            <a:ext cx="2362200" cy="2667000"/>
          </a:xfrm>
          <a:prstGeom prst="rect">
            <a:avLst/>
          </a:prstGeom>
          <a:noFill/>
          <a:ln w="25400">
            <a:solidFill>
              <a:schemeClr val="tx1"/>
            </a:solidFill>
            <a:miter lim="800000"/>
            <a:headEnd/>
            <a:tailEnd/>
          </a:ln>
        </p:spPr>
      </p:pic>
      <p:sp>
        <p:nvSpPr>
          <p:cNvPr id="138248" name="Text Box 4"/>
          <p:cNvSpPr txBox="1">
            <a:spLocks noChangeArrowheads="1"/>
          </p:cNvSpPr>
          <p:nvPr/>
        </p:nvSpPr>
        <p:spPr bwMode="auto">
          <a:xfrm>
            <a:off x="5295900" y="6092373"/>
            <a:ext cx="1600200" cy="369887"/>
          </a:xfrm>
          <a:prstGeom prst="rect">
            <a:avLst/>
          </a:prstGeom>
          <a:noFill/>
          <a:ln w="9525">
            <a:noFill/>
            <a:miter lim="800000"/>
            <a:headEnd/>
            <a:tailEnd/>
          </a:ln>
        </p:spPr>
        <p:txBody>
          <a:bodyPr>
            <a:spAutoFit/>
          </a:bodyPr>
          <a:lstStyle/>
          <a:p>
            <a:pPr algn="ctr"/>
            <a:r>
              <a:rPr lang="en-US" b="1" dirty="0"/>
              <a:t>War-Tec</a:t>
            </a:r>
          </a:p>
        </p:txBody>
      </p:sp>
      <p:sp>
        <p:nvSpPr>
          <p:cNvPr id="138249" name="Text Box 4"/>
          <p:cNvSpPr txBox="1">
            <a:spLocks noChangeArrowheads="1"/>
          </p:cNvSpPr>
          <p:nvPr/>
        </p:nvSpPr>
        <p:spPr bwMode="auto">
          <a:xfrm>
            <a:off x="1828800" y="4572000"/>
            <a:ext cx="2362200" cy="369888"/>
          </a:xfrm>
          <a:prstGeom prst="rect">
            <a:avLst/>
          </a:prstGeom>
          <a:noFill/>
          <a:ln w="9525">
            <a:noFill/>
            <a:miter lim="800000"/>
            <a:headEnd/>
            <a:tailEnd/>
          </a:ln>
        </p:spPr>
        <p:txBody>
          <a:bodyPr>
            <a:spAutoFit/>
          </a:bodyPr>
          <a:lstStyle/>
          <a:p>
            <a:pPr algn="ctr"/>
            <a:r>
              <a:rPr lang="en-US" b="1" dirty="0"/>
              <a:t>Marvel</a:t>
            </a:r>
          </a:p>
        </p:txBody>
      </p:sp>
      <p:sp>
        <p:nvSpPr>
          <p:cNvPr id="138250" name="Text Box 4"/>
          <p:cNvSpPr txBox="1">
            <a:spLocks noChangeArrowheads="1"/>
          </p:cNvSpPr>
          <p:nvPr/>
        </p:nvSpPr>
        <p:spPr bwMode="auto">
          <a:xfrm>
            <a:off x="7848600" y="4572000"/>
            <a:ext cx="2667000" cy="369888"/>
          </a:xfrm>
          <a:prstGeom prst="rect">
            <a:avLst/>
          </a:prstGeom>
          <a:noFill/>
          <a:ln w="9525">
            <a:noFill/>
            <a:miter lim="800000"/>
            <a:headEnd/>
            <a:tailEnd/>
          </a:ln>
        </p:spPr>
        <p:txBody>
          <a:bodyPr>
            <a:spAutoFit/>
          </a:bodyPr>
          <a:lstStyle/>
          <a:p>
            <a:pPr algn="ctr"/>
            <a:r>
              <a:rPr lang="en-US" b="1" dirty="0"/>
              <a:t>Space Saver</a:t>
            </a:r>
          </a:p>
        </p:txBody>
      </p:sp>
      <p:sp>
        <p:nvSpPr>
          <p:cNvPr id="1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8702107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905001" y="2151965"/>
            <a:ext cx="4015509" cy="281940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6629401" y="2169247"/>
            <a:ext cx="3493911" cy="2774576"/>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2590800" y="5334001"/>
            <a:ext cx="2362200" cy="646331"/>
          </a:xfrm>
          <a:prstGeom prst="rect">
            <a:avLst/>
          </a:prstGeom>
          <a:noFill/>
          <a:ln w="9525">
            <a:noFill/>
            <a:miter lim="800000"/>
            <a:headEnd/>
            <a:tailEnd/>
          </a:ln>
        </p:spPr>
        <p:txBody>
          <a:bodyPr>
            <a:spAutoFit/>
          </a:bodyPr>
          <a:lstStyle/>
          <a:p>
            <a:pPr algn="ctr"/>
            <a:r>
              <a:rPr lang="en-US" b="1" dirty="0"/>
              <a:t>Marvel</a:t>
            </a:r>
          </a:p>
          <a:p>
            <a:pPr algn="ctr"/>
            <a:r>
              <a:rPr lang="en-US" b="1" dirty="0"/>
              <a:t>“Push Together”</a:t>
            </a:r>
          </a:p>
        </p:txBody>
      </p:sp>
      <p:sp>
        <p:nvSpPr>
          <p:cNvPr id="6" name="Text Box 4"/>
          <p:cNvSpPr txBox="1">
            <a:spLocks noChangeArrowheads="1"/>
          </p:cNvSpPr>
          <p:nvPr/>
        </p:nvSpPr>
        <p:spPr bwMode="auto">
          <a:xfrm>
            <a:off x="7315200" y="5334001"/>
            <a:ext cx="2667000" cy="646331"/>
          </a:xfrm>
          <a:prstGeom prst="rect">
            <a:avLst/>
          </a:prstGeom>
          <a:noFill/>
          <a:ln w="9525">
            <a:noFill/>
            <a:miter lim="800000"/>
            <a:headEnd/>
            <a:tailEnd/>
          </a:ln>
        </p:spPr>
        <p:txBody>
          <a:bodyPr>
            <a:spAutoFit/>
          </a:bodyPr>
          <a:lstStyle/>
          <a:p>
            <a:pPr algn="ctr"/>
            <a:r>
              <a:rPr lang="en-US" b="1" dirty="0"/>
              <a:t>Space Saver</a:t>
            </a:r>
          </a:p>
          <a:p>
            <a:pPr algn="ctr"/>
            <a:r>
              <a:rPr lang="en-US" b="1" dirty="0"/>
              <a:t>“Swing Arms”</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32303750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45D2728-5F90-4648-A55C-9613FA6F2D17}" type="slidenum">
              <a:rPr lang="en-US" smtClean="0"/>
              <a:pPr>
                <a:defRPr/>
              </a:pPr>
              <a:t>62</a:t>
            </a:fld>
            <a:r>
              <a:rPr lang="en-US"/>
              <a:t>  OF 11</a:t>
            </a:r>
            <a:endParaRPr lang="en-US" dirty="0"/>
          </a:p>
        </p:txBody>
      </p:sp>
      <p:sp>
        <p:nvSpPr>
          <p:cNvPr id="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318" y="1179114"/>
            <a:ext cx="3936683" cy="32805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307555"/>
            <a:ext cx="4267200" cy="2833688"/>
          </a:xfrm>
          <a:prstGeom prst="rect">
            <a:avLst/>
          </a:prstGeom>
        </p:spPr>
      </p:pic>
      <p:sp>
        <p:nvSpPr>
          <p:cNvPr id="6" name="TextBox 7"/>
          <p:cNvSpPr txBox="1">
            <a:spLocks noChangeArrowheads="1"/>
          </p:cNvSpPr>
          <p:nvPr/>
        </p:nvSpPr>
        <p:spPr bwMode="auto">
          <a:xfrm>
            <a:off x="6324600" y="1276231"/>
            <a:ext cx="2971800" cy="1846659"/>
          </a:xfrm>
          <a:prstGeom prst="rect">
            <a:avLst/>
          </a:prstGeom>
          <a:noFill/>
          <a:ln w="9525">
            <a:noFill/>
            <a:miter lim="800000"/>
            <a:headEnd/>
            <a:tailEnd/>
          </a:ln>
        </p:spPr>
        <p:txBody>
          <a:bodyPr wrap="square">
            <a:spAutoFit/>
          </a:bodyPr>
          <a:lstStyle/>
          <a:p>
            <a:r>
              <a:rPr lang="en-US" sz="2400" dirty="0"/>
              <a:t>Stanley-</a:t>
            </a:r>
            <a:r>
              <a:rPr lang="en-US" sz="2400" dirty="0" err="1"/>
              <a:t>Vidmar</a:t>
            </a:r>
            <a:endParaRPr lang="en-US" dirty="0"/>
          </a:p>
          <a:p>
            <a:endParaRPr lang="en-US" dirty="0"/>
          </a:p>
          <a:p>
            <a:pPr>
              <a:buFont typeface="Arial" charset="0"/>
              <a:buChar char="•"/>
            </a:pPr>
            <a:r>
              <a:rPr lang="en-US" dirty="0"/>
              <a:t> Based on four (4) specific configurations.</a:t>
            </a:r>
          </a:p>
          <a:p>
            <a:pPr>
              <a:buFont typeface="Arial" charset="0"/>
              <a:buChar char="•"/>
            </a:pPr>
            <a:r>
              <a:rPr lang="en-US" dirty="0"/>
              <a:t> Salesman will sell you any configuration.</a:t>
            </a:r>
          </a:p>
        </p:txBody>
      </p:sp>
      <p:sp>
        <p:nvSpPr>
          <p:cNvPr id="7" name="TextBox 7"/>
          <p:cNvSpPr txBox="1">
            <a:spLocks noChangeArrowheads="1"/>
          </p:cNvSpPr>
          <p:nvPr/>
        </p:nvSpPr>
        <p:spPr bwMode="auto">
          <a:xfrm>
            <a:off x="2641758" y="4977298"/>
            <a:ext cx="2971800" cy="646331"/>
          </a:xfrm>
          <a:prstGeom prst="rect">
            <a:avLst/>
          </a:prstGeom>
          <a:noFill/>
          <a:ln w="9525">
            <a:noFill/>
            <a:miter lim="800000"/>
            <a:headEnd/>
            <a:tailEnd/>
          </a:ln>
        </p:spPr>
        <p:txBody>
          <a:bodyPr wrap="square">
            <a:spAutoFit/>
          </a:bodyPr>
          <a:lstStyle/>
          <a:p>
            <a:pPr>
              <a:buFont typeface="Arial" charset="0"/>
              <a:buChar char="•"/>
            </a:pPr>
            <a:r>
              <a:rPr lang="en-US" dirty="0"/>
              <a:t>Approved configurations will have NSN.</a:t>
            </a:r>
          </a:p>
        </p:txBody>
      </p:sp>
    </p:spTree>
    <p:extLst>
      <p:ext uri="{BB962C8B-B14F-4D97-AF65-F5344CB8AC3E}">
        <p14:creationId xmlns:p14="http://schemas.microsoft.com/office/powerpoint/2010/main" val="27476241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2"/>
          <p:cNvPicPr>
            <a:picLocks noChangeAspect="1" noChangeArrowheads="1"/>
          </p:cNvPicPr>
          <p:nvPr/>
        </p:nvPicPr>
        <p:blipFill>
          <a:blip r:embed="rId3" cstate="print"/>
          <a:srcRect l="8594" t="12973" r="4688"/>
          <a:stretch>
            <a:fillRect/>
          </a:stretch>
        </p:blipFill>
        <p:spPr bwMode="auto">
          <a:xfrm>
            <a:off x="1899694" y="1600200"/>
            <a:ext cx="5776913" cy="4191000"/>
          </a:xfrm>
          <a:prstGeom prst="rect">
            <a:avLst/>
          </a:prstGeom>
          <a:noFill/>
          <a:ln w="9525">
            <a:noFill/>
            <a:miter lim="800000"/>
            <a:headEnd/>
            <a:tailEnd/>
          </a:ln>
        </p:spPr>
      </p:pic>
      <p:sp>
        <p:nvSpPr>
          <p:cNvPr id="139268" name="TextBox 7"/>
          <p:cNvSpPr txBox="1">
            <a:spLocks noChangeArrowheads="1"/>
          </p:cNvSpPr>
          <p:nvPr/>
        </p:nvSpPr>
        <p:spPr bwMode="auto">
          <a:xfrm>
            <a:off x="7696200" y="1981201"/>
            <a:ext cx="2971800" cy="2031325"/>
          </a:xfrm>
          <a:prstGeom prst="rect">
            <a:avLst/>
          </a:prstGeom>
          <a:noFill/>
          <a:ln w="9525">
            <a:noFill/>
            <a:miter lim="800000"/>
            <a:headEnd/>
            <a:tailEnd/>
          </a:ln>
        </p:spPr>
        <p:txBody>
          <a:bodyPr wrap="square">
            <a:spAutoFit/>
          </a:bodyPr>
          <a:lstStyle/>
          <a:p>
            <a:r>
              <a:rPr lang="en-US" dirty="0"/>
              <a:t>Authorized Weapons Racks:</a:t>
            </a:r>
          </a:p>
          <a:p>
            <a:endParaRPr lang="en-US" dirty="0"/>
          </a:p>
          <a:p>
            <a:pPr>
              <a:buFont typeface="Arial" charset="0"/>
              <a:buChar char="•"/>
            </a:pPr>
            <a:r>
              <a:rPr lang="en-US" dirty="0"/>
              <a:t>Space Saver</a:t>
            </a:r>
          </a:p>
          <a:p>
            <a:pPr>
              <a:buFont typeface="Arial" charset="0"/>
              <a:buChar char="•"/>
            </a:pPr>
            <a:r>
              <a:rPr lang="en-US" dirty="0"/>
              <a:t>Marvel</a:t>
            </a:r>
          </a:p>
          <a:p>
            <a:pPr>
              <a:buFont typeface="Arial" charset="0"/>
              <a:buChar char="•"/>
            </a:pPr>
            <a:r>
              <a:rPr lang="en-US" dirty="0"/>
              <a:t>Stanley </a:t>
            </a:r>
            <a:r>
              <a:rPr lang="en-US" dirty="0" err="1"/>
              <a:t>Vidmar</a:t>
            </a:r>
            <a:r>
              <a:rPr lang="en-US" dirty="0"/>
              <a:t> (limited)</a:t>
            </a:r>
          </a:p>
          <a:p>
            <a:pPr>
              <a:buFont typeface="Arial" charset="0"/>
              <a:buChar char="•"/>
            </a:pPr>
            <a:r>
              <a:rPr lang="en-US" dirty="0"/>
              <a:t>War-Tac</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4010133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descr="MVC-036S"/>
          <p:cNvPicPr>
            <a:picLocks noChangeAspect="1" noChangeArrowheads="1"/>
          </p:cNvPicPr>
          <p:nvPr/>
        </p:nvPicPr>
        <p:blipFill>
          <a:blip r:embed="rId3" cstate="print"/>
          <a:srcRect l="14999" t="6300" r="13400" b="3751"/>
          <a:stretch>
            <a:fillRect/>
          </a:stretch>
        </p:blipFill>
        <p:spPr bwMode="auto">
          <a:xfrm>
            <a:off x="3276601" y="1371601"/>
            <a:ext cx="2890607" cy="4503969"/>
          </a:xfrm>
          <a:prstGeom prst="rect">
            <a:avLst/>
          </a:prstGeom>
          <a:noFill/>
          <a:ln w="28575">
            <a:solidFill>
              <a:schemeClr val="tx1"/>
            </a:solidFill>
            <a:miter lim="800000"/>
            <a:headEnd/>
            <a:tailEnd/>
          </a:ln>
        </p:spPr>
      </p:pic>
      <p:sp>
        <p:nvSpPr>
          <p:cNvPr id="140292" name="Text Box 4"/>
          <p:cNvSpPr txBox="1">
            <a:spLocks noChangeArrowheads="1"/>
          </p:cNvSpPr>
          <p:nvPr/>
        </p:nvSpPr>
        <p:spPr bwMode="auto">
          <a:xfrm>
            <a:off x="5715000" y="1905000"/>
            <a:ext cx="4648200" cy="1631216"/>
          </a:xfrm>
          <a:prstGeom prst="rect">
            <a:avLst/>
          </a:prstGeom>
          <a:noFill/>
          <a:ln w="9525">
            <a:noFill/>
            <a:miter lim="800000"/>
            <a:headEnd/>
            <a:tailEnd/>
          </a:ln>
        </p:spPr>
        <p:txBody>
          <a:bodyPr wrap="square">
            <a:spAutoFit/>
          </a:bodyPr>
          <a:lstStyle/>
          <a:p>
            <a:pPr lvl="2"/>
            <a:r>
              <a:rPr lang="en-US" sz="2000" dirty="0"/>
              <a:t>The use of locally  fabricated racks is prohibited unless certified by TACOM as security equivalent to standard issue racks.</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2824983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2057400" y="1524000"/>
            <a:ext cx="8458200" cy="1292662"/>
          </a:xfrm>
          <a:prstGeom prst="rect">
            <a:avLst/>
          </a:prstGeom>
          <a:noFill/>
          <a:ln w="9525">
            <a:noFill/>
            <a:miter lim="800000"/>
            <a:headEnd/>
            <a:tailEnd/>
          </a:ln>
        </p:spPr>
        <p:txBody>
          <a:bodyPr wrap="square">
            <a:spAutoFit/>
          </a:bodyPr>
          <a:lstStyle/>
          <a:p>
            <a:pPr>
              <a:spcBef>
                <a:spcPct val="50000"/>
              </a:spcBef>
            </a:pPr>
            <a:r>
              <a:rPr lang="en-US" sz="2400" dirty="0"/>
              <a:t>GSA: General Services Administration</a:t>
            </a:r>
          </a:p>
          <a:p>
            <a:pPr marL="285750" indent="-285750">
              <a:spcBef>
                <a:spcPct val="50000"/>
              </a:spcBef>
              <a:buFont typeface="Arial" panose="020B0604020202020204" pitchFamily="34" charset="0"/>
              <a:buChar char="•"/>
            </a:pPr>
            <a:r>
              <a:rPr lang="en-US" dirty="0"/>
              <a:t>Includes all GOV agencies (e.g. Forestry Service, IRS, etc.)</a:t>
            </a:r>
          </a:p>
          <a:p>
            <a:pPr marL="285750" indent="-285750">
              <a:spcBef>
                <a:spcPct val="50000"/>
              </a:spcBef>
              <a:buFont typeface="Arial" panose="020B0604020202020204" pitchFamily="34" charset="0"/>
              <a:buChar char="•"/>
            </a:pPr>
            <a:r>
              <a:rPr lang="en-US" dirty="0"/>
              <a:t>Not a guarantee of meeting DA standards.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864877"/>
            <a:ext cx="7592786" cy="3429000"/>
          </a:xfrm>
          <a:prstGeom prst="rect">
            <a:avLst/>
          </a:prstGeom>
        </p:spPr>
      </p:pic>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8726411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VC-013S"/>
          <p:cNvPicPr>
            <a:picLocks noChangeAspect="1" noChangeArrowheads="1"/>
          </p:cNvPicPr>
          <p:nvPr/>
        </p:nvPicPr>
        <p:blipFill>
          <a:blip r:embed="rId3" cstate="print">
            <a:lum bright="30000"/>
          </a:blip>
          <a:srcRect/>
          <a:stretch>
            <a:fillRect/>
          </a:stretch>
        </p:blipFill>
        <p:spPr bwMode="auto">
          <a:xfrm>
            <a:off x="3276600" y="2057401"/>
            <a:ext cx="5495108" cy="4121331"/>
          </a:xfrm>
          <a:prstGeom prst="rect">
            <a:avLst/>
          </a:prstGeom>
          <a:noFill/>
          <a:ln w="28575">
            <a:solidFill>
              <a:srgbClr val="000000"/>
            </a:solidFill>
            <a:miter lim="800000"/>
            <a:headEnd/>
            <a:tailEnd/>
          </a:ln>
        </p:spPr>
      </p:pic>
      <p:sp>
        <p:nvSpPr>
          <p:cNvPr id="153603" name="Text Box 3"/>
          <p:cNvSpPr txBox="1">
            <a:spLocks noChangeArrowheads="1"/>
          </p:cNvSpPr>
          <p:nvPr/>
        </p:nvSpPr>
        <p:spPr bwMode="auto">
          <a:xfrm>
            <a:off x="5333100" y="1563079"/>
            <a:ext cx="1382109" cy="461665"/>
          </a:xfrm>
          <a:prstGeom prst="rect">
            <a:avLst/>
          </a:prstGeom>
          <a:noFill/>
          <a:ln w="9525">
            <a:noFill/>
            <a:miter lim="800000"/>
            <a:headEnd/>
            <a:tailEnd/>
          </a:ln>
        </p:spPr>
        <p:txBody>
          <a:bodyPr wrap="none">
            <a:spAutoFit/>
          </a:bodyPr>
          <a:lstStyle/>
          <a:p>
            <a:pPr algn="ctr"/>
            <a:r>
              <a:rPr lang="en-US" sz="2400" dirty="0"/>
              <a:t>Incorrect</a:t>
            </a:r>
            <a:endParaRPr lang="en-US" sz="280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0016570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MVC-035S"/>
          <p:cNvPicPr>
            <a:picLocks noChangeAspect="1" noChangeArrowheads="1"/>
          </p:cNvPicPr>
          <p:nvPr/>
        </p:nvPicPr>
        <p:blipFill>
          <a:blip r:embed="rId3" cstate="print"/>
          <a:srcRect/>
          <a:stretch>
            <a:fillRect/>
          </a:stretch>
        </p:blipFill>
        <p:spPr bwMode="auto">
          <a:xfrm>
            <a:off x="1828800" y="2209800"/>
            <a:ext cx="4191000" cy="3143250"/>
          </a:xfrm>
          <a:prstGeom prst="rect">
            <a:avLst/>
          </a:prstGeom>
          <a:noFill/>
          <a:ln w="28575">
            <a:solidFill>
              <a:srgbClr val="000000"/>
            </a:solidFill>
            <a:miter lim="800000"/>
            <a:headEnd/>
            <a:tailEnd/>
          </a:ln>
        </p:spPr>
      </p:pic>
      <p:pic>
        <p:nvPicPr>
          <p:cNvPr id="154627" name="Picture 3" descr="MVC-034S"/>
          <p:cNvPicPr>
            <a:picLocks noChangeAspect="1" noChangeArrowheads="1"/>
          </p:cNvPicPr>
          <p:nvPr/>
        </p:nvPicPr>
        <p:blipFill>
          <a:blip r:embed="rId4" cstate="print"/>
          <a:srcRect/>
          <a:stretch>
            <a:fillRect/>
          </a:stretch>
        </p:blipFill>
        <p:spPr bwMode="auto">
          <a:xfrm>
            <a:off x="6172200" y="2216760"/>
            <a:ext cx="4191000" cy="3143250"/>
          </a:xfrm>
          <a:prstGeom prst="rect">
            <a:avLst/>
          </a:prstGeom>
          <a:noFill/>
          <a:ln w="28575">
            <a:solidFill>
              <a:srgbClr val="000000"/>
            </a:solidFill>
            <a:miter lim="800000"/>
            <a:headEnd/>
            <a:tailEnd/>
          </a:ln>
        </p:spPr>
      </p:pic>
      <p:sp>
        <p:nvSpPr>
          <p:cNvPr id="154628" name="Text Box 4"/>
          <p:cNvSpPr txBox="1">
            <a:spLocks noChangeArrowheads="1"/>
          </p:cNvSpPr>
          <p:nvPr/>
        </p:nvSpPr>
        <p:spPr bwMode="auto">
          <a:xfrm>
            <a:off x="5498721" y="1676401"/>
            <a:ext cx="1194558" cy="461665"/>
          </a:xfrm>
          <a:prstGeom prst="rect">
            <a:avLst/>
          </a:prstGeom>
          <a:noFill/>
          <a:ln w="9525">
            <a:noFill/>
            <a:miter lim="800000"/>
            <a:headEnd/>
            <a:tailEnd/>
          </a:ln>
        </p:spPr>
        <p:txBody>
          <a:bodyPr wrap="none">
            <a:spAutoFit/>
          </a:bodyPr>
          <a:lstStyle/>
          <a:p>
            <a:r>
              <a:rPr lang="en-US" sz="2400" dirty="0"/>
              <a:t>Correct</a:t>
            </a:r>
            <a:endParaRPr lang="en-US" sz="3200"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4033915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Text Box 6"/>
          <p:cNvSpPr txBox="1">
            <a:spLocks noChangeArrowheads="1"/>
          </p:cNvSpPr>
          <p:nvPr/>
        </p:nvSpPr>
        <p:spPr bwMode="auto">
          <a:xfrm>
            <a:off x="3448285" y="4953001"/>
            <a:ext cx="5562600" cy="1354217"/>
          </a:xfrm>
          <a:prstGeom prst="rect">
            <a:avLst/>
          </a:prstGeom>
          <a:noFill/>
          <a:ln w="9525">
            <a:noFill/>
            <a:miter lim="800000"/>
            <a:headEnd/>
            <a:tailEnd/>
          </a:ln>
        </p:spPr>
        <p:txBody>
          <a:bodyPr wrap="square">
            <a:spAutoFit/>
          </a:bodyPr>
          <a:lstStyle/>
          <a:p>
            <a:pPr algn="ctr"/>
            <a:r>
              <a:rPr lang="en-US" sz="2400" dirty="0"/>
              <a:t>Naval Universal Racks </a:t>
            </a:r>
            <a:r>
              <a:rPr lang="en-US" sz="2000" dirty="0"/>
              <a:t/>
            </a:r>
            <a:br>
              <a:rPr lang="en-US" sz="2000" dirty="0"/>
            </a:br>
            <a:r>
              <a:rPr lang="en-US" dirty="0"/>
              <a:t>Modification Required Certification Packet Required</a:t>
            </a:r>
          </a:p>
          <a:p>
            <a:pPr algn="ctr"/>
            <a:endParaRPr lang="en-US" sz="2000" b="1" dirty="0"/>
          </a:p>
          <a:p>
            <a:pPr algn="ctr"/>
            <a:endParaRPr lang="en-US" sz="2000" b="1" dirty="0"/>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447800"/>
            <a:ext cx="6363170" cy="3355578"/>
          </a:xfrm>
          <a:prstGeom prst="rect">
            <a:avLst/>
          </a:prstGeom>
        </p:spPr>
      </p:pic>
    </p:spTree>
    <p:extLst>
      <p:ext uri="{BB962C8B-B14F-4D97-AF65-F5344CB8AC3E}">
        <p14:creationId xmlns:p14="http://schemas.microsoft.com/office/powerpoint/2010/main" val="39511825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p:cNvSpPr txBox="1">
            <a:spLocks noChangeArrowheads="1"/>
          </p:cNvSpPr>
          <p:nvPr/>
        </p:nvSpPr>
        <p:spPr bwMode="auto">
          <a:xfrm>
            <a:off x="3505201" y="5491072"/>
            <a:ext cx="2018501" cy="369332"/>
          </a:xfrm>
          <a:prstGeom prst="rect">
            <a:avLst/>
          </a:prstGeom>
          <a:noFill/>
          <a:ln w="9525">
            <a:noFill/>
            <a:miter lim="800000"/>
            <a:headEnd/>
            <a:tailEnd/>
          </a:ln>
          <a:effectLst/>
        </p:spPr>
        <p:txBody>
          <a:bodyPr wrap="none">
            <a:spAutoFit/>
          </a:bodyPr>
          <a:lstStyle/>
          <a:p>
            <a:r>
              <a:rPr lang="en-US" dirty="0"/>
              <a:t>Re-enforced Door</a:t>
            </a:r>
          </a:p>
        </p:txBody>
      </p:sp>
      <p:pic>
        <p:nvPicPr>
          <p:cNvPr id="287748" name="Picture 4" descr="Arms Locker P3"/>
          <p:cNvPicPr>
            <a:picLocks noChangeAspect="1" noChangeArrowheads="1"/>
          </p:cNvPicPr>
          <p:nvPr/>
        </p:nvPicPr>
        <p:blipFill>
          <a:blip r:embed="rId3" cstate="print"/>
          <a:srcRect/>
          <a:stretch>
            <a:fillRect/>
          </a:stretch>
        </p:blipFill>
        <p:spPr bwMode="auto">
          <a:xfrm>
            <a:off x="2895600" y="1371600"/>
            <a:ext cx="3067050" cy="4089400"/>
          </a:xfrm>
          <a:prstGeom prst="rect">
            <a:avLst/>
          </a:prstGeom>
          <a:noFill/>
          <a:ln w="25400">
            <a:solidFill>
              <a:schemeClr val="tx1"/>
            </a:solidFill>
            <a:miter lim="800000"/>
            <a:headEnd/>
            <a:tailEnd/>
          </a:ln>
        </p:spPr>
      </p:pic>
      <p:pic>
        <p:nvPicPr>
          <p:cNvPr id="287749" name="Picture 5" descr="Arms Locker P1"/>
          <p:cNvPicPr>
            <a:picLocks noChangeAspect="1" noChangeArrowheads="1"/>
          </p:cNvPicPr>
          <p:nvPr/>
        </p:nvPicPr>
        <p:blipFill>
          <a:blip r:embed="rId4" cstate="print"/>
          <a:srcRect/>
          <a:stretch>
            <a:fillRect/>
          </a:stretch>
        </p:blipFill>
        <p:spPr bwMode="auto">
          <a:xfrm>
            <a:off x="6248400" y="1371600"/>
            <a:ext cx="3067050" cy="4089400"/>
          </a:xfrm>
          <a:prstGeom prst="rect">
            <a:avLst/>
          </a:prstGeom>
          <a:noFill/>
          <a:ln w="25400">
            <a:solidFill>
              <a:schemeClr val="tx1"/>
            </a:solidFill>
            <a:miter lim="800000"/>
            <a:headEnd/>
            <a:tailEnd/>
          </a:ln>
        </p:spPr>
      </p:pic>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
        <p:nvSpPr>
          <p:cNvPr id="9" name="Text Box 3"/>
          <p:cNvSpPr txBox="1">
            <a:spLocks noChangeArrowheads="1"/>
          </p:cNvSpPr>
          <p:nvPr/>
        </p:nvSpPr>
        <p:spPr bwMode="auto">
          <a:xfrm>
            <a:off x="6324600" y="5490348"/>
            <a:ext cx="3161300" cy="615553"/>
          </a:xfrm>
          <a:prstGeom prst="rect">
            <a:avLst/>
          </a:prstGeom>
          <a:noFill/>
          <a:ln w="9525">
            <a:noFill/>
            <a:miter lim="800000"/>
            <a:headEnd/>
            <a:tailEnd/>
          </a:ln>
          <a:effectLst/>
        </p:spPr>
        <p:txBody>
          <a:bodyPr wrap="square">
            <a:spAutoFit/>
          </a:bodyPr>
          <a:lstStyle/>
          <a:p>
            <a:pPr algn="ctr"/>
            <a:r>
              <a:rPr lang="en-US" dirty="0"/>
              <a:t>Locking Shackle </a:t>
            </a:r>
            <a:br>
              <a:rPr lang="en-US" dirty="0"/>
            </a:br>
            <a:r>
              <a:rPr lang="en-US" sz="1600" dirty="0"/>
              <a:t>(5/16” Hardened Steel)</a:t>
            </a:r>
          </a:p>
        </p:txBody>
      </p:sp>
      <p:cxnSp>
        <p:nvCxnSpPr>
          <p:cNvPr id="4" name="Straight Arrow Connector 3"/>
          <p:cNvCxnSpPr>
            <a:stCxn id="287747" idx="0"/>
          </p:cNvCxnSpPr>
          <p:nvPr/>
        </p:nvCxnSpPr>
        <p:spPr>
          <a:xfrm flipV="1">
            <a:off x="4514452" y="3810000"/>
            <a:ext cx="209949" cy="1681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96200" y="4038600"/>
            <a:ext cx="213404" cy="14370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405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459" y="1815288"/>
            <a:ext cx="3286541" cy="4121426"/>
          </a:xfrm>
          <a:prstGeom prst="rect">
            <a:avLst/>
          </a:prstGeom>
        </p:spPr>
      </p:pic>
      <p:sp>
        <p:nvSpPr>
          <p:cNvPr id="3" name="TextBox 2"/>
          <p:cNvSpPr txBox="1"/>
          <p:nvPr/>
        </p:nvSpPr>
        <p:spPr>
          <a:xfrm>
            <a:off x="0" y="956792"/>
            <a:ext cx="9064487" cy="5201424"/>
          </a:xfrm>
          <a:prstGeom prst="rect">
            <a:avLst/>
          </a:prstGeom>
          <a:noFill/>
        </p:spPr>
        <p:txBody>
          <a:bodyPr wrap="square" rtlCol="0">
            <a:spAutoFit/>
          </a:bodyPr>
          <a:lstStyle/>
          <a:p>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No AA&amp;E items will be left unattended or unsecured at any time.</a:t>
            </a:r>
            <a:r>
              <a:rPr lang="en-US" sz="2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AR 190-11 para 7-10b</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Commanders will ensure that enough security measures are taken to protect AA&amp;E being moved by unit or organization transportation, on or off installations. </a:t>
            </a:r>
          </a:p>
          <a:p>
            <a:pPr marL="342900" indent="-342900">
              <a:buFont typeface="Arial" panose="020B0604020202020204" pitchFamily="34" charset="0"/>
              <a:buChar char="•"/>
            </a:pPr>
            <a:endParaRPr lang="en-US" sz="2000" b="1"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All movements of Category I and Category II AA&amp;E require armed guards regardless of the FPCON. </a:t>
            </a:r>
            <a:r>
              <a:rPr lang="en-US" sz="1200" dirty="0">
                <a:latin typeface="Arial" panose="020B0604020202020204" pitchFamily="34" charset="0"/>
                <a:cs typeface="Arial" panose="020B0604020202020204" pitchFamily="34" charset="0"/>
              </a:rPr>
              <a:t>AR 190-11 para 7-10c</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Request separate containers for AA&amp;E and classified materials.  One “sensitive items” container does not met regulatory intent in most circumstances.</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Individual issued AA&amp;E is the responsibility of that Soldier.</a:t>
            </a:r>
          </a:p>
          <a:p>
            <a:endParaRPr lang="en-US" sz="2000" b="1" dirty="0">
              <a:latin typeface="Arial" panose="020B0604020202020204" pitchFamily="34" charset="0"/>
              <a:cs typeface="Arial" panose="020B0604020202020204" pitchFamily="34" charset="0"/>
            </a:endParaRPr>
          </a:p>
        </p:txBody>
      </p:sp>
      <p:sp>
        <p:nvSpPr>
          <p:cNvPr id="5" name="TextBox 4"/>
          <p:cNvSpPr txBox="1"/>
          <p:nvPr/>
        </p:nvSpPr>
        <p:spPr>
          <a:xfrm>
            <a:off x="2014635" y="556682"/>
            <a:ext cx="8610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2067355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0"/>
            <a:ext cx="8229600" cy="1143000"/>
          </a:xfrm>
        </p:spPr>
        <p:txBody>
          <a:bodyPr>
            <a:normAutofit/>
          </a:bodyPr>
          <a:lstStyle/>
          <a:p>
            <a:pPr algn="l"/>
            <a:r>
              <a:rPr lang="en-US" sz="2400" b="0" dirty="0"/>
              <a:t>Arms Rack Certification:</a:t>
            </a:r>
          </a:p>
        </p:txBody>
      </p:sp>
      <p:sp>
        <p:nvSpPr>
          <p:cNvPr id="3" name="Content Placeholder 2"/>
          <p:cNvSpPr>
            <a:spLocks noGrp="1"/>
          </p:cNvSpPr>
          <p:nvPr>
            <p:ph idx="1"/>
          </p:nvPr>
        </p:nvSpPr>
        <p:spPr>
          <a:xfrm>
            <a:off x="2061754" y="1905001"/>
            <a:ext cx="8229600" cy="3047999"/>
          </a:xfrm>
        </p:spPr>
        <p:txBody>
          <a:bodyPr/>
          <a:lstStyle/>
          <a:p>
            <a:r>
              <a:rPr lang="en-US" sz="2000" dirty="0"/>
              <a:t>The Tank and Armament Command (TACOM) based out of Rock Island, IL is responsible for certifying all weapon racks and containers.</a:t>
            </a:r>
          </a:p>
          <a:p>
            <a:pPr lvl="1">
              <a:buFont typeface="Arial" panose="020B0604020202020204" pitchFamily="34" charset="0"/>
              <a:buChar char="•"/>
            </a:pPr>
            <a:r>
              <a:rPr lang="en-US" sz="1800" dirty="0"/>
              <a:t>Pre-inspection conducted by TACOM Reps.</a:t>
            </a:r>
          </a:p>
          <a:p>
            <a:pPr lvl="1">
              <a:buFont typeface="Arial" panose="020B0604020202020204" pitchFamily="34" charset="0"/>
              <a:buChar char="•"/>
            </a:pPr>
            <a:r>
              <a:rPr lang="en-US" sz="1800" dirty="0"/>
              <a:t>Unit Completes Paper Work and Forwards to Rock Island, IL</a:t>
            </a:r>
          </a:p>
          <a:p>
            <a:pPr lvl="1">
              <a:buFont typeface="Arial" panose="020B0604020202020204" pitchFamily="34" charset="0"/>
              <a:buChar char="•"/>
            </a:pPr>
            <a:r>
              <a:rPr lang="en-US" sz="1800" dirty="0"/>
              <a:t>Packets are returned to local TACOM reps</a:t>
            </a:r>
          </a:p>
          <a:p>
            <a:pPr lvl="1">
              <a:buFont typeface="Arial" panose="020B0604020202020204" pitchFamily="34" charset="0"/>
              <a:buChar char="•"/>
            </a:pPr>
            <a:r>
              <a:rPr lang="en-US" sz="1800" dirty="0"/>
              <a:t>Final Inspection Conducted /Serial Numbers Issued.</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6388066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1600200" y="1524001"/>
            <a:ext cx="6934200" cy="461665"/>
          </a:xfrm>
          <a:prstGeom prst="rect">
            <a:avLst/>
          </a:prstGeom>
          <a:noFill/>
          <a:ln w="9525">
            <a:noFill/>
            <a:miter lim="800000"/>
            <a:headEnd/>
            <a:tailEnd/>
          </a:ln>
        </p:spPr>
        <p:txBody>
          <a:bodyPr wrap="square">
            <a:spAutoFit/>
          </a:bodyPr>
          <a:lstStyle/>
          <a:p>
            <a:pPr algn="ctr"/>
            <a:r>
              <a:rPr lang="en-US" sz="2400" dirty="0"/>
              <a:t>TACOM Local Area Representatives (LARs)</a:t>
            </a:r>
          </a:p>
        </p:txBody>
      </p:sp>
      <p:sp>
        <p:nvSpPr>
          <p:cNvPr id="141316" name="Text Box 4"/>
          <p:cNvSpPr txBox="1">
            <a:spLocks noChangeArrowheads="1"/>
          </p:cNvSpPr>
          <p:nvPr/>
        </p:nvSpPr>
        <p:spPr bwMode="auto">
          <a:xfrm>
            <a:off x="2087880" y="2901007"/>
            <a:ext cx="5227320" cy="923330"/>
          </a:xfrm>
          <a:prstGeom prst="rect">
            <a:avLst/>
          </a:prstGeom>
          <a:noFill/>
          <a:ln w="9525">
            <a:noFill/>
            <a:miter lim="800000"/>
            <a:headEnd/>
            <a:tailEnd/>
          </a:ln>
        </p:spPr>
        <p:txBody>
          <a:bodyPr wrap="square">
            <a:spAutoFit/>
          </a:bodyPr>
          <a:lstStyle/>
          <a:p>
            <a:r>
              <a:rPr lang="en-US" b="1" dirty="0"/>
              <a:t>2 ABCT - Gary </a:t>
            </a:r>
            <a:r>
              <a:rPr lang="en-US" b="1" dirty="0" err="1"/>
              <a:t>Crippens</a:t>
            </a:r>
            <a:r>
              <a:rPr lang="en-US" b="1" dirty="0"/>
              <a:t> – 240-0491</a:t>
            </a:r>
          </a:p>
          <a:p>
            <a:r>
              <a:rPr lang="en-US" b="1" dirty="0"/>
              <a:t>Gary.l.crippen.civ@mail.mil</a:t>
            </a:r>
          </a:p>
          <a:p>
            <a:endParaRPr lang="en-US" b="1" dirty="0"/>
          </a:p>
        </p:txBody>
      </p:sp>
      <p:sp>
        <p:nvSpPr>
          <p:cNvPr id="141317" name="Rectangle 5"/>
          <p:cNvSpPr>
            <a:spLocks noChangeArrowheads="1"/>
          </p:cNvSpPr>
          <p:nvPr/>
        </p:nvSpPr>
        <p:spPr bwMode="auto">
          <a:xfrm>
            <a:off x="2111829" y="4439264"/>
            <a:ext cx="5562600" cy="923330"/>
          </a:xfrm>
          <a:prstGeom prst="rect">
            <a:avLst/>
          </a:prstGeom>
          <a:noFill/>
          <a:ln w="9525">
            <a:noFill/>
            <a:miter lim="800000"/>
            <a:headEnd/>
            <a:tailEnd/>
          </a:ln>
        </p:spPr>
        <p:txBody>
          <a:bodyPr>
            <a:spAutoFit/>
          </a:bodyPr>
          <a:lstStyle/>
          <a:p>
            <a:r>
              <a:rPr lang="en-US" b="1" dirty="0"/>
              <a:t>LSE - Randy Garcia– 240-0500 </a:t>
            </a:r>
            <a:br>
              <a:rPr lang="en-US" b="1" dirty="0"/>
            </a:br>
            <a:r>
              <a:rPr lang="en-US" b="1" dirty="0"/>
              <a:t>randolph.m.garcia.civ@mail.mil</a:t>
            </a:r>
          </a:p>
          <a:p>
            <a:endParaRPr lang="en-US" b="1" dirty="0"/>
          </a:p>
        </p:txBody>
      </p:sp>
      <p:sp>
        <p:nvSpPr>
          <p:cNvPr id="141318" name="Text Box 4"/>
          <p:cNvSpPr txBox="1">
            <a:spLocks noChangeArrowheads="1"/>
          </p:cNvSpPr>
          <p:nvPr/>
        </p:nvSpPr>
        <p:spPr bwMode="auto">
          <a:xfrm>
            <a:off x="2111829" y="3637809"/>
            <a:ext cx="4876800" cy="915988"/>
          </a:xfrm>
          <a:prstGeom prst="rect">
            <a:avLst/>
          </a:prstGeom>
          <a:noFill/>
          <a:ln w="9525">
            <a:noFill/>
            <a:miter lim="800000"/>
            <a:headEnd/>
            <a:tailEnd/>
          </a:ln>
        </p:spPr>
        <p:txBody>
          <a:bodyPr wrap="square">
            <a:spAutoFit/>
          </a:bodyPr>
          <a:lstStyle/>
          <a:p>
            <a:r>
              <a:rPr lang="en-US" b="1" dirty="0"/>
              <a:t>CAB - Steve </a:t>
            </a:r>
            <a:r>
              <a:rPr lang="en-US" b="1" dirty="0" err="1"/>
              <a:t>Baudoin</a:t>
            </a:r>
            <a:r>
              <a:rPr lang="en-US" b="1" dirty="0"/>
              <a:t> – 240-6016</a:t>
            </a:r>
          </a:p>
          <a:p>
            <a:r>
              <a:rPr lang="en-US" b="1" dirty="0"/>
              <a:t>etienne.j.baudoin.civ@mail.mil</a:t>
            </a:r>
          </a:p>
          <a:p>
            <a:endParaRPr lang="en-US" b="1" dirty="0"/>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
        <p:nvSpPr>
          <p:cNvPr id="10" name="Rectangle 5"/>
          <p:cNvSpPr>
            <a:spLocks noChangeArrowheads="1"/>
          </p:cNvSpPr>
          <p:nvPr/>
        </p:nvSpPr>
        <p:spPr bwMode="auto">
          <a:xfrm>
            <a:off x="2087880" y="2133600"/>
            <a:ext cx="5562600" cy="923330"/>
          </a:xfrm>
          <a:prstGeom prst="rect">
            <a:avLst/>
          </a:prstGeom>
          <a:noFill/>
          <a:ln w="9525">
            <a:noFill/>
            <a:miter lim="800000"/>
            <a:headEnd/>
            <a:tailEnd/>
          </a:ln>
        </p:spPr>
        <p:txBody>
          <a:bodyPr>
            <a:spAutoFit/>
          </a:bodyPr>
          <a:lstStyle/>
          <a:p>
            <a:r>
              <a:rPr lang="en-US" b="1" dirty="0"/>
              <a:t>1 ABCT - William “Larry” Saddler – 240-5600 william.l.saddler.civ@mail.mil</a:t>
            </a:r>
          </a:p>
          <a:p>
            <a:endParaRPr lang="en-US" b="1" dirty="0"/>
          </a:p>
        </p:txBody>
      </p:sp>
    </p:spTree>
    <p:extLst>
      <p:ext uri="{BB962C8B-B14F-4D97-AF65-F5344CB8AC3E}">
        <p14:creationId xmlns:p14="http://schemas.microsoft.com/office/powerpoint/2010/main" val="29878448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676400" y="1393857"/>
            <a:ext cx="8395332" cy="169333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pPr>
            <a:endParaRPr lang="en-US" sz="2400" b="1" i="1" dirty="0"/>
          </a:p>
          <a:p>
            <a:pPr eaLnBrk="1" hangingPunct="1">
              <a:lnSpc>
                <a:spcPct val="80000"/>
              </a:lnSpc>
            </a:pPr>
            <a:r>
              <a:rPr lang="en-US" sz="1800" dirty="0"/>
              <a:t>Arms racks and containers weighing less than 500 pounds will be secured to the structure with bolts or chains, or fastened together in groups totaling more than 500 pounds. (IAW AR 190-11 para 4-2c(2)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736" y="2514600"/>
            <a:ext cx="5994400" cy="3048000"/>
          </a:xfrm>
          <a:prstGeom prst="rect">
            <a:avLst/>
          </a:prstGeom>
        </p:spPr>
      </p:pic>
      <p:sp>
        <p:nvSpPr>
          <p:cNvPr id="4" name="TextBox 3"/>
          <p:cNvSpPr txBox="1"/>
          <p:nvPr/>
        </p:nvSpPr>
        <p:spPr>
          <a:xfrm>
            <a:off x="1676400" y="5562601"/>
            <a:ext cx="8395332"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Racks secured together in groups of four is the general “rule of thumb” to meet this standard.</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2625737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bwMode="auto">
          <a:xfrm>
            <a:off x="1998617"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None/>
            </a:pPr>
            <a:r>
              <a:rPr lang="en-US" sz="1800" dirty="0"/>
              <a:t>Approved Chain to Secure Arms Racks is heavy duty hardened steel, welded, straight links steel, galvanized of at least 5/16–inch thickness.</a:t>
            </a:r>
          </a:p>
          <a:p>
            <a:pPr marL="0" indent="0" eaLnBrk="1" hangingPunct="1">
              <a:lnSpc>
                <a:spcPct val="80000"/>
              </a:lnSpc>
              <a:buNone/>
            </a:pPr>
            <a:endParaRPr lang="en-US" sz="1800" dirty="0"/>
          </a:p>
          <a:p>
            <a:pPr marL="0" indent="0" eaLnBrk="1" hangingPunct="1">
              <a:lnSpc>
                <a:spcPct val="80000"/>
              </a:lnSpc>
              <a:buNone/>
            </a:pPr>
            <a:r>
              <a:rPr lang="en-US" sz="1800" dirty="0"/>
              <a:t>*NOTE:  Steel Cable cannot be used as it is composed of smaller fibers of cable that can be easily cut.</a:t>
            </a:r>
          </a:p>
          <a:p>
            <a:pPr eaLnBrk="1" hangingPunct="1">
              <a:lnSpc>
                <a:spcPct val="80000"/>
              </a:lnSpc>
            </a:pPr>
            <a:endParaRPr lang="en-US" sz="1800" dirty="0"/>
          </a:p>
        </p:txBody>
      </p:sp>
      <p:pic>
        <p:nvPicPr>
          <p:cNvPr id="145412" name="Picture 4" descr="MVC-038S"/>
          <p:cNvPicPr>
            <a:picLocks noChangeAspect="1" noChangeArrowheads="1"/>
          </p:cNvPicPr>
          <p:nvPr/>
        </p:nvPicPr>
        <p:blipFill>
          <a:blip r:embed="rId3" cstate="print"/>
          <a:srcRect l="23750" t="8333" r="18750" b="14999"/>
          <a:stretch>
            <a:fillRect/>
          </a:stretch>
        </p:blipFill>
        <p:spPr bwMode="auto">
          <a:xfrm>
            <a:off x="7474132" y="3276601"/>
            <a:ext cx="2914471" cy="2914471"/>
          </a:xfrm>
          <a:prstGeom prst="rect">
            <a:avLst/>
          </a:prstGeom>
          <a:noFill/>
          <a:ln w="9525">
            <a:noFill/>
            <a:miter lim="800000"/>
            <a:headEnd/>
            <a:tailEnd/>
          </a:ln>
        </p:spPr>
      </p:pic>
      <p:sp>
        <p:nvSpPr>
          <p:cNvPr id="145413" name="Text Box 5"/>
          <p:cNvSpPr txBox="1">
            <a:spLocks noChangeArrowheads="1"/>
          </p:cNvSpPr>
          <p:nvPr/>
        </p:nvSpPr>
        <p:spPr bwMode="auto">
          <a:xfrm>
            <a:off x="1993174" y="2971801"/>
            <a:ext cx="5486400" cy="1200329"/>
          </a:xfrm>
          <a:prstGeom prst="rect">
            <a:avLst/>
          </a:prstGeom>
          <a:noFill/>
          <a:ln w="9525">
            <a:noFill/>
            <a:miter lim="800000"/>
            <a:headEnd/>
            <a:tailEnd/>
          </a:ln>
        </p:spPr>
        <p:txBody>
          <a:bodyPr wrap="square">
            <a:spAutoFit/>
          </a:bodyPr>
          <a:lstStyle/>
          <a:p>
            <a:r>
              <a:rPr lang="en-US" dirty="0"/>
              <a:t>General Rule To Follow:</a:t>
            </a:r>
            <a:endParaRPr lang="en-US" u="sng" dirty="0"/>
          </a:p>
          <a:p>
            <a:r>
              <a:rPr lang="en-US" dirty="0"/>
              <a:t>The chain must be at least as thick as the shackle of your low security secondary padlock. (5200 Series) (Weakest Link Theory)</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6564742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981200" y="1143000"/>
            <a:ext cx="8229600" cy="762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pPr>
            <a:endParaRPr lang="en-US" sz="2400" b="1" i="1" dirty="0"/>
          </a:p>
          <a:p>
            <a:pPr marL="0" indent="0" algn="ctr" eaLnBrk="1" hangingPunct="1">
              <a:lnSpc>
                <a:spcPct val="80000"/>
              </a:lnSpc>
              <a:buNone/>
            </a:pPr>
            <a:r>
              <a:rPr lang="en-US" sz="1800" dirty="0"/>
              <a:t>Marvel and Space Saver Weapon Racks</a:t>
            </a:r>
          </a:p>
        </p:txBody>
      </p:sp>
      <p:pic>
        <p:nvPicPr>
          <p:cNvPr id="718850" name="Picture 2" descr="http://www.universalweaponracks.com/images/details/large/Gang_Assembly.png"/>
          <p:cNvPicPr>
            <a:picLocks noChangeAspect="1" noChangeArrowheads="1"/>
          </p:cNvPicPr>
          <p:nvPr/>
        </p:nvPicPr>
        <p:blipFill>
          <a:blip r:embed="rId3" cstate="print"/>
          <a:srcRect l="9562" t="26667" r="9163" b="3158"/>
          <a:stretch>
            <a:fillRect/>
          </a:stretch>
        </p:blipFill>
        <p:spPr bwMode="auto">
          <a:xfrm>
            <a:off x="2362200" y="2209800"/>
            <a:ext cx="3886200" cy="3810000"/>
          </a:xfrm>
          <a:prstGeom prst="rect">
            <a:avLst/>
          </a:prstGeom>
          <a:noFill/>
        </p:spPr>
      </p:pic>
      <p:sp>
        <p:nvSpPr>
          <p:cNvPr id="7" name="Rectangle 3"/>
          <p:cNvSpPr txBox="1">
            <a:spLocks noChangeArrowheads="1"/>
          </p:cNvSpPr>
          <p:nvPr/>
        </p:nvSpPr>
        <p:spPr bwMode="auto">
          <a:xfrm>
            <a:off x="7162800" y="1976846"/>
            <a:ext cx="3352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lgn="ctr" fontAlgn="base">
              <a:lnSpc>
                <a:spcPct val="80000"/>
              </a:lnSpc>
              <a:spcBef>
                <a:spcPct val="20000"/>
              </a:spcBef>
              <a:spcAft>
                <a:spcPct val="0"/>
              </a:spcAft>
              <a:defRPr/>
            </a:pPr>
            <a:endParaRPr lang="en-US" sz="2400" b="1" i="1" kern="0" dirty="0"/>
          </a:p>
          <a:p>
            <a:pPr marL="342900" indent="-342900" fontAlgn="base">
              <a:lnSpc>
                <a:spcPct val="80000"/>
              </a:lnSpc>
              <a:spcBef>
                <a:spcPct val="20000"/>
              </a:spcBef>
              <a:spcAft>
                <a:spcPct val="0"/>
              </a:spcAft>
              <a:buFontTx/>
              <a:buChar char="•"/>
              <a:defRPr/>
            </a:pPr>
            <a:r>
              <a:rPr lang="en-US" kern="0" dirty="0"/>
              <a:t>Use Nuts and Bolts that will fit existing holes.  </a:t>
            </a:r>
          </a:p>
          <a:p>
            <a:pPr marL="342900" indent="-342900" fontAlgn="base">
              <a:lnSpc>
                <a:spcPct val="80000"/>
              </a:lnSpc>
              <a:spcBef>
                <a:spcPct val="20000"/>
              </a:spcBef>
              <a:spcAft>
                <a:spcPct val="0"/>
              </a:spcAft>
              <a:buFontTx/>
              <a:buChar char="•"/>
              <a:defRPr/>
            </a:pPr>
            <a:r>
              <a:rPr lang="en-US" kern="0" dirty="0"/>
              <a:t>DO NOT widen or drill holes to make them bigger. </a:t>
            </a:r>
          </a:p>
        </p:txBody>
      </p:sp>
      <p:pic>
        <p:nvPicPr>
          <p:cNvPr id="718852" name="Picture 4" descr="http://blog.spacesaver.com/Portals/77648/images/Photo%20A2%20-%20Blog%201-resized-600.jpg"/>
          <p:cNvPicPr>
            <a:picLocks noChangeAspect="1" noChangeArrowheads="1"/>
          </p:cNvPicPr>
          <p:nvPr/>
        </p:nvPicPr>
        <p:blipFill>
          <a:blip r:embed="rId4" cstate="print"/>
          <a:srcRect l="-10178" t="32432" r="30788" b="25676"/>
          <a:stretch>
            <a:fillRect/>
          </a:stretch>
        </p:blipFill>
        <p:spPr bwMode="auto">
          <a:xfrm>
            <a:off x="6934200" y="4038600"/>
            <a:ext cx="2971800" cy="2362200"/>
          </a:xfrm>
          <a:prstGeom prst="rect">
            <a:avLst/>
          </a:prstGeom>
          <a:noFill/>
        </p:spPr>
      </p:pic>
      <p:sp>
        <p:nvSpPr>
          <p:cNvPr id="9" name="Oval 8"/>
          <p:cNvSpPr/>
          <p:nvPr/>
        </p:nvSpPr>
        <p:spPr>
          <a:xfrm>
            <a:off x="7696200" y="4495800"/>
            <a:ext cx="1447800" cy="1447800"/>
          </a:xfrm>
          <a:prstGeom prst="ellipse">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ttp://blog.spacesaver.com/Portals/77648/images/Photo%20A2%20-%20Blog%201-resized-600.jpg"/>
          <p:cNvPicPr>
            <a:picLocks noChangeAspect="1" noChangeArrowheads="1"/>
          </p:cNvPicPr>
          <p:nvPr/>
        </p:nvPicPr>
        <p:blipFill>
          <a:blip r:embed="rId4" cstate="print"/>
          <a:srcRect l="11722" t="39070" r="50080" b="37321"/>
          <a:stretch>
            <a:fillRect/>
          </a:stretch>
        </p:blipFill>
        <p:spPr bwMode="auto">
          <a:xfrm>
            <a:off x="1683025" y="2133600"/>
            <a:ext cx="5319889" cy="4452726"/>
          </a:xfrm>
          <a:prstGeom prst="rect">
            <a:avLst/>
          </a:prstGeom>
          <a:noFill/>
        </p:spPr>
      </p:pic>
      <p:cxnSp>
        <p:nvCxnSpPr>
          <p:cNvPr id="12" name="Straight Arrow Connector 11"/>
          <p:cNvCxnSpPr/>
          <p:nvPr/>
        </p:nvCxnSpPr>
        <p:spPr>
          <a:xfrm rot="10800000">
            <a:off x="5638800" y="4419600"/>
            <a:ext cx="2133600" cy="533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6576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8600" y="41910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4958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38600" y="46482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21750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1676400" y="1371601"/>
            <a:ext cx="8686800" cy="366713"/>
          </a:xfrm>
          <a:prstGeom prst="rect">
            <a:avLst/>
          </a:prstGeom>
          <a:noFill/>
          <a:ln w="9525">
            <a:noFill/>
            <a:miter lim="800000"/>
            <a:headEnd/>
            <a:tailEnd/>
          </a:ln>
        </p:spPr>
        <p:txBody>
          <a:bodyPr>
            <a:spAutoFit/>
          </a:bodyPr>
          <a:lstStyle/>
          <a:p>
            <a:pPr algn="ctr"/>
            <a:r>
              <a:rPr lang="en-US" dirty="0"/>
              <a:t>DA Approved Universal Arms Rack – NSN 1095-01-454-6320</a:t>
            </a:r>
          </a:p>
        </p:txBody>
      </p:sp>
      <p:pic>
        <p:nvPicPr>
          <p:cNvPr id="144388" name="Picture 4" descr="Picture of Universal Storage Rack"/>
          <p:cNvPicPr>
            <a:picLocks noChangeAspect="1" noChangeArrowheads="1"/>
          </p:cNvPicPr>
          <p:nvPr/>
        </p:nvPicPr>
        <p:blipFill>
          <a:blip r:embed="rId3" cstate="print"/>
          <a:srcRect/>
          <a:stretch>
            <a:fillRect/>
          </a:stretch>
        </p:blipFill>
        <p:spPr bwMode="auto">
          <a:xfrm>
            <a:off x="1738313" y="1905000"/>
            <a:ext cx="2438400" cy="3581400"/>
          </a:xfrm>
          <a:prstGeom prst="rect">
            <a:avLst/>
          </a:prstGeom>
          <a:noFill/>
          <a:ln w="19050">
            <a:solidFill>
              <a:schemeClr val="tx1"/>
            </a:solidFill>
            <a:miter lim="800000"/>
            <a:headEnd/>
            <a:tailEnd/>
          </a:ln>
        </p:spPr>
      </p:pic>
      <p:pic>
        <p:nvPicPr>
          <p:cNvPr id="144389" name="Picture 5" descr="Picture of Universal Storage Rack"/>
          <p:cNvPicPr>
            <a:picLocks noChangeAspect="1" noChangeArrowheads="1"/>
          </p:cNvPicPr>
          <p:nvPr/>
        </p:nvPicPr>
        <p:blipFill>
          <a:blip r:embed="rId4" cstate="print"/>
          <a:srcRect/>
          <a:stretch>
            <a:fillRect/>
          </a:stretch>
        </p:blipFill>
        <p:spPr bwMode="auto">
          <a:xfrm>
            <a:off x="4444912" y="1943100"/>
            <a:ext cx="2180040" cy="3543300"/>
          </a:xfrm>
          <a:prstGeom prst="rect">
            <a:avLst/>
          </a:prstGeom>
          <a:noFill/>
          <a:ln w="19050">
            <a:solidFill>
              <a:srgbClr val="000000"/>
            </a:solidFill>
            <a:miter lim="800000"/>
            <a:headEnd/>
            <a:tailEnd/>
          </a:ln>
        </p:spPr>
      </p:pic>
      <p:sp>
        <p:nvSpPr>
          <p:cNvPr id="144390" name="Rectangle 7"/>
          <p:cNvSpPr>
            <a:spLocks noChangeArrowheads="1"/>
          </p:cNvSpPr>
          <p:nvPr/>
        </p:nvSpPr>
        <p:spPr bwMode="auto">
          <a:xfrm>
            <a:off x="6893151" y="1905000"/>
            <a:ext cx="3650752" cy="3970318"/>
          </a:xfrm>
          <a:prstGeom prst="rect">
            <a:avLst/>
          </a:prstGeom>
          <a:noFill/>
          <a:ln w="9525">
            <a:noFill/>
            <a:miter lim="800000"/>
            <a:headEnd/>
            <a:tailEnd/>
          </a:ln>
        </p:spPr>
        <p:txBody>
          <a:bodyPr wrap="square" anchor="ctr">
            <a:spAutoFit/>
          </a:bodyPr>
          <a:lstStyle/>
          <a:p>
            <a:pPr marL="285750" indent="-285750">
              <a:buFont typeface="Arial" panose="020B0604020202020204" pitchFamily="34" charset="0"/>
              <a:buChar char="•"/>
            </a:pPr>
            <a:r>
              <a:rPr lang="en-US" dirty="0"/>
              <a:t>Rack meets the 500lbs weight requirement. Do not cut rack to thread chain.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 container – cannot store Govt. property AND privately-owned weapons / ammo at the same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FYSA – tendency to stack equipment several rows deep. Lax inventory procedures combine to increase larceny risks.</a:t>
            </a:r>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9507726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219201"/>
            <a:ext cx="8001000" cy="830997"/>
          </a:xfrm>
          <a:prstGeom prst="rect">
            <a:avLst/>
          </a:prstGeom>
          <a:noFill/>
          <a:ln w="9525">
            <a:noFill/>
            <a:miter lim="800000"/>
            <a:headEnd/>
            <a:tailEnd/>
          </a:ln>
        </p:spPr>
        <p:txBody>
          <a:bodyPr>
            <a:spAutoFit/>
          </a:bodyPr>
          <a:lstStyle/>
          <a:p>
            <a:pPr algn="ctr"/>
            <a:r>
              <a:rPr lang="en-US" sz="2400" dirty="0"/>
              <a:t>Ensure You Secure Your Arms Racks And Security Containers Prior To Leaving The Arms Room.</a:t>
            </a:r>
          </a:p>
        </p:txBody>
      </p:sp>
      <p:pic>
        <p:nvPicPr>
          <p:cNvPr id="7" name="Locking racks.avi">
            <a:hlinkClick r:id="" action="ppaction://media"/>
          </p:cNvPr>
          <p:cNvPicPr>
            <a:picLocks noRot="1" noChangeAspect="1"/>
          </p:cNvPicPr>
          <p:nvPr>
            <a:videoFile r:link="rId1"/>
          </p:nvPr>
        </p:nvPicPr>
        <p:blipFill>
          <a:blip r:embed="rId4" cstate="print"/>
          <a:stretch>
            <a:fillRect/>
          </a:stretch>
        </p:blipFill>
        <p:spPr>
          <a:xfrm>
            <a:off x="3810000" y="2362200"/>
            <a:ext cx="4953000" cy="3714750"/>
          </a:xfrm>
          <a:prstGeom prst="rect">
            <a:avLst/>
          </a:prstGeom>
        </p:spPr>
      </p:pic>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50379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004060" y="1323203"/>
            <a:ext cx="8001000" cy="584775"/>
          </a:xfrm>
          <a:prstGeom prst="rect">
            <a:avLst/>
          </a:prstGeom>
          <a:noFill/>
          <a:ln w="9525">
            <a:noFill/>
            <a:miter lim="800000"/>
            <a:headEnd/>
            <a:tailEnd/>
          </a:ln>
        </p:spPr>
        <p:txBody>
          <a:bodyPr>
            <a:spAutoFit/>
          </a:bodyPr>
          <a:lstStyle/>
          <a:p>
            <a:pPr algn="ctr"/>
            <a:r>
              <a:rPr lang="en-US" sz="3200" b="1" dirty="0"/>
              <a:t>Lessons Learned</a:t>
            </a:r>
          </a:p>
        </p:txBody>
      </p:sp>
      <p:pic>
        <p:nvPicPr>
          <p:cNvPr id="5" name="Picture 4" descr="IMG00157-20110719-0743.jpg"/>
          <p:cNvPicPr>
            <a:picLocks noChangeAspect="1"/>
          </p:cNvPicPr>
          <p:nvPr/>
        </p:nvPicPr>
        <p:blipFill>
          <a:blip r:embed="rId3" cstate="print"/>
          <a:stretch>
            <a:fillRect/>
          </a:stretch>
        </p:blipFill>
        <p:spPr>
          <a:xfrm>
            <a:off x="2362200" y="3352800"/>
            <a:ext cx="35052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209800" y="2057401"/>
            <a:ext cx="8001000" cy="1138773"/>
          </a:xfrm>
          <a:prstGeom prst="rect">
            <a:avLst/>
          </a:prstGeom>
          <a:noFill/>
        </p:spPr>
        <p:txBody>
          <a:bodyPr wrap="square" rtlCol="0">
            <a:spAutoFit/>
          </a:bodyPr>
          <a:lstStyle/>
          <a:p>
            <a:pPr>
              <a:buFont typeface="Arial" pitchFamily="34" charset="0"/>
              <a:buChar char="•"/>
            </a:pPr>
            <a:r>
              <a:rPr lang="en-US" sz="2400" b="1" dirty="0"/>
              <a:t> </a:t>
            </a:r>
            <a:r>
              <a:rPr lang="en-US" sz="2000" dirty="0"/>
              <a:t>Motor Pool Gate Found Unsecured By Police Patrol</a:t>
            </a:r>
          </a:p>
          <a:p>
            <a:pPr>
              <a:buFont typeface="Arial" pitchFamily="34" charset="0"/>
              <a:buChar char="•"/>
            </a:pPr>
            <a:endParaRPr lang="en-US" sz="2400" b="1" dirty="0"/>
          </a:p>
          <a:p>
            <a:pPr>
              <a:buFont typeface="Arial" pitchFamily="34" charset="0"/>
              <a:buChar char="•"/>
            </a:pPr>
            <a:r>
              <a:rPr lang="en-US" sz="2000" dirty="0"/>
              <a:t>Three Different Locks “Daisy Chained” Together</a:t>
            </a:r>
          </a:p>
        </p:txBody>
      </p:sp>
      <p:pic>
        <p:nvPicPr>
          <p:cNvPr id="8" name="Picture 7" descr="IMG00159-20110719-0747.jpg"/>
          <p:cNvPicPr>
            <a:picLocks noChangeAspect="1"/>
          </p:cNvPicPr>
          <p:nvPr/>
        </p:nvPicPr>
        <p:blipFill>
          <a:blip r:embed="rId4" cstate="print"/>
          <a:stretch>
            <a:fillRect/>
          </a:stretch>
        </p:blipFill>
        <p:spPr>
          <a:xfrm>
            <a:off x="6172200" y="3352800"/>
            <a:ext cx="3530600" cy="264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35267782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558950"/>
            <a:ext cx="8001000" cy="584775"/>
          </a:xfrm>
          <a:prstGeom prst="rect">
            <a:avLst/>
          </a:prstGeom>
          <a:noFill/>
          <a:ln w="9525">
            <a:noFill/>
            <a:miter lim="800000"/>
            <a:headEnd/>
            <a:tailEnd/>
          </a:ln>
        </p:spPr>
        <p:txBody>
          <a:bodyPr>
            <a:spAutoFit/>
          </a:bodyPr>
          <a:lstStyle/>
          <a:p>
            <a:pPr algn="ctr"/>
            <a:r>
              <a:rPr lang="en-US" sz="3200" b="1" dirty="0"/>
              <a:t>Chain of Events:</a:t>
            </a:r>
          </a:p>
        </p:txBody>
      </p:sp>
      <p:sp>
        <p:nvSpPr>
          <p:cNvPr id="6" name="TextBox 5"/>
          <p:cNvSpPr txBox="1"/>
          <p:nvPr/>
        </p:nvSpPr>
        <p:spPr>
          <a:xfrm>
            <a:off x="1676400" y="2391399"/>
            <a:ext cx="8534400" cy="3477875"/>
          </a:xfrm>
          <a:prstGeom prst="rect">
            <a:avLst/>
          </a:prstGeom>
          <a:noFill/>
        </p:spPr>
        <p:txBody>
          <a:bodyPr wrap="square" rtlCol="0">
            <a:spAutoFit/>
          </a:bodyPr>
          <a:lstStyle/>
          <a:p>
            <a:pPr>
              <a:buFont typeface="Arial" pitchFamily="34" charset="0"/>
              <a:buChar char="•"/>
            </a:pPr>
            <a:r>
              <a:rPr lang="en-US" sz="2000" dirty="0"/>
              <a:t> Police Patrol Began Clearing Motor Pool and Found Building Door Unsecured.</a:t>
            </a:r>
          </a:p>
          <a:p>
            <a:pPr>
              <a:buFont typeface="Arial" pitchFamily="34" charset="0"/>
              <a:buChar char="•"/>
            </a:pPr>
            <a:endParaRPr lang="en-US" sz="2000" dirty="0"/>
          </a:p>
          <a:p>
            <a:pPr>
              <a:buFont typeface="Arial" pitchFamily="34" charset="0"/>
              <a:buChar char="•"/>
            </a:pPr>
            <a:r>
              <a:rPr lang="en-US" sz="2000" dirty="0"/>
              <a:t> Police Patrol Then Began Clearing Unsecured Building</a:t>
            </a:r>
          </a:p>
          <a:p>
            <a:pPr>
              <a:buFont typeface="Arial" pitchFamily="34" charset="0"/>
              <a:buChar char="•"/>
            </a:pPr>
            <a:endParaRPr lang="en-US" sz="2000" dirty="0"/>
          </a:p>
          <a:p>
            <a:pPr>
              <a:buFont typeface="Arial" pitchFamily="34" charset="0"/>
              <a:buChar char="•"/>
            </a:pPr>
            <a:r>
              <a:rPr lang="en-US" sz="2000" dirty="0"/>
              <a:t> Police Patrol Pulled on Vault Door To Arms Room and Arms Room Door Opened.  </a:t>
            </a:r>
            <a:r>
              <a:rPr lang="en-US" sz="2000" b="1" dirty="0"/>
              <a:t>Combination Dial was not “Spun” to Secure Door!</a:t>
            </a:r>
          </a:p>
          <a:p>
            <a:pPr>
              <a:buFont typeface="Arial" pitchFamily="34" charset="0"/>
              <a:buChar char="•"/>
            </a:pPr>
            <a:endParaRPr lang="en-US" sz="2000" b="1" dirty="0"/>
          </a:p>
          <a:p>
            <a:pPr>
              <a:buFont typeface="Arial" pitchFamily="34" charset="0"/>
              <a:buChar char="•"/>
            </a:pPr>
            <a:r>
              <a:rPr lang="en-US" sz="2000" dirty="0"/>
              <a:t> ICIDS Alarm Sounded (ICIDS Was Activated)</a:t>
            </a:r>
          </a:p>
          <a:p>
            <a:pPr>
              <a:buFont typeface="Arial" pitchFamily="34" charset="0"/>
              <a:buChar char="•"/>
            </a:pPr>
            <a:endParaRPr lang="en-US" sz="2000" dirty="0"/>
          </a:p>
          <a:p>
            <a:pPr>
              <a:buFont typeface="Arial" pitchFamily="34" charset="0"/>
              <a:buChar char="•"/>
            </a:pPr>
            <a:r>
              <a:rPr lang="en-US" sz="2000" dirty="0"/>
              <a:t> Upon Entering “Unsecured” Arms Room the Following Was Found:</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37546468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00161-20110719-0757.jpg"/>
          <p:cNvPicPr>
            <a:picLocks noChangeAspect="1"/>
          </p:cNvPicPr>
          <p:nvPr/>
        </p:nvPicPr>
        <p:blipFill>
          <a:blip r:embed="rId3" cstate="print"/>
          <a:stretch>
            <a:fillRect/>
          </a:stretch>
        </p:blipFill>
        <p:spPr>
          <a:xfrm>
            <a:off x="1752600" y="2828925"/>
            <a:ext cx="3886200"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00163-20110719-0758.jpg"/>
          <p:cNvPicPr>
            <a:picLocks noChangeAspect="1"/>
          </p:cNvPicPr>
          <p:nvPr/>
        </p:nvPicPr>
        <p:blipFill>
          <a:blip r:embed="rId4" cstate="print"/>
          <a:stretch>
            <a:fillRect/>
          </a:stretch>
        </p:blipFill>
        <p:spPr>
          <a:xfrm>
            <a:off x="6645729" y="1690551"/>
            <a:ext cx="3429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011680" y="1162709"/>
            <a:ext cx="8001000" cy="1200329"/>
          </a:xfrm>
          <a:prstGeom prst="rect">
            <a:avLst/>
          </a:prstGeom>
          <a:noFill/>
        </p:spPr>
        <p:txBody>
          <a:bodyPr wrap="square" rtlCol="0">
            <a:spAutoFit/>
          </a:bodyPr>
          <a:lstStyle/>
          <a:p>
            <a:pPr>
              <a:buFont typeface="Arial" pitchFamily="34" charset="0"/>
              <a:buChar char="•"/>
            </a:pPr>
            <a:r>
              <a:rPr lang="en-US" sz="2400" dirty="0"/>
              <a:t> </a:t>
            </a:r>
            <a:r>
              <a:rPr lang="en-US" sz="2000" dirty="0"/>
              <a:t>Weapons Stored On Top of Weapon’s Racks</a:t>
            </a:r>
          </a:p>
          <a:p>
            <a:endParaRPr lang="en-US" sz="2400" dirty="0"/>
          </a:p>
          <a:p>
            <a:pPr>
              <a:buFont typeface="Arial" pitchFamily="34" charset="0"/>
              <a:buChar char="•"/>
            </a:pPr>
            <a:r>
              <a:rPr lang="en-US" sz="2400" dirty="0"/>
              <a:t> </a:t>
            </a:r>
            <a:r>
              <a:rPr lang="en-US" sz="2000" dirty="0"/>
              <a:t>All Weapon’s Racks Unsecured</a:t>
            </a:r>
            <a:endParaRPr lang="en-US" sz="2400" dirty="0"/>
          </a:p>
        </p:txBody>
      </p:sp>
      <p:pic>
        <p:nvPicPr>
          <p:cNvPr id="9" name="Picture 8" descr="IMG00162-20110719-0758.jpg"/>
          <p:cNvPicPr>
            <a:picLocks noChangeAspect="1"/>
          </p:cNvPicPr>
          <p:nvPr/>
        </p:nvPicPr>
        <p:blipFill>
          <a:blip r:embed="rId5" cstate="print"/>
          <a:stretch>
            <a:fillRect/>
          </a:stretch>
        </p:blipFill>
        <p:spPr>
          <a:xfrm>
            <a:off x="4880429" y="3705313"/>
            <a:ext cx="3479800" cy="2609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7258027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925" y="1054440"/>
            <a:ext cx="11924270" cy="5293757"/>
          </a:xfrm>
          <a:prstGeom prst="rect">
            <a:avLst/>
          </a:prstGeom>
          <a:noFill/>
        </p:spPr>
        <p:txBody>
          <a:bodyPr wrap="square" rtlCol="0">
            <a:spAutoFit/>
          </a:bodyPr>
          <a:lstStyle/>
          <a:p>
            <a:pPr algn="ctr"/>
            <a:r>
              <a:rPr lang="en-US" sz="2000" b="1" dirty="0"/>
              <a:t>Shipping AA&amp;E and Sensitive Items</a:t>
            </a:r>
          </a:p>
          <a:p>
            <a:pPr algn="ctr"/>
            <a:endParaRPr lang="en-US" sz="2000" dirty="0"/>
          </a:p>
          <a:p>
            <a:pPr marL="285750" lvl="0" indent="-285750">
              <a:buFont typeface="Arial" panose="020B0604020202020204" pitchFamily="34" charset="0"/>
              <a:buChar char="•"/>
            </a:pPr>
            <a:r>
              <a:rPr lang="en-US" dirty="0">
                <a:solidFill>
                  <a:srgbClr val="000000"/>
                </a:solidFill>
              </a:rPr>
              <a:t>It is Army policy that weapons or sensitive items such as funds, jewels, precious metals, or drugs will not be stored in the same container or facility used to safeguard classified information.</a:t>
            </a:r>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When used for transporting AA&amp;E, the doors of approved intermodal containers (MILVAN, SEAVAN, or CONEX) will be securely closed and sealed.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End-opening containers will be placed door-to-door during rail shipments.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Barriers on the rail cars will be used to protect side-opening containers and deter the opening of such cars. The AA&amp;E will be placed in the rear of containers behind non sensitive items to reduce the opportunity of theft.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the event of contingencies, exercises, or rotational unit movements where it is not practical to use containers,</a:t>
            </a:r>
          </a:p>
          <a:p>
            <a:r>
              <a:rPr lang="en-US" dirty="0"/>
              <a:t>     only armored vehicles that are locked and sealed will be used to ship AA&amp;E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AA&amp;E will be provided double barrier protection by placing it in separate, locked, and sealed containers, affixed to the interior of the locked/sealed armored vehicles in a manner that precludes easy removal.</a:t>
            </a:r>
          </a:p>
        </p:txBody>
      </p:sp>
      <p:sp>
        <p:nvSpPr>
          <p:cNvPr id="5" name="TextBox 4"/>
          <p:cNvSpPr txBox="1"/>
          <p:nvPr/>
        </p:nvSpPr>
        <p:spPr>
          <a:xfrm>
            <a:off x="2080895" y="535964"/>
            <a:ext cx="8610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40902969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33600" y="1828801"/>
            <a:ext cx="7772400" cy="1362075"/>
          </a:xfrm>
        </p:spPr>
        <p:txBody>
          <a:bodyPr/>
          <a:lstStyle/>
          <a:p>
            <a:r>
              <a:rPr lang="en-US" dirty="0"/>
              <a:t>AA&amp;E Key Control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2438400"/>
            <a:ext cx="6667500" cy="3756338"/>
          </a:xfrm>
          <a:prstGeom prst="rect">
            <a:avLst/>
          </a:prstGeom>
        </p:spPr>
      </p:pic>
    </p:spTree>
    <p:extLst>
      <p:ext uri="{BB962C8B-B14F-4D97-AF65-F5344CB8AC3E}">
        <p14:creationId xmlns:p14="http://schemas.microsoft.com/office/powerpoint/2010/main" val="31804869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457200"/>
            <a:ext cx="8229600" cy="563562"/>
          </a:xfrm>
        </p:spPr>
        <p:txBody>
          <a:bodyPr/>
          <a:lstStyle/>
          <a:p>
            <a:pPr eaLnBrk="1" hangingPunct="1"/>
            <a:r>
              <a:rPr lang="en-US" b="1" dirty="0"/>
              <a:t>Fact or Fiction</a:t>
            </a:r>
          </a:p>
        </p:txBody>
      </p:sp>
      <p:sp>
        <p:nvSpPr>
          <p:cNvPr id="6147" name="Rectangle 3"/>
          <p:cNvSpPr>
            <a:spLocks noGrp="1" noChangeArrowheads="1"/>
          </p:cNvSpPr>
          <p:nvPr>
            <p:ph type="body" idx="1"/>
          </p:nvPr>
        </p:nvSpPr>
        <p:spPr bwMode="auto">
          <a:xfrm>
            <a:off x="1981200" y="1600201"/>
            <a:ext cx="8229600" cy="411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sz="2000" dirty="0"/>
              <a:t>The serial number on the lock cannot be the same as the serial number on the key.</a:t>
            </a:r>
          </a:p>
          <a:p>
            <a:pPr eaLnBrk="1" hangingPunct="1">
              <a:lnSpc>
                <a:spcPct val="90000"/>
              </a:lnSpc>
            </a:pPr>
            <a:endParaRPr lang="en-US" sz="2400" dirty="0"/>
          </a:p>
          <a:p>
            <a:pPr algn="ctr" eaLnBrk="1" hangingPunct="1">
              <a:lnSpc>
                <a:spcPct val="90000"/>
              </a:lnSpc>
              <a:buFontTx/>
              <a:buNone/>
            </a:pPr>
            <a:r>
              <a:rPr lang="en-US" b="1" dirty="0">
                <a:solidFill>
                  <a:srgbClr val="FF0000"/>
                </a:solidFill>
              </a:rPr>
              <a:t>FICTION</a:t>
            </a:r>
          </a:p>
          <a:p>
            <a:pPr eaLnBrk="1" hangingPunct="1">
              <a:lnSpc>
                <a:spcPct val="90000"/>
              </a:lnSpc>
            </a:pPr>
            <a:endParaRPr lang="en-US" sz="4000" b="1" dirty="0"/>
          </a:p>
          <a:p>
            <a:pPr eaLnBrk="1" hangingPunct="1">
              <a:lnSpc>
                <a:spcPct val="90000"/>
              </a:lnSpc>
            </a:pPr>
            <a:r>
              <a:rPr lang="en-US" sz="2000" dirty="0"/>
              <a:t>AR 190- 51, app D and AR 190-11, para 3-8 n. state, </a:t>
            </a:r>
            <a:r>
              <a:rPr lang="en-US" sz="2000" i="1" dirty="0"/>
              <a:t>“Padlocks and keys which do not have a serial number will be given one. This number will be inscribed on the lock or key as appropriate.” </a:t>
            </a:r>
            <a:r>
              <a:rPr lang="en-US" sz="2000" dirty="0"/>
              <a:t>New Master locks have the same serial number on both the lock and key.</a:t>
            </a:r>
            <a:endParaRPr lang="en-US" sz="2000" i="1" dirty="0"/>
          </a:p>
        </p:txBody>
      </p:sp>
    </p:spTree>
    <p:extLst>
      <p:ext uri="{BB962C8B-B14F-4D97-AF65-F5344CB8AC3E}">
        <p14:creationId xmlns:p14="http://schemas.microsoft.com/office/powerpoint/2010/main" val="126782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bwMode="auto">
          <a:xfrm>
            <a:off x="1981200" y="1600201"/>
            <a:ext cx="8229600" cy="3810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000" dirty="0"/>
              <a:t>The key ring used must be a solid braised (welded) metal key ring.</a:t>
            </a:r>
          </a:p>
          <a:p>
            <a:pPr eaLnBrk="1" hangingPunct="1"/>
            <a:endParaRPr lang="en-US" dirty="0"/>
          </a:p>
          <a:p>
            <a:pPr algn="ctr" eaLnBrk="1" hangingPunct="1">
              <a:buFontTx/>
              <a:buNone/>
            </a:pPr>
            <a:r>
              <a:rPr lang="en-US" b="1" dirty="0">
                <a:solidFill>
                  <a:srgbClr val="FF0000"/>
                </a:solidFill>
              </a:rPr>
              <a:t>FICTION</a:t>
            </a:r>
          </a:p>
          <a:p>
            <a:pPr eaLnBrk="1" hangingPunct="1"/>
            <a:endParaRPr lang="en-US" sz="2000" dirty="0"/>
          </a:p>
          <a:p>
            <a:pPr eaLnBrk="1" hangingPunct="1"/>
            <a:r>
              <a:rPr lang="en-US" sz="2000" dirty="0"/>
              <a:t>Neither AR 190-51 (admin) nor AR 190-11 (AA&amp;E) require keys be on any type of ring, string or cable.   </a:t>
            </a:r>
            <a:endParaRPr lang="en-US" sz="2000" i="1" dirty="0"/>
          </a:p>
        </p:txBody>
      </p:sp>
      <p:sp>
        <p:nvSpPr>
          <p:cNvPr id="6" name="Rectangle 2"/>
          <p:cNvSpPr>
            <a:spLocks noGrp="1" noChangeArrowheads="1"/>
          </p:cNvSpPr>
          <p:nvPr>
            <p:ph type="title"/>
          </p:nvPr>
        </p:nvSpPr>
        <p:spPr>
          <a:xfrm>
            <a:off x="1981200" y="457200"/>
            <a:ext cx="8229600" cy="563562"/>
          </a:xfrm>
        </p:spPr>
        <p:txBody>
          <a:bodyPr/>
          <a:lstStyle/>
          <a:p>
            <a:pPr eaLnBrk="1" hangingPunct="1"/>
            <a:r>
              <a:rPr lang="en-US" b="1" dirty="0"/>
              <a:t>Fact or Fiction</a:t>
            </a:r>
          </a:p>
        </p:txBody>
      </p:sp>
    </p:spTree>
    <p:extLst>
      <p:ext uri="{BB962C8B-B14F-4D97-AF65-F5344CB8AC3E}">
        <p14:creationId xmlns:p14="http://schemas.microsoft.com/office/powerpoint/2010/main" val="326560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bwMode="auto">
          <a:xfrm>
            <a:off x="1981200" y="1625601"/>
            <a:ext cx="8229600" cy="3505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000" dirty="0"/>
              <a:t>Staff Duty or the S2 is the key and lock control custodian for the unit.</a:t>
            </a:r>
          </a:p>
          <a:p>
            <a:pPr eaLnBrk="1" hangingPunct="1">
              <a:lnSpc>
                <a:spcPct val="80000"/>
              </a:lnSpc>
            </a:pPr>
            <a:endParaRPr lang="en-US" sz="2000" dirty="0"/>
          </a:p>
          <a:p>
            <a:pPr algn="ctr" eaLnBrk="1" hangingPunct="1">
              <a:lnSpc>
                <a:spcPct val="80000"/>
              </a:lnSpc>
              <a:buFontTx/>
              <a:buNone/>
            </a:pPr>
            <a:r>
              <a:rPr lang="en-US" b="1" dirty="0">
                <a:solidFill>
                  <a:srgbClr val="FF0000"/>
                </a:solidFill>
              </a:rPr>
              <a:t>FICTION</a:t>
            </a:r>
            <a:endParaRPr lang="en-US" sz="2000" b="1" dirty="0">
              <a:solidFill>
                <a:srgbClr val="FF0000"/>
              </a:solidFill>
            </a:endParaRPr>
          </a:p>
          <a:p>
            <a:pPr eaLnBrk="1" hangingPunct="1">
              <a:lnSpc>
                <a:spcPct val="80000"/>
              </a:lnSpc>
            </a:pPr>
            <a:endParaRPr lang="en-US" sz="2000" b="1" dirty="0"/>
          </a:p>
          <a:p>
            <a:pPr eaLnBrk="1" hangingPunct="1">
              <a:lnSpc>
                <a:spcPct val="80000"/>
              </a:lnSpc>
            </a:pPr>
            <a:endParaRPr lang="en-US" sz="2000" dirty="0"/>
          </a:p>
          <a:p>
            <a:pPr eaLnBrk="1" hangingPunct="1">
              <a:lnSpc>
                <a:spcPct val="80000"/>
              </a:lnSpc>
            </a:pPr>
            <a:r>
              <a:rPr lang="en-US" sz="2000" dirty="0"/>
              <a:t>Staff Duty is only the keeper of the locked ammo can during non-duty hours.   In the case of the S2, they are only securing the locked and sealed container with the spare keys in them.</a:t>
            </a:r>
          </a:p>
        </p:txBody>
      </p:sp>
      <p:sp>
        <p:nvSpPr>
          <p:cNvPr id="5" name="Rectangle 2"/>
          <p:cNvSpPr>
            <a:spLocks noGrp="1" noChangeArrowheads="1"/>
          </p:cNvSpPr>
          <p:nvPr>
            <p:ph type="title"/>
          </p:nvPr>
        </p:nvSpPr>
        <p:spPr>
          <a:xfrm>
            <a:off x="1981200" y="457200"/>
            <a:ext cx="8229600" cy="563562"/>
          </a:xfrm>
        </p:spPr>
        <p:txBody>
          <a:bodyPr/>
          <a:lstStyle/>
          <a:p>
            <a:pPr eaLnBrk="1" hangingPunct="1"/>
            <a:r>
              <a:rPr lang="en-US" b="1" dirty="0"/>
              <a:t>Fact or Fiction</a:t>
            </a:r>
          </a:p>
        </p:txBody>
      </p:sp>
    </p:spTree>
    <p:extLst>
      <p:ext uri="{BB962C8B-B14F-4D97-AF65-F5344CB8AC3E}">
        <p14:creationId xmlns:p14="http://schemas.microsoft.com/office/powerpoint/2010/main" val="69200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bwMode="auto">
          <a:xfrm>
            <a:off x="1981200" y="1600201"/>
            <a:ext cx="8229600" cy="3886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000" dirty="0"/>
              <a:t>I cannot list where the locks are located at in the arms room on the DA Form 5513. (Ex. Key Number #1, goes to lock  #1 which is on M16 rack #2)</a:t>
            </a:r>
          </a:p>
          <a:p>
            <a:pPr eaLnBrk="1" hangingPunct="1">
              <a:lnSpc>
                <a:spcPct val="80000"/>
              </a:lnSpc>
            </a:pPr>
            <a:endParaRPr lang="en-US" sz="2000" b="1" dirty="0"/>
          </a:p>
          <a:p>
            <a:pPr algn="ctr" eaLnBrk="1" hangingPunct="1">
              <a:lnSpc>
                <a:spcPct val="80000"/>
              </a:lnSpc>
              <a:buFontTx/>
              <a:buNone/>
            </a:pPr>
            <a:r>
              <a:rPr lang="en-US" b="1" dirty="0">
                <a:solidFill>
                  <a:srgbClr val="FF0000"/>
                </a:solidFill>
              </a:rPr>
              <a:t>FICTION</a:t>
            </a:r>
            <a:endParaRPr lang="en-US" sz="2000" b="1" dirty="0">
              <a:solidFill>
                <a:srgbClr val="FF0000"/>
              </a:solidFill>
            </a:endParaRPr>
          </a:p>
          <a:p>
            <a:pPr eaLnBrk="1" hangingPunct="1">
              <a:lnSpc>
                <a:spcPct val="80000"/>
              </a:lnSpc>
            </a:pPr>
            <a:endParaRPr lang="en-US" sz="2000" b="1" dirty="0"/>
          </a:p>
          <a:p>
            <a:pPr eaLnBrk="1" hangingPunct="1">
              <a:lnSpc>
                <a:spcPct val="80000"/>
              </a:lnSpc>
            </a:pPr>
            <a:r>
              <a:rPr lang="en-US" sz="2000" dirty="0"/>
              <a:t>AR 190-51, app D and AR 190-11 para 3-8 n state, </a:t>
            </a:r>
            <a:r>
              <a:rPr lang="en-US" sz="2000" i="1" dirty="0"/>
              <a:t>“A key and lock inventory will contain a record of keys, locks, key serial numbers, lock serial numbers, location, and the number of keys maintained for each lock. This record will be secured in the key depository.”</a:t>
            </a:r>
            <a:r>
              <a:rPr lang="en-US" sz="2000" dirty="0"/>
              <a:t>   </a:t>
            </a:r>
          </a:p>
        </p:txBody>
      </p:sp>
      <p:sp>
        <p:nvSpPr>
          <p:cNvPr id="6" name="Rectangle 2"/>
          <p:cNvSpPr>
            <a:spLocks noGrp="1" noChangeArrowheads="1"/>
          </p:cNvSpPr>
          <p:nvPr>
            <p:ph type="title"/>
          </p:nvPr>
        </p:nvSpPr>
        <p:spPr>
          <a:xfrm>
            <a:off x="1981200" y="457200"/>
            <a:ext cx="8229600" cy="563562"/>
          </a:xfrm>
        </p:spPr>
        <p:txBody>
          <a:bodyPr/>
          <a:lstStyle/>
          <a:p>
            <a:pPr eaLnBrk="1" hangingPunct="1"/>
            <a:r>
              <a:rPr lang="en-US" b="1" dirty="0"/>
              <a:t>Fact or Fiction</a:t>
            </a:r>
          </a:p>
        </p:txBody>
      </p:sp>
    </p:spTree>
    <p:extLst>
      <p:ext uri="{BB962C8B-B14F-4D97-AF65-F5344CB8AC3E}">
        <p14:creationId xmlns:p14="http://schemas.microsoft.com/office/powerpoint/2010/main" val="15052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8" name="Rectangle 4"/>
          <p:cNvSpPr>
            <a:spLocks noGrp="1" noChangeArrowheads="1"/>
          </p:cNvSpPr>
          <p:nvPr>
            <p:ph type="body" idx="4294967295"/>
          </p:nvPr>
        </p:nvSpPr>
        <p:spPr bwMode="auto">
          <a:xfrm>
            <a:off x="1955800" y="1600200"/>
            <a:ext cx="8255000" cy="3962400"/>
          </a:xfrm>
          <a:prstGeom prst="rect">
            <a:avLst/>
          </a:prstGeom>
          <a:noFill/>
          <a:ln>
            <a:miter lim="800000"/>
            <a:headEnd/>
            <a:tailEnd/>
          </a:ln>
        </p:spPr>
        <p:txBody>
          <a:bodyPr>
            <a:noAutofit/>
          </a:bodyPr>
          <a:lstStyle/>
          <a:p>
            <a:pPr marL="0" indent="0" eaLnBrk="1" hangingPunct="1">
              <a:lnSpc>
                <a:spcPct val="80000"/>
              </a:lnSpc>
              <a:buNone/>
            </a:pPr>
            <a:r>
              <a:rPr lang="en-US" sz="2400" u="sng" dirty="0"/>
              <a:t>AA&amp;E Key Control Custodian </a:t>
            </a:r>
          </a:p>
          <a:p>
            <a:pPr eaLnBrk="1" hangingPunct="1"/>
            <a:r>
              <a:rPr lang="en-US" sz="1800" dirty="0"/>
              <a:t>Required to have a DA Form 7281-R completed prior to assuming duties as AA&amp;E Key Custodian.</a:t>
            </a:r>
          </a:p>
          <a:p>
            <a:pPr eaLnBrk="1" hangingPunct="1"/>
            <a:r>
              <a:rPr lang="en-US" sz="1800" dirty="0"/>
              <a:t>Be appointed in writing to issue and receive keys and account for keys.</a:t>
            </a:r>
          </a:p>
          <a:p>
            <a:pPr eaLnBrk="1" hangingPunct="1"/>
            <a:r>
              <a:rPr lang="en-US" sz="1800" dirty="0"/>
              <a:t>Issues primary keys to Armorer and spare set to HHQ (S-2)</a:t>
            </a:r>
          </a:p>
          <a:p>
            <a:pPr eaLnBrk="1" hangingPunct="1"/>
            <a:r>
              <a:rPr lang="en-US" sz="1800" dirty="0"/>
              <a:t>Ensure that individuals who are designated to issue keys in their absence, clearly understand key control procedures.</a:t>
            </a:r>
          </a:p>
          <a:p>
            <a:pPr eaLnBrk="1" hangingPunct="1"/>
            <a:r>
              <a:rPr lang="en-US" sz="1800" dirty="0"/>
              <a:t>Maintain a key control register at all times to ensure continuous accountability for keys of locks used to secure Government property.</a:t>
            </a:r>
          </a:p>
          <a:p>
            <a:pPr eaLnBrk="1" hangingPunct="1"/>
            <a:r>
              <a:rPr lang="en-US" sz="1800" dirty="0"/>
              <a:t>Inventory Keys at a minimum Semi-annually.</a:t>
            </a:r>
          </a:p>
          <a:p>
            <a:pPr eaLnBrk="1" hangingPunct="1"/>
            <a:r>
              <a:rPr lang="en-US" sz="1800" dirty="0"/>
              <a:t>Conduct an inquiry when a key is lost or stolen.</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58238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5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5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51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5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5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51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51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510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Rectangle 5"/>
          <p:cNvGraphicFramePr>
            <a:graphicFrameLocks noGrp="1"/>
          </p:cNvGraphicFramePr>
          <p:nvPr>
            <p:ph sz="quarter" idx="4294967295"/>
          </p:nvPr>
        </p:nvGraphicFramePr>
        <p:xfrm>
          <a:off x="6608764" y="3967163"/>
          <a:ext cx="3165475" cy="2184400"/>
        </p:xfrm>
        <a:graphic>
          <a:graphicData uri="http://schemas.openxmlformats.org/presentationml/2006/ole">
            <mc:AlternateContent xmlns:mc="http://schemas.openxmlformats.org/markup-compatibility/2006">
              <mc:Choice xmlns:v="urn:schemas-microsoft-com:vml" Requires="v">
                <p:oleObj spid="_x0000_s2056"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39671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3" name="Picture 7"/>
          <p:cNvPicPr>
            <a:picLocks noChangeAspect="1" noChangeArrowheads="1"/>
          </p:cNvPicPr>
          <p:nvPr/>
        </p:nvPicPr>
        <p:blipFill>
          <a:blip r:embed="rId4" cstate="print"/>
          <a:srcRect l="10156" t="17284" r="42890" b="41555"/>
          <a:stretch>
            <a:fillRect/>
          </a:stretch>
        </p:blipFill>
        <p:spPr bwMode="auto">
          <a:xfrm>
            <a:off x="1905001" y="2743200"/>
            <a:ext cx="8254141" cy="3733800"/>
          </a:xfrm>
          <a:prstGeom prst="rect">
            <a:avLst/>
          </a:prstGeom>
          <a:noFill/>
          <a:ln w="9525">
            <a:noFill/>
            <a:miter lim="800000"/>
            <a:headEnd/>
            <a:tailEnd/>
          </a:ln>
        </p:spPr>
      </p:pic>
      <p:sp>
        <p:nvSpPr>
          <p:cNvPr id="17" name="Text Box 16"/>
          <p:cNvSpPr txBox="1">
            <a:spLocks noChangeArrowheads="1"/>
          </p:cNvSpPr>
          <p:nvPr/>
        </p:nvSpPr>
        <p:spPr bwMode="auto">
          <a:xfrm>
            <a:off x="2209800" y="1371600"/>
            <a:ext cx="4339650" cy="1477328"/>
          </a:xfrm>
          <a:prstGeom prst="rect">
            <a:avLst/>
          </a:prstGeom>
          <a:noFill/>
          <a:ln w="9525">
            <a:noFill/>
            <a:miter lim="800000"/>
            <a:headEnd/>
            <a:tailEnd/>
          </a:ln>
        </p:spPr>
        <p:txBody>
          <a:bodyPr wrap="none">
            <a:spAutoFit/>
          </a:bodyPr>
          <a:lstStyle/>
          <a:p>
            <a:r>
              <a:rPr lang="en-US" dirty="0"/>
              <a:t>UNIT: HHT 1-4 CAV</a:t>
            </a:r>
          </a:p>
          <a:p>
            <a:r>
              <a:rPr lang="en-US" dirty="0"/>
              <a:t>44322  High Security Padlock Main Door</a:t>
            </a:r>
          </a:p>
          <a:p>
            <a:r>
              <a:rPr lang="en-US" dirty="0"/>
              <a:t>1234H  M16 Rack 1</a:t>
            </a:r>
          </a:p>
          <a:p>
            <a:r>
              <a:rPr lang="en-US" dirty="0"/>
              <a:t>5678H  M16 Rack 2</a:t>
            </a:r>
          </a:p>
          <a:p>
            <a:r>
              <a:rPr lang="en-US" dirty="0"/>
              <a:t>1122B   M9 Rack 1</a:t>
            </a:r>
          </a:p>
        </p:txBody>
      </p:sp>
      <p:sp>
        <p:nvSpPr>
          <p:cNvPr id="18" name="TextBox 17"/>
          <p:cNvSpPr txBox="1"/>
          <p:nvPr/>
        </p:nvSpPr>
        <p:spPr>
          <a:xfrm>
            <a:off x="2438401" y="4572001"/>
            <a:ext cx="681597" cy="307777"/>
          </a:xfrm>
          <a:prstGeom prst="rect">
            <a:avLst/>
          </a:prstGeom>
          <a:noFill/>
        </p:spPr>
        <p:txBody>
          <a:bodyPr wrap="none" rtlCol="0">
            <a:spAutoFit/>
          </a:bodyPr>
          <a:lstStyle/>
          <a:p>
            <a:r>
              <a:rPr lang="en-US" sz="1400" dirty="0"/>
              <a:t>44322</a:t>
            </a:r>
          </a:p>
        </p:txBody>
      </p:sp>
      <p:sp>
        <p:nvSpPr>
          <p:cNvPr id="19" name="TextBox 18"/>
          <p:cNvSpPr txBox="1"/>
          <p:nvPr/>
        </p:nvSpPr>
        <p:spPr>
          <a:xfrm>
            <a:off x="2454966" y="4744279"/>
            <a:ext cx="1568058" cy="307777"/>
          </a:xfrm>
          <a:prstGeom prst="rect">
            <a:avLst/>
          </a:prstGeom>
          <a:noFill/>
        </p:spPr>
        <p:txBody>
          <a:bodyPr wrap="none" rtlCol="0">
            <a:spAutoFit/>
          </a:bodyPr>
          <a:lstStyle/>
          <a:p>
            <a:r>
              <a:rPr lang="en-US" sz="1400" dirty="0"/>
              <a:t>Arms Room Door</a:t>
            </a:r>
          </a:p>
        </p:txBody>
      </p:sp>
      <p:sp>
        <p:nvSpPr>
          <p:cNvPr id="20" name="TextBox 19"/>
          <p:cNvSpPr txBox="1"/>
          <p:nvPr/>
        </p:nvSpPr>
        <p:spPr>
          <a:xfrm>
            <a:off x="3091068" y="4555435"/>
            <a:ext cx="402674" cy="307777"/>
          </a:xfrm>
          <a:prstGeom prst="rect">
            <a:avLst/>
          </a:prstGeom>
          <a:noFill/>
        </p:spPr>
        <p:txBody>
          <a:bodyPr wrap="none" rtlCol="0">
            <a:spAutoFit/>
          </a:bodyPr>
          <a:lstStyle/>
          <a:p>
            <a:r>
              <a:rPr lang="en-US" sz="1400" dirty="0"/>
              <a:t>(3)</a:t>
            </a:r>
          </a:p>
        </p:txBody>
      </p:sp>
      <p:sp>
        <p:nvSpPr>
          <p:cNvPr id="21" name="Oval 20"/>
          <p:cNvSpPr/>
          <p:nvPr/>
        </p:nvSpPr>
        <p:spPr>
          <a:xfrm>
            <a:off x="1981200" y="4648200"/>
            <a:ext cx="457200" cy="457200"/>
          </a:xfrm>
          <a:prstGeom prst="ellipse">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010400" y="2133600"/>
            <a:ext cx="2860078" cy="400110"/>
          </a:xfrm>
          <a:prstGeom prst="rect">
            <a:avLst/>
          </a:prstGeom>
          <a:noFill/>
        </p:spPr>
        <p:txBody>
          <a:bodyPr wrap="none" rtlCol="0">
            <a:spAutoFit/>
          </a:bodyPr>
          <a:lstStyle/>
          <a:p>
            <a:r>
              <a:rPr lang="en-US" sz="2000" b="1" dirty="0"/>
              <a:t>Input Unit Information</a:t>
            </a:r>
          </a:p>
        </p:txBody>
      </p:sp>
      <p:sp>
        <p:nvSpPr>
          <p:cNvPr id="9232" name="Text Box 16"/>
          <p:cNvSpPr txBox="1">
            <a:spLocks noChangeArrowheads="1"/>
          </p:cNvSpPr>
          <p:nvPr/>
        </p:nvSpPr>
        <p:spPr bwMode="auto">
          <a:xfrm>
            <a:off x="3886201" y="3657600"/>
            <a:ext cx="1574021" cy="369332"/>
          </a:xfrm>
          <a:prstGeom prst="rect">
            <a:avLst/>
          </a:prstGeom>
          <a:noFill/>
          <a:ln w="9525">
            <a:noFill/>
            <a:miter lim="800000"/>
            <a:headEnd/>
            <a:tailEnd/>
          </a:ln>
        </p:spPr>
        <p:txBody>
          <a:bodyPr wrap="none">
            <a:spAutoFit/>
          </a:bodyPr>
          <a:lstStyle/>
          <a:p>
            <a:r>
              <a:rPr lang="en-US" dirty="0"/>
              <a:t>HHT 1-4 CAV</a:t>
            </a:r>
          </a:p>
        </p:txBody>
      </p:sp>
      <p:cxnSp>
        <p:nvCxnSpPr>
          <p:cNvPr id="24" name="Straight Arrow Connector 23"/>
          <p:cNvCxnSpPr/>
          <p:nvPr/>
        </p:nvCxnSpPr>
        <p:spPr>
          <a:xfrm rot="10800000" flipV="1">
            <a:off x="5029200" y="2590800"/>
            <a:ext cx="22098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86601" y="2133600"/>
            <a:ext cx="2037737" cy="400110"/>
          </a:xfrm>
          <a:prstGeom prst="rect">
            <a:avLst/>
          </a:prstGeom>
          <a:noFill/>
        </p:spPr>
        <p:txBody>
          <a:bodyPr wrap="none" rtlCol="0">
            <a:spAutoFit/>
          </a:bodyPr>
          <a:lstStyle/>
          <a:p>
            <a:r>
              <a:rPr lang="en-US" sz="2000" b="1" dirty="0"/>
              <a:t>Lock Number 1</a:t>
            </a:r>
          </a:p>
        </p:txBody>
      </p:sp>
      <p:cxnSp>
        <p:nvCxnSpPr>
          <p:cNvPr id="28" name="Straight Arrow Connector 27"/>
          <p:cNvCxnSpPr>
            <a:endCxn id="21" idx="7"/>
          </p:cNvCxnSpPr>
          <p:nvPr/>
        </p:nvCxnSpPr>
        <p:spPr>
          <a:xfrm rot="10800000" flipV="1">
            <a:off x="2371447" y="2438400"/>
            <a:ext cx="4791355" cy="227675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86600" y="2057400"/>
            <a:ext cx="2464136" cy="400110"/>
          </a:xfrm>
          <a:prstGeom prst="rect">
            <a:avLst/>
          </a:prstGeom>
          <a:noFill/>
        </p:spPr>
        <p:txBody>
          <a:bodyPr wrap="none" rtlCol="0">
            <a:spAutoFit/>
          </a:bodyPr>
          <a:lstStyle/>
          <a:p>
            <a:r>
              <a:rPr lang="en-US" sz="2000" b="1" dirty="0"/>
              <a:t>Key Serial Number</a:t>
            </a:r>
          </a:p>
        </p:txBody>
      </p:sp>
      <p:cxnSp>
        <p:nvCxnSpPr>
          <p:cNvPr id="30" name="Straight Arrow Connector 29"/>
          <p:cNvCxnSpPr/>
          <p:nvPr/>
        </p:nvCxnSpPr>
        <p:spPr>
          <a:xfrm rot="10800000" flipV="1">
            <a:off x="3048000" y="2590799"/>
            <a:ext cx="4267202" cy="198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086601" y="2133600"/>
            <a:ext cx="2151551" cy="400110"/>
          </a:xfrm>
          <a:prstGeom prst="rect">
            <a:avLst/>
          </a:prstGeom>
          <a:noFill/>
        </p:spPr>
        <p:txBody>
          <a:bodyPr wrap="none" rtlCol="0">
            <a:spAutoFit/>
          </a:bodyPr>
          <a:lstStyle/>
          <a:p>
            <a:r>
              <a:rPr lang="en-US" sz="2000" b="1" dirty="0"/>
              <a:t>Number of Keys</a:t>
            </a:r>
          </a:p>
        </p:txBody>
      </p:sp>
      <p:sp>
        <p:nvSpPr>
          <p:cNvPr id="33" name="TextBox 32"/>
          <p:cNvSpPr txBox="1"/>
          <p:nvPr/>
        </p:nvSpPr>
        <p:spPr>
          <a:xfrm>
            <a:off x="7086601" y="2057400"/>
            <a:ext cx="1923925" cy="400110"/>
          </a:xfrm>
          <a:prstGeom prst="rect">
            <a:avLst/>
          </a:prstGeom>
          <a:noFill/>
        </p:spPr>
        <p:txBody>
          <a:bodyPr wrap="none" rtlCol="0">
            <a:spAutoFit/>
          </a:bodyPr>
          <a:lstStyle/>
          <a:p>
            <a:r>
              <a:rPr lang="en-US" sz="2000" b="1" dirty="0"/>
              <a:t>Lock Location</a:t>
            </a:r>
          </a:p>
        </p:txBody>
      </p:sp>
      <p:cxnSp>
        <p:nvCxnSpPr>
          <p:cNvPr id="34" name="Straight Arrow Connector 33"/>
          <p:cNvCxnSpPr/>
          <p:nvPr/>
        </p:nvCxnSpPr>
        <p:spPr>
          <a:xfrm rot="10800000" flipV="1">
            <a:off x="3429000" y="2514600"/>
            <a:ext cx="3810000" cy="2057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3657600" y="2514600"/>
            <a:ext cx="3733800" cy="22860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480734" y="5181601"/>
            <a:ext cx="1140056" cy="307777"/>
          </a:xfrm>
          <a:prstGeom prst="rect">
            <a:avLst/>
          </a:prstGeom>
          <a:noFill/>
        </p:spPr>
        <p:txBody>
          <a:bodyPr wrap="none" rtlCol="0">
            <a:spAutoFit/>
          </a:bodyPr>
          <a:lstStyle/>
          <a:p>
            <a:r>
              <a:rPr lang="en-US" sz="1400" dirty="0"/>
              <a:t>M16 Rack 1</a:t>
            </a:r>
          </a:p>
        </p:txBody>
      </p:sp>
      <p:sp>
        <p:nvSpPr>
          <p:cNvPr id="44" name="TextBox 43"/>
          <p:cNvSpPr txBox="1"/>
          <p:nvPr/>
        </p:nvSpPr>
        <p:spPr>
          <a:xfrm>
            <a:off x="3090337" y="4969934"/>
            <a:ext cx="402674" cy="307777"/>
          </a:xfrm>
          <a:prstGeom prst="rect">
            <a:avLst/>
          </a:prstGeom>
          <a:noFill/>
        </p:spPr>
        <p:txBody>
          <a:bodyPr wrap="none" rtlCol="0">
            <a:spAutoFit/>
          </a:bodyPr>
          <a:lstStyle/>
          <a:p>
            <a:r>
              <a:rPr lang="en-US" sz="1400" dirty="0"/>
              <a:t>(2)</a:t>
            </a:r>
          </a:p>
        </p:txBody>
      </p:sp>
      <p:sp>
        <p:nvSpPr>
          <p:cNvPr id="45" name="TextBox 44"/>
          <p:cNvSpPr txBox="1"/>
          <p:nvPr/>
        </p:nvSpPr>
        <p:spPr>
          <a:xfrm>
            <a:off x="2421467" y="4986867"/>
            <a:ext cx="712054" cy="307777"/>
          </a:xfrm>
          <a:prstGeom prst="rect">
            <a:avLst/>
          </a:prstGeom>
          <a:noFill/>
        </p:spPr>
        <p:txBody>
          <a:bodyPr wrap="none" rtlCol="0">
            <a:spAutoFit/>
          </a:bodyPr>
          <a:lstStyle/>
          <a:p>
            <a:r>
              <a:rPr lang="en-US" sz="1400" dirty="0"/>
              <a:t>1234H</a:t>
            </a:r>
          </a:p>
        </p:txBody>
      </p:sp>
      <p:sp>
        <p:nvSpPr>
          <p:cNvPr id="46" name="TextBox 45"/>
          <p:cNvSpPr txBox="1"/>
          <p:nvPr/>
        </p:nvSpPr>
        <p:spPr>
          <a:xfrm>
            <a:off x="2497670" y="5655728"/>
            <a:ext cx="1140056" cy="307777"/>
          </a:xfrm>
          <a:prstGeom prst="rect">
            <a:avLst/>
          </a:prstGeom>
          <a:noFill/>
        </p:spPr>
        <p:txBody>
          <a:bodyPr wrap="none" rtlCol="0">
            <a:spAutoFit/>
          </a:bodyPr>
          <a:lstStyle/>
          <a:p>
            <a:r>
              <a:rPr lang="en-US" sz="1400" dirty="0"/>
              <a:t>M16 Rack 2</a:t>
            </a:r>
          </a:p>
        </p:txBody>
      </p:sp>
      <p:sp>
        <p:nvSpPr>
          <p:cNvPr id="47" name="TextBox 46"/>
          <p:cNvSpPr txBox="1"/>
          <p:nvPr/>
        </p:nvSpPr>
        <p:spPr>
          <a:xfrm>
            <a:off x="3107273" y="5444061"/>
            <a:ext cx="402674" cy="307777"/>
          </a:xfrm>
          <a:prstGeom prst="rect">
            <a:avLst/>
          </a:prstGeom>
          <a:noFill/>
        </p:spPr>
        <p:txBody>
          <a:bodyPr wrap="none" rtlCol="0">
            <a:spAutoFit/>
          </a:bodyPr>
          <a:lstStyle/>
          <a:p>
            <a:r>
              <a:rPr lang="en-US" sz="1400" dirty="0"/>
              <a:t>(2)</a:t>
            </a:r>
          </a:p>
        </p:txBody>
      </p:sp>
      <p:sp>
        <p:nvSpPr>
          <p:cNvPr id="48" name="TextBox 47"/>
          <p:cNvSpPr txBox="1"/>
          <p:nvPr/>
        </p:nvSpPr>
        <p:spPr>
          <a:xfrm>
            <a:off x="2438403" y="5460994"/>
            <a:ext cx="712054" cy="307777"/>
          </a:xfrm>
          <a:prstGeom prst="rect">
            <a:avLst/>
          </a:prstGeom>
          <a:noFill/>
        </p:spPr>
        <p:txBody>
          <a:bodyPr wrap="none" rtlCol="0">
            <a:spAutoFit/>
          </a:bodyPr>
          <a:lstStyle/>
          <a:p>
            <a:r>
              <a:rPr lang="en-US" sz="1400" dirty="0"/>
              <a:t>5678H</a:t>
            </a:r>
          </a:p>
        </p:txBody>
      </p:sp>
      <p:sp>
        <p:nvSpPr>
          <p:cNvPr id="49" name="TextBox 48"/>
          <p:cNvSpPr txBox="1"/>
          <p:nvPr/>
        </p:nvSpPr>
        <p:spPr>
          <a:xfrm>
            <a:off x="2492146" y="6093024"/>
            <a:ext cx="1140056" cy="307777"/>
          </a:xfrm>
          <a:prstGeom prst="rect">
            <a:avLst/>
          </a:prstGeom>
          <a:noFill/>
        </p:spPr>
        <p:txBody>
          <a:bodyPr wrap="square" rtlCol="0">
            <a:spAutoFit/>
          </a:bodyPr>
          <a:lstStyle/>
          <a:p>
            <a:r>
              <a:rPr lang="en-US" sz="1400" dirty="0"/>
              <a:t>M9 Rack 1</a:t>
            </a:r>
          </a:p>
        </p:txBody>
      </p:sp>
      <p:sp>
        <p:nvSpPr>
          <p:cNvPr id="50" name="TextBox 49"/>
          <p:cNvSpPr txBox="1"/>
          <p:nvPr/>
        </p:nvSpPr>
        <p:spPr>
          <a:xfrm>
            <a:off x="3101749" y="5881357"/>
            <a:ext cx="402674" cy="307777"/>
          </a:xfrm>
          <a:prstGeom prst="rect">
            <a:avLst/>
          </a:prstGeom>
          <a:noFill/>
        </p:spPr>
        <p:txBody>
          <a:bodyPr wrap="square" rtlCol="0">
            <a:spAutoFit/>
          </a:bodyPr>
          <a:lstStyle/>
          <a:p>
            <a:r>
              <a:rPr lang="en-US" sz="1400" dirty="0"/>
              <a:t>(2)</a:t>
            </a:r>
          </a:p>
        </p:txBody>
      </p:sp>
      <p:sp>
        <p:nvSpPr>
          <p:cNvPr id="51" name="TextBox 50"/>
          <p:cNvSpPr txBox="1"/>
          <p:nvPr/>
        </p:nvSpPr>
        <p:spPr>
          <a:xfrm>
            <a:off x="2432879" y="5898290"/>
            <a:ext cx="712054" cy="307777"/>
          </a:xfrm>
          <a:prstGeom prst="rect">
            <a:avLst/>
          </a:prstGeom>
          <a:noFill/>
        </p:spPr>
        <p:txBody>
          <a:bodyPr wrap="square" rtlCol="0">
            <a:spAutoFit/>
          </a:bodyPr>
          <a:lstStyle/>
          <a:p>
            <a:r>
              <a:rPr lang="en-US" sz="1400" dirty="0"/>
              <a:t>1122B</a:t>
            </a:r>
          </a:p>
        </p:txBody>
      </p:sp>
      <p:sp>
        <p:nvSpPr>
          <p:cNvPr id="3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2841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1" grpId="1" animBg="1"/>
      <p:bldP spid="22" grpId="0"/>
      <p:bldP spid="22" grpId="1"/>
      <p:bldP spid="9232" grpId="0"/>
      <p:bldP spid="26" grpId="0"/>
      <p:bldP spid="26" grpId="1"/>
      <p:bldP spid="29" grpId="0"/>
      <p:bldP spid="29" grpId="1"/>
      <p:bldP spid="32" grpId="0"/>
      <p:bldP spid="32" grpId="1"/>
      <p:bldP spid="33" grpId="0"/>
      <p:bldP spid="33" grpId="1"/>
      <p:bldP spid="42" grpId="0"/>
      <p:bldP spid="44" grpId="0"/>
      <p:bldP spid="45" grpId="0"/>
      <p:bldP spid="46" grpId="0"/>
      <p:bldP spid="47" grpId="0"/>
      <p:bldP spid="48" grpId="0"/>
      <p:bldP spid="49" grpId="0"/>
      <p:bldP spid="50" grpId="0"/>
      <p:bldP spid="5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2781300" y="1558104"/>
            <a:ext cx="6400800" cy="543747"/>
          </a:xfrm>
          <a:prstGeom prst="rect">
            <a:avLst/>
          </a:prstGeom>
        </p:spPr>
        <p:txBody>
          <a:bodyPr/>
          <a:lstStyle/>
          <a:p>
            <a:pPr eaLnBrk="1" hangingPunct="1"/>
            <a:r>
              <a:rPr lang="en-US" sz="2400" b="0" dirty="0"/>
              <a:t>Issuing AA&amp;E Keys</a:t>
            </a:r>
          </a:p>
        </p:txBody>
      </p:sp>
      <p:grpSp>
        <p:nvGrpSpPr>
          <p:cNvPr id="2" name="Group 4"/>
          <p:cNvGrpSpPr>
            <a:grpSpLocks/>
          </p:cNvGrpSpPr>
          <p:nvPr/>
        </p:nvGrpSpPr>
        <p:grpSpPr bwMode="auto">
          <a:xfrm>
            <a:off x="8458200" y="1828801"/>
            <a:ext cx="1085850" cy="2347913"/>
            <a:chOff x="4368" y="1152"/>
            <a:chExt cx="684" cy="1479"/>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grpSp>
        <p:nvGrpSpPr>
          <p:cNvPr id="3" name="Group 7"/>
          <p:cNvGrpSpPr>
            <a:grpSpLocks/>
          </p:cNvGrpSpPr>
          <p:nvPr/>
        </p:nvGrpSpPr>
        <p:grpSpPr bwMode="auto">
          <a:xfrm>
            <a:off x="7467600" y="4572001"/>
            <a:ext cx="1714500" cy="1738313"/>
            <a:chOff x="3744" y="2880"/>
            <a:chExt cx="1080" cy="1095"/>
          </a:xfrm>
        </p:grpSpPr>
        <p:pic>
          <p:nvPicPr>
            <p:cNvPr id="10255" name="Picture 8" descr="soldier"/>
            <p:cNvPicPr>
              <a:picLocks noChangeAspect="1" noChangeArrowheads="1"/>
            </p:cNvPicPr>
            <p:nvPr/>
          </p:nvPicPr>
          <p:blipFill>
            <a:blip r:embed="rId3" cstate="print"/>
            <a:srcRect/>
            <a:stretch>
              <a:fillRect/>
            </a:stretch>
          </p:blipFill>
          <p:spPr bwMode="auto">
            <a:xfrm>
              <a:off x="3744" y="2880"/>
              <a:ext cx="1080" cy="858"/>
            </a:xfrm>
            <a:prstGeom prst="rect">
              <a:avLst/>
            </a:prstGeom>
            <a:noFill/>
            <a:ln w="9525">
              <a:noFill/>
              <a:miter lim="800000"/>
              <a:headEnd/>
              <a:tailEnd/>
            </a:ln>
          </p:spPr>
        </p:pic>
        <p:sp>
          <p:nvSpPr>
            <p:cNvPr id="10256" name="Text Box 9"/>
            <p:cNvSpPr txBox="1">
              <a:spLocks noChangeArrowheads="1"/>
            </p:cNvSpPr>
            <p:nvPr/>
          </p:nvSpPr>
          <p:spPr bwMode="auto">
            <a:xfrm>
              <a:off x="3936" y="3744"/>
              <a:ext cx="588" cy="231"/>
            </a:xfrm>
            <a:prstGeom prst="rect">
              <a:avLst/>
            </a:prstGeom>
            <a:noFill/>
            <a:ln w="9525">
              <a:noFill/>
              <a:miter lim="800000"/>
              <a:headEnd/>
              <a:tailEnd/>
            </a:ln>
          </p:spPr>
          <p:txBody>
            <a:bodyPr wrap="none">
              <a:spAutoFit/>
            </a:bodyPr>
            <a:lstStyle/>
            <a:p>
              <a:r>
                <a:rPr lang="en-US" b="1"/>
                <a:t>BN S-2</a:t>
              </a:r>
            </a:p>
          </p:txBody>
        </p:sp>
      </p:grpSp>
      <p:grpSp>
        <p:nvGrpSpPr>
          <p:cNvPr id="4" name="Group 10"/>
          <p:cNvGrpSpPr>
            <a:grpSpLocks/>
          </p:cNvGrpSpPr>
          <p:nvPr/>
        </p:nvGrpSpPr>
        <p:grpSpPr bwMode="auto">
          <a:xfrm>
            <a:off x="2209800" y="2743200"/>
            <a:ext cx="1784350" cy="2317750"/>
            <a:chOff x="596" y="1776"/>
            <a:chExt cx="1124" cy="1460"/>
          </a:xfrm>
        </p:grpSpPr>
        <p:pic>
          <p:nvPicPr>
            <p:cNvPr id="10253" name="Picture 11" descr="Soldier"/>
            <p:cNvPicPr>
              <a:picLocks noChangeAspect="1" noChangeArrowheads="1"/>
            </p:cNvPicPr>
            <p:nvPr/>
          </p:nvPicPr>
          <p:blipFill>
            <a:blip r:embed="rId4" cstate="print"/>
            <a:srcRect t="2856"/>
            <a:stretch>
              <a:fillRect/>
            </a:stretch>
          </p:blipFill>
          <p:spPr bwMode="auto">
            <a:xfrm>
              <a:off x="672" y="1776"/>
              <a:ext cx="870" cy="1056"/>
            </a:xfrm>
            <a:prstGeom prst="rect">
              <a:avLst/>
            </a:prstGeom>
            <a:noFill/>
            <a:ln w="9525">
              <a:noFill/>
              <a:miter lim="800000"/>
              <a:headEnd/>
              <a:tailEnd/>
            </a:ln>
          </p:spPr>
        </p:pic>
        <p:sp>
          <p:nvSpPr>
            <p:cNvPr id="10254" name="Text Box 12"/>
            <p:cNvSpPr txBox="1">
              <a:spLocks noChangeArrowheads="1"/>
            </p:cNvSpPr>
            <p:nvPr/>
          </p:nvSpPr>
          <p:spPr bwMode="auto">
            <a:xfrm>
              <a:off x="596" y="2832"/>
              <a:ext cx="1124" cy="404"/>
            </a:xfrm>
            <a:prstGeom prst="rect">
              <a:avLst/>
            </a:prstGeom>
            <a:noFill/>
            <a:ln w="9525">
              <a:noFill/>
              <a:miter lim="800000"/>
              <a:headEnd/>
              <a:tailEnd/>
            </a:ln>
          </p:spPr>
          <p:txBody>
            <a:bodyPr wrap="none">
              <a:spAutoFit/>
            </a:bodyPr>
            <a:lstStyle/>
            <a:p>
              <a:pPr algn="ctr"/>
              <a:r>
                <a:rPr lang="en-US" b="1"/>
                <a:t>AA&amp;E</a:t>
              </a:r>
            </a:p>
            <a:p>
              <a:pPr algn="ctr"/>
              <a:r>
                <a:rPr lang="en-US" b="1"/>
                <a:t>Key Custodian</a:t>
              </a:r>
            </a:p>
          </p:txBody>
        </p:sp>
      </p:grpSp>
      <p:grpSp>
        <p:nvGrpSpPr>
          <p:cNvPr id="5" name="Group 13"/>
          <p:cNvGrpSpPr>
            <a:grpSpLocks/>
          </p:cNvGrpSpPr>
          <p:nvPr/>
        </p:nvGrpSpPr>
        <p:grpSpPr bwMode="auto">
          <a:xfrm>
            <a:off x="3733800" y="2743201"/>
            <a:ext cx="990600" cy="841375"/>
            <a:chOff x="1392" y="1728"/>
            <a:chExt cx="624" cy="530"/>
          </a:xfrm>
        </p:grpSpPr>
        <p:pic>
          <p:nvPicPr>
            <p:cNvPr id="10251"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10252" name="Text Box 15"/>
            <p:cNvSpPr txBox="1">
              <a:spLocks noChangeArrowheads="1"/>
            </p:cNvSpPr>
            <p:nvPr/>
          </p:nvSpPr>
          <p:spPr bwMode="auto">
            <a:xfrm>
              <a:off x="1392" y="2104"/>
              <a:ext cx="624" cy="154"/>
            </a:xfrm>
            <a:prstGeom prst="rect">
              <a:avLst/>
            </a:prstGeom>
            <a:noFill/>
            <a:ln w="9525">
              <a:noFill/>
              <a:miter lim="800000"/>
              <a:headEnd/>
              <a:tailEnd/>
            </a:ln>
          </p:spPr>
          <p:txBody>
            <a:bodyPr wrap="none">
              <a:spAutoFit/>
            </a:bodyPr>
            <a:lstStyle/>
            <a:p>
              <a:r>
                <a:rPr lang="en-US" sz="1000" b="1"/>
                <a:t>Primary Keys</a:t>
              </a:r>
            </a:p>
          </p:txBody>
        </p:sp>
      </p:grpSp>
      <p:grpSp>
        <p:nvGrpSpPr>
          <p:cNvPr id="6" name="Group 16"/>
          <p:cNvGrpSpPr>
            <a:grpSpLocks/>
          </p:cNvGrpSpPr>
          <p:nvPr/>
        </p:nvGrpSpPr>
        <p:grpSpPr bwMode="auto">
          <a:xfrm>
            <a:off x="3657600" y="3810001"/>
            <a:ext cx="1100138" cy="854075"/>
            <a:chOff x="1344" y="2400"/>
            <a:chExt cx="693" cy="538"/>
          </a:xfrm>
        </p:grpSpPr>
        <p:pic>
          <p:nvPicPr>
            <p:cNvPr id="10249" name="Picture 17" descr="22P0462"/>
            <p:cNvPicPr>
              <a:picLocks noChangeAspect="1" noChangeArrowheads="1"/>
            </p:cNvPicPr>
            <p:nvPr/>
          </p:nvPicPr>
          <p:blipFill>
            <a:blip r:embed="rId6" cstate="print"/>
            <a:srcRect/>
            <a:stretch>
              <a:fillRect/>
            </a:stretch>
          </p:blipFill>
          <p:spPr bwMode="auto">
            <a:xfrm>
              <a:off x="1344" y="2400"/>
              <a:ext cx="540" cy="396"/>
            </a:xfrm>
            <a:prstGeom prst="rect">
              <a:avLst/>
            </a:prstGeom>
            <a:noFill/>
            <a:ln w="9525">
              <a:noFill/>
              <a:miter lim="800000"/>
              <a:headEnd/>
              <a:tailEnd/>
            </a:ln>
          </p:spPr>
        </p:pic>
        <p:sp>
          <p:nvSpPr>
            <p:cNvPr id="10250" name="Text Box 18"/>
            <p:cNvSpPr txBox="1">
              <a:spLocks noChangeArrowheads="1"/>
            </p:cNvSpPr>
            <p:nvPr/>
          </p:nvSpPr>
          <p:spPr bwMode="auto">
            <a:xfrm>
              <a:off x="1488" y="2784"/>
              <a:ext cx="549" cy="154"/>
            </a:xfrm>
            <a:prstGeom prst="rect">
              <a:avLst/>
            </a:prstGeom>
            <a:noFill/>
            <a:ln w="9525">
              <a:noFill/>
              <a:miter lim="800000"/>
              <a:headEnd/>
              <a:tailEnd/>
            </a:ln>
          </p:spPr>
          <p:txBody>
            <a:bodyPr wrap="none">
              <a:spAutoFit/>
            </a:bodyPr>
            <a:lstStyle/>
            <a:p>
              <a:r>
                <a:rPr lang="en-US" sz="1000" b="1"/>
                <a:t>Spare Keys</a:t>
              </a:r>
            </a:p>
          </p:txBody>
        </p:sp>
      </p:grpSp>
      <p:sp>
        <p:nvSpPr>
          <p:cNvPr id="2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189447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5.55112E-17 -3.52601E-6 L 0.39167 -0.10358 " pathEditMode="relative" rAng="0" ptsTypes="AA">
                                      <p:cBhvr>
                                        <p:cTn id="26" dur="2000" fill="hold"/>
                                        <p:tgtEl>
                                          <p:spTgt spid="5"/>
                                        </p:tgtEl>
                                        <p:attrNameLst>
                                          <p:attrName>ppt_x</p:attrName>
                                          <p:attrName>ppt_y</p:attrName>
                                        </p:attrNameLst>
                                      </p:cBhvr>
                                      <p:rCtr x="19600" y="-5200"/>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55556E-6 2.77457E-6 L 0.34931 0.11005 " pathEditMode="relative" ptsTypes="AA">
                                      <p:cBhvr>
                                        <p:cTn id="3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sp>
        <p:nvSpPr>
          <p:cNvPr id="821254" name="Text Box 6"/>
          <p:cNvSpPr txBox="1">
            <a:spLocks noChangeArrowheads="1"/>
          </p:cNvSpPr>
          <p:nvPr/>
        </p:nvSpPr>
        <p:spPr bwMode="auto">
          <a:xfrm>
            <a:off x="2286001" y="4495800"/>
            <a:ext cx="3489225" cy="369332"/>
          </a:xfrm>
          <a:prstGeom prst="rect">
            <a:avLst/>
          </a:prstGeom>
          <a:noFill/>
          <a:ln w="9525">
            <a:noFill/>
            <a:miter lim="800000"/>
            <a:headEnd/>
            <a:tailEnd/>
          </a:ln>
        </p:spPr>
        <p:txBody>
          <a:bodyPr wrap="none">
            <a:spAutoFit/>
          </a:bodyPr>
          <a:lstStyle/>
          <a:p>
            <a:r>
              <a:rPr lang="en-US" dirty="0"/>
              <a:t>Primary Keys Issued To Armorer</a:t>
            </a:r>
          </a:p>
        </p:txBody>
      </p:sp>
      <p:grpSp>
        <p:nvGrpSpPr>
          <p:cNvPr id="2" name="Group 7"/>
          <p:cNvGrpSpPr>
            <a:grpSpLocks/>
          </p:cNvGrpSpPr>
          <p:nvPr/>
        </p:nvGrpSpPr>
        <p:grpSpPr bwMode="auto">
          <a:xfrm>
            <a:off x="2316164" y="2743226"/>
            <a:ext cx="4795741" cy="573133"/>
            <a:chOff x="498" y="1728"/>
            <a:chExt cx="3022" cy="360"/>
          </a:xfrm>
        </p:grpSpPr>
        <p:sp>
          <p:nvSpPr>
            <p:cNvPr id="129043" name="Text Box 8"/>
            <p:cNvSpPr txBox="1">
              <a:spLocks noChangeArrowheads="1"/>
            </p:cNvSpPr>
            <p:nvPr/>
          </p:nvSpPr>
          <p:spPr bwMode="auto">
            <a:xfrm>
              <a:off x="498" y="1812"/>
              <a:ext cx="404" cy="230"/>
            </a:xfrm>
            <a:prstGeom prst="rect">
              <a:avLst/>
            </a:prstGeom>
            <a:noFill/>
            <a:ln w="9525">
              <a:noFill/>
              <a:miter lim="800000"/>
              <a:headEnd/>
              <a:tailEnd/>
            </a:ln>
          </p:spPr>
          <p:txBody>
            <a:bodyPr wrap="none">
              <a:spAutoFit/>
            </a:bodyPr>
            <a:lstStyle/>
            <a:p>
              <a:r>
                <a:rPr lang="en-US" dirty="0"/>
                <a:t>1-24</a:t>
              </a:r>
            </a:p>
          </p:txBody>
        </p:sp>
        <p:sp>
          <p:nvSpPr>
            <p:cNvPr id="129044" name="Text Box 9"/>
            <p:cNvSpPr txBox="1">
              <a:spLocks noChangeArrowheads="1"/>
            </p:cNvSpPr>
            <p:nvPr/>
          </p:nvSpPr>
          <p:spPr bwMode="auto">
            <a:xfrm>
              <a:off x="959" y="1806"/>
              <a:ext cx="442" cy="251"/>
            </a:xfrm>
            <a:prstGeom prst="rect">
              <a:avLst/>
            </a:prstGeom>
            <a:noFill/>
            <a:ln w="9525">
              <a:noFill/>
              <a:miter lim="800000"/>
              <a:headEnd/>
              <a:tailEnd/>
            </a:ln>
          </p:spPr>
          <p:txBody>
            <a:bodyPr wrap="none">
              <a:spAutoFit/>
            </a:bodyPr>
            <a:lstStyle/>
            <a:p>
              <a:r>
                <a:rPr lang="en-US" sz="1000" dirty="0"/>
                <a:t>0900</a:t>
              </a:r>
            </a:p>
            <a:p>
              <a:r>
                <a:rPr lang="en-US" sz="1000" dirty="0"/>
                <a:t>14 Jul 16</a:t>
              </a:r>
            </a:p>
          </p:txBody>
        </p:sp>
        <p:sp>
          <p:nvSpPr>
            <p:cNvPr id="129045" name="Text Box 10"/>
            <p:cNvSpPr txBox="1">
              <a:spLocks noChangeArrowheads="1"/>
            </p:cNvSpPr>
            <p:nvPr/>
          </p:nvSpPr>
          <p:spPr bwMode="auto">
            <a:xfrm>
              <a:off x="1483" y="1737"/>
              <a:ext cx="971" cy="174"/>
            </a:xfrm>
            <a:prstGeom prst="rect">
              <a:avLst/>
            </a:prstGeom>
            <a:noFill/>
            <a:ln w="9525">
              <a:noFill/>
              <a:miter lim="800000"/>
              <a:headEnd/>
              <a:tailEnd/>
            </a:ln>
          </p:spPr>
          <p:txBody>
            <a:bodyPr wrap="none">
              <a:spAutoFit/>
            </a:bodyPr>
            <a:lstStyle/>
            <a:p>
              <a:r>
                <a:rPr lang="en-US" sz="1200" dirty="0"/>
                <a:t>Key Custodian Print</a:t>
              </a:r>
            </a:p>
          </p:txBody>
        </p:sp>
        <p:sp>
          <p:nvSpPr>
            <p:cNvPr id="129046" name="Text Box 11"/>
            <p:cNvSpPr txBox="1">
              <a:spLocks noChangeArrowheads="1"/>
            </p:cNvSpPr>
            <p:nvPr/>
          </p:nvSpPr>
          <p:spPr bwMode="auto">
            <a:xfrm>
              <a:off x="1458" y="1924"/>
              <a:ext cx="1091"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Key Custodian Sign</a:t>
              </a:r>
            </a:p>
          </p:txBody>
        </p:sp>
        <p:sp>
          <p:nvSpPr>
            <p:cNvPr id="129047" name="Text Box 12"/>
            <p:cNvSpPr txBox="1">
              <a:spLocks noChangeArrowheads="1"/>
            </p:cNvSpPr>
            <p:nvPr/>
          </p:nvSpPr>
          <p:spPr bwMode="auto">
            <a:xfrm>
              <a:off x="2637" y="1890"/>
              <a:ext cx="883"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28"/>
              <a:ext cx="719" cy="174"/>
            </a:xfrm>
            <a:prstGeom prst="rect">
              <a:avLst/>
            </a:prstGeom>
            <a:noFill/>
            <a:ln w="9525">
              <a:noFill/>
              <a:miter lim="800000"/>
              <a:headEnd/>
              <a:tailEnd/>
            </a:ln>
          </p:spPr>
          <p:txBody>
            <a:bodyPr wrap="none">
              <a:spAutoFit/>
            </a:bodyPr>
            <a:lstStyle/>
            <a:p>
              <a:r>
                <a:rPr lang="en-US" sz="1200"/>
                <a:t>Armorer  Print</a:t>
              </a:r>
            </a:p>
          </p:txBody>
        </p:sp>
      </p:grpSp>
      <p:grpSp>
        <p:nvGrpSpPr>
          <p:cNvPr id="3" name="Group 14"/>
          <p:cNvGrpSpPr>
            <a:grpSpLocks/>
          </p:cNvGrpSpPr>
          <p:nvPr/>
        </p:nvGrpSpPr>
        <p:grpSpPr bwMode="auto">
          <a:xfrm>
            <a:off x="2362200" y="3225803"/>
            <a:ext cx="4319588" cy="568326"/>
            <a:chOff x="528" y="2032"/>
            <a:chExt cx="2721" cy="358"/>
          </a:xfrm>
        </p:grpSpPr>
        <p:sp>
          <p:nvSpPr>
            <p:cNvPr id="129037" name="Text Box 15"/>
            <p:cNvSpPr txBox="1">
              <a:spLocks noChangeArrowheads="1"/>
            </p:cNvSpPr>
            <p:nvPr/>
          </p:nvSpPr>
          <p:spPr bwMode="auto">
            <a:xfrm>
              <a:off x="1484" y="2032"/>
              <a:ext cx="962" cy="173"/>
            </a:xfrm>
            <a:prstGeom prst="rect">
              <a:avLst/>
            </a:prstGeom>
            <a:noFill/>
            <a:ln w="9525">
              <a:noFill/>
              <a:miter lim="800000"/>
              <a:headEnd/>
              <a:tailEnd/>
            </a:ln>
          </p:spPr>
          <p:txBody>
            <a:bodyPr wrap="none">
              <a:spAutoFit/>
            </a:bodyPr>
            <a:lstStyle/>
            <a:p>
              <a:r>
                <a:rPr lang="en-US" sz="1200"/>
                <a:t>Key Custodian Print</a:t>
              </a:r>
            </a:p>
          </p:txBody>
        </p:sp>
        <p:sp>
          <p:nvSpPr>
            <p:cNvPr id="129038" name="Text Box 16"/>
            <p:cNvSpPr txBox="1">
              <a:spLocks noChangeArrowheads="1"/>
            </p:cNvSpPr>
            <p:nvPr/>
          </p:nvSpPr>
          <p:spPr bwMode="auto">
            <a:xfrm>
              <a:off x="1459" y="2225"/>
              <a:ext cx="1091" cy="165"/>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Key Custodian Sign</a:t>
              </a:r>
            </a:p>
          </p:txBody>
        </p:sp>
        <p:sp>
          <p:nvSpPr>
            <p:cNvPr id="129039" name="Text Box 17"/>
            <p:cNvSpPr txBox="1">
              <a:spLocks noChangeArrowheads="1"/>
            </p:cNvSpPr>
            <p:nvPr/>
          </p:nvSpPr>
          <p:spPr bwMode="auto">
            <a:xfrm>
              <a:off x="2688" y="2208"/>
              <a:ext cx="561"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S-2 Sign</a:t>
              </a:r>
            </a:p>
          </p:txBody>
        </p:sp>
        <p:sp>
          <p:nvSpPr>
            <p:cNvPr id="129040" name="Text Box 18"/>
            <p:cNvSpPr txBox="1">
              <a:spLocks noChangeArrowheads="1"/>
            </p:cNvSpPr>
            <p:nvPr/>
          </p:nvSpPr>
          <p:spPr bwMode="auto">
            <a:xfrm>
              <a:off x="2697" y="2043"/>
              <a:ext cx="489" cy="173"/>
            </a:xfrm>
            <a:prstGeom prst="rect">
              <a:avLst/>
            </a:prstGeom>
            <a:noFill/>
            <a:ln w="9525">
              <a:noFill/>
              <a:miter lim="800000"/>
              <a:headEnd/>
              <a:tailEnd/>
            </a:ln>
          </p:spPr>
          <p:txBody>
            <a:bodyPr wrap="none">
              <a:spAutoFit/>
            </a:bodyPr>
            <a:lstStyle/>
            <a:p>
              <a:r>
                <a:rPr lang="en-US" sz="1200"/>
                <a:t>S-2 Print</a:t>
              </a:r>
            </a:p>
          </p:txBody>
        </p:sp>
        <p:sp>
          <p:nvSpPr>
            <p:cNvPr id="129041" name="Text Box 19"/>
            <p:cNvSpPr txBox="1">
              <a:spLocks noChangeArrowheads="1"/>
            </p:cNvSpPr>
            <p:nvPr/>
          </p:nvSpPr>
          <p:spPr bwMode="auto">
            <a:xfrm>
              <a:off x="528" y="2064"/>
              <a:ext cx="381" cy="288"/>
            </a:xfrm>
            <a:prstGeom prst="rect">
              <a:avLst/>
            </a:prstGeom>
            <a:noFill/>
            <a:ln w="9525">
              <a:noFill/>
              <a:miter lim="800000"/>
              <a:headEnd/>
              <a:tailEnd/>
            </a:ln>
          </p:spPr>
          <p:txBody>
            <a:bodyPr wrap="none">
              <a:spAutoFit/>
            </a:bodyPr>
            <a:lstStyle/>
            <a:p>
              <a:r>
                <a:rPr lang="en-US" sz="1200" dirty="0"/>
                <a:t>Seal#</a:t>
              </a:r>
            </a:p>
            <a:p>
              <a:r>
                <a:rPr lang="en-US" sz="1200" dirty="0"/>
                <a:t>12345</a:t>
              </a:r>
            </a:p>
          </p:txBody>
        </p:sp>
        <p:sp>
          <p:nvSpPr>
            <p:cNvPr id="129042" name="Text Box 20"/>
            <p:cNvSpPr txBox="1">
              <a:spLocks noChangeArrowheads="1"/>
            </p:cNvSpPr>
            <p:nvPr/>
          </p:nvSpPr>
          <p:spPr bwMode="auto">
            <a:xfrm>
              <a:off x="960" y="2112"/>
              <a:ext cx="441" cy="252"/>
            </a:xfrm>
            <a:prstGeom prst="rect">
              <a:avLst/>
            </a:prstGeom>
            <a:noFill/>
            <a:ln w="9525">
              <a:noFill/>
              <a:miter lim="800000"/>
              <a:headEnd/>
              <a:tailEnd/>
            </a:ln>
          </p:spPr>
          <p:txBody>
            <a:bodyPr wrap="none">
              <a:spAutoFit/>
            </a:bodyPr>
            <a:lstStyle/>
            <a:p>
              <a:r>
                <a:rPr lang="en-US" sz="1000" dirty="0"/>
                <a:t>0920</a:t>
              </a:r>
            </a:p>
            <a:p>
              <a:r>
                <a:rPr lang="en-US" sz="1000" dirty="0"/>
                <a:t>14 Jul 16</a:t>
              </a:r>
            </a:p>
          </p:txBody>
        </p:sp>
      </p:grpSp>
      <p:sp>
        <p:nvSpPr>
          <p:cNvPr id="821269" name="Text Box 21"/>
          <p:cNvSpPr txBox="1">
            <a:spLocks noChangeArrowheads="1"/>
          </p:cNvSpPr>
          <p:nvPr/>
        </p:nvSpPr>
        <p:spPr bwMode="auto">
          <a:xfrm>
            <a:off x="6477001" y="4495800"/>
            <a:ext cx="2847959" cy="369332"/>
          </a:xfrm>
          <a:prstGeom prst="rect">
            <a:avLst/>
          </a:prstGeom>
          <a:noFill/>
          <a:ln w="9525">
            <a:noFill/>
            <a:miter lim="800000"/>
            <a:headEnd/>
            <a:tailEnd/>
          </a:ln>
        </p:spPr>
        <p:txBody>
          <a:bodyPr wrap="none">
            <a:spAutoFit/>
          </a:bodyPr>
          <a:lstStyle/>
          <a:p>
            <a:r>
              <a:rPr lang="en-US" dirty="0"/>
              <a:t>Spare Keys Issued To S-2</a:t>
            </a:r>
          </a:p>
        </p:txBody>
      </p:sp>
      <p:sp>
        <p:nvSpPr>
          <p:cNvPr id="821270" name="Line 22"/>
          <p:cNvSpPr>
            <a:spLocks noChangeShapeType="1"/>
          </p:cNvSpPr>
          <p:nvPr/>
        </p:nvSpPr>
        <p:spPr bwMode="auto">
          <a:xfrm flipV="1">
            <a:off x="3124200" y="3200400"/>
            <a:ext cx="685800" cy="1143000"/>
          </a:xfrm>
          <a:prstGeom prst="line">
            <a:avLst/>
          </a:prstGeom>
          <a:noFill/>
          <a:ln w="31750">
            <a:solidFill>
              <a:schemeClr val="tx1"/>
            </a:solidFill>
            <a:round/>
            <a:headEnd/>
            <a:tailEnd type="triangle" w="med" len="med"/>
          </a:ln>
        </p:spPr>
        <p:txBody>
          <a:bodyPr/>
          <a:lstStyle/>
          <a:p>
            <a:endParaRPr lang="en-US"/>
          </a:p>
        </p:txBody>
      </p:sp>
      <p:sp>
        <p:nvSpPr>
          <p:cNvPr id="821271" name="Line 23"/>
          <p:cNvSpPr>
            <a:spLocks noChangeShapeType="1"/>
          </p:cNvSpPr>
          <p:nvPr/>
        </p:nvSpPr>
        <p:spPr bwMode="auto">
          <a:xfrm flipH="1" flipV="1">
            <a:off x="5410200" y="3581400"/>
            <a:ext cx="1828800" cy="914400"/>
          </a:xfrm>
          <a:prstGeom prst="line">
            <a:avLst/>
          </a:prstGeom>
          <a:noFill/>
          <a:ln w="31750">
            <a:solidFill>
              <a:schemeClr val="tx1"/>
            </a:solidFill>
            <a:round/>
            <a:headEnd/>
            <a:tailEnd type="triangle" w="med" len="med"/>
          </a:ln>
        </p:spPr>
        <p:txBody>
          <a:bodyPr/>
          <a:lstStyle/>
          <a:p>
            <a:endParaRPr lang="en-US"/>
          </a:p>
        </p:txBody>
      </p:sp>
      <p:sp>
        <p:nvSpPr>
          <p:cNvPr id="821272" name="Text Box 24"/>
          <p:cNvSpPr txBox="1">
            <a:spLocks noChangeArrowheads="1"/>
          </p:cNvSpPr>
          <p:nvPr/>
        </p:nvSpPr>
        <p:spPr bwMode="auto">
          <a:xfrm>
            <a:off x="2294942" y="5240272"/>
            <a:ext cx="7611059" cy="461665"/>
          </a:xfrm>
          <a:prstGeom prst="rect">
            <a:avLst/>
          </a:prstGeom>
          <a:noFill/>
          <a:ln w="9525">
            <a:noFill/>
            <a:miter lim="800000"/>
            <a:headEnd/>
            <a:tailEnd/>
          </a:ln>
        </p:spPr>
        <p:txBody>
          <a:bodyPr wrap="none">
            <a:spAutoFit/>
          </a:bodyPr>
          <a:lstStyle/>
          <a:p>
            <a:pPr algn="ctr"/>
            <a:r>
              <a:rPr lang="en-US" sz="2400" dirty="0"/>
              <a:t>All Keys Are Now Issued and Accounted For Properly!</a:t>
            </a:r>
          </a:p>
        </p:txBody>
      </p:sp>
      <p:sp>
        <p:nvSpPr>
          <p:cNvPr id="2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426759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1254"/>
                                        </p:tgtEl>
                                        <p:attrNameLst>
                                          <p:attrName>style.visibility</p:attrName>
                                        </p:attrNameLst>
                                      </p:cBhvr>
                                      <p:to>
                                        <p:strVal val="visible"/>
                                      </p:to>
                                    </p:set>
                                    <p:anim calcmode="lin" valueType="num">
                                      <p:cBhvr additive="base">
                                        <p:cTn id="7" dur="500" fill="hold"/>
                                        <p:tgtEl>
                                          <p:spTgt spid="821254"/>
                                        </p:tgtEl>
                                        <p:attrNameLst>
                                          <p:attrName>ppt_x</p:attrName>
                                        </p:attrNameLst>
                                      </p:cBhvr>
                                      <p:tavLst>
                                        <p:tav tm="0">
                                          <p:val>
                                            <p:strVal val="#ppt_x"/>
                                          </p:val>
                                        </p:tav>
                                        <p:tav tm="100000">
                                          <p:val>
                                            <p:strVal val="#ppt_x"/>
                                          </p:val>
                                        </p:tav>
                                      </p:tavLst>
                                    </p:anim>
                                    <p:anim calcmode="lin" valueType="num">
                                      <p:cBhvr additive="base">
                                        <p:cTn id="8" dur="500" fill="hold"/>
                                        <p:tgtEl>
                                          <p:spTgt spid="8212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54"/>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821270"/>
                                        </p:tgtEl>
                                        <p:attrNameLst>
                                          <p:attrName>style.visibility</p:attrName>
                                        </p:attrNameLst>
                                      </p:cBhvr>
                                      <p:to>
                                        <p:strVal val="visible"/>
                                      </p:to>
                                    </p:set>
                                    <p:anim calcmode="lin" valueType="num">
                                      <p:cBhvr additive="base">
                                        <p:cTn id="11" dur="500" fill="hold"/>
                                        <p:tgtEl>
                                          <p:spTgt spid="821270"/>
                                        </p:tgtEl>
                                        <p:attrNameLst>
                                          <p:attrName>ppt_x</p:attrName>
                                        </p:attrNameLst>
                                      </p:cBhvr>
                                      <p:tavLst>
                                        <p:tav tm="0">
                                          <p:val>
                                            <p:strVal val="#ppt_x"/>
                                          </p:val>
                                        </p:tav>
                                        <p:tav tm="100000">
                                          <p:val>
                                            <p:strVal val="#ppt_x"/>
                                          </p:val>
                                        </p:tav>
                                      </p:tavLst>
                                    </p:anim>
                                    <p:anim calcmode="lin" valueType="num">
                                      <p:cBhvr additive="base">
                                        <p:cTn id="12" dur="500" fill="hold"/>
                                        <p:tgtEl>
                                          <p:spTgt spid="82127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0"/>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21269"/>
                                        </p:tgtEl>
                                        <p:attrNameLst>
                                          <p:attrName>style.visibility</p:attrName>
                                        </p:attrNameLst>
                                      </p:cBhvr>
                                      <p:to>
                                        <p:strVal val="visible"/>
                                      </p:to>
                                    </p:set>
                                    <p:anim calcmode="lin" valueType="num">
                                      <p:cBhvr additive="base">
                                        <p:cTn id="21" dur="500" fill="hold"/>
                                        <p:tgtEl>
                                          <p:spTgt spid="821269"/>
                                        </p:tgtEl>
                                        <p:attrNameLst>
                                          <p:attrName>ppt_x</p:attrName>
                                        </p:attrNameLst>
                                      </p:cBhvr>
                                      <p:tavLst>
                                        <p:tav tm="0">
                                          <p:val>
                                            <p:strVal val="#ppt_x"/>
                                          </p:val>
                                        </p:tav>
                                        <p:tav tm="100000">
                                          <p:val>
                                            <p:strVal val="#ppt_x"/>
                                          </p:val>
                                        </p:tav>
                                      </p:tavLst>
                                    </p:anim>
                                    <p:anim calcmode="lin" valueType="num">
                                      <p:cBhvr additive="base">
                                        <p:cTn id="22" dur="500" fill="hold"/>
                                        <p:tgtEl>
                                          <p:spTgt spid="82126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69"/>
                                        </p:tgtEl>
                                        <p:attrNameLst>
                                          <p:attrName>style.visibility</p:attrName>
                                        </p:attrNameLst>
                                      </p:cBhvr>
                                      <p:to>
                                        <p:strVal val="hidden"/>
                                      </p:to>
                                    </p:set>
                                  </p:subTnLst>
                                </p:cTn>
                              </p:par>
                              <p:par>
                                <p:cTn id="23" presetID="2" presetClass="entr" presetSubtype="4" fill="hold" grpId="0" nodeType="withEffect">
                                  <p:stCondLst>
                                    <p:cond delay="0"/>
                                  </p:stCondLst>
                                  <p:childTnLst>
                                    <p:set>
                                      <p:cBhvr>
                                        <p:cTn id="24" dur="1" fill="hold">
                                          <p:stCondLst>
                                            <p:cond delay="0"/>
                                          </p:stCondLst>
                                        </p:cTn>
                                        <p:tgtEl>
                                          <p:spTgt spid="821271"/>
                                        </p:tgtEl>
                                        <p:attrNameLst>
                                          <p:attrName>style.visibility</p:attrName>
                                        </p:attrNameLst>
                                      </p:cBhvr>
                                      <p:to>
                                        <p:strVal val="visible"/>
                                      </p:to>
                                    </p:set>
                                    <p:anim calcmode="lin" valueType="num">
                                      <p:cBhvr additive="base">
                                        <p:cTn id="25" dur="500" fill="hold"/>
                                        <p:tgtEl>
                                          <p:spTgt spid="821271"/>
                                        </p:tgtEl>
                                        <p:attrNameLst>
                                          <p:attrName>ppt_x</p:attrName>
                                        </p:attrNameLst>
                                      </p:cBhvr>
                                      <p:tavLst>
                                        <p:tav tm="0">
                                          <p:val>
                                            <p:strVal val="#ppt_x"/>
                                          </p:val>
                                        </p:tav>
                                        <p:tav tm="100000">
                                          <p:val>
                                            <p:strVal val="#ppt_x"/>
                                          </p:val>
                                        </p:tav>
                                      </p:tavLst>
                                    </p:anim>
                                    <p:anim calcmode="lin" valueType="num">
                                      <p:cBhvr additive="base">
                                        <p:cTn id="26" dur="500" fill="hold"/>
                                        <p:tgtEl>
                                          <p:spTgt spid="82127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1"/>
                                        </p:tgtEl>
                                        <p:attrNameLst>
                                          <p:attrName>style.visibility</p:attrName>
                                        </p:attrNameLst>
                                      </p:cBhvr>
                                      <p:to>
                                        <p:strVal val="hidden"/>
                                      </p:to>
                                    </p:set>
                                  </p:sub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21272"/>
                                        </p:tgtEl>
                                        <p:attrNameLst>
                                          <p:attrName>style.visibility</p:attrName>
                                        </p:attrNameLst>
                                      </p:cBhvr>
                                      <p:to>
                                        <p:strVal val="visible"/>
                                      </p:to>
                                    </p:set>
                                    <p:anim calcmode="lin" valueType="num">
                                      <p:cBhvr additive="base">
                                        <p:cTn id="35" dur="500" fill="hold"/>
                                        <p:tgtEl>
                                          <p:spTgt spid="821272"/>
                                        </p:tgtEl>
                                        <p:attrNameLst>
                                          <p:attrName>ppt_x</p:attrName>
                                        </p:attrNameLst>
                                      </p:cBhvr>
                                      <p:tavLst>
                                        <p:tav tm="0">
                                          <p:val>
                                            <p:strVal val="#ppt_x"/>
                                          </p:val>
                                        </p:tav>
                                        <p:tav tm="100000">
                                          <p:val>
                                            <p:strVal val="#ppt_x"/>
                                          </p:val>
                                        </p:tav>
                                      </p:tavLst>
                                    </p:anim>
                                    <p:anim calcmode="lin" valueType="num">
                                      <p:cBhvr additive="base">
                                        <p:cTn id="36" dur="500" fill="hold"/>
                                        <p:tgtEl>
                                          <p:spTgt spid="82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4" grpId="0"/>
      <p:bldP spid="821269" grpId="0"/>
      <p:bldP spid="821270" grpId="0" animBg="1"/>
      <p:bldP spid="821271" grpId="0" animBg="1"/>
      <p:bldP spid="82127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l="10156" t="24193" r="10156" b="45700"/>
          <a:stretch>
            <a:fillRect/>
          </a:stretch>
        </p:blipFill>
        <p:spPr bwMode="auto">
          <a:xfrm>
            <a:off x="2147888" y="1919288"/>
            <a:ext cx="7848600" cy="2133600"/>
          </a:xfrm>
          <a:prstGeom prst="rect">
            <a:avLst/>
          </a:prstGeom>
          <a:noFill/>
          <a:ln w="9525">
            <a:noFill/>
            <a:miter lim="800000"/>
            <a:headEnd/>
            <a:tailEnd/>
          </a:ln>
        </p:spPr>
      </p:pic>
      <p:sp>
        <p:nvSpPr>
          <p:cNvPr id="130052" name="Line 4"/>
          <p:cNvSpPr>
            <a:spLocks noChangeShapeType="1"/>
          </p:cNvSpPr>
          <p:nvPr/>
        </p:nvSpPr>
        <p:spPr bwMode="auto">
          <a:xfrm>
            <a:off x="2209800" y="1905000"/>
            <a:ext cx="7696200" cy="0"/>
          </a:xfrm>
          <a:prstGeom prst="line">
            <a:avLst/>
          </a:prstGeom>
          <a:noFill/>
          <a:ln w="28575">
            <a:solidFill>
              <a:schemeClr val="tx1"/>
            </a:solidFill>
            <a:round/>
            <a:headEnd/>
            <a:tailEnd/>
          </a:ln>
        </p:spPr>
        <p:txBody>
          <a:bodyPr/>
          <a:lstStyle/>
          <a:p>
            <a:endParaRPr lang="en-US"/>
          </a:p>
        </p:txBody>
      </p:sp>
      <p:sp>
        <p:nvSpPr>
          <p:cNvPr id="130053"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grpSp>
        <p:nvGrpSpPr>
          <p:cNvPr id="2" name="Group 6"/>
          <p:cNvGrpSpPr>
            <a:grpSpLocks/>
          </p:cNvGrpSpPr>
          <p:nvPr/>
        </p:nvGrpSpPr>
        <p:grpSpPr bwMode="auto">
          <a:xfrm>
            <a:off x="2268530" y="2730510"/>
            <a:ext cx="3579836" cy="288926"/>
            <a:chOff x="469" y="1720"/>
            <a:chExt cx="2254" cy="182"/>
          </a:xfrm>
        </p:grpSpPr>
        <p:sp>
          <p:nvSpPr>
            <p:cNvPr id="130057" name="Text Box 7"/>
            <p:cNvSpPr txBox="1">
              <a:spLocks noChangeArrowheads="1"/>
            </p:cNvSpPr>
            <p:nvPr/>
          </p:nvSpPr>
          <p:spPr bwMode="auto">
            <a:xfrm>
              <a:off x="469" y="1720"/>
              <a:ext cx="611"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14 Jul 16</a:t>
              </a:r>
            </a:p>
          </p:txBody>
        </p:sp>
        <p:sp>
          <p:nvSpPr>
            <p:cNvPr id="130058" name="Text Box 8"/>
            <p:cNvSpPr txBox="1">
              <a:spLocks noChangeArrowheads="1"/>
            </p:cNvSpPr>
            <p:nvPr/>
          </p:nvSpPr>
          <p:spPr bwMode="auto">
            <a:xfrm>
              <a:off x="1104" y="1728"/>
              <a:ext cx="1619"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Key Control Custodian Sign</a:t>
              </a:r>
            </a:p>
          </p:txBody>
        </p:sp>
      </p:grpSp>
      <p:sp>
        <p:nvSpPr>
          <p:cNvPr id="822281" name="Line 9"/>
          <p:cNvSpPr>
            <a:spLocks noChangeShapeType="1"/>
          </p:cNvSpPr>
          <p:nvPr/>
        </p:nvSpPr>
        <p:spPr bwMode="auto">
          <a:xfrm flipH="1" flipV="1">
            <a:off x="3276600" y="2895600"/>
            <a:ext cx="838200" cy="1905000"/>
          </a:xfrm>
          <a:prstGeom prst="line">
            <a:avLst/>
          </a:prstGeom>
          <a:noFill/>
          <a:ln w="9525">
            <a:solidFill>
              <a:schemeClr val="tx1"/>
            </a:solidFill>
            <a:round/>
            <a:headEnd/>
            <a:tailEnd type="triangle" w="med" len="med"/>
          </a:ln>
        </p:spPr>
        <p:txBody>
          <a:bodyPr/>
          <a:lstStyle/>
          <a:p>
            <a:endParaRPr lang="en-US"/>
          </a:p>
        </p:txBody>
      </p:sp>
      <p:sp>
        <p:nvSpPr>
          <p:cNvPr id="822282" name="Text Box 10"/>
          <p:cNvSpPr txBox="1">
            <a:spLocks noChangeArrowheads="1"/>
          </p:cNvSpPr>
          <p:nvPr/>
        </p:nvSpPr>
        <p:spPr bwMode="auto">
          <a:xfrm>
            <a:off x="2209800" y="4876801"/>
            <a:ext cx="7696200" cy="646331"/>
          </a:xfrm>
          <a:prstGeom prst="rect">
            <a:avLst/>
          </a:prstGeom>
          <a:noFill/>
          <a:ln w="9525">
            <a:noFill/>
            <a:miter lim="800000"/>
            <a:headEnd/>
            <a:tailEnd/>
          </a:ln>
        </p:spPr>
        <p:txBody>
          <a:bodyPr>
            <a:spAutoFit/>
          </a:bodyPr>
          <a:lstStyle/>
          <a:p>
            <a:pPr algn="ctr"/>
            <a:r>
              <a:rPr lang="en-US" dirty="0"/>
              <a:t>Key Custodian Signs and Dates When Keys Are First Inventoried.  This Is The Benchmark For Future Semi-Annual Inventories.</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4382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22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2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36074"/>
            <a:ext cx="11755394" cy="5324535"/>
          </a:xfrm>
          <a:prstGeom prst="rect">
            <a:avLst/>
          </a:prstGeom>
        </p:spPr>
        <p:txBody>
          <a:bodyPr wrap="square">
            <a:spAutoFit/>
          </a:bodyPr>
          <a:lstStyle/>
          <a:p>
            <a:pPr lvl="0"/>
            <a:r>
              <a:rPr lang="en-US" sz="2000" b="1" dirty="0">
                <a:solidFill>
                  <a:srgbClr val="000000"/>
                </a:solidFill>
              </a:rPr>
              <a:t>                 Shipping AA&amp;E and Sensitive Items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Army activities involved with AA&amp;E shipments will implement a </a:t>
            </a:r>
          </a:p>
          <a:p>
            <a:r>
              <a:rPr lang="en-US" sz="2000" dirty="0"/>
              <a:t>seal control program per AR 190–51 to ensure accountability/control</a:t>
            </a:r>
          </a:p>
          <a:p>
            <a:r>
              <a:rPr lang="en-US" sz="2000" dirty="0"/>
              <a:t>of seals.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Shipments must be checked immediately upon receipt to ensure </a:t>
            </a:r>
          </a:p>
          <a:p>
            <a:r>
              <a:rPr lang="en-US" sz="2000" dirty="0"/>
              <a:t>that the seals are intact and for any signs of damage or tampering.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there are any such signs, there must be an immediate inventory </a:t>
            </a:r>
          </a:p>
          <a:p>
            <a:r>
              <a:rPr lang="en-US" sz="2000" dirty="0"/>
              <a:t>to verify quantities received and to determine the extent of any </a:t>
            </a:r>
          </a:p>
          <a:p>
            <a:r>
              <a:rPr lang="en-US" sz="2000" dirty="0"/>
              <a:t>damage or tampering on all Category I and Category II AA&amp;E </a:t>
            </a:r>
          </a:p>
          <a:p>
            <a:r>
              <a:rPr lang="en-US" sz="2000" dirty="0"/>
              <a:t>and classified AA&amp;E shipments.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the seals are intact, quantity verification must take place no later than the next working day. The </a:t>
            </a:r>
          </a:p>
          <a:p>
            <a:r>
              <a:rPr lang="en-US" sz="2000" dirty="0"/>
              <a:t>requirement to check seals and verify quantities received includes shipments of all categories of sensitive or classified AA&amp;E and uncategorized Class A and Class B ammunition and explosives.</a:t>
            </a:r>
          </a:p>
        </p:txBody>
      </p:sp>
      <p:pic>
        <p:nvPicPr>
          <p:cNvPr id="5" name="Picture 4"/>
          <p:cNvPicPr>
            <a:picLocks noChangeAspect="1"/>
          </p:cNvPicPr>
          <p:nvPr/>
        </p:nvPicPr>
        <p:blipFill>
          <a:blip r:embed="rId2"/>
          <a:stretch>
            <a:fillRect/>
          </a:stretch>
        </p:blipFill>
        <p:spPr>
          <a:xfrm>
            <a:off x="7844928" y="1336184"/>
            <a:ext cx="4069492" cy="3538485"/>
          </a:xfrm>
          <a:prstGeom prst="rect">
            <a:avLst/>
          </a:prstGeom>
        </p:spPr>
      </p:pic>
      <p:sp>
        <p:nvSpPr>
          <p:cNvPr id="6" name="TextBox 5"/>
          <p:cNvSpPr txBox="1"/>
          <p:nvPr/>
        </p:nvSpPr>
        <p:spPr>
          <a:xfrm>
            <a:off x="2080895" y="535964"/>
            <a:ext cx="8610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5601119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1969248" y="1641475"/>
            <a:ext cx="4736352" cy="387798"/>
          </a:xfrm>
          <a:prstGeom prst="rect">
            <a:avLst/>
          </a:prstGeom>
          <a:noFill/>
          <a:ln w="9525">
            <a:noFill/>
            <a:miter lim="800000"/>
            <a:headEnd/>
            <a:tailEnd/>
          </a:ln>
        </p:spPr>
        <p:txBody>
          <a:bodyPr wrap="square">
            <a:spAutoFit/>
          </a:bodyPr>
          <a:lstStyle/>
          <a:p>
            <a:pPr>
              <a:lnSpc>
                <a:spcPct val="80000"/>
              </a:lnSpc>
              <a:spcBef>
                <a:spcPct val="20000"/>
              </a:spcBef>
            </a:pPr>
            <a:r>
              <a:rPr lang="en-US" sz="2400" dirty="0"/>
              <a:t>Unit Armorer Responsibilities</a:t>
            </a:r>
            <a:r>
              <a:rPr lang="en-US" sz="2400" b="1" dirty="0"/>
              <a:t>:</a:t>
            </a:r>
          </a:p>
        </p:txBody>
      </p:sp>
      <p:sp>
        <p:nvSpPr>
          <p:cNvPr id="823300" name="Text Box 4"/>
          <p:cNvSpPr txBox="1">
            <a:spLocks noChangeArrowheads="1"/>
          </p:cNvSpPr>
          <p:nvPr/>
        </p:nvSpPr>
        <p:spPr bwMode="auto">
          <a:xfrm>
            <a:off x="1981201" y="2025134"/>
            <a:ext cx="3817071" cy="369332"/>
          </a:xfrm>
          <a:prstGeom prst="rect">
            <a:avLst/>
          </a:prstGeom>
          <a:noFill/>
          <a:ln w="9525">
            <a:noFill/>
            <a:miter lim="800000"/>
            <a:headEnd/>
            <a:tailEnd/>
          </a:ln>
        </p:spPr>
        <p:txBody>
          <a:bodyPr wrap="none">
            <a:spAutoFit/>
          </a:bodyPr>
          <a:lstStyle/>
          <a:p>
            <a:pPr>
              <a:buFontTx/>
              <a:buChar char="•"/>
            </a:pPr>
            <a:r>
              <a:rPr lang="en-US" dirty="0"/>
              <a:t>  Sign For Operational Set Of Keys</a:t>
            </a:r>
          </a:p>
        </p:txBody>
      </p:sp>
      <p:sp>
        <p:nvSpPr>
          <p:cNvPr id="823301" name="Text Box 5"/>
          <p:cNvSpPr txBox="1">
            <a:spLocks noChangeArrowheads="1"/>
          </p:cNvSpPr>
          <p:nvPr/>
        </p:nvSpPr>
        <p:spPr bwMode="auto">
          <a:xfrm>
            <a:off x="1948546" y="2510135"/>
            <a:ext cx="4560929" cy="369332"/>
          </a:xfrm>
          <a:prstGeom prst="rect">
            <a:avLst/>
          </a:prstGeom>
          <a:noFill/>
          <a:ln w="9525">
            <a:noFill/>
            <a:miter lim="800000"/>
            <a:headEnd/>
            <a:tailEnd/>
          </a:ln>
        </p:spPr>
        <p:txBody>
          <a:bodyPr wrap="none">
            <a:spAutoFit/>
          </a:bodyPr>
          <a:lstStyle/>
          <a:p>
            <a:pPr>
              <a:buFontTx/>
              <a:buChar char="•"/>
            </a:pPr>
            <a:r>
              <a:rPr lang="en-US" dirty="0"/>
              <a:t>  Ensure Keys Are Never Left Unattended</a:t>
            </a:r>
            <a:r>
              <a:rPr lang="en-US" b="1" dirty="0"/>
              <a:t>.</a:t>
            </a:r>
          </a:p>
        </p:txBody>
      </p:sp>
      <p:sp>
        <p:nvSpPr>
          <p:cNvPr id="823302" name="Text Box 6"/>
          <p:cNvSpPr txBox="1">
            <a:spLocks noChangeArrowheads="1"/>
          </p:cNvSpPr>
          <p:nvPr/>
        </p:nvSpPr>
        <p:spPr bwMode="auto">
          <a:xfrm>
            <a:off x="1948545" y="2995137"/>
            <a:ext cx="83820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Ensure Keys Are Never Taken Off-post (Off The Installation) Unless They Are Being Secured At Another Location</a:t>
            </a:r>
          </a:p>
        </p:txBody>
      </p:sp>
      <p:sp>
        <p:nvSpPr>
          <p:cNvPr id="131079" name="Text Box 7"/>
          <p:cNvSpPr txBox="1">
            <a:spLocks noChangeArrowheads="1"/>
          </p:cNvSpPr>
          <p:nvPr/>
        </p:nvSpPr>
        <p:spPr bwMode="auto">
          <a:xfrm>
            <a:off x="-350838" y="7504113"/>
            <a:ext cx="184150" cy="366712"/>
          </a:xfrm>
          <a:prstGeom prst="rect">
            <a:avLst/>
          </a:prstGeom>
          <a:noFill/>
          <a:ln w="9525">
            <a:noFill/>
            <a:miter lim="800000"/>
            <a:headEnd/>
            <a:tailEnd/>
          </a:ln>
        </p:spPr>
        <p:txBody>
          <a:bodyPr wrap="none">
            <a:spAutoFit/>
          </a:bodyPr>
          <a:lstStyle/>
          <a:p>
            <a:endParaRPr lang="en-US"/>
          </a:p>
        </p:txBody>
      </p:sp>
      <p:sp>
        <p:nvSpPr>
          <p:cNvPr id="823304" name="Text Box 8"/>
          <p:cNvSpPr txBox="1">
            <a:spLocks noChangeArrowheads="1"/>
          </p:cNvSpPr>
          <p:nvPr/>
        </p:nvSpPr>
        <p:spPr bwMode="auto">
          <a:xfrm>
            <a:off x="1905000" y="3646337"/>
            <a:ext cx="82296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Report Immediately All Lost, Misplaced, Broken Or Stolen Keys To The AA&amp;E Key Lock Custodian.</a:t>
            </a:r>
          </a:p>
        </p:txBody>
      </p:sp>
      <p:sp>
        <p:nvSpPr>
          <p:cNvPr id="823305" name="Text Box 9"/>
          <p:cNvSpPr txBox="1">
            <a:spLocks noChangeArrowheads="1"/>
          </p:cNvSpPr>
          <p:nvPr/>
        </p:nvSpPr>
        <p:spPr bwMode="auto">
          <a:xfrm>
            <a:off x="1905001" y="4297536"/>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Ensure Keys Are Properly Secured At The Close Of Business Each Day.</a:t>
            </a:r>
          </a:p>
        </p:txBody>
      </p:sp>
      <p:sp>
        <p:nvSpPr>
          <p:cNvPr id="11"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12" name="Text Box 9"/>
          <p:cNvSpPr txBox="1">
            <a:spLocks noChangeArrowheads="1"/>
          </p:cNvSpPr>
          <p:nvPr/>
        </p:nvSpPr>
        <p:spPr bwMode="auto">
          <a:xfrm>
            <a:off x="1901714" y="4727137"/>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Ensure Keys Signed for at all times. </a:t>
            </a:r>
          </a:p>
        </p:txBody>
      </p:sp>
      <p:sp>
        <p:nvSpPr>
          <p:cNvPr id="13" name="Text Box 9"/>
          <p:cNvSpPr txBox="1">
            <a:spLocks noChangeArrowheads="1"/>
          </p:cNvSpPr>
          <p:nvPr/>
        </p:nvSpPr>
        <p:spPr bwMode="auto">
          <a:xfrm>
            <a:off x="1901713" y="5429373"/>
            <a:ext cx="8475663" cy="313932"/>
          </a:xfrm>
          <a:prstGeom prst="rect">
            <a:avLst/>
          </a:prstGeom>
          <a:noFill/>
          <a:ln w="9525">
            <a:noFill/>
            <a:miter lim="800000"/>
            <a:headEnd/>
            <a:tailEnd/>
          </a:ln>
        </p:spPr>
        <p:txBody>
          <a:bodyPr>
            <a:spAutoFit/>
          </a:bodyPr>
          <a:lstStyle/>
          <a:p>
            <a:pPr algn="ctr">
              <a:lnSpc>
                <a:spcPct val="80000"/>
              </a:lnSpc>
              <a:spcBef>
                <a:spcPct val="20000"/>
              </a:spcBef>
            </a:pPr>
            <a:r>
              <a:rPr lang="en-US" dirty="0"/>
              <a:t> </a:t>
            </a:r>
            <a:r>
              <a:rPr lang="en-US" b="1" dirty="0"/>
              <a:t>NOTE: Getting keys from Staff Duty is NOT signing for the keys.</a:t>
            </a:r>
          </a:p>
        </p:txBody>
      </p:sp>
    </p:spTree>
    <p:extLst>
      <p:ext uri="{BB962C8B-B14F-4D97-AF65-F5344CB8AC3E}">
        <p14:creationId xmlns:p14="http://schemas.microsoft.com/office/powerpoint/2010/main" val="414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3300"/>
                                        </p:tgtEl>
                                        <p:attrNameLst>
                                          <p:attrName>style.visibility</p:attrName>
                                        </p:attrNameLst>
                                      </p:cBhvr>
                                      <p:to>
                                        <p:strVal val="visible"/>
                                      </p:to>
                                    </p:set>
                                    <p:anim calcmode="lin" valueType="num">
                                      <p:cBhvr additive="base">
                                        <p:cTn id="7" dur="500" fill="hold"/>
                                        <p:tgtEl>
                                          <p:spTgt spid="823300"/>
                                        </p:tgtEl>
                                        <p:attrNameLst>
                                          <p:attrName>ppt_x</p:attrName>
                                        </p:attrNameLst>
                                      </p:cBhvr>
                                      <p:tavLst>
                                        <p:tav tm="0">
                                          <p:val>
                                            <p:strVal val="#ppt_x"/>
                                          </p:val>
                                        </p:tav>
                                        <p:tav tm="100000">
                                          <p:val>
                                            <p:strVal val="#ppt_x"/>
                                          </p:val>
                                        </p:tav>
                                      </p:tavLst>
                                    </p:anim>
                                    <p:anim calcmode="lin" valueType="num">
                                      <p:cBhvr additive="base">
                                        <p:cTn id="8" dur="500" fill="hold"/>
                                        <p:tgtEl>
                                          <p:spTgt spid="8233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823301"/>
                                        </p:tgtEl>
                                        <p:attrNameLst>
                                          <p:attrName>style.visibility</p:attrName>
                                        </p:attrNameLst>
                                      </p:cBhvr>
                                      <p:to>
                                        <p:strVal val="visible"/>
                                      </p:to>
                                    </p:set>
                                    <p:animEffect transition="in" filter="diamond(in)">
                                      <p:cBhvr>
                                        <p:cTn id="13" dur="2000"/>
                                        <p:tgtEl>
                                          <p:spTgt spid="82330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23302"/>
                                        </p:tgtEl>
                                        <p:attrNameLst>
                                          <p:attrName>style.visibility</p:attrName>
                                        </p:attrNameLst>
                                      </p:cBhvr>
                                      <p:to>
                                        <p:strVal val="visible"/>
                                      </p:to>
                                    </p:set>
                                    <p:animEffect transition="in" filter="checkerboard(across)">
                                      <p:cBhvr>
                                        <p:cTn id="18" dur="500"/>
                                        <p:tgtEl>
                                          <p:spTgt spid="8233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23304"/>
                                        </p:tgtEl>
                                        <p:attrNameLst>
                                          <p:attrName>style.visibility</p:attrName>
                                        </p:attrNameLst>
                                      </p:cBhvr>
                                      <p:to>
                                        <p:strVal val="visible"/>
                                      </p:to>
                                    </p:set>
                                    <p:anim calcmode="lin" valueType="num">
                                      <p:cBhvr additive="base">
                                        <p:cTn id="23" dur="500" fill="hold"/>
                                        <p:tgtEl>
                                          <p:spTgt spid="823304"/>
                                        </p:tgtEl>
                                        <p:attrNameLst>
                                          <p:attrName>ppt_x</p:attrName>
                                        </p:attrNameLst>
                                      </p:cBhvr>
                                      <p:tavLst>
                                        <p:tav tm="0">
                                          <p:val>
                                            <p:strVal val="#ppt_x"/>
                                          </p:val>
                                        </p:tav>
                                        <p:tav tm="100000">
                                          <p:val>
                                            <p:strVal val="#ppt_x"/>
                                          </p:val>
                                        </p:tav>
                                      </p:tavLst>
                                    </p:anim>
                                    <p:anim calcmode="lin" valueType="num">
                                      <p:cBhvr additive="base">
                                        <p:cTn id="24" dur="500" fill="hold"/>
                                        <p:tgtEl>
                                          <p:spTgt spid="82330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823305"/>
                                        </p:tgtEl>
                                        <p:attrNameLst>
                                          <p:attrName>style.visibility</p:attrName>
                                        </p:attrNameLst>
                                      </p:cBhvr>
                                      <p:to>
                                        <p:strVal val="visible"/>
                                      </p:to>
                                    </p:set>
                                    <p:anim calcmode="lin" valueType="num">
                                      <p:cBhvr additive="base">
                                        <p:cTn id="29" dur="500" fill="hold"/>
                                        <p:tgtEl>
                                          <p:spTgt spid="823305"/>
                                        </p:tgtEl>
                                        <p:attrNameLst>
                                          <p:attrName>ppt_x</p:attrName>
                                        </p:attrNameLst>
                                      </p:cBhvr>
                                      <p:tavLst>
                                        <p:tav tm="0">
                                          <p:val>
                                            <p:strVal val="1+#ppt_w/2"/>
                                          </p:val>
                                        </p:tav>
                                        <p:tav tm="100000">
                                          <p:val>
                                            <p:strVal val="#ppt_x"/>
                                          </p:val>
                                        </p:tav>
                                      </p:tavLst>
                                    </p:anim>
                                    <p:anim calcmode="lin" valueType="num">
                                      <p:cBhvr additive="base">
                                        <p:cTn id="30" dur="500" fill="hold"/>
                                        <p:tgtEl>
                                          <p:spTgt spid="82330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0" grpId="0"/>
      <p:bldP spid="823301" grpId="0"/>
      <p:bldP spid="823302" grpId="0"/>
      <p:bldP spid="823304" grpId="0"/>
      <p:bldP spid="823305" grpId="0"/>
      <p:bldP spid="12" grpId="0"/>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2590801"/>
            <a:ext cx="6368218" cy="584775"/>
          </a:xfrm>
          <a:prstGeom prst="rect">
            <a:avLst/>
          </a:prstGeom>
          <a:noFill/>
        </p:spPr>
        <p:txBody>
          <a:bodyPr wrap="none" rtlCol="0">
            <a:spAutoFit/>
          </a:bodyPr>
          <a:lstStyle/>
          <a:p>
            <a:r>
              <a:rPr lang="en-US" sz="3200" b="1" dirty="0"/>
              <a:t>Armorer’s DA Form 5513 Setup.</a:t>
            </a:r>
          </a:p>
        </p:txBody>
      </p:sp>
    </p:spTree>
    <p:extLst>
      <p:ext uri="{BB962C8B-B14F-4D97-AF65-F5344CB8AC3E}">
        <p14:creationId xmlns:p14="http://schemas.microsoft.com/office/powerpoint/2010/main" val="40292533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6608764" y="2900363"/>
          <a:ext cx="3165475" cy="2184400"/>
        </p:xfrm>
        <a:graphic>
          <a:graphicData uri="http://schemas.openxmlformats.org/presentationml/2006/ole">
            <mc:AlternateContent xmlns:mc="http://schemas.openxmlformats.org/markup-compatibility/2006">
              <mc:Choice xmlns:v="urn:schemas-microsoft-com:vml" Requires="v">
                <p:oleObj spid="_x0000_s3080"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1905001" y="1676400"/>
            <a:ext cx="8254141" cy="3733800"/>
          </a:xfrm>
          <a:prstGeom prst="rect">
            <a:avLst/>
          </a:prstGeom>
          <a:noFill/>
          <a:ln w="9525">
            <a:noFill/>
            <a:miter lim="800000"/>
            <a:headEnd/>
            <a:tailEnd/>
          </a:ln>
        </p:spPr>
      </p:pic>
      <p:sp>
        <p:nvSpPr>
          <p:cNvPr id="5" name="TextBox 4"/>
          <p:cNvSpPr txBox="1"/>
          <p:nvPr/>
        </p:nvSpPr>
        <p:spPr>
          <a:xfrm>
            <a:off x="2438401" y="3505201"/>
            <a:ext cx="681597" cy="307777"/>
          </a:xfrm>
          <a:prstGeom prst="rect">
            <a:avLst/>
          </a:prstGeom>
          <a:noFill/>
        </p:spPr>
        <p:txBody>
          <a:bodyPr wrap="none" rtlCol="0">
            <a:spAutoFit/>
          </a:bodyPr>
          <a:lstStyle/>
          <a:p>
            <a:r>
              <a:rPr lang="en-US" sz="1400" dirty="0"/>
              <a:t>44322</a:t>
            </a:r>
          </a:p>
        </p:txBody>
      </p:sp>
      <p:sp>
        <p:nvSpPr>
          <p:cNvPr id="6" name="TextBox 5"/>
          <p:cNvSpPr txBox="1"/>
          <p:nvPr/>
        </p:nvSpPr>
        <p:spPr>
          <a:xfrm>
            <a:off x="2454966" y="3677479"/>
            <a:ext cx="1568058" cy="307777"/>
          </a:xfrm>
          <a:prstGeom prst="rect">
            <a:avLst/>
          </a:prstGeom>
          <a:noFill/>
        </p:spPr>
        <p:txBody>
          <a:bodyPr wrap="none" rtlCol="0">
            <a:spAutoFit/>
          </a:bodyPr>
          <a:lstStyle/>
          <a:p>
            <a:r>
              <a:rPr lang="en-US" sz="1400" dirty="0"/>
              <a:t>Arms Room Door</a:t>
            </a:r>
          </a:p>
        </p:txBody>
      </p:sp>
      <p:sp>
        <p:nvSpPr>
          <p:cNvPr id="9" name="Text Box 16"/>
          <p:cNvSpPr txBox="1">
            <a:spLocks noChangeArrowheads="1"/>
          </p:cNvSpPr>
          <p:nvPr/>
        </p:nvSpPr>
        <p:spPr bwMode="auto">
          <a:xfrm>
            <a:off x="3886201" y="2590800"/>
            <a:ext cx="1574021" cy="369332"/>
          </a:xfrm>
          <a:prstGeom prst="rect">
            <a:avLst/>
          </a:prstGeom>
          <a:noFill/>
          <a:ln w="9525">
            <a:noFill/>
            <a:miter lim="800000"/>
            <a:headEnd/>
            <a:tailEnd/>
          </a:ln>
        </p:spPr>
        <p:txBody>
          <a:bodyPr wrap="none">
            <a:spAutoFit/>
          </a:bodyPr>
          <a:lstStyle/>
          <a:p>
            <a:r>
              <a:rPr lang="en-US" dirty="0"/>
              <a:t>HHT 1-4 CAV</a:t>
            </a:r>
          </a:p>
        </p:txBody>
      </p:sp>
      <p:sp>
        <p:nvSpPr>
          <p:cNvPr id="10" name="TextBox 9"/>
          <p:cNvSpPr txBox="1"/>
          <p:nvPr/>
        </p:nvSpPr>
        <p:spPr>
          <a:xfrm>
            <a:off x="2480734" y="4114801"/>
            <a:ext cx="1140056" cy="307777"/>
          </a:xfrm>
          <a:prstGeom prst="rect">
            <a:avLst/>
          </a:prstGeom>
          <a:noFill/>
        </p:spPr>
        <p:txBody>
          <a:bodyPr wrap="none" rtlCol="0">
            <a:spAutoFit/>
          </a:bodyPr>
          <a:lstStyle/>
          <a:p>
            <a:r>
              <a:rPr lang="en-US" sz="1400" dirty="0"/>
              <a:t>M16 Rack 1</a:t>
            </a:r>
          </a:p>
        </p:txBody>
      </p:sp>
      <p:sp>
        <p:nvSpPr>
          <p:cNvPr id="12" name="TextBox 11"/>
          <p:cNvSpPr txBox="1"/>
          <p:nvPr/>
        </p:nvSpPr>
        <p:spPr>
          <a:xfrm>
            <a:off x="2421467" y="3920067"/>
            <a:ext cx="712054" cy="307777"/>
          </a:xfrm>
          <a:prstGeom prst="rect">
            <a:avLst/>
          </a:prstGeom>
          <a:noFill/>
        </p:spPr>
        <p:txBody>
          <a:bodyPr wrap="none" rtlCol="0">
            <a:spAutoFit/>
          </a:bodyPr>
          <a:lstStyle/>
          <a:p>
            <a:r>
              <a:rPr lang="en-US" sz="1400" dirty="0"/>
              <a:t>1234H</a:t>
            </a:r>
          </a:p>
        </p:txBody>
      </p:sp>
      <p:sp>
        <p:nvSpPr>
          <p:cNvPr id="13" name="TextBox 12"/>
          <p:cNvSpPr txBox="1"/>
          <p:nvPr/>
        </p:nvSpPr>
        <p:spPr>
          <a:xfrm>
            <a:off x="2497670" y="4588928"/>
            <a:ext cx="1140056" cy="307777"/>
          </a:xfrm>
          <a:prstGeom prst="rect">
            <a:avLst/>
          </a:prstGeom>
          <a:noFill/>
        </p:spPr>
        <p:txBody>
          <a:bodyPr wrap="none" rtlCol="0">
            <a:spAutoFit/>
          </a:bodyPr>
          <a:lstStyle/>
          <a:p>
            <a:r>
              <a:rPr lang="en-US" sz="1400" dirty="0"/>
              <a:t>M16 Rack 2</a:t>
            </a:r>
          </a:p>
        </p:txBody>
      </p:sp>
      <p:sp>
        <p:nvSpPr>
          <p:cNvPr id="15" name="TextBox 14"/>
          <p:cNvSpPr txBox="1"/>
          <p:nvPr/>
        </p:nvSpPr>
        <p:spPr>
          <a:xfrm>
            <a:off x="2438403" y="4394194"/>
            <a:ext cx="712054" cy="307777"/>
          </a:xfrm>
          <a:prstGeom prst="rect">
            <a:avLst/>
          </a:prstGeom>
          <a:noFill/>
        </p:spPr>
        <p:txBody>
          <a:bodyPr wrap="none" rtlCol="0">
            <a:spAutoFit/>
          </a:bodyPr>
          <a:lstStyle/>
          <a:p>
            <a:r>
              <a:rPr lang="en-US" sz="1400" dirty="0"/>
              <a:t>5678H</a:t>
            </a:r>
          </a:p>
        </p:txBody>
      </p:sp>
      <p:sp>
        <p:nvSpPr>
          <p:cNvPr id="16" name="TextBox 15"/>
          <p:cNvSpPr txBox="1"/>
          <p:nvPr/>
        </p:nvSpPr>
        <p:spPr>
          <a:xfrm>
            <a:off x="2492146" y="5026224"/>
            <a:ext cx="1140056" cy="307777"/>
          </a:xfrm>
          <a:prstGeom prst="rect">
            <a:avLst/>
          </a:prstGeom>
          <a:noFill/>
        </p:spPr>
        <p:txBody>
          <a:bodyPr wrap="square" rtlCol="0">
            <a:spAutoFit/>
          </a:bodyPr>
          <a:lstStyle/>
          <a:p>
            <a:r>
              <a:rPr lang="en-US" sz="1400" dirty="0"/>
              <a:t>M9 Rack 1</a:t>
            </a:r>
          </a:p>
        </p:txBody>
      </p:sp>
      <p:sp>
        <p:nvSpPr>
          <p:cNvPr id="18" name="TextBox 17"/>
          <p:cNvSpPr txBox="1"/>
          <p:nvPr/>
        </p:nvSpPr>
        <p:spPr>
          <a:xfrm>
            <a:off x="2432879" y="4831490"/>
            <a:ext cx="712054" cy="307777"/>
          </a:xfrm>
          <a:prstGeom prst="rect">
            <a:avLst/>
          </a:prstGeom>
          <a:noFill/>
        </p:spPr>
        <p:txBody>
          <a:bodyPr wrap="square" rtlCol="0">
            <a:spAutoFit/>
          </a:bodyPr>
          <a:lstStyle/>
          <a:p>
            <a:r>
              <a:rPr lang="en-US" sz="1400" dirty="0"/>
              <a:t>1122B</a:t>
            </a:r>
          </a:p>
        </p:txBody>
      </p:sp>
      <p:sp>
        <p:nvSpPr>
          <p:cNvPr id="1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2" name="Rectangle 2"/>
          <p:cNvSpPr txBox="1">
            <a:spLocks noChangeArrowheads="1"/>
          </p:cNvSpPr>
          <p:nvPr/>
        </p:nvSpPr>
        <p:spPr bwMode="auto">
          <a:xfrm>
            <a:off x="2590800" y="1180434"/>
            <a:ext cx="6477000" cy="818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Armorer’s DA Form 5513 Inside Ammo Can</a:t>
            </a:r>
          </a:p>
        </p:txBody>
      </p:sp>
    </p:spTree>
    <p:extLst>
      <p:ext uri="{BB962C8B-B14F-4D97-AF65-F5344CB8AC3E}">
        <p14:creationId xmlns:p14="http://schemas.microsoft.com/office/powerpoint/2010/main" val="17327842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2743200" y="1418134"/>
            <a:ext cx="6477000" cy="562592"/>
          </a:xfrm>
          <a:prstGeom prst="rect">
            <a:avLst/>
          </a:prstGeom>
        </p:spPr>
        <p:txBody>
          <a:bodyPr/>
          <a:lstStyle/>
          <a:p>
            <a:pPr eaLnBrk="1" hangingPunct="1"/>
            <a:r>
              <a:rPr lang="en-US" sz="2400" b="0" dirty="0"/>
              <a:t>Transfer of Arms Room Keys</a:t>
            </a:r>
          </a:p>
        </p:txBody>
      </p:sp>
      <p:pic>
        <p:nvPicPr>
          <p:cNvPr id="129027" name="Picture 3"/>
          <p:cNvPicPr>
            <a:picLocks noChangeAspect="1" noChangeArrowheads="1"/>
          </p:cNvPicPr>
          <p:nvPr/>
        </p:nvPicPr>
        <p:blipFill>
          <a:blip r:embed="rId3"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grpSp>
        <p:nvGrpSpPr>
          <p:cNvPr id="2" name="Group 7"/>
          <p:cNvGrpSpPr>
            <a:grpSpLocks/>
          </p:cNvGrpSpPr>
          <p:nvPr/>
        </p:nvGrpSpPr>
        <p:grpSpPr bwMode="auto">
          <a:xfrm>
            <a:off x="2316164" y="2733671"/>
            <a:ext cx="4856045" cy="598605"/>
            <a:chOff x="498" y="1722"/>
            <a:chExt cx="3060" cy="376"/>
          </a:xfrm>
        </p:grpSpPr>
        <p:sp>
          <p:nvSpPr>
            <p:cNvPr id="129043" name="Text Box 8"/>
            <p:cNvSpPr txBox="1">
              <a:spLocks noChangeArrowheads="1"/>
            </p:cNvSpPr>
            <p:nvPr/>
          </p:nvSpPr>
          <p:spPr bwMode="auto">
            <a:xfrm>
              <a:off x="498" y="1812"/>
              <a:ext cx="326" cy="232"/>
            </a:xfrm>
            <a:prstGeom prst="rect">
              <a:avLst/>
            </a:prstGeom>
            <a:noFill/>
            <a:ln w="9525">
              <a:noFill/>
              <a:miter lim="800000"/>
              <a:headEnd/>
              <a:tailEnd/>
            </a:ln>
          </p:spPr>
          <p:txBody>
            <a:bodyPr wrap="none">
              <a:spAutoFit/>
            </a:bodyPr>
            <a:lstStyle/>
            <a:p>
              <a:r>
                <a:rPr lang="en-US" dirty="0"/>
                <a:t>1-4</a:t>
              </a:r>
            </a:p>
          </p:txBody>
        </p:sp>
        <p:sp>
          <p:nvSpPr>
            <p:cNvPr id="129044" name="Text Box 9"/>
            <p:cNvSpPr txBox="1">
              <a:spLocks noChangeArrowheads="1"/>
            </p:cNvSpPr>
            <p:nvPr/>
          </p:nvSpPr>
          <p:spPr bwMode="auto">
            <a:xfrm>
              <a:off x="959" y="1806"/>
              <a:ext cx="442" cy="251"/>
            </a:xfrm>
            <a:prstGeom prst="rect">
              <a:avLst/>
            </a:prstGeom>
            <a:noFill/>
            <a:ln w="9525">
              <a:noFill/>
              <a:miter lim="800000"/>
              <a:headEnd/>
              <a:tailEnd/>
            </a:ln>
          </p:spPr>
          <p:txBody>
            <a:bodyPr wrap="none">
              <a:spAutoFit/>
            </a:bodyPr>
            <a:lstStyle/>
            <a:p>
              <a:r>
                <a:rPr lang="en-US" sz="1000" dirty="0"/>
                <a:t>0900</a:t>
              </a:r>
            </a:p>
            <a:p>
              <a:r>
                <a:rPr lang="en-US" sz="1000" dirty="0"/>
                <a:t>14 Jul 16</a:t>
              </a:r>
            </a:p>
          </p:txBody>
        </p:sp>
        <p:sp>
          <p:nvSpPr>
            <p:cNvPr id="129045" name="Text Box 10"/>
            <p:cNvSpPr txBox="1">
              <a:spLocks noChangeArrowheads="1"/>
            </p:cNvSpPr>
            <p:nvPr/>
          </p:nvSpPr>
          <p:spPr bwMode="auto">
            <a:xfrm>
              <a:off x="1483" y="1722"/>
              <a:ext cx="1047" cy="174"/>
            </a:xfrm>
            <a:prstGeom prst="rect">
              <a:avLst/>
            </a:prstGeom>
            <a:noFill/>
            <a:ln w="9525">
              <a:noFill/>
              <a:miter lim="800000"/>
              <a:headEnd/>
              <a:tailEnd/>
            </a:ln>
          </p:spPr>
          <p:txBody>
            <a:bodyPr wrap="none">
              <a:spAutoFit/>
            </a:bodyPr>
            <a:lstStyle/>
            <a:p>
              <a:r>
                <a:rPr lang="en-US" sz="1200" dirty="0"/>
                <a:t>Primary Armorer Print</a:t>
              </a:r>
            </a:p>
          </p:txBody>
        </p:sp>
        <p:sp>
          <p:nvSpPr>
            <p:cNvPr id="129046" name="Text Box 11"/>
            <p:cNvSpPr txBox="1">
              <a:spLocks noChangeArrowheads="1"/>
            </p:cNvSpPr>
            <p:nvPr/>
          </p:nvSpPr>
          <p:spPr bwMode="auto">
            <a:xfrm>
              <a:off x="1404" y="1934"/>
              <a:ext cx="1178" cy="159"/>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129047" name="Text Box 12"/>
            <p:cNvSpPr txBox="1">
              <a:spLocks noChangeArrowheads="1"/>
            </p:cNvSpPr>
            <p:nvPr/>
          </p:nvSpPr>
          <p:spPr bwMode="auto">
            <a:xfrm>
              <a:off x="2563" y="1934"/>
              <a:ext cx="995"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Alt Armorer  Sign</a:t>
              </a:r>
            </a:p>
          </p:txBody>
        </p:sp>
        <p:sp>
          <p:nvSpPr>
            <p:cNvPr id="129048" name="Text Box 13"/>
            <p:cNvSpPr txBox="1">
              <a:spLocks noChangeArrowheads="1"/>
            </p:cNvSpPr>
            <p:nvPr/>
          </p:nvSpPr>
          <p:spPr bwMode="auto">
            <a:xfrm>
              <a:off x="2634" y="1728"/>
              <a:ext cx="854" cy="174"/>
            </a:xfrm>
            <a:prstGeom prst="rect">
              <a:avLst/>
            </a:prstGeom>
            <a:noFill/>
            <a:ln w="9525">
              <a:noFill/>
              <a:miter lim="800000"/>
              <a:headEnd/>
              <a:tailEnd/>
            </a:ln>
          </p:spPr>
          <p:txBody>
            <a:bodyPr wrap="none">
              <a:spAutoFit/>
            </a:bodyPr>
            <a:lstStyle/>
            <a:p>
              <a:r>
                <a:rPr lang="en-US" sz="1200" dirty="0"/>
                <a:t>Alt Armorer  Print</a:t>
              </a:r>
            </a:p>
          </p:txBody>
        </p:sp>
      </p:grpSp>
      <p:sp>
        <p:nvSpPr>
          <p:cNvPr id="25" name="TextBox 24"/>
          <p:cNvSpPr txBox="1"/>
          <p:nvPr/>
        </p:nvSpPr>
        <p:spPr>
          <a:xfrm>
            <a:off x="2286000" y="4364222"/>
            <a:ext cx="6781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Used When Arms Room Keys are Transferred Between Two Authorized Personnel</a:t>
            </a:r>
          </a:p>
          <a:p>
            <a:pPr marL="285750" indent="-285750">
              <a:buFont typeface="Arial" panose="020B0604020202020204" pitchFamily="34" charset="0"/>
              <a:buChar char="•"/>
            </a:pPr>
            <a:r>
              <a:rPr lang="en-US" dirty="0"/>
              <a:t>Coincides with opening and closing inventories.</a:t>
            </a:r>
          </a:p>
          <a:p>
            <a:pPr marL="285750" indent="-285750">
              <a:buFont typeface="Arial" panose="020B0604020202020204" pitchFamily="34" charset="0"/>
              <a:buChar char="•"/>
            </a:pPr>
            <a:endParaRPr lang="en-US" dirty="0"/>
          </a:p>
        </p:txBody>
      </p:sp>
      <p:sp>
        <p:nvSpPr>
          <p:cNvPr id="1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16" name="Text Box 10">
            <a:extLst>
              <a:ext uri="{FF2B5EF4-FFF2-40B4-BE49-F238E27FC236}">
                <a16:creationId xmlns="" xmlns:a16="http://schemas.microsoft.com/office/drawing/2014/main" id="{3D7A3078-AEFF-4BAE-8B82-0A4402172F49}"/>
              </a:ext>
            </a:extLst>
          </p:cNvPr>
          <p:cNvSpPr txBox="1">
            <a:spLocks noChangeArrowheads="1"/>
          </p:cNvSpPr>
          <p:nvPr/>
        </p:nvSpPr>
        <p:spPr bwMode="auto">
          <a:xfrm>
            <a:off x="8237036" y="2743222"/>
            <a:ext cx="1661529" cy="277014"/>
          </a:xfrm>
          <a:prstGeom prst="rect">
            <a:avLst/>
          </a:prstGeom>
          <a:noFill/>
          <a:ln w="9525">
            <a:noFill/>
            <a:miter lim="800000"/>
            <a:headEnd/>
            <a:tailEnd/>
          </a:ln>
        </p:spPr>
        <p:txBody>
          <a:bodyPr wrap="none">
            <a:spAutoFit/>
          </a:bodyPr>
          <a:lstStyle/>
          <a:p>
            <a:r>
              <a:rPr lang="en-US" sz="1200" dirty="0"/>
              <a:t>Primary Armorer Print</a:t>
            </a:r>
          </a:p>
        </p:txBody>
      </p:sp>
      <p:sp>
        <p:nvSpPr>
          <p:cNvPr id="17" name="Text Box 10">
            <a:extLst>
              <a:ext uri="{FF2B5EF4-FFF2-40B4-BE49-F238E27FC236}">
                <a16:creationId xmlns="" xmlns:a16="http://schemas.microsoft.com/office/drawing/2014/main" id="{295CD380-8C70-427A-9934-95A25C16D0E6}"/>
              </a:ext>
            </a:extLst>
          </p:cNvPr>
          <p:cNvSpPr txBox="1">
            <a:spLocks noChangeArrowheads="1"/>
          </p:cNvSpPr>
          <p:nvPr/>
        </p:nvSpPr>
        <p:spPr bwMode="auto">
          <a:xfrm>
            <a:off x="3868195" y="3256673"/>
            <a:ext cx="1661529" cy="277014"/>
          </a:xfrm>
          <a:prstGeom prst="rect">
            <a:avLst/>
          </a:prstGeom>
          <a:noFill/>
          <a:ln w="9525">
            <a:noFill/>
            <a:miter lim="800000"/>
            <a:headEnd/>
            <a:tailEnd/>
          </a:ln>
        </p:spPr>
        <p:txBody>
          <a:bodyPr wrap="none">
            <a:spAutoFit/>
          </a:bodyPr>
          <a:lstStyle/>
          <a:p>
            <a:r>
              <a:rPr lang="en-US" sz="1200" dirty="0"/>
              <a:t>Primary Armorer Print</a:t>
            </a:r>
          </a:p>
        </p:txBody>
      </p:sp>
      <p:sp>
        <p:nvSpPr>
          <p:cNvPr id="18" name="Text Box 11">
            <a:extLst>
              <a:ext uri="{FF2B5EF4-FFF2-40B4-BE49-F238E27FC236}">
                <a16:creationId xmlns="" xmlns:a16="http://schemas.microsoft.com/office/drawing/2014/main" id="{42C8EAAE-C1C1-4BA3-9D62-388B36C4C1B4}"/>
              </a:ext>
            </a:extLst>
          </p:cNvPr>
          <p:cNvSpPr txBox="1">
            <a:spLocks noChangeArrowheads="1"/>
          </p:cNvSpPr>
          <p:nvPr/>
        </p:nvSpPr>
        <p:spPr bwMode="auto">
          <a:xfrm>
            <a:off x="3766803" y="3522624"/>
            <a:ext cx="1869419" cy="253133"/>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19" name="Text Box 11">
            <a:extLst>
              <a:ext uri="{FF2B5EF4-FFF2-40B4-BE49-F238E27FC236}">
                <a16:creationId xmlns="" xmlns:a16="http://schemas.microsoft.com/office/drawing/2014/main" id="{BA1471FB-27C7-44BF-B949-6A06CD93AE90}"/>
              </a:ext>
            </a:extLst>
          </p:cNvPr>
          <p:cNvSpPr txBox="1">
            <a:spLocks noChangeArrowheads="1"/>
          </p:cNvSpPr>
          <p:nvPr/>
        </p:nvSpPr>
        <p:spPr bwMode="auto">
          <a:xfrm>
            <a:off x="8059408" y="3014319"/>
            <a:ext cx="1869419" cy="253133"/>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20" name="Text Box 9">
            <a:extLst>
              <a:ext uri="{FF2B5EF4-FFF2-40B4-BE49-F238E27FC236}">
                <a16:creationId xmlns="" xmlns:a16="http://schemas.microsoft.com/office/drawing/2014/main" id="{0990B42E-14CC-4788-94D3-CD3B17F9E320}"/>
              </a:ext>
            </a:extLst>
          </p:cNvPr>
          <p:cNvSpPr txBox="1">
            <a:spLocks noChangeArrowheads="1"/>
          </p:cNvSpPr>
          <p:nvPr/>
        </p:nvSpPr>
        <p:spPr bwMode="auto">
          <a:xfrm>
            <a:off x="7323067" y="2861392"/>
            <a:ext cx="700833" cy="400110"/>
          </a:xfrm>
          <a:prstGeom prst="rect">
            <a:avLst/>
          </a:prstGeom>
          <a:noFill/>
          <a:ln w="9525">
            <a:noFill/>
            <a:miter lim="800000"/>
            <a:headEnd/>
            <a:tailEnd/>
          </a:ln>
        </p:spPr>
        <p:txBody>
          <a:bodyPr wrap="none">
            <a:spAutoFit/>
          </a:bodyPr>
          <a:lstStyle/>
          <a:p>
            <a:r>
              <a:rPr lang="en-US" sz="1000" dirty="0"/>
              <a:t>0900</a:t>
            </a:r>
          </a:p>
          <a:p>
            <a:r>
              <a:rPr lang="en-US" sz="1000" dirty="0"/>
              <a:t>14 Jul 16</a:t>
            </a:r>
          </a:p>
        </p:txBody>
      </p:sp>
      <p:sp>
        <p:nvSpPr>
          <p:cNvPr id="21" name="Text Box 8">
            <a:extLst>
              <a:ext uri="{FF2B5EF4-FFF2-40B4-BE49-F238E27FC236}">
                <a16:creationId xmlns="" xmlns:a16="http://schemas.microsoft.com/office/drawing/2014/main" id="{BA9BDB7E-235A-475A-951A-35E5FBB56515}"/>
              </a:ext>
            </a:extLst>
          </p:cNvPr>
          <p:cNvSpPr txBox="1">
            <a:spLocks noChangeArrowheads="1"/>
          </p:cNvSpPr>
          <p:nvPr/>
        </p:nvSpPr>
        <p:spPr bwMode="auto">
          <a:xfrm>
            <a:off x="2362261" y="3320613"/>
            <a:ext cx="517343" cy="369352"/>
          </a:xfrm>
          <a:prstGeom prst="rect">
            <a:avLst/>
          </a:prstGeom>
          <a:noFill/>
          <a:ln w="9525">
            <a:noFill/>
            <a:miter lim="800000"/>
            <a:headEnd/>
            <a:tailEnd/>
          </a:ln>
        </p:spPr>
        <p:txBody>
          <a:bodyPr wrap="none">
            <a:spAutoFit/>
          </a:bodyPr>
          <a:lstStyle/>
          <a:p>
            <a:r>
              <a:rPr lang="en-US" dirty="0"/>
              <a:t>1-4</a:t>
            </a:r>
          </a:p>
        </p:txBody>
      </p:sp>
    </p:spTree>
    <p:extLst>
      <p:ext uri="{BB962C8B-B14F-4D97-AF65-F5344CB8AC3E}">
        <p14:creationId xmlns:p14="http://schemas.microsoft.com/office/powerpoint/2010/main" val="199920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4294967295"/>
          </p:nvPr>
        </p:nvSpPr>
        <p:spPr bwMode="auto">
          <a:xfrm>
            <a:off x="1981200" y="1600202"/>
            <a:ext cx="8229600" cy="2590799"/>
          </a:xfrm>
          <a:prstGeom prst="rect">
            <a:avLst/>
          </a:prstGeom>
          <a:solidFill>
            <a:srgbClr val="FFFFFF"/>
          </a:solidFill>
          <a:ln>
            <a:miter lim="800000"/>
            <a:headEnd/>
            <a:tailEnd/>
          </a:ln>
        </p:spPr>
        <p:txBody>
          <a:bodyPr/>
          <a:lstStyle/>
          <a:p>
            <a:pPr marL="0" indent="0" eaLnBrk="1" hangingPunct="1">
              <a:buNone/>
            </a:pPr>
            <a:r>
              <a:rPr lang="en-US" sz="2400" dirty="0"/>
              <a:t>Key Turn-In Procedures</a:t>
            </a:r>
            <a:r>
              <a:rPr lang="en-US" sz="1800" dirty="0"/>
              <a:t>   </a:t>
            </a:r>
          </a:p>
          <a:p>
            <a:pPr eaLnBrk="1" hangingPunct="1"/>
            <a:r>
              <a:rPr lang="en-US" sz="1800" dirty="0"/>
              <a:t>Keys signed back in to AA&amp;E Key Custodian on DA Form 5513.</a:t>
            </a:r>
          </a:p>
          <a:p>
            <a:pPr marL="0" indent="0" eaLnBrk="1" hangingPunct="1">
              <a:buNone/>
            </a:pPr>
            <a:r>
              <a:rPr lang="en-US" sz="1800" dirty="0"/>
              <a:t>                                                            or</a:t>
            </a:r>
          </a:p>
          <a:p>
            <a:pPr eaLnBrk="1" hangingPunct="1"/>
            <a:r>
              <a:rPr lang="en-US" sz="1800" dirty="0"/>
              <a:t>Keys placed in a locked ammo can, and the locked ammo can is signed for on DA Form 5513 to Staff Duty or CQ as “Key Box”. Staff Duty/CQ not authorized to sign for actual keys. </a:t>
            </a:r>
          </a:p>
          <a:p>
            <a:pPr eaLnBrk="1" hangingPunct="1">
              <a:buFontTx/>
              <a:buNone/>
            </a:pPr>
            <a:endParaRPr lang="en-US" dirty="0"/>
          </a:p>
          <a:p>
            <a:pPr eaLnBrk="1" hangingPunct="1">
              <a:buFontTx/>
              <a:buNone/>
            </a:pPr>
            <a:endParaRPr lang="en-US"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40862710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6608764" y="2900363"/>
          <a:ext cx="3165475" cy="2184400"/>
        </p:xfrm>
        <a:graphic>
          <a:graphicData uri="http://schemas.openxmlformats.org/presentationml/2006/ole">
            <mc:AlternateContent xmlns:mc="http://schemas.openxmlformats.org/markup-compatibility/2006">
              <mc:Choice xmlns:v="urn:schemas-microsoft-com:vml" Requires="v">
                <p:oleObj spid="_x0000_s4104"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1905001" y="1676400"/>
            <a:ext cx="8254141" cy="3733800"/>
          </a:xfrm>
          <a:prstGeom prst="rect">
            <a:avLst/>
          </a:prstGeom>
          <a:noFill/>
          <a:ln w="9525">
            <a:noFill/>
            <a:miter lim="800000"/>
            <a:headEnd/>
            <a:tailEnd/>
          </a:ln>
        </p:spPr>
      </p:pic>
      <p:sp>
        <p:nvSpPr>
          <p:cNvPr id="5" name="TextBox 4"/>
          <p:cNvSpPr txBox="1"/>
          <p:nvPr/>
        </p:nvSpPr>
        <p:spPr>
          <a:xfrm>
            <a:off x="2438400" y="3581401"/>
            <a:ext cx="1697644" cy="307777"/>
          </a:xfrm>
          <a:prstGeom prst="rect">
            <a:avLst/>
          </a:prstGeom>
          <a:noFill/>
        </p:spPr>
        <p:txBody>
          <a:bodyPr wrap="none" rtlCol="0">
            <a:spAutoFit/>
          </a:bodyPr>
          <a:lstStyle/>
          <a:p>
            <a:r>
              <a:rPr lang="en-US" sz="1400" dirty="0"/>
              <a:t>Locked Ammo Can</a:t>
            </a:r>
          </a:p>
        </p:txBody>
      </p:sp>
      <p:sp>
        <p:nvSpPr>
          <p:cNvPr id="9" name="Text Box 16"/>
          <p:cNvSpPr txBox="1">
            <a:spLocks noChangeArrowheads="1"/>
          </p:cNvSpPr>
          <p:nvPr/>
        </p:nvSpPr>
        <p:spPr bwMode="auto">
          <a:xfrm>
            <a:off x="3886201" y="2590800"/>
            <a:ext cx="1574021" cy="369332"/>
          </a:xfrm>
          <a:prstGeom prst="rect">
            <a:avLst/>
          </a:prstGeom>
          <a:noFill/>
          <a:ln w="9525">
            <a:noFill/>
            <a:miter lim="800000"/>
            <a:headEnd/>
            <a:tailEnd/>
          </a:ln>
        </p:spPr>
        <p:txBody>
          <a:bodyPr wrap="none">
            <a:spAutoFit/>
          </a:bodyPr>
          <a:lstStyle/>
          <a:p>
            <a:r>
              <a:rPr lang="en-US" dirty="0"/>
              <a:t>HHT 1-4 CAV</a:t>
            </a:r>
          </a:p>
        </p:txBody>
      </p:sp>
      <p:sp>
        <p:nvSpPr>
          <p:cNvPr id="14" name="TextBox 13"/>
          <p:cNvSpPr txBox="1"/>
          <p:nvPr/>
        </p:nvSpPr>
        <p:spPr>
          <a:xfrm>
            <a:off x="2057400" y="5794177"/>
            <a:ext cx="8153400" cy="369332"/>
          </a:xfrm>
          <a:prstGeom prst="rect">
            <a:avLst/>
          </a:prstGeom>
          <a:solidFill>
            <a:srgbClr val="FFFF00"/>
          </a:solidFill>
        </p:spPr>
        <p:txBody>
          <a:bodyPr wrap="square" rtlCol="0">
            <a:spAutoFit/>
          </a:bodyPr>
          <a:lstStyle/>
          <a:p>
            <a:pPr algn="ctr"/>
            <a:r>
              <a:rPr lang="en-US" b="1" dirty="0"/>
              <a:t>Staff Duty is Only Maintaining a Locked Ammo Can (Contents Unknown)</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2" name="Rectangle 2"/>
          <p:cNvSpPr txBox="1">
            <a:spLocks noChangeArrowheads="1"/>
          </p:cNvSpPr>
          <p:nvPr/>
        </p:nvSpPr>
        <p:spPr bwMode="auto">
          <a:xfrm>
            <a:off x="2793570" y="1312585"/>
            <a:ext cx="6477000" cy="6514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DA Form 5513 At Staff Duty Desk</a:t>
            </a:r>
          </a:p>
        </p:txBody>
      </p:sp>
    </p:spTree>
    <p:extLst>
      <p:ext uri="{BB962C8B-B14F-4D97-AF65-F5344CB8AC3E}">
        <p14:creationId xmlns:p14="http://schemas.microsoft.com/office/powerpoint/2010/main" val="309850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4269429" y="2157122"/>
            <a:ext cx="4010025" cy="305858"/>
          </a:xfrm>
          <a:prstGeom prst="rect">
            <a:avLst/>
          </a:prstGeom>
        </p:spPr>
        <p:txBody>
          <a:bodyPr/>
          <a:lstStyle/>
          <a:p>
            <a:pPr eaLnBrk="1" hangingPunct="1"/>
            <a:r>
              <a:rPr lang="en-US" sz="1800" b="0" dirty="0"/>
              <a:t>Issuing Locked Key Box to Staff Duty</a:t>
            </a:r>
          </a:p>
        </p:txBody>
      </p:sp>
      <p:grpSp>
        <p:nvGrpSpPr>
          <p:cNvPr id="2" name="Group 4"/>
          <p:cNvGrpSpPr>
            <a:grpSpLocks/>
          </p:cNvGrpSpPr>
          <p:nvPr/>
        </p:nvGrpSpPr>
        <p:grpSpPr bwMode="auto">
          <a:xfrm>
            <a:off x="3400777" y="2937421"/>
            <a:ext cx="1018640" cy="1756094"/>
            <a:chOff x="4368" y="1152"/>
            <a:chExt cx="807" cy="1581"/>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807" cy="333"/>
            </a:xfrm>
            <a:prstGeom prst="rect">
              <a:avLst/>
            </a:prstGeom>
            <a:noFill/>
            <a:ln w="9525">
              <a:noFill/>
              <a:miter lim="800000"/>
              <a:headEnd/>
              <a:tailEnd/>
            </a:ln>
          </p:spPr>
          <p:txBody>
            <a:bodyPr wrap="none">
              <a:spAutoFit/>
            </a:bodyPr>
            <a:lstStyle/>
            <a:p>
              <a:r>
                <a:rPr lang="en-US" dirty="0"/>
                <a:t>Armorer</a:t>
              </a:r>
            </a:p>
          </p:txBody>
        </p:sp>
      </p:grpSp>
      <p:pic>
        <p:nvPicPr>
          <p:cNvPr id="1026" name="Picture 2" descr="Lazy_cartoon_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5017" y="3460177"/>
            <a:ext cx="1376817" cy="930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6766" y="3076326"/>
            <a:ext cx="1313316" cy="369332"/>
          </a:xfrm>
          <a:prstGeom prst="rect">
            <a:avLst/>
          </a:prstGeom>
          <a:noFill/>
        </p:spPr>
        <p:txBody>
          <a:bodyPr wrap="square" rtlCol="0">
            <a:spAutoFit/>
          </a:bodyPr>
          <a:lstStyle/>
          <a:p>
            <a:r>
              <a:rPr lang="en-US" dirty="0"/>
              <a:t>Staff Duty</a:t>
            </a:r>
          </a:p>
        </p:txBody>
      </p:sp>
      <p:grpSp>
        <p:nvGrpSpPr>
          <p:cNvPr id="33" name="Group 16"/>
          <p:cNvGrpSpPr>
            <a:grpSpLocks/>
          </p:cNvGrpSpPr>
          <p:nvPr/>
        </p:nvGrpSpPr>
        <p:grpSpPr bwMode="auto">
          <a:xfrm>
            <a:off x="4487313" y="4036678"/>
            <a:ext cx="802781" cy="520600"/>
            <a:chOff x="1344" y="2400"/>
            <a:chExt cx="899" cy="583"/>
          </a:xfrm>
        </p:grpSpPr>
        <p:pic>
          <p:nvPicPr>
            <p:cNvPr id="34" name="Picture 17" descr="22P0462"/>
            <p:cNvPicPr>
              <a:picLocks noChangeAspect="1" noChangeArrowheads="1"/>
            </p:cNvPicPr>
            <p:nvPr/>
          </p:nvPicPr>
          <p:blipFill>
            <a:blip r:embed="rId4" cstate="print"/>
            <a:srcRect/>
            <a:stretch>
              <a:fillRect/>
            </a:stretch>
          </p:blipFill>
          <p:spPr bwMode="auto">
            <a:xfrm>
              <a:off x="1344" y="2400"/>
              <a:ext cx="540" cy="396"/>
            </a:xfrm>
            <a:prstGeom prst="rect">
              <a:avLst/>
            </a:prstGeom>
            <a:noFill/>
            <a:ln w="9525">
              <a:noFill/>
              <a:miter lim="800000"/>
              <a:headEnd/>
              <a:tailEnd/>
            </a:ln>
          </p:spPr>
        </p:pic>
        <p:sp>
          <p:nvSpPr>
            <p:cNvPr id="35" name="Text Box 18"/>
            <p:cNvSpPr txBox="1">
              <a:spLocks noChangeArrowheads="1"/>
            </p:cNvSpPr>
            <p:nvPr/>
          </p:nvSpPr>
          <p:spPr bwMode="auto">
            <a:xfrm>
              <a:off x="1383" y="2783"/>
              <a:ext cx="860" cy="200"/>
            </a:xfrm>
            <a:prstGeom prst="rect">
              <a:avLst/>
            </a:prstGeom>
            <a:noFill/>
            <a:ln w="9525">
              <a:noFill/>
              <a:miter lim="800000"/>
              <a:headEnd/>
              <a:tailEnd/>
            </a:ln>
          </p:spPr>
          <p:txBody>
            <a:bodyPr wrap="none">
              <a:spAutoFit/>
            </a:bodyPr>
            <a:lstStyle/>
            <a:p>
              <a:r>
                <a:rPr lang="en-US" sz="563" b="1" dirty="0"/>
                <a:t>Primary Key Box</a:t>
              </a:r>
            </a:p>
          </p:txBody>
        </p:sp>
      </p:grpSp>
      <p:grpSp>
        <p:nvGrpSpPr>
          <p:cNvPr id="36" name="Group 13"/>
          <p:cNvGrpSpPr>
            <a:grpSpLocks/>
          </p:cNvGrpSpPr>
          <p:nvPr/>
        </p:nvGrpSpPr>
        <p:grpSpPr bwMode="auto">
          <a:xfrm>
            <a:off x="4403819" y="3043011"/>
            <a:ext cx="649190" cy="514350"/>
            <a:chOff x="1392" y="1728"/>
            <a:chExt cx="727" cy="576"/>
          </a:xfrm>
        </p:grpSpPr>
        <p:pic>
          <p:nvPicPr>
            <p:cNvPr id="37"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38" name="Text Box 15"/>
            <p:cNvSpPr txBox="1">
              <a:spLocks noChangeArrowheads="1"/>
            </p:cNvSpPr>
            <p:nvPr/>
          </p:nvSpPr>
          <p:spPr bwMode="auto">
            <a:xfrm>
              <a:off x="1392" y="2104"/>
              <a:ext cx="727" cy="200"/>
            </a:xfrm>
            <a:prstGeom prst="rect">
              <a:avLst/>
            </a:prstGeom>
            <a:noFill/>
            <a:ln w="9525">
              <a:noFill/>
              <a:miter lim="800000"/>
              <a:headEnd/>
              <a:tailEnd/>
            </a:ln>
          </p:spPr>
          <p:txBody>
            <a:bodyPr wrap="none">
              <a:spAutoFit/>
            </a:bodyPr>
            <a:lstStyle/>
            <a:p>
              <a:r>
                <a:rPr lang="en-US" sz="563" b="1"/>
                <a:t>Primary Keys</a:t>
              </a:r>
            </a:p>
          </p:txBody>
        </p:sp>
      </p:grpSp>
      <p:sp>
        <p:nvSpPr>
          <p:cNvPr id="1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350554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2.77778E-6 0 L 0.00347 0.14676 " pathEditMode="relative" rAng="0" ptsTypes="AA">
                                      <p:cBhvr>
                                        <p:cTn id="23" dur="2000" fill="hold"/>
                                        <p:tgtEl>
                                          <p:spTgt spid="36"/>
                                        </p:tgtEl>
                                        <p:attrNameLst>
                                          <p:attrName>ppt_x</p:attrName>
                                          <p:attrName>ppt_y</p:attrName>
                                        </p:attrNameLst>
                                      </p:cBhvr>
                                      <p:rCtr x="174" y="733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94444E-6 -3.7037E-7 L 0.33403 -0.05185 " pathEditMode="relative" rAng="0" ptsTypes="AA">
                                      <p:cBhvr>
                                        <p:cTn id="27" dur="2000" fill="hold"/>
                                        <p:tgtEl>
                                          <p:spTgt spid="33"/>
                                        </p:tgtEl>
                                        <p:attrNameLst>
                                          <p:attrName>ppt_x</p:attrName>
                                          <p:attrName>ppt_y</p:attrName>
                                        </p:attrNameLst>
                                      </p:cBhvr>
                                      <p:rCtr x="16701" y="-2593"/>
                                    </p:animMotion>
                                  </p:childTnLst>
                                </p:cTn>
                              </p:par>
                              <p:par>
                                <p:cTn id="28" presetID="1" presetClass="exit" presetSubtype="0" fill="hold"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grpSp>
        <p:nvGrpSpPr>
          <p:cNvPr id="2" name="Group 7"/>
          <p:cNvGrpSpPr>
            <a:grpSpLocks/>
          </p:cNvGrpSpPr>
          <p:nvPr/>
        </p:nvGrpSpPr>
        <p:grpSpPr bwMode="auto">
          <a:xfrm>
            <a:off x="2514531" y="2767108"/>
            <a:ext cx="4403766" cy="558805"/>
            <a:chOff x="623" y="1743"/>
            <a:chExt cx="2775" cy="351"/>
          </a:xfrm>
        </p:grpSpPr>
        <p:sp>
          <p:nvSpPr>
            <p:cNvPr id="129043" name="Text Box 8"/>
            <p:cNvSpPr txBox="1">
              <a:spLocks noChangeArrowheads="1"/>
            </p:cNvSpPr>
            <p:nvPr/>
          </p:nvSpPr>
          <p:spPr bwMode="auto">
            <a:xfrm>
              <a:off x="623" y="1824"/>
              <a:ext cx="197" cy="232"/>
            </a:xfrm>
            <a:prstGeom prst="rect">
              <a:avLst/>
            </a:prstGeom>
            <a:noFill/>
            <a:ln w="9525">
              <a:noFill/>
              <a:miter lim="800000"/>
              <a:headEnd/>
              <a:tailEnd/>
            </a:ln>
          </p:spPr>
          <p:txBody>
            <a:bodyPr wrap="none">
              <a:spAutoFit/>
            </a:bodyPr>
            <a:lstStyle/>
            <a:p>
              <a:r>
                <a:rPr lang="en-US" dirty="0"/>
                <a:t>1</a:t>
              </a:r>
            </a:p>
          </p:txBody>
        </p:sp>
        <p:sp>
          <p:nvSpPr>
            <p:cNvPr id="129044" name="Text Box 9"/>
            <p:cNvSpPr txBox="1">
              <a:spLocks noChangeArrowheads="1"/>
            </p:cNvSpPr>
            <p:nvPr/>
          </p:nvSpPr>
          <p:spPr bwMode="auto">
            <a:xfrm>
              <a:off x="959" y="1806"/>
              <a:ext cx="442" cy="251"/>
            </a:xfrm>
            <a:prstGeom prst="rect">
              <a:avLst/>
            </a:prstGeom>
            <a:noFill/>
            <a:ln w="9525">
              <a:noFill/>
              <a:miter lim="800000"/>
              <a:headEnd/>
              <a:tailEnd/>
            </a:ln>
          </p:spPr>
          <p:txBody>
            <a:bodyPr wrap="none">
              <a:spAutoFit/>
            </a:bodyPr>
            <a:lstStyle/>
            <a:p>
              <a:r>
                <a:rPr lang="en-US" sz="1000" dirty="0"/>
                <a:t>0700</a:t>
              </a:r>
            </a:p>
            <a:p>
              <a:r>
                <a:rPr lang="en-US" sz="1000" dirty="0"/>
                <a:t>14 Jul 16</a:t>
              </a:r>
            </a:p>
          </p:txBody>
        </p:sp>
        <p:sp>
          <p:nvSpPr>
            <p:cNvPr id="129045" name="Text Box 10"/>
            <p:cNvSpPr txBox="1">
              <a:spLocks noChangeArrowheads="1"/>
            </p:cNvSpPr>
            <p:nvPr/>
          </p:nvSpPr>
          <p:spPr bwMode="auto">
            <a:xfrm>
              <a:off x="1508" y="1747"/>
              <a:ext cx="767" cy="174"/>
            </a:xfrm>
            <a:prstGeom prst="rect">
              <a:avLst/>
            </a:prstGeom>
            <a:noFill/>
            <a:ln w="9525">
              <a:noFill/>
              <a:miter lim="800000"/>
              <a:headEnd/>
              <a:tailEnd/>
            </a:ln>
          </p:spPr>
          <p:txBody>
            <a:bodyPr wrap="none">
              <a:spAutoFit/>
            </a:bodyPr>
            <a:lstStyle/>
            <a:p>
              <a:r>
                <a:rPr lang="en-US" sz="1200" dirty="0"/>
                <a:t>Staff Duty Print</a:t>
              </a:r>
            </a:p>
          </p:txBody>
        </p:sp>
        <p:sp>
          <p:nvSpPr>
            <p:cNvPr id="129046" name="Text Box 11"/>
            <p:cNvSpPr txBox="1">
              <a:spLocks noChangeArrowheads="1"/>
            </p:cNvSpPr>
            <p:nvPr/>
          </p:nvSpPr>
          <p:spPr bwMode="auto">
            <a:xfrm>
              <a:off x="1493" y="1930"/>
              <a:ext cx="863"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Staff Duty Sign</a:t>
              </a:r>
            </a:p>
          </p:txBody>
        </p:sp>
        <p:sp>
          <p:nvSpPr>
            <p:cNvPr id="129047" name="Text Box 12"/>
            <p:cNvSpPr txBox="1">
              <a:spLocks noChangeArrowheads="1"/>
            </p:cNvSpPr>
            <p:nvPr/>
          </p:nvSpPr>
          <p:spPr bwMode="auto">
            <a:xfrm>
              <a:off x="2607" y="1928"/>
              <a:ext cx="791"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43"/>
              <a:ext cx="692" cy="174"/>
            </a:xfrm>
            <a:prstGeom prst="rect">
              <a:avLst/>
            </a:prstGeom>
            <a:noFill/>
            <a:ln w="9525">
              <a:noFill/>
              <a:miter lim="800000"/>
              <a:headEnd/>
              <a:tailEnd/>
            </a:ln>
          </p:spPr>
          <p:txBody>
            <a:bodyPr wrap="none">
              <a:spAutoFit/>
            </a:bodyPr>
            <a:lstStyle/>
            <a:p>
              <a:r>
                <a:rPr lang="en-US" sz="1200" dirty="0"/>
                <a:t>Armorer Print</a:t>
              </a:r>
            </a:p>
          </p:txBody>
        </p:sp>
      </p:grpSp>
      <p:sp>
        <p:nvSpPr>
          <p:cNvPr id="13" name="Text Box 9"/>
          <p:cNvSpPr txBox="1">
            <a:spLocks noChangeArrowheads="1"/>
          </p:cNvSpPr>
          <p:nvPr/>
        </p:nvSpPr>
        <p:spPr bwMode="auto">
          <a:xfrm>
            <a:off x="7315201" y="2819400"/>
            <a:ext cx="700833" cy="400110"/>
          </a:xfrm>
          <a:prstGeom prst="rect">
            <a:avLst/>
          </a:prstGeom>
          <a:noFill/>
          <a:ln w="9525">
            <a:noFill/>
            <a:miter lim="800000"/>
            <a:headEnd/>
            <a:tailEnd/>
          </a:ln>
        </p:spPr>
        <p:txBody>
          <a:bodyPr wrap="none">
            <a:spAutoFit/>
          </a:bodyPr>
          <a:lstStyle/>
          <a:p>
            <a:r>
              <a:rPr lang="en-US" sz="1000" dirty="0"/>
              <a:t>1700</a:t>
            </a:r>
          </a:p>
          <a:p>
            <a:r>
              <a:rPr lang="en-US" sz="1000" dirty="0"/>
              <a:t>14 Jul 16</a:t>
            </a:r>
          </a:p>
        </p:txBody>
      </p:sp>
      <p:sp>
        <p:nvSpPr>
          <p:cNvPr id="14" name="Text Box 10"/>
          <p:cNvSpPr txBox="1">
            <a:spLocks noChangeArrowheads="1"/>
          </p:cNvSpPr>
          <p:nvPr/>
        </p:nvSpPr>
        <p:spPr bwMode="auto">
          <a:xfrm>
            <a:off x="8305801" y="2769328"/>
            <a:ext cx="1217449" cy="276999"/>
          </a:xfrm>
          <a:prstGeom prst="rect">
            <a:avLst/>
          </a:prstGeom>
          <a:noFill/>
          <a:ln w="9525">
            <a:noFill/>
            <a:miter lim="800000"/>
            <a:headEnd/>
            <a:tailEnd/>
          </a:ln>
        </p:spPr>
        <p:txBody>
          <a:bodyPr wrap="none">
            <a:spAutoFit/>
          </a:bodyPr>
          <a:lstStyle/>
          <a:p>
            <a:r>
              <a:rPr lang="en-US" sz="1200" dirty="0"/>
              <a:t>Staff Duty Print</a:t>
            </a:r>
          </a:p>
        </p:txBody>
      </p:sp>
      <p:sp>
        <p:nvSpPr>
          <p:cNvPr id="15" name="Text Box 11"/>
          <p:cNvSpPr txBox="1">
            <a:spLocks noChangeArrowheads="1"/>
          </p:cNvSpPr>
          <p:nvPr/>
        </p:nvSpPr>
        <p:spPr bwMode="auto">
          <a:xfrm>
            <a:off x="8305801" y="3019456"/>
            <a:ext cx="1343125" cy="307777"/>
          </a:xfrm>
          <a:prstGeom prst="rect">
            <a:avLst/>
          </a:prstGeom>
          <a:noFill/>
          <a:ln w="9525">
            <a:noFill/>
            <a:miter lim="800000"/>
            <a:headEnd/>
            <a:tailEnd/>
          </a:ln>
        </p:spPr>
        <p:txBody>
          <a:bodyPr wrap="none">
            <a:spAutoFit/>
          </a:bodyPr>
          <a:lstStyle/>
          <a:p>
            <a:r>
              <a:rPr lang="en-US" sz="1400" dirty="0">
                <a:latin typeface="Script MT Bold" panose="03040602040607080904" pitchFamily="66" charset="0"/>
              </a:rPr>
              <a:t>Staff Duty Sign</a:t>
            </a:r>
          </a:p>
        </p:txBody>
      </p:sp>
      <p:sp>
        <p:nvSpPr>
          <p:cNvPr id="16" name="TextBox 15"/>
          <p:cNvSpPr txBox="1"/>
          <p:nvPr/>
        </p:nvSpPr>
        <p:spPr>
          <a:xfrm>
            <a:off x="4146550" y="4267200"/>
            <a:ext cx="3911840" cy="400110"/>
          </a:xfrm>
          <a:prstGeom prst="rect">
            <a:avLst/>
          </a:prstGeom>
          <a:noFill/>
        </p:spPr>
        <p:txBody>
          <a:bodyPr wrap="none" rtlCol="0">
            <a:spAutoFit/>
          </a:bodyPr>
          <a:lstStyle/>
          <a:p>
            <a:r>
              <a:rPr lang="en-US" sz="2000" dirty="0"/>
              <a:t>Picking Up Keys From Staff Duty</a:t>
            </a:r>
          </a:p>
        </p:txBody>
      </p:sp>
      <p:sp>
        <p:nvSpPr>
          <p:cNvPr id="17" name="TextBox 16"/>
          <p:cNvSpPr txBox="1"/>
          <p:nvPr/>
        </p:nvSpPr>
        <p:spPr>
          <a:xfrm>
            <a:off x="4375150" y="4267200"/>
            <a:ext cx="3465244" cy="400110"/>
          </a:xfrm>
          <a:prstGeom prst="rect">
            <a:avLst/>
          </a:prstGeom>
          <a:noFill/>
        </p:spPr>
        <p:txBody>
          <a:bodyPr wrap="none" rtlCol="0">
            <a:spAutoFit/>
          </a:bodyPr>
          <a:lstStyle/>
          <a:p>
            <a:r>
              <a:rPr lang="en-US" sz="2000" dirty="0"/>
              <a:t>Returning Keys To Staff Duty</a:t>
            </a:r>
          </a:p>
        </p:txBody>
      </p:sp>
      <p:sp>
        <p:nvSpPr>
          <p:cNvPr id="1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129026" name="Rectangle 2"/>
          <p:cNvSpPr>
            <a:spLocks noGrp="1" noChangeArrowheads="1"/>
          </p:cNvSpPr>
          <p:nvPr>
            <p:ph type="title" idx="4294967295"/>
          </p:nvPr>
        </p:nvSpPr>
        <p:spPr>
          <a:xfrm>
            <a:off x="2857639" y="1405701"/>
            <a:ext cx="6477000" cy="529461"/>
          </a:xfrm>
          <a:prstGeom prst="rect">
            <a:avLst/>
          </a:prstGeom>
        </p:spPr>
        <p:txBody>
          <a:bodyPr/>
          <a:lstStyle/>
          <a:p>
            <a:pPr eaLnBrk="1" hangingPunct="1"/>
            <a:r>
              <a:rPr lang="en-US" sz="2400" b="0" dirty="0"/>
              <a:t>Signing for Ammo Can</a:t>
            </a:r>
          </a:p>
        </p:txBody>
      </p:sp>
      <p:sp>
        <p:nvSpPr>
          <p:cNvPr id="3" name="Rectangle 2"/>
          <p:cNvSpPr/>
          <p:nvPr/>
        </p:nvSpPr>
        <p:spPr>
          <a:xfrm>
            <a:off x="2670846" y="4210572"/>
            <a:ext cx="7082755" cy="59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p:cNvSpPr txBox="1">
            <a:spLocks noChangeArrowheads="1"/>
          </p:cNvSpPr>
          <p:nvPr/>
        </p:nvSpPr>
        <p:spPr bwMode="auto">
          <a:xfrm>
            <a:off x="2486508" y="4302881"/>
            <a:ext cx="8229600" cy="120009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Key to AA&amp;E “lock box” / “ammo can”</a:t>
            </a:r>
            <a:endParaRPr lang="en-US" sz="1800" kern="0" dirty="0"/>
          </a:p>
          <a:p>
            <a:pPr eaLnBrk="1" hangingPunct="1"/>
            <a:r>
              <a:rPr lang="en-US" sz="1800" kern="0" dirty="0"/>
              <a:t>May be “permanently” issued. Not required to turn in at EODD.</a:t>
            </a:r>
          </a:p>
          <a:p>
            <a:pPr eaLnBrk="1" hangingPunct="1"/>
            <a:r>
              <a:rPr lang="en-US" sz="1800" kern="0" dirty="0"/>
              <a:t>Is considered an Admin Key and issued by Admin Key Custodian.</a:t>
            </a:r>
          </a:p>
          <a:p>
            <a:pPr eaLnBrk="1" hangingPunct="1">
              <a:buFontTx/>
              <a:buNone/>
            </a:pPr>
            <a:endParaRPr lang="en-US" kern="0" dirty="0"/>
          </a:p>
          <a:p>
            <a:pPr eaLnBrk="1" hangingPunct="1">
              <a:buFontTx/>
              <a:buNone/>
            </a:pPr>
            <a:endParaRPr lang="en-US" kern="0" dirty="0"/>
          </a:p>
        </p:txBody>
      </p:sp>
    </p:spTree>
    <p:extLst>
      <p:ext uri="{BB962C8B-B14F-4D97-AF65-F5344CB8AC3E}">
        <p14:creationId xmlns:p14="http://schemas.microsoft.com/office/powerpoint/2010/main" val="244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6" grpId="1"/>
      <p:bldP spid="16" grpId="2"/>
      <p:bldP spid="17" grpId="0"/>
      <p:bldP spid="3" grpId="0" animBg="1"/>
      <p:bldP spid="2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6" name="Rectangle 3"/>
          <p:cNvSpPr txBox="1">
            <a:spLocks noChangeArrowheads="1"/>
          </p:cNvSpPr>
          <p:nvPr/>
        </p:nvSpPr>
        <p:spPr bwMode="auto">
          <a:xfrm>
            <a:off x="1905000" y="1524000"/>
            <a:ext cx="8229600" cy="449580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Authorized storage locations of AA&amp;E keys</a:t>
            </a:r>
          </a:p>
          <a:p>
            <a:pPr eaLnBrk="1" hangingPunct="1"/>
            <a:r>
              <a:rPr lang="en-US" sz="1800" dirty="0"/>
              <a:t>20 Gauge Steel Key box equipped with a low security padlock. Same as standard key box. Requires hasp addition for lock.</a:t>
            </a:r>
          </a:p>
          <a:p>
            <a:pPr lvl="1" eaLnBrk="1" hangingPunct="1"/>
            <a:r>
              <a:rPr lang="en-US" sz="1800" dirty="0"/>
              <a:t>Located in a room that is secured when unoccupied</a:t>
            </a:r>
          </a:p>
          <a:p>
            <a:pPr eaLnBrk="1" hangingPunct="1"/>
            <a:r>
              <a:rPr lang="en-US" sz="1800" dirty="0"/>
              <a:t>GSA Class 5 or Class 6 container with a built in 3 position changeable combination lock.  </a:t>
            </a:r>
          </a:p>
          <a:p>
            <a:pPr lvl="1" eaLnBrk="1" hangingPunct="1"/>
            <a:r>
              <a:rPr lang="en-US" sz="1800" dirty="0"/>
              <a:t>Container will not contain classified material </a:t>
            </a:r>
          </a:p>
          <a:p>
            <a:pPr lvl="1" eaLnBrk="1" hangingPunct="1"/>
            <a:r>
              <a:rPr lang="en-US" sz="1800" dirty="0"/>
              <a:t>If the container weighs less than 500 </a:t>
            </a:r>
            <a:r>
              <a:rPr lang="en-US" sz="1800" dirty="0" err="1"/>
              <a:t>lbs</a:t>
            </a:r>
            <a:r>
              <a:rPr lang="en-US" sz="1800" dirty="0"/>
              <a:t> it will be chained to the floor or building</a:t>
            </a:r>
          </a:p>
          <a:p>
            <a:pPr lvl="1" eaLnBrk="1" hangingPunct="1"/>
            <a:r>
              <a:rPr lang="en-US" sz="1800" dirty="0"/>
              <a:t>Typical storage of spare keys at S-2</a:t>
            </a:r>
          </a:p>
          <a:p>
            <a:pPr eaLnBrk="1" hangingPunct="1"/>
            <a:r>
              <a:rPr lang="en-US" sz="1800" dirty="0"/>
              <a:t>Keys stored in an ammo can (20 gauge steel) with low security padlock and</a:t>
            </a:r>
          </a:p>
          <a:p>
            <a:pPr lvl="1" eaLnBrk="1" hangingPunct="1"/>
            <a:r>
              <a:rPr lang="en-US" sz="1800" dirty="0"/>
              <a:t>Chained to an eyebolt in the floor at the staff duty / CQ desk </a:t>
            </a:r>
          </a:p>
          <a:p>
            <a:pPr lvl="1" eaLnBrk="1" hangingPunct="1"/>
            <a:r>
              <a:rPr lang="en-US" sz="1800" dirty="0"/>
              <a:t>or secured in safe</a:t>
            </a:r>
          </a:p>
          <a:p>
            <a:pPr eaLnBrk="1" hangingPunct="1"/>
            <a:endParaRPr lang="en-US" sz="1800" kern="0" dirty="0"/>
          </a:p>
          <a:p>
            <a:pPr eaLnBrk="1" hangingPunct="1">
              <a:buFontTx/>
              <a:buNone/>
            </a:pPr>
            <a:endParaRPr lang="en-US" kern="0" dirty="0"/>
          </a:p>
          <a:p>
            <a:pPr eaLnBrk="1" hangingPunct="1">
              <a:buFontTx/>
              <a:buNone/>
            </a:pPr>
            <a:endParaRPr lang="en-US" kern="0" dirty="0"/>
          </a:p>
        </p:txBody>
      </p:sp>
    </p:spTree>
    <p:extLst>
      <p:ext uri="{BB962C8B-B14F-4D97-AF65-F5344CB8AC3E}">
        <p14:creationId xmlns:p14="http://schemas.microsoft.com/office/powerpoint/2010/main" val="2666458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590800" y="1219200"/>
            <a:ext cx="6629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endParaRPr lang="en-US" sz="2400" kern="0" dirty="0">
              <a:latin typeface="+mj-lt"/>
              <a:ea typeface="+mj-ea"/>
              <a:cs typeface="+mj-cs"/>
            </a:endParaRPr>
          </a:p>
        </p:txBody>
      </p:sp>
      <p:sp>
        <p:nvSpPr>
          <p:cNvPr id="3" name="TextBox 2"/>
          <p:cNvSpPr txBox="1"/>
          <p:nvPr/>
        </p:nvSpPr>
        <p:spPr>
          <a:xfrm>
            <a:off x="1981200" y="1524000"/>
            <a:ext cx="8153400" cy="3785652"/>
          </a:xfrm>
          <a:prstGeom prst="rect">
            <a:avLst/>
          </a:prstGeom>
          <a:noFill/>
        </p:spPr>
        <p:txBody>
          <a:bodyPr wrap="square" rtlCol="0">
            <a:spAutoFit/>
          </a:bodyPr>
          <a:lstStyle/>
          <a:p>
            <a:r>
              <a:rPr lang="en-US" sz="2400" kern="0" dirty="0"/>
              <a:t>Case Study</a:t>
            </a:r>
            <a:endParaRPr lang="en-US" sz="2400" dirty="0"/>
          </a:p>
          <a:p>
            <a:pPr>
              <a:buFont typeface="Arial" pitchFamily="34" charset="0"/>
              <a:buChar char="•"/>
            </a:pPr>
            <a:r>
              <a:rPr lang="en-US" dirty="0"/>
              <a:t>Unit Rear-d Armorer With Access To Exterior Arms Vault</a:t>
            </a:r>
          </a:p>
          <a:p>
            <a:pPr>
              <a:buFont typeface="Arial" pitchFamily="34" charset="0"/>
              <a:buChar char="•"/>
            </a:pPr>
            <a:endParaRPr lang="en-US" dirty="0"/>
          </a:p>
          <a:p>
            <a:pPr>
              <a:buFont typeface="Arial" pitchFamily="34" charset="0"/>
              <a:buChar char="•"/>
            </a:pPr>
            <a:r>
              <a:rPr lang="en-US" dirty="0"/>
              <a:t>Brought </a:t>
            </a:r>
            <a:r>
              <a:rPr lang="en-US" dirty="0" err="1"/>
              <a:t>Aa&amp;e</a:t>
            </a:r>
            <a:r>
              <a:rPr lang="en-US" dirty="0"/>
              <a:t> Keys With Him To Lunch Off The Installation</a:t>
            </a:r>
          </a:p>
          <a:p>
            <a:pPr>
              <a:buFont typeface="Arial" pitchFamily="34" charset="0"/>
              <a:buChar char="•"/>
            </a:pPr>
            <a:endParaRPr lang="en-US" dirty="0"/>
          </a:p>
          <a:p>
            <a:pPr>
              <a:buFont typeface="Arial" pitchFamily="34" charset="0"/>
              <a:buChar char="•"/>
            </a:pPr>
            <a:r>
              <a:rPr lang="en-US" dirty="0"/>
              <a:t>Could Not Locate Keys After Lunch</a:t>
            </a:r>
          </a:p>
          <a:p>
            <a:pPr>
              <a:buFont typeface="Arial" pitchFamily="34" charset="0"/>
              <a:buChar char="•"/>
            </a:pPr>
            <a:endParaRPr lang="en-US" dirty="0"/>
          </a:p>
          <a:p>
            <a:pPr>
              <a:buFont typeface="Arial" pitchFamily="34" charset="0"/>
              <a:buChar char="•"/>
            </a:pPr>
            <a:r>
              <a:rPr lang="en-US" dirty="0"/>
              <a:t>Searched Car, Barracks Room, Subway Could Not Locate Keys</a:t>
            </a:r>
          </a:p>
          <a:p>
            <a:pPr>
              <a:buFont typeface="Arial" pitchFamily="34" charset="0"/>
              <a:buChar char="•"/>
            </a:pPr>
            <a:endParaRPr lang="en-US" dirty="0"/>
          </a:p>
          <a:p>
            <a:pPr>
              <a:buFont typeface="Arial" pitchFamily="34" charset="0"/>
              <a:buChar char="•"/>
            </a:pPr>
            <a:r>
              <a:rPr lang="en-US" dirty="0"/>
              <a:t>Retrieved Spare Set Of Keys From S2, Spare Keys Did Not Work.  They Were Never Shown Any “Love”</a:t>
            </a:r>
          </a:p>
          <a:p>
            <a:pPr>
              <a:buFont typeface="Arial" pitchFamily="34" charset="0"/>
              <a:buChar char="•"/>
            </a:pPr>
            <a:endParaRPr lang="en-US" dirty="0"/>
          </a:p>
          <a:p>
            <a:pPr>
              <a:buFont typeface="Arial" pitchFamily="34" charset="0"/>
              <a:buChar char="•"/>
            </a:pPr>
            <a:r>
              <a:rPr lang="en-US" dirty="0"/>
              <a:t>Called Pw To Gain Access To Vault.  Pw USED PLASMA CUTTER</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09398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2853</TotalTime>
  <Words>7289</Words>
  <Application>Microsoft Office PowerPoint</Application>
  <PresentationFormat>Widescreen</PresentationFormat>
  <Paragraphs>1317</Paragraphs>
  <Slides>140</Slides>
  <Notes>75</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140</vt:i4>
      </vt:variant>
    </vt:vector>
  </HeadingPairs>
  <TitlesOfParts>
    <vt:vector size="151" baseType="lpstr">
      <vt:lpstr>Arial</vt:lpstr>
      <vt:lpstr>Arial,Bold</vt:lpstr>
      <vt:lpstr>Blackadder ITC</vt:lpstr>
      <vt:lpstr>Calibri</vt:lpstr>
      <vt:lpstr>Lucida Handwriting</vt:lpstr>
      <vt:lpstr>Script MT Bold</vt:lpstr>
      <vt:lpstr>Times New Roman</vt:lpstr>
      <vt:lpstr>IMA SLIDE MASTER</vt:lpstr>
      <vt:lpstr>Acrobat Document</vt:lpstr>
      <vt:lpstr>FormFlow Form</vt:lpstr>
      <vt:lpstr>Document</vt:lpstr>
      <vt:lpstr>PowerPoint Presentation</vt:lpstr>
      <vt:lpstr>What is Physical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Inspections</vt:lpstr>
      <vt:lpstr>PS vs. UNIT</vt:lpstr>
      <vt:lpstr>PowerPoint Presentation</vt:lpstr>
      <vt:lpstr>PowerPoint Presentation</vt:lpstr>
      <vt:lpstr>PowerPoint Presentation</vt:lpstr>
      <vt:lpstr>PowerPoint Presentation</vt:lpstr>
      <vt:lpstr>ARMS ROOM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Lautenberg Amendment</vt:lpstr>
      <vt:lpstr>Check-on-learning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Security Padlock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Security Plan / SOP</vt:lpstr>
      <vt:lpstr>PowerPoint Presentation</vt:lpstr>
      <vt:lpstr>PowerPoint Presentation</vt:lpstr>
      <vt:lpstr>PowerPoint Presentation</vt:lpstr>
      <vt:lpstr>PowerPoint Presentation</vt:lpstr>
      <vt:lpstr>PowerPoint Presentation</vt:lpstr>
      <vt:lpstr>PowerPoint Presentation</vt:lpstr>
      <vt:lpstr>Weapons Storage / Ammunition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Arms Rack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AA&amp;E Key Control</vt:lpstr>
      <vt:lpstr>Fact or Fiction</vt:lpstr>
      <vt:lpstr>Fact or Fiction</vt:lpstr>
      <vt:lpstr>Fact or Fiction</vt:lpstr>
      <vt:lpstr>Fact or Fiction</vt:lpstr>
      <vt:lpstr>PowerPoint Presentation</vt:lpstr>
      <vt:lpstr>PowerPoint Presentation</vt:lpstr>
      <vt:lpstr>Issuing AA&amp;E Keys</vt:lpstr>
      <vt:lpstr>PowerPoint Presentation</vt:lpstr>
      <vt:lpstr>PowerPoint Presentation</vt:lpstr>
      <vt:lpstr>PowerPoint Presentation</vt:lpstr>
      <vt:lpstr>PowerPoint Presentation</vt:lpstr>
      <vt:lpstr>PowerPoint Presentation</vt:lpstr>
      <vt:lpstr>Transfer of Arms Room Keys</vt:lpstr>
      <vt:lpstr>PowerPoint Presentation</vt:lpstr>
      <vt:lpstr>PowerPoint Presentation</vt:lpstr>
      <vt:lpstr>Issuing Locked Key Box to Staff Duty</vt:lpstr>
      <vt:lpstr>Signing for Ammo 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(Low Security) Padlock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Alarms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Armed Guard</vt:lpstr>
      <vt:lpstr>PowerPoint Presentation</vt:lpstr>
      <vt:lpstr>PowerPoint Presentation</vt:lpstr>
      <vt:lpstr>PowerPoint Presentation</vt:lpstr>
      <vt:lpstr>Security Of Additional Property</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 Admin</dc:creator>
  <cp:lastModifiedBy>Michael Magar</cp:lastModifiedBy>
  <cp:revision>87</cp:revision>
  <dcterms:created xsi:type="dcterms:W3CDTF">2018-01-03T19:40:16Z</dcterms:created>
  <dcterms:modified xsi:type="dcterms:W3CDTF">2018-02-19T20:30:31Z</dcterms:modified>
</cp:coreProperties>
</file>