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avi" ContentType="video/x-msvide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25.JPG" ContentType="image/pn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1"/>
  </p:notesMasterIdLst>
  <p:sldIdLst>
    <p:sldId id="406" r:id="rId2"/>
    <p:sldId id="257" r:id="rId3"/>
    <p:sldId id="260" r:id="rId4"/>
    <p:sldId id="289" r:id="rId5"/>
    <p:sldId id="280" r:id="rId6"/>
    <p:sldId id="283" r:id="rId7"/>
    <p:sldId id="290" r:id="rId8"/>
    <p:sldId id="291" r:id="rId9"/>
    <p:sldId id="258" r:id="rId10"/>
    <p:sldId id="281" r:id="rId11"/>
    <p:sldId id="282" r:id="rId12"/>
    <p:sldId id="261" r:id="rId13"/>
    <p:sldId id="285" r:id="rId14"/>
    <p:sldId id="286" r:id="rId15"/>
    <p:sldId id="287" r:id="rId16"/>
    <p:sldId id="288" r:id="rId17"/>
    <p:sldId id="284" r:id="rId18"/>
    <p:sldId id="263" r:id="rId19"/>
    <p:sldId id="262" r:id="rId20"/>
    <p:sldId id="267" r:id="rId21"/>
    <p:sldId id="264" r:id="rId22"/>
    <p:sldId id="265" r:id="rId23"/>
    <p:sldId id="268" r:id="rId24"/>
    <p:sldId id="270" r:id="rId25"/>
    <p:sldId id="271" r:id="rId26"/>
    <p:sldId id="292" r:id="rId27"/>
    <p:sldId id="293" r:id="rId28"/>
    <p:sldId id="294" r:id="rId29"/>
    <p:sldId id="295" r:id="rId30"/>
    <p:sldId id="259" r:id="rId31"/>
    <p:sldId id="266" r:id="rId32"/>
    <p:sldId id="296" r:id="rId33"/>
    <p:sldId id="297" r:id="rId34"/>
    <p:sldId id="298" r:id="rId35"/>
    <p:sldId id="299" r:id="rId36"/>
    <p:sldId id="300" r:id="rId37"/>
    <p:sldId id="301" r:id="rId38"/>
    <p:sldId id="302" r:id="rId39"/>
    <p:sldId id="303" r:id="rId40"/>
    <p:sldId id="304" r:id="rId41"/>
    <p:sldId id="305" r:id="rId42"/>
    <p:sldId id="306" r:id="rId43"/>
    <p:sldId id="307" r:id="rId44"/>
    <p:sldId id="308" r:id="rId45"/>
    <p:sldId id="309" r:id="rId46"/>
    <p:sldId id="310" r:id="rId47"/>
    <p:sldId id="311" r:id="rId48"/>
    <p:sldId id="312" r:id="rId49"/>
    <p:sldId id="313" r:id="rId50"/>
    <p:sldId id="314" r:id="rId51"/>
    <p:sldId id="315" r:id="rId52"/>
    <p:sldId id="316" r:id="rId53"/>
    <p:sldId id="317" r:id="rId54"/>
    <p:sldId id="318" r:id="rId55"/>
    <p:sldId id="319" r:id="rId56"/>
    <p:sldId id="320" r:id="rId57"/>
    <p:sldId id="321" r:id="rId58"/>
    <p:sldId id="322" r:id="rId59"/>
    <p:sldId id="323" r:id="rId60"/>
    <p:sldId id="324" r:id="rId61"/>
    <p:sldId id="325" r:id="rId62"/>
    <p:sldId id="326" r:id="rId63"/>
    <p:sldId id="327" r:id="rId64"/>
    <p:sldId id="328" r:id="rId65"/>
    <p:sldId id="329" r:id="rId66"/>
    <p:sldId id="330" r:id="rId67"/>
    <p:sldId id="331" r:id="rId68"/>
    <p:sldId id="332" r:id="rId69"/>
    <p:sldId id="333" r:id="rId70"/>
    <p:sldId id="334" r:id="rId71"/>
    <p:sldId id="335" r:id="rId72"/>
    <p:sldId id="336" r:id="rId73"/>
    <p:sldId id="337" r:id="rId74"/>
    <p:sldId id="338" r:id="rId75"/>
    <p:sldId id="339" r:id="rId76"/>
    <p:sldId id="340" r:id="rId77"/>
    <p:sldId id="341" r:id="rId78"/>
    <p:sldId id="342" r:id="rId79"/>
    <p:sldId id="343" r:id="rId80"/>
    <p:sldId id="344" r:id="rId81"/>
    <p:sldId id="345" r:id="rId82"/>
    <p:sldId id="346" r:id="rId83"/>
    <p:sldId id="347" r:id="rId84"/>
    <p:sldId id="348" r:id="rId85"/>
    <p:sldId id="349" r:id="rId86"/>
    <p:sldId id="350" r:id="rId87"/>
    <p:sldId id="351" r:id="rId88"/>
    <p:sldId id="352" r:id="rId89"/>
    <p:sldId id="353" r:id="rId90"/>
    <p:sldId id="354" r:id="rId91"/>
    <p:sldId id="355" r:id="rId92"/>
    <p:sldId id="356" r:id="rId93"/>
    <p:sldId id="357" r:id="rId94"/>
    <p:sldId id="358" r:id="rId95"/>
    <p:sldId id="359" r:id="rId96"/>
    <p:sldId id="360" r:id="rId97"/>
    <p:sldId id="361" r:id="rId98"/>
    <p:sldId id="362" r:id="rId99"/>
    <p:sldId id="363" r:id="rId100"/>
    <p:sldId id="364" r:id="rId101"/>
    <p:sldId id="365" r:id="rId102"/>
    <p:sldId id="366" r:id="rId103"/>
    <p:sldId id="367" r:id="rId104"/>
    <p:sldId id="368" r:id="rId105"/>
    <p:sldId id="369" r:id="rId106"/>
    <p:sldId id="370" r:id="rId107"/>
    <p:sldId id="371" r:id="rId108"/>
    <p:sldId id="372" r:id="rId109"/>
    <p:sldId id="373" r:id="rId110"/>
    <p:sldId id="374" r:id="rId111"/>
    <p:sldId id="375" r:id="rId112"/>
    <p:sldId id="376" r:id="rId113"/>
    <p:sldId id="377" r:id="rId114"/>
    <p:sldId id="378" r:id="rId115"/>
    <p:sldId id="379" r:id="rId116"/>
    <p:sldId id="380" r:id="rId117"/>
    <p:sldId id="381" r:id="rId118"/>
    <p:sldId id="382" r:id="rId119"/>
    <p:sldId id="383" r:id="rId120"/>
    <p:sldId id="384" r:id="rId121"/>
    <p:sldId id="385" r:id="rId122"/>
    <p:sldId id="386" r:id="rId123"/>
    <p:sldId id="387" r:id="rId124"/>
    <p:sldId id="388" r:id="rId125"/>
    <p:sldId id="389" r:id="rId126"/>
    <p:sldId id="390" r:id="rId127"/>
    <p:sldId id="407" r:id="rId128"/>
    <p:sldId id="408" r:id="rId129"/>
    <p:sldId id="409" r:id="rId130"/>
    <p:sldId id="410" r:id="rId131"/>
    <p:sldId id="411" r:id="rId132"/>
    <p:sldId id="412" r:id="rId133"/>
    <p:sldId id="413" r:id="rId134"/>
    <p:sldId id="414" r:id="rId135"/>
    <p:sldId id="415" r:id="rId136"/>
    <p:sldId id="416" r:id="rId137"/>
    <p:sldId id="417" r:id="rId138"/>
    <p:sldId id="418" r:id="rId139"/>
    <p:sldId id="419" r:id="rId140"/>
    <p:sldId id="420" r:id="rId141"/>
    <p:sldId id="421" r:id="rId142"/>
    <p:sldId id="422" r:id="rId143"/>
    <p:sldId id="423" r:id="rId144"/>
    <p:sldId id="424" r:id="rId145"/>
    <p:sldId id="425" r:id="rId146"/>
    <p:sldId id="426" r:id="rId147"/>
    <p:sldId id="427" r:id="rId148"/>
    <p:sldId id="404" r:id="rId149"/>
    <p:sldId id="405" r:id="rId1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1" autoAdjust="0"/>
    <p:restoredTop sz="94660"/>
  </p:normalViewPr>
  <p:slideViewPr>
    <p:cSldViewPr snapToGrid="0">
      <p:cViewPr varScale="1">
        <p:scale>
          <a:sx n="83" d="100"/>
          <a:sy n="83" d="100"/>
        </p:scale>
        <p:origin x="126"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1FF9E1-2EF1-44F8-9636-CBDEC9BB2F7D}" type="datetimeFigureOut">
              <a:rPr lang="en-US" smtClean="0"/>
              <a:t>4/11/2018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8E17AD-2CA8-47CC-BBA8-5FF8D07493DF}" type="slidenum">
              <a:rPr lang="en-US" smtClean="0"/>
              <a:t>‹#›</a:t>
            </a:fld>
            <a:endParaRPr lang="en-US" dirty="0"/>
          </a:p>
        </p:txBody>
      </p:sp>
    </p:spTree>
    <p:extLst>
      <p:ext uri="{BB962C8B-B14F-4D97-AF65-F5344CB8AC3E}">
        <p14:creationId xmlns:p14="http://schemas.microsoft.com/office/powerpoint/2010/main" val="3173860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194EDD-2992-4DD5-AADB-FB4F544EFF79}" type="slidenum">
              <a:rPr lang="en-US"/>
              <a:pPr/>
              <a:t>1</a:t>
            </a:fld>
            <a:endParaRPr lang="en-US"/>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p:txBody>
          <a:bodyPr/>
          <a:lstStyle/>
          <a:p>
            <a:r>
              <a:rPr lang="en-US"/>
              <a:t>Introduction to Class</a:t>
            </a:r>
          </a:p>
        </p:txBody>
      </p:sp>
    </p:spTree>
    <p:extLst>
      <p:ext uri="{BB962C8B-B14F-4D97-AF65-F5344CB8AC3E}">
        <p14:creationId xmlns:p14="http://schemas.microsoft.com/office/powerpoint/2010/main" val="3399136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p>
            <a:fld id="{E7F722C0-012F-453B-A613-FF613BB5D5BA}" type="slidenum">
              <a:rPr lang="en-US" smtClean="0"/>
              <a:pPr/>
              <a:t>39</a:t>
            </a:fld>
            <a:endParaRPr lang="en-US" smtClean="0"/>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p:spPr>
        <p:txBody>
          <a:bodyPr/>
          <a:lstStyle/>
          <a:p>
            <a:pPr eaLnBrk="1" hangingPunct="1"/>
            <a:r>
              <a:rPr lang="en-US" smtClean="0"/>
              <a:t>What should be posted outside of the arms room.</a:t>
            </a:r>
          </a:p>
        </p:txBody>
      </p:sp>
    </p:spTree>
    <p:extLst>
      <p:ext uri="{BB962C8B-B14F-4D97-AF65-F5344CB8AC3E}">
        <p14:creationId xmlns:p14="http://schemas.microsoft.com/office/powerpoint/2010/main" val="3426496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p>
            <a:fld id="{E7F722C0-012F-453B-A613-FF613BB5D5BA}" type="slidenum">
              <a:rPr lang="en-US" smtClean="0"/>
              <a:pPr/>
              <a:t>42</a:t>
            </a:fld>
            <a:endParaRPr lang="en-US" smtClean="0"/>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p:spPr>
        <p:txBody>
          <a:bodyPr/>
          <a:lstStyle/>
          <a:p>
            <a:pPr eaLnBrk="1" hangingPunct="1"/>
            <a:r>
              <a:rPr lang="en-US" smtClean="0"/>
              <a:t>What should be posted outside of the arms room.</a:t>
            </a:r>
          </a:p>
        </p:txBody>
      </p:sp>
    </p:spTree>
    <p:extLst>
      <p:ext uri="{BB962C8B-B14F-4D97-AF65-F5344CB8AC3E}">
        <p14:creationId xmlns:p14="http://schemas.microsoft.com/office/powerpoint/2010/main" val="1085066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FF6B762F-25A9-466F-8730-F49BCC802EF5}" type="slidenum">
              <a:rPr lang="en-US" smtClean="0"/>
              <a:pPr/>
              <a:t>45</a:t>
            </a:fld>
            <a:endParaRPr lang="en-US" smtClean="0"/>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eaLnBrk="1" hangingPunct="1"/>
            <a:r>
              <a:rPr lang="en-US" smtClean="0"/>
              <a:t>What should be posted outside of the arms room.</a:t>
            </a:r>
          </a:p>
        </p:txBody>
      </p:sp>
    </p:spTree>
    <p:extLst>
      <p:ext uri="{BB962C8B-B14F-4D97-AF65-F5344CB8AC3E}">
        <p14:creationId xmlns:p14="http://schemas.microsoft.com/office/powerpoint/2010/main" val="7395893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fld id="{5A768F4F-A6AB-442E-A51B-6662E23B266C}" type="slidenum">
              <a:rPr lang="en-US" smtClean="0"/>
              <a:pPr/>
              <a:t>46</a:t>
            </a:fld>
            <a:endParaRPr lang="en-US" smtClean="0"/>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a:ln/>
        </p:spPr>
        <p:txBody>
          <a:bodyPr/>
          <a:lstStyle/>
          <a:p>
            <a:pPr eaLnBrk="1" hangingPunct="1"/>
            <a:r>
              <a:rPr lang="en-US" smtClean="0"/>
              <a:t>Essential element of an arms storage facility</a:t>
            </a:r>
          </a:p>
          <a:p>
            <a:pPr eaLnBrk="1" hangingPunct="1"/>
            <a:endParaRPr lang="en-US" smtClean="0"/>
          </a:p>
          <a:p>
            <a:pPr eaLnBrk="1" hangingPunct="1"/>
            <a:r>
              <a:rPr lang="en-US" smtClean="0"/>
              <a:t>Alerts response force to possible intrusion of a restricted area so that they may respond</a:t>
            </a:r>
          </a:p>
          <a:p>
            <a:pPr eaLnBrk="1" hangingPunct="1"/>
            <a:endParaRPr lang="en-US" smtClean="0"/>
          </a:p>
          <a:p>
            <a:pPr eaLnBrk="1" hangingPunct="1"/>
            <a:r>
              <a:rPr lang="en-US" smtClean="0"/>
              <a:t>Detects, NOT PREVENT, penetration of a restricted area</a:t>
            </a:r>
          </a:p>
          <a:p>
            <a:pPr eaLnBrk="1" hangingPunct="1"/>
            <a:endParaRPr lang="en-US" smtClean="0"/>
          </a:p>
          <a:p>
            <a:pPr eaLnBrk="1" hangingPunct="1"/>
            <a:r>
              <a:rPr lang="en-US" smtClean="0"/>
              <a:t>Permits efficient use of guard personnel, because restricted areas do not have to be guarded 24 hours a day if protected by IDS </a:t>
            </a:r>
          </a:p>
          <a:p>
            <a:pPr eaLnBrk="1" hangingPunct="1"/>
            <a:endParaRPr lang="en-US" smtClean="0"/>
          </a:p>
          <a:p>
            <a:pPr eaLnBrk="1" hangingPunct="1"/>
            <a:r>
              <a:rPr lang="en-US" smtClean="0"/>
              <a:t>Armorers are responsible for activating and deactivating IDS upon entry and exiting of arms room.</a:t>
            </a:r>
          </a:p>
          <a:p>
            <a:pPr eaLnBrk="1" hangingPunct="1"/>
            <a:endParaRPr lang="en-US" smtClean="0"/>
          </a:p>
          <a:p>
            <a:pPr eaLnBrk="1" hangingPunct="1"/>
            <a:r>
              <a:rPr lang="en-US" smtClean="0"/>
              <a:t>Alert alarm monitoring station if alarm is activated for any reason other than an intrusion.</a:t>
            </a:r>
          </a:p>
          <a:p>
            <a:pPr eaLnBrk="1" hangingPunct="1"/>
            <a:endParaRPr lang="en-US" smtClean="0"/>
          </a:p>
          <a:p>
            <a:pPr eaLnBrk="1" hangingPunct="1"/>
            <a:r>
              <a:rPr lang="en-US" smtClean="0"/>
              <a:t>PIC and PIN issue procedures (8-11 Mon-Fri)</a:t>
            </a:r>
          </a:p>
        </p:txBody>
      </p:sp>
    </p:spTree>
    <p:extLst>
      <p:ext uri="{BB962C8B-B14F-4D97-AF65-F5344CB8AC3E}">
        <p14:creationId xmlns:p14="http://schemas.microsoft.com/office/powerpoint/2010/main" val="9303719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p>
            <a:fld id="{1A350797-C9C4-4B36-A9F9-87E5E2B6E8D3}" type="slidenum">
              <a:rPr lang="en-US" smtClean="0"/>
              <a:pPr/>
              <a:t>48</a:t>
            </a:fld>
            <a:endParaRPr lang="en-US" smtClean="0"/>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a:ln/>
        </p:spPr>
        <p:txBody>
          <a:bodyPr/>
          <a:lstStyle/>
          <a:p>
            <a:pPr eaLnBrk="1" hangingPunct="1"/>
            <a:r>
              <a:rPr lang="en-US" smtClean="0"/>
              <a:t>MORE ON KEY AND LOCK CONTROL PORTION OF BRIEF.</a:t>
            </a:r>
          </a:p>
          <a:p>
            <a:pPr eaLnBrk="1" hangingPunct="1"/>
            <a:r>
              <a:rPr lang="en-US" smtClean="0"/>
              <a:t>What regulation (Reg and Paragraph number) covers this?</a:t>
            </a:r>
          </a:p>
          <a:p>
            <a:pPr eaLnBrk="1" hangingPunct="1"/>
            <a:endParaRPr lang="en-US" smtClean="0"/>
          </a:p>
          <a:p>
            <a:pPr eaLnBrk="1" hangingPunct="1"/>
            <a:r>
              <a:rPr lang="en-US" smtClean="0"/>
              <a:t>SHOW EXAMPLE OF HIGH SECURITY LOCK AND MENTION THAT IT COMES WITH 3 COUNT THEM 3 KEYS</a:t>
            </a:r>
          </a:p>
        </p:txBody>
      </p:sp>
    </p:spTree>
    <p:extLst>
      <p:ext uri="{BB962C8B-B14F-4D97-AF65-F5344CB8AC3E}">
        <p14:creationId xmlns:p14="http://schemas.microsoft.com/office/powerpoint/2010/main" val="3747834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p:spPr>
        <p:txBody>
          <a:bodyPr/>
          <a:lstStyle/>
          <a:p>
            <a:fld id="{6979C61D-A0A2-4C02-8658-F6BCE3B6D02A}" type="slidenum">
              <a:rPr lang="en-US" smtClean="0"/>
              <a:pPr/>
              <a:t>49</a:t>
            </a:fld>
            <a:endParaRPr lang="en-US" smtClean="0"/>
          </a:p>
        </p:txBody>
      </p:sp>
      <p:sp>
        <p:nvSpPr>
          <p:cNvPr id="236547" name="Rectangle 2"/>
          <p:cNvSpPr>
            <a:spLocks noGrp="1" noRot="1" noChangeAspect="1" noChangeArrowheads="1" noTextEdit="1"/>
          </p:cNvSpPr>
          <p:nvPr>
            <p:ph type="sldImg"/>
          </p:nvPr>
        </p:nvSpPr>
        <p:spPr>
          <a:ln/>
        </p:spPr>
      </p:sp>
      <p:sp>
        <p:nvSpPr>
          <p:cNvPr id="236548" name="Rectangle 3"/>
          <p:cNvSpPr>
            <a:spLocks noGrp="1" noChangeArrowheads="1"/>
          </p:cNvSpPr>
          <p:nvPr>
            <p:ph type="body" idx="1"/>
          </p:nvPr>
        </p:nvSpPr>
        <p:spPr>
          <a:noFill/>
          <a:ln/>
        </p:spPr>
        <p:txBody>
          <a:bodyPr/>
          <a:lstStyle/>
          <a:p>
            <a:pPr eaLnBrk="1" hangingPunct="1"/>
            <a:r>
              <a:rPr lang="en-US" smtClean="0"/>
              <a:t>MORE ON KEY AND LOCK CONTROL PORTION OF BRIEF.</a:t>
            </a:r>
          </a:p>
          <a:p>
            <a:pPr eaLnBrk="1" hangingPunct="1"/>
            <a:r>
              <a:rPr lang="en-US" smtClean="0"/>
              <a:t>What regulation (Reg and Paragraph number) covers this?</a:t>
            </a:r>
          </a:p>
          <a:p>
            <a:pPr eaLnBrk="1" hangingPunct="1"/>
            <a:endParaRPr lang="en-US" smtClean="0"/>
          </a:p>
          <a:p>
            <a:pPr eaLnBrk="1" hangingPunct="1"/>
            <a:r>
              <a:rPr lang="en-US" smtClean="0"/>
              <a:t>SHOW EXAMPLE OF HIGH SECURITY LOCK AND MENTION THAT IT COMES WITH 3 COUNT THEM 3 KEYS</a:t>
            </a:r>
          </a:p>
        </p:txBody>
      </p:sp>
    </p:spTree>
    <p:extLst>
      <p:ext uri="{BB962C8B-B14F-4D97-AF65-F5344CB8AC3E}">
        <p14:creationId xmlns:p14="http://schemas.microsoft.com/office/powerpoint/2010/main" val="29075158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50E7BF9-EE0E-49C6-8395-2CC84CC4FB6E}" type="slidenum">
              <a:rPr lang="en-US" sz="1200"/>
              <a:pPr algn="r"/>
              <a:t>51</a:t>
            </a:fld>
            <a:endParaRPr lang="en-US" sz="1200"/>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2841245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319826F-6705-4BC0-9C8C-7AECF31D831C}" type="slidenum">
              <a:rPr lang="en-US" sz="1200"/>
              <a:pPr algn="r"/>
              <a:t>52</a:t>
            </a:fld>
            <a:endParaRPr lang="en-US" sz="1200"/>
          </a:p>
        </p:txBody>
      </p:sp>
      <p:sp>
        <p:nvSpPr>
          <p:cNvPr id="238595" name="Rectangle 2"/>
          <p:cNvSpPr>
            <a:spLocks noGrp="1" noRot="1" noChangeAspect="1" noChangeArrowheads="1" noTextEdit="1"/>
          </p:cNvSpPr>
          <p:nvPr>
            <p:ph type="sldImg"/>
          </p:nvPr>
        </p:nvSpPr>
        <p:spPr>
          <a:ln/>
        </p:spPr>
      </p:sp>
      <p:sp>
        <p:nvSpPr>
          <p:cNvPr id="23859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955787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B7C51293-2859-4BFA-BE40-FBA4007D1C53}" type="slidenum">
              <a:rPr lang="en-US" sz="1200"/>
              <a:pPr algn="r"/>
              <a:t>53</a:t>
            </a:fld>
            <a:endParaRPr lang="en-US" sz="1200"/>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2931872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4C3B97D-DA5C-4E3C-94DE-2741C3B60A10}" type="slidenum">
              <a:rPr lang="en-US" sz="1200"/>
              <a:pPr algn="r"/>
              <a:t>54</a:t>
            </a:fld>
            <a:endParaRPr lang="en-US" sz="1200"/>
          </a:p>
        </p:txBody>
      </p:sp>
      <p:sp>
        <p:nvSpPr>
          <p:cNvPr id="240643" name="Rectangle 2"/>
          <p:cNvSpPr>
            <a:spLocks noGrp="1" noRot="1" noChangeAspect="1" noChangeArrowheads="1" noTextEdit="1"/>
          </p:cNvSpPr>
          <p:nvPr>
            <p:ph type="sldImg"/>
          </p:nvPr>
        </p:nvSpPr>
        <p:spPr>
          <a:ln/>
        </p:spPr>
      </p:sp>
      <p:sp>
        <p:nvSpPr>
          <p:cNvPr id="2406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461268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194EDD-2992-4DD5-AADB-FB4F544EFF79}" type="slidenum">
              <a:rPr lang="en-US">
                <a:solidFill>
                  <a:srgbClr val="000000"/>
                </a:solidFill>
              </a:rPr>
              <a:pPr/>
              <a:t>2</a:t>
            </a:fld>
            <a:endParaRPr lang="en-US" dirty="0">
              <a:solidFill>
                <a:srgbClr val="000000"/>
              </a:solidFill>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p:txBody>
          <a:bodyPr/>
          <a:lstStyle/>
          <a:p>
            <a:r>
              <a:rPr lang="en-US" dirty="0"/>
              <a:t>Introduction to Class</a:t>
            </a:r>
          </a:p>
        </p:txBody>
      </p:sp>
    </p:spTree>
    <p:extLst>
      <p:ext uri="{BB962C8B-B14F-4D97-AF65-F5344CB8AC3E}">
        <p14:creationId xmlns:p14="http://schemas.microsoft.com/office/powerpoint/2010/main" val="10549564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B97108E-9D30-42AD-BBE2-B7E19C2174B9}" type="slidenum">
              <a:rPr lang="en-US" sz="1200"/>
              <a:pPr algn="r"/>
              <a:t>55</a:t>
            </a:fld>
            <a:endParaRPr lang="en-US" sz="1200"/>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5028067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97F5A57-CF2F-4153-BE7C-1873FBB222C7}" type="slidenum">
              <a:rPr lang="en-US" sz="1200"/>
              <a:pPr algn="r"/>
              <a:t>56</a:t>
            </a:fld>
            <a:endParaRPr lang="en-US" sz="1200"/>
          </a:p>
        </p:txBody>
      </p:sp>
      <p:sp>
        <p:nvSpPr>
          <p:cNvPr id="242691" name="Rectangle 2"/>
          <p:cNvSpPr>
            <a:spLocks noGrp="1" noRot="1" noChangeAspect="1" noChangeArrowheads="1" noTextEdit="1"/>
          </p:cNvSpPr>
          <p:nvPr>
            <p:ph type="sldImg"/>
          </p:nvPr>
        </p:nvSpPr>
        <p:spPr>
          <a:ln/>
        </p:spPr>
      </p:sp>
      <p:sp>
        <p:nvSpPr>
          <p:cNvPr id="24269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2138366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34485D14-EFED-4A74-888D-0FC94DD02AC7}" type="slidenum">
              <a:rPr lang="en-US" smtClean="0"/>
              <a:pPr/>
              <a:t>58</a:t>
            </a:fld>
            <a:endParaRPr lang="en-US" smtClean="0"/>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a:ln/>
        </p:spPr>
        <p:txBody>
          <a:bodyPr/>
          <a:lstStyle/>
          <a:p>
            <a:pPr eaLnBrk="1" hangingPunct="1"/>
            <a:r>
              <a:rPr lang="en-US" smtClean="0"/>
              <a:t>Security Construction Statement DA Form 4604-R</a:t>
            </a:r>
          </a:p>
          <a:p>
            <a:pPr eaLnBrk="1" hangingPunct="1"/>
            <a:r>
              <a:rPr lang="en-US" smtClean="0"/>
              <a:t>	Posted on the wall of an arms room</a:t>
            </a:r>
          </a:p>
          <a:p>
            <a:pPr eaLnBrk="1" hangingPunct="1"/>
            <a:r>
              <a:rPr lang="en-US" smtClean="0"/>
              <a:t>Signifies the Arms room is constructed with the guidelines listed in AR 190-11</a:t>
            </a:r>
          </a:p>
          <a:p>
            <a:pPr eaLnBrk="1" hangingPunct="1"/>
            <a:r>
              <a:rPr lang="en-US" smtClean="0"/>
              <a:t>Valid for 5 years</a:t>
            </a:r>
          </a:p>
          <a:p>
            <a:pPr eaLnBrk="1" hangingPunct="1"/>
            <a:r>
              <a:rPr lang="en-US" smtClean="0"/>
              <a:t>	Unit armorer’s responsibility to ensure it is current and valid</a:t>
            </a:r>
          </a:p>
          <a:p>
            <a:pPr eaLnBrk="1" hangingPunct="1"/>
            <a:endParaRPr lang="en-US" smtClean="0"/>
          </a:p>
          <a:p>
            <a:pPr eaLnBrk="1" hangingPunct="1"/>
            <a:r>
              <a:rPr lang="en-US" smtClean="0"/>
              <a:t>Reviewed during physical Security Inspections.</a:t>
            </a:r>
          </a:p>
        </p:txBody>
      </p:sp>
    </p:spTree>
    <p:extLst>
      <p:ext uri="{BB962C8B-B14F-4D97-AF65-F5344CB8AC3E}">
        <p14:creationId xmlns:p14="http://schemas.microsoft.com/office/powerpoint/2010/main" val="27347487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p>
            <a:fld id="{81938657-0DCA-4237-B53F-2262E5BA48B1}" type="slidenum">
              <a:rPr lang="en-US" smtClean="0"/>
              <a:pPr/>
              <a:t>60</a:t>
            </a:fld>
            <a:endParaRPr lang="en-US" smtClean="0"/>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a:ln/>
        </p:spPr>
        <p:txBody>
          <a:bodyPr/>
          <a:lstStyle/>
          <a:p>
            <a:pPr eaLnBrk="1" hangingPunct="1"/>
            <a:r>
              <a:rPr lang="en-US" smtClean="0"/>
              <a:t>Commanders oriented screening per </a:t>
            </a:r>
            <a:r>
              <a:rPr lang="en-US" b="1" smtClean="0"/>
              <a:t>AR 190-11 para 2-11</a:t>
            </a:r>
            <a:r>
              <a:rPr lang="en-US" smtClean="0"/>
              <a:t> consists of:</a:t>
            </a:r>
          </a:p>
          <a:p>
            <a:pPr eaLnBrk="1" hangingPunct="1"/>
            <a:endParaRPr lang="en-US" smtClean="0"/>
          </a:p>
          <a:p>
            <a:pPr eaLnBrk="1" hangingPunct="1"/>
            <a:r>
              <a:rPr lang="en-US" smtClean="0"/>
              <a:t>Commanders interview</a:t>
            </a:r>
          </a:p>
          <a:p>
            <a:pPr eaLnBrk="1" hangingPunct="1"/>
            <a:r>
              <a:rPr lang="en-US" smtClean="0"/>
              <a:t>Personnel records screening (201)</a:t>
            </a:r>
          </a:p>
          <a:p>
            <a:pPr eaLnBrk="1" hangingPunct="1"/>
            <a:r>
              <a:rPr lang="en-US" smtClean="0"/>
              <a:t>Medical Records Screening</a:t>
            </a:r>
          </a:p>
          <a:p>
            <a:pPr eaLnBrk="1" hangingPunct="1"/>
            <a:r>
              <a:rPr lang="en-US" smtClean="0"/>
              <a:t>PMO (Local Files Check)</a:t>
            </a:r>
          </a:p>
          <a:p>
            <a:pPr eaLnBrk="1" hangingPunct="1"/>
            <a:r>
              <a:rPr lang="en-US" smtClean="0"/>
              <a:t>Civilian Law Enforcement</a:t>
            </a:r>
          </a:p>
          <a:p>
            <a:pPr eaLnBrk="1" hangingPunct="1"/>
            <a:r>
              <a:rPr lang="en-US" smtClean="0"/>
              <a:t>Commanders evaluation </a:t>
            </a:r>
          </a:p>
          <a:p>
            <a:pPr eaLnBrk="1" hangingPunct="1"/>
            <a:endParaRPr lang="en-US" smtClean="0"/>
          </a:p>
        </p:txBody>
      </p:sp>
    </p:spTree>
    <p:extLst>
      <p:ext uri="{BB962C8B-B14F-4D97-AF65-F5344CB8AC3E}">
        <p14:creationId xmlns:p14="http://schemas.microsoft.com/office/powerpoint/2010/main" val="18666449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p>
            <a:fld id="{6F463074-69B2-472B-A0CA-71F348976B43}" type="slidenum">
              <a:rPr lang="en-US" smtClean="0"/>
              <a:pPr/>
              <a:t>61</a:t>
            </a:fld>
            <a:endParaRPr lang="en-US" smtClean="0"/>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a:ln/>
        </p:spPr>
        <p:txBody>
          <a:bodyPr/>
          <a:lstStyle/>
          <a:p>
            <a:pPr eaLnBrk="1" hangingPunct="1"/>
            <a:r>
              <a:rPr lang="en-US" smtClean="0"/>
              <a:t>Copies of completed 7281s will be kept on file in the arms room for inspection purposes.</a:t>
            </a:r>
          </a:p>
          <a:p>
            <a:pPr eaLnBrk="1" hangingPunct="1"/>
            <a:r>
              <a:rPr lang="en-US" smtClean="0"/>
              <a:t>Discuss the fact that the Commander starts the investigation by signing Section I and finishes it by signing Section VI.  The dates in section II thru V should fall between Section I and VI.</a:t>
            </a:r>
          </a:p>
        </p:txBody>
      </p:sp>
    </p:spTree>
    <p:extLst>
      <p:ext uri="{BB962C8B-B14F-4D97-AF65-F5344CB8AC3E}">
        <p14:creationId xmlns:p14="http://schemas.microsoft.com/office/powerpoint/2010/main" val="20670925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p:spPr>
        <p:txBody>
          <a:bodyPr/>
          <a:lstStyle/>
          <a:p>
            <a:fld id="{1A84D558-88D8-4353-8B38-E79546BAF82A}" type="slidenum">
              <a:rPr lang="en-US" smtClean="0"/>
              <a:pPr/>
              <a:t>62</a:t>
            </a:fld>
            <a:endParaRPr lang="en-US" smtClean="0"/>
          </a:p>
        </p:txBody>
      </p:sp>
      <p:sp>
        <p:nvSpPr>
          <p:cNvPr id="248835" name="Rectangle 2"/>
          <p:cNvSpPr>
            <a:spLocks noGrp="1" noRot="1" noChangeAspect="1" noChangeArrowheads="1" noTextEdit="1"/>
          </p:cNvSpPr>
          <p:nvPr>
            <p:ph type="sldImg"/>
          </p:nvPr>
        </p:nvSpPr>
        <p:spPr>
          <a:ln/>
        </p:spPr>
      </p:sp>
      <p:sp>
        <p:nvSpPr>
          <p:cNvPr id="248836" name="Rectangle 3"/>
          <p:cNvSpPr>
            <a:spLocks noGrp="1" noChangeArrowheads="1"/>
          </p:cNvSpPr>
          <p:nvPr>
            <p:ph type="body" idx="1"/>
          </p:nvPr>
        </p:nvSpPr>
        <p:spPr>
          <a:noFill/>
          <a:ln/>
        </p:spPr>
        <p:txBody>
          <a:bodyPr/>
          <a:lstStyle/>
          <a:p>
            <a:pPr eaLnBrk="1" hangingPunct="1"/>
            <a:r>
              <a:rPr lang="en-US" smtClean="0"/>
              <a:t>Copies of completed 7281s will be kept on file in the arms room for inspection purposes.</a:t>
            </a:r>
          </a:p>
          <a:p>
            <a:pPr eaLnBrk="1" hangingPunct="1"/>
            <a:r>
              <a:rPr lang="en-US" smtClean="0"/>
              <a:t>Discuss the fact that the Commander starts the investigation by signing Section I and finishes it by signing Section VI.  The dates in section II thru V should fall between Section I and VI.</a:t>
            </a:r>
          </a:p>
        </p:txBody>
      </p:sp>
    </p:spTree>
    <p:extLst>
      <p:ext uri="{BB962C8B-B14F-4D97-AF65-F5344CB8AC3E}">
        <p14:creationId xmlns:p14="http://schemas.microsoft.com/office/powerpoint/2010/main" val="10226322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p>
            <a:fld id="{9ECC808F-ADD1-4DCD-84B6-5CA6A432B8B9}" type="slidenum">
              <a:rPr lang="en-US" smtClean="0"/>
              <a:pPr/>
              <a:t>63</a:t>
            </a:fld>
            <a:endParaRPr lang="en-US" smtClean="0"/>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p:spPr>
        <p:txBody>
          <a:bodyPr/>
          <a:lstStyle/>
          <a:p>
            <a:pPr eaLnBrk="1" hangingPunct="1"/>
            <a:r>
              <a:rPr lang="en-US" smtClean="0"/>
              <a:t>The unit armorer is responsible for enforcing access control by:</a:t>
            </a:r>
          </a:p>
          <a:p>
            <a:pPr eaLnBrk="1" hangingPunct="1"/>
            <a:endParaRPr lang="en-US" smtClean="0"/>
          </a:p>
          <a:p>
            <a:pPr eaLnBrk="1" hangingPunct="1"/>
            <a:r>
              <a:rPr lang="en-US" smtClean="0"/>
              <a:t>Verifying authorization of personnel prior to entry. (Access Rosters)</a:t>
            </a:r>
          </a:p>
          <a:p>
            <a:pPr eaLnBrk="1" hangingPunct="1"/>
            <a:endParaRPr lang="en-US" smtClean="0"/>
          </a:p>
          <a:p>
            <a:pPr eaLnBrk="1" hangingPunct="1"/>
            <a:r>
              <a:rPr lang="en-US" smtClean="0"/>
              <a:t>Providing supervision of personnel while they are in the arms room.</a:t>
            </a:r>
          </a:p>
        </p:txBody>
      </p:sp>
    </p:spTree>
    <p:extLst>
      <p:ext uri="{BB962C8B-B14F-4D97-AF65-F5344CB8AC3E}">
        <p14:creationId xmlns:p14="http://schemas.microsoft.com/office/powerpoint/2010/main" val="16082560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p>
            <a:fld id="{7399B6AC-CB40-4495-B47F-F49FC8E2F037}" type="slidenum">
              <a:rPr lang="en-US" smtClean="0"/>
              <a:pPr/>
              <a:t>64</a:t>
            </a:fld>
            <a:endParaRPr lang="en-US" smtClean="0"/>
          </a:p>
        </p:txBody>
      </p:sp>
      <p:sp>
        <p:nvSpPr>
          <p:cNvPr id="250883"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noFill/>
          <a:ln/>
        </p:spPr>
        <p:txBody>
          <a:bodyPr/>
          <a:lstStyle/>
          <a:p>
            <a:pPr eaLnBrk="1" hangingPunct="1"/>
            <a:r>
              <a:rPr lang="en-US" smtClean="0"/>
              <a:t>The unit armorer is responsible for enforcing access control by:</a:t>
            </a:r>
          </a:p>
          <a:p>
            <a:pPr eaLnBrk="1" hangingPunct="1"/>
            <a:endParaRPr lang="en-US" smtClean="0"/>
          </a:p>
          <a:p>
            <a:pPr eaLnBrk="1" hangingPunct="1"/>
            <a:r>
              <a:rPr lang="en-US" smtClean="0"/>
              <a:t>Verifying authorization of personnel prior to entry. (Access Rosters)</a:t>
            </a:r>
          </a:p>
          <a:p>
            <a:pPr eaLnBrk="1" hangingPunct="1"/>
            <a:endParaRPr lang="en-US" smtClean="0"/>
          </a:p>
          <a:p>
            <a:pPr eaLnBrk="1" hangingPunct="1"/>
            <a:r>
              <a:rPr lang="en-US" smtClean="0"/>
              <a:t>Providing supervision of personnel while they are in the arms room.</a:t>
            </a:r>
          </a:p>
        </p:txBody>
      </p:sp>
    </p:spTree>
    <p:extLst>
      <p:ext uri="{BB962C8B-B14F-4D97-AF65-F5344CB8AC3E}">
        <p14:creationId xmlns:p14="http://schemas.microsoft.com/office/powerpoint/2010/main" val="6280759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p>
            <a:fld id="{A7D94039-8C06-479B-A6CD-1C2C3DBEF61A}" type="slidenum">
              <a:rPr lang="en-US" smtClean="0"/>
              <a:pPr/>
              <a:t>65</a:t>
            </a:fld>
            <a:endParaRPr lang="en-US" smtClean="0"/>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p:spPr>
        <p:txBody>
          <a:bodyPr/>
          <a:lstStyle/>
          <a:p>
            <a:pPr eaLnBrk="1" hangingPunct="1"/>
            <a:r>
              <a:rPr lang="en-US" smtClean="0"/>
              <a:t>The unit armorer is responsible for enforcing access control by:</a:t>
            </a:r>
          </a:p>
          <a:p>
            <a:pPr eaLnBrk="1" hangingPunct="1"/>
            <a:endParaRPr lang="en-US" smtClean="0"/>
          </a:p>
          <a:p>
            <a:pPr eaLnBrk="1" hangingPunct="1"/>
            <a:r>
              <a:rPr lang="en-US" smtClean="0"/>
              <a:t>Verifying authorization of personnel prior to entry. (Access Rosters)</a:t>
            </a:r>
          </a:p>
          <a:p>
            <a:pPr eaLnBrk="1" hangingPunct="1"/>
            <a:endParaRPr lang="en-US" smtClean="0"/>
          </a:p>
          <a:p>
            <a:pPr eaLnBrk="1" hangingPunct="1"/>
            <a:r>
              <a:rPr lang="en-US" smtClean="0"/>
              <a:t>Providing supervision of personnel while they are in the arms room.</a:t>
            </a:r>
          </a:p>
        </p:txBody>
      </p:sp>
    </p:spTree>
    <p:extLst>
      <p:ext uri="{BB962C8B-B14F-4D97-AF65-F5344CB8AC3E}">
        <p14:creationId xmlns:p14="http://schemas.microsoft.com/office/powerpoint/2010/main" val="432431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9BEBE06A-FDE6-4684-9B58-DF7094211E89}" type="slidenum">
              <a:rPr lang="en-US" smtClean="0"/>
              <a:pPr/>
              <a:t>68</a:t>
            </a:fld>
            <a:endParaRPr lang="en-US" smtClean="0"/>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655691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194EDD-2992-4DD5-AADB-FB4F544EFF79}" type="slidenum">
              <a:rPr lang="en-US">
                <a:solidFill>
                  <a:srgbClr val="000000"/>
                </a:solidFill>
              </a:rPr>
              <a:pPr/>
              <a:t>9</a:t>
            </a:fld>
            <a:endParaRPr lang="en-US" dirty="0">
              <a:solidFill>
                <a:srgbClr val="000000"/>
              </a:solidFill>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p:txBody>
          <a:bodyPr/>
          <a:lstStyle/>
          <a:p>
            <a:r>
              <a:rPr lang="en-US" dirty="0"/>
              <a:t>Introduction to Class</a:t>
            </a:r>
          </a:p>
        </p:txBody>
      </p:sp>
    </p:spTree>
    <p:extLst>
      <p:ext uri="{BB962C8B-B14F-4D97-AF65-F5344CB8AC3E}">
        <p14:creationId xmlns:p14="http://schemas.microsoft.com/office/powerpoint/2010/main" val="41140680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p>
            <a:fld id="{CA7A873A-EEFD-4B9C-AD71-9E992D02645A}" type="slidenum">
              <a:rPr lang="en-US" smtClean="0"/>
              <a:pPr/>
              <a:t>69</a:t>
            </a:fld>
            <a:endParaRPr lang="en-US" smtClean="0"/>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p:spPr>
        <p:txBody>
          <a:bodyPr/>
          <a:lstStyle/>
          <a:p>
            <a:pPr eaLnBrk="1" hangingPunct="1"/>
            <a:r>
              <a:rPr lang="en-US" smtClean="0"/>
              <a:t>High Value Items include but are not limited to:</a:t>
            </a:r>
          </a:p>
          <a:p>
            <a:pPr eaLnBrk="1" hangingPunct="1"/>
            <a:endParaRPr lang="en-US" smtClean="0"/>
          </a:p>
          <a:p>
            <a:pPr eaLnBrk="1" hangingPunct="1"/>
            <a:r>
              <a:rPr lang="en-US" smtClean="0"/>
              <a:t>Any items stored in the arms room besides weapons and weapon parts require written authorization from the commander.</a:t>
            </a:r>
          </a:p>
          <a:p>
            <a:pPr eaLnBrk="1" hangingPunct="1"/>
            <a:endParaRPr lang="en-US" smtClean="0"/>
          </a:p>
          <a:p>
            <a:pPr lvl="1" eaLnBrk="1" hangingPunct="1"/>
            <a:r>
              <a:rPr lang="en-US" b="1" smtClean="0"/>
              <a:t>MEMORANDUM SHOULD LIST ITEMS AND QUANTITY THE COMMANDER IS AUTHORIZING TO BE STORED IN THE ARMS ROOM.</a:t>
            </a:r>
          </a:p>
          <a:p>
            <a:pPr eaLnBrk="1" hangingPunct="1"/>
            <a:endParaRPr lang="en-US" smtClean="0"/>
          </a:p>
        </p:txBody>
      </p:sp>
    </p:spTree>
    <p:extLst>
      <p:ext uri="{BB962C8B-B14F-4D97-AF65-F5344CB8AC3E}">
        <p14:creationId xmlns:p14="http://schemas.microsoft.com/office/powerpoint/2010/main" val="18239659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p>
            <a:fld id="{CA7A873A-EEFD-4B9C-AD71-9E992D02645A}" type="slidenum">
              <a:rPr lang="en-US" smtClean="0"/>
              <a:pPr/>
              <a:t>70</a:t>
            </a:fld>
            <a:endParaRPr lang="en-US" smtClean="0"/>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p:spPr>
        <p:txBody>
          <a:bodyPr/>
          <a:lstStyle/>
          <a:p>
            <a:pPr eaLnBrk="1" hangingPunct="1"/>
            <a:r>
              <a:rPr lang="en-US" smtClean="0"/>
              <a:t>High Value Items include but are not limited to:</a:t>
            </a:r>
          </a:p>
          <a:p>
            <a:pPr eaLnBrk="1" hangingPunct="1"/>
            <a:endParaRPr lang="en-US" smtClean="0"/>
          </a:p>
          <a:p>
            <a:pPr eaLnBrk="1" hangingPunct="1"/>
            <a:r>
              <a:rPr lang="en-US" smtClean="0"/>
              <a:t>Any items stored in the arms room besides weapons and weapon parts require written authorization from the commander.</a:t>
            </a:r>
          </a:p>
          <a:p>
            <a:pPr eaLnBrk="1" hangingPunct="1"/>
            <a:endParaRPr lang="en-US" smtClean="0"/>
          </a:p>
          <a:p>
            <a:pPr lvl="1" eaLnBrk="1" hangingPunct="1"/>
            <a:r>
              <a:rPr lang="en-US" b="1" smtClean="0"/>
              <a:t>MEMORANDUM SHOULD LIST ITEMS AND QUANTITY THE COMMANDER IS AUTHORIZING TO BE STORED IN THE ARMS ROOM.</a:t>
            </a:r>
          </a:p>
          <a:p>
            <a:pPr eaLnBrk="1" hangingPunct="1"/>
            <a:endParaRPr lang="en-US" smtClean="0"/>
          </a:p>
        </p:txBody>
      </p:sp>
    </p:spTree>
    <p:extLst>
      <p:ext uri="{BB962C8B-B14F-4D97-AF65-F5344CB8AC3E}">
        <p14:creationId xmlns:p14="http://schemas.microsoft.com/office/powerpoint/2010/main" val="37910699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p>
            <a:fld id="{01109EE3-44C4-4F9B-BBFB-DC828A1F515F}" type="slidenum">
              <a:rPr lang="en-US" smtClean="0"/>
              <a:pPr/>
              <a:t>73</a:t>
            </a:fld>
            <a:endParaRPr lang="en-US" smtClean="0"/>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noFill/>
          <a:ln/>
        </p:spPr>
        <p:txBody>
          <a:bodyPr/>
          <a:lstStyle/>
          <a:p>
            <a:pPr eaLnBrk="1" hangingPunct="1"/>
            <a:r>
              <a:rPr lang="en-US" smtClean="0"/>
              <a:t>Normally the inventory will be conducted by someone appointed by the commander and not the commander himself, although he is authorized to conduct the inventory.</a:t>
            </a:r>
          </a:p>
          <a:p>
            <a:pPr eaLnBrk="1" hangingPunct="1"/>
            <a:endParaRPr lang="en-US" smtClean="0"/>
          </a:p>
          <a:p>
            <a:pPr eaLnBrk="1" hangingPunct="1"/>
            <a:endParaRPr lang="en-US" smtClean="0"/>
          </a:p>
          <a:p>
            <a:pPr eaLnBrk="1" hangingPunct="1"/>
            <a:r>
              <a:rPr lang="en-US" smtClean="0"/>
              <a:t>Inventories conducted by IAW DA PAM 710-2-1 par 9-10 b</a:t>
            </a:r>
          </a:p>
        </p:txBody>
      </p:sp>
    </p:spTree>
    <p:extLst>
      <p:ext uri="{BB962C8B-B14F-4D97-AF65-F5344CB8AC3E}">
        <p14:creationId xmlns:p14="http://schemas.microsoft.com/office/powerpoint/2010/main" val="8412213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p:spPr>
        <p:txBody>
          <a:bodyPr/>
          <a:lstStyle/>
          <a:p>
            <a:fld id="{11F7D656-BC47-4D66-A29E-E1DA4E031E33}" type="slidenum">
              <a:rPr lang="en-US" smtClean="0"/>
              <a:pPr/>
              <a:t>74</a:t>
            </a:fld>
            <a:endParaRPr lang="en-US" smtClean="0"/>
          </a:p>
        </p:txBody>
      </p:sp>
      <p:sp>
        <p:nvSpPr>
          <p:cNvPr id="276483" name="Rectangle 2"/>
          <p:cNvSpPr>
            <a:spLocks noGrp="1" noRot="1" noChangeAspect="1" noChangeArrowheads="1" noTextEdit="1"/>
          </p:cNvSpPr>
          <p:nvPr>
            <p:ph type="sldImg"/>
          </p:nvPr>
        </p:nvSpPr>
        <p:spPr>
          <a:ln/>
        </p:spPr>
      </p:sp>
      <p:sp>
        <p:nvSpPr>
          <p:cNvPr id="276484" name="Rectangle 3"/>
          <p:cNvSpPr>
            <a:spLocks noGrp="1" noChangeArrowheads="1"/>
          </p:cNvSpPr>
          <p:nvPr>
            <p:ph type="body" idx="1"/>
          </p:nvPr>
        </p:nvSpPr>
        <p:spPr>
          <a:noFill/>
          <a:ln/>
        </p:spPr>
        <p:txBody>
          <a:bodyPr/>
          <a:lstStyle/>
          <a:p>
            <a:pPr eaLnBrk="1" hangingPunct="1"/>
            <a:r>
              <a:rPr lang="en-US" smtClean="0"/>
              <a:t>Example of the memorandum can be found in the armorer’s quick reference guide (Figure 1-3)</a:t>
            </a:r>
          </a:p>
          <a:p>
            <a:pPr eaLnBrk="1" hangingPunct="1"/>
            <a:endParaRPr lang="en-US" smtClean="0"/>
          </a:p>
          <a:p>
            <a:pPr eaLnBrk="1" hangingPunct="1"/>
            <a:r>
              <a:rPr lang="en-US" smtClean="0"/>
              <a:t>Inventories kept on hand IAW AR 190-11 para 6-2 b(2)(b)1</a:t>
            </a:r>
          </a:p>
        </p:txBody>
      </p:sp>
    </p:spTree>
    <p:extLst>
      <p:ext uri="{BB962C8B-B14F-4D97-AF65-F5344CB8AC3E}">
        <p14:creationId xmlns:p14="http://schemas.microsoft.com/office/powerpoint/2010/main" val="29348927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2EBF01EE-3F32-4D9C-AF75-4D343E0A19F8}" type="slidenum">
              <a:rPr lang="en-US" smtClean="0"/>
              <a:pPr/>
              <a:t>75</a:t>
            </a:fld>
            <a:endParaRPr lang="en-US" smtClean="0"/>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p:spPr>
        <p:txBody>
          <a:bodyPr/>
          <a:lstStyle/>
          <a:p>
            <a:pPr eaLnBrk="1" hangingPunct="1"/>
            <a:r>
              <a:rPr lang="en-US" smtClean="0"/>
              <a:t>Example of the memorandum can be found in the armorer’s quick reference guide (Figure 1-3)</a:t>
            </a:r>
          </a:p>
          <a:p>
            <a:pPr eaLnBrk="1" hangingPunct="1"/>
            <a:endParaRPr lang="en-US" smtClean="0"/>
          </a:p>
          <a:p>
            <a:pPr eaLnBrk="1" hangingPunct="1"/>
            <a:r>
              <a:rPr lang="en-US" smtClean="0"/>
              <a:t>Inventories kept on hand IAW AR 190-11 para 6-2 b(2)(b)1</a:t>
            </a:r>
          </a:p>
        </p:txBody>
      </p:sp>
    </p:spTree>
    <p:extLst>
      <p:ext uri="{BB962C8B-B14F-4D97-AF65-F5344CB8AC3E}">
        <p14:creationId xmlns:p14="http://schemas.microsoft.com/office/powerpoint/2010/main" val="18243504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2EBF01EE-3F32-4D9C-AF75-4D343E0A19F8}" type="slidenum">
              <a:rPr lang="en-US" smtClean="0"/>
              <a:pPr/>
              <a:t>76</a:t>
            </a:fld>
            <a:endParaRPr lang="en-US" smtClean="0"/>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p:spPr>
        <p:txBody>
          <a:bodyPr/>
          <a:lstStyle/>
          <a:p>
            <a:pPr eaLnBrk="1" hangingPunct="1"/>
            <a:r>
              <a:rPr lang="en-US" smtClean="0"/>
              <a:t>Example of the memorandum can be found in the armorer’s quick reference guide (Figure 1-3)</a:t>
            </a:r>
          </a:p>
          <a:p>
            <a:pPr eaLnBrk="1" hangingPunct="1"/>
            <a:endParaRPr lang="en-US" smtClean="0"/>
          </a:p>
          <a:p>
            <a:pPr eaLnBrk="1" hangingPunct="1"/>
            <a:r>
              <a:rPr lang="en-US" smtClean="0"/>
              <a:t>Inventories kept on hand IAW AR 190-11 para 6-2 b(2)(b)1</a:t>
            </a:r>
          </a:p>
        </p:txBody>
      </p:sp>
    </p:spTree>
    <p:extLst>
      <p:ext uri="{BB962C8B-B14F-4D97-AF65-F5344CB8AC3E}">
        <p14:creationId xmlns:p14="http://schemas.microsoft.com/office/powerpoint/2010/main" val="41788069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p:spPr>
        <p:txBody>
          <a:bodyPr/>
          <a:lstStyle/>
          <a:p>
            <a:fld id="{84ECBE05-166F-4859-9352-DE26308B2EF9}" type="slidenum">
              <a:rPr lang="en-US" smtClean="0"/>
              <a:pPr/>
              <a:t>77</a:t>
            </a:fld>
            <a:endParaRPr lang="en-US" smtClean="0"/>
          </a:p>
        </p:txBody>
      </p:sp>
      <p:sp>
        <p:nvSpPr>
          <p:cNvPr id="279555" name="Rectangle 2"/>
          <p:cNvSpPr>
            <a:spLocks noGrp="1" noRot="1" noChangeAspect="1" noChangeArrowheads="1" noTextEdit="1"/>
          </p:cNvSpPr>
          <p:nvPr>
            <p:ph type="sldImg"/>
          </p:nvPr>
        </p:nvSpPr>
        <p:spPr>
          <a:ln/>
        </p:spPr>
      </p:sp>
      <p:sp>
        <p:nvSpPr>
          <p:cNvPr id="279556" name="Rectangle 3"/>
          <p:cNvSpPr>
            <a:spLocks noGrp="1" noChangeArrowheads="1"/>
          </p:cNvSpPr>
          <p:nvPr>
            <p:ph type="body" idx="1"/>
          </p:nvPr>
        </p:nvSpPr>
        <p:spPr>
          <a:noFill/>
          <a:ln/>
        </p:spPr>
        <p:txBody>
          <a:bodyPr/>
          <a:lstStyle/>
          <a:p>
            <a:pPr eaLnBrk="1" hangingPunct="1"/>
            <a:r>
              <a:rPr lang="en-US" smtClean="0"/>
              <a:t>Change of Custody inventories IAW DA Pam 710-2-1 para 9-10 a. </a:t>
            </a:r>
          </a:p>
        </p:txBody>
      </p:sp>
    </p:spTree>
    <p:extLst>
      <p:ext uri="{BB962C8B-B14F-4D97-AF65-F5344CB8AC3E}">
        <p14:creationId xmlns:p14="http://schemas.microsoft.com/office/powerpoint/2010/main" val="16332864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p:spPr>
        <p:txBody>
          <a:bodyPr/>
          <a:lstStyle/>
          <a:p>
            <a:fld id="{34B4BCEC-ACEE-41E9-B916-CABF470FD78F}" type="slidenum">
              <a:rPr lang="en-US" smtClean="0"/>
              <a:pPr/>
              <a:t>78</a:t>
            </a:fld>
            <a:endParaRPr lang="en-US" smtClean="0"/>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noFill/>
          <a:ln/>
        </p:spPr>
        <p:txBody>
          <a:bodyPr/>
          <a:lstStyle/>
          <a:p>
            <a:pPr eaLnBrk="1" hangingPunct="1"/>
            <a:r>
              <a:rPr lang="en-US" smtClean="0"/>
              <a:t>Change of Custody inventories IAW DA Pam 710-2-1 para 9-10 a. </a:t>
            </a:r>
          </a:p>
        </p:txBody>
      </p:sp>
    </p:spTree>
    <p:extLst>
      <p:ext uri="{BB962C8B-B14F-4D97-AF65-F5344CB8AC3E}">
        <p14:creationId xmlns:p14="http://schemas.microsoft.com/office/powerpoint/2010/main" val="35508803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91F32967-C477-457F-B12A-C252C4993A72}" type="slidenum">
              <a:rPr lang="en-US" smtClean="0"/>
              <a:pPr/>
              <a:t>79</a:t>
            </a:fld>
            <a:endParaRPr lang="en-US" smtClean="0"/>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p:spPr>
        <p:txBody>
          <a:bodyPr/>
          <a:lstStyle/>
          <a:p>
            <a:pPr eaLnBrk="1" hangingPunct="1"/>
            <a:r>
              <a:rPr lang="en-US" smtClean="0"/>
              <a:t>Change of Custody inventories IAW DA Pam 710-2-1 para 9-10 a. </a:t>
            </a:r>
          </a:p>
        </p:txBody>
      </p:sp>
    </p:spTree>
    <p:extLst>
      <p:ext uri="{BB962C8B-B14F-4D97-AF65-F5344CB8AC3E}">
        <p14:creationId xmlns:p14="http://schemas.microsoft.com/office/powerpoint/2010/main" val="16044318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91F32967-C477-457F-B12A-C252C4993A72}" type="slidenum">
              <a:rPr lang="en-US" smtClean="0"/>
              <a:pPr/>
              <a:t>80</a:t>
            </a:fld>
            <a:endParaRPr lang="en-US" smtClean="0"/>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p:spPr>
        <p:txBody>
          <a:bodyPr/>
          <a:lstStyle/>
          <a:p>
            <a:pPr eaLnBrk="1" hangingPunct="1"/>
            <a:r>
              <a:rPr lang="en-US" smtClean="0"/>
              <a:t>Change of Custody inventories IAW DA Pam 710-2-1 para 9-10 a. </a:t>
            </a:r>
          </a:p>
        </p:txBody>
      </p:sp>
    </p:spTree>
    <p:extLst>
      <p:ext uri="{BB962C8B-B14F-4D97-AF65-F5344CB8AC3E}">
        <p14:creationId xmlns:p14="http://schemas.microsoft.com/office/powerpoint/2010/main" val="3723977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p>
            <a:fld id="{C4D0E0E3-3011-4364-A6E2-3DFBA00F480C}" type="slidenum">
              <a:rPr lang="en-US" smtClean="0"/>
              <a:pPr/>
              <a:t>33</a:t>
            </a:fld>
            <a:endParaRPr lang="en-US" smtClean="0"/>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a:ln/>
        </p:spPr>
        <p:txBody>
          <a:bodyPr/>
          <a:lstStyle/>
          <a:p>
            <a:pPr eaLnBrk="1" hangingPunct="1"/>
            <a:r>
              <a:rPr lang="en-US" smtClean="0"/>
              <a:t>What should be posted outside of the arms room.</a:t>
            </a:r>
          </a:p>
        </p:txBody>
      </p:sp>
    </p:spTree>
    <p:extLst>
      <p:ext uri="{BB962C8B-B14F-4D97-AF65-F5344CB8AC3E}">
        <p14:creationId xmlns:p14="http://schemas.microsoft.com/office/powerpoint/2010/main" val="37310617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91F32967-C477-457F-B12A-C252C4993A72}" type="slidenum">
              <a:rPr lang="en-US" smtClean="0"/>
              <a:pPr/>
              <a:t>81</a:t>
            </a:fld>
            <a:endParaRPr lang="en-US" smtClean="0"/>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p:spPr>
        <p:txBody>
          <a:bodyPr/>
          <a:lstStyle/>
          <a:p>
            <a:pPr eaLnBrk="1" hangingPunct="1"/>
            <a:r>
              <a:rPr lang="en-US" smtClean="0"/>
              <a:t>Change of Custody inventories IAW DA Pam 710-2-1 para 9-10 a. </a:t>
            </a:r>
          </a:p>
        </p:txBody>
      </p:sp>
    </p:spTree>
    <p:extLst>
      <p:ext uri="{BB962C8B-B14F-4D97-AF65-F5344CB8AC3E}">
        <p14:creationId xmlns:p14="http://schemas.microsoft.com/office/powerpoint/2010/main" val="29247382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91F32967-C477-457F-B12A-C252C4993A72}" type="slidenum">
              <a:rPr lang="en-US" smtClean="0"/>
              <a:pPr/>
              <a:t>82</a:t>
            </a:fld>
            <a:endParaRPr lang="en-US" smtClean="0"/>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p:spPr>
        <p:txBody>
          <a:bodyPr/>
          <a:lstStyle/>
          <a:p>
            <a:pPr eaLnBrk="1" hangingPunct="1"/>
            <a:r>
              <a:rPr lang="en-US" smtClean="0"/>
              <a:t>Change of Custody inventories IAW DA Pam 710-2-1 para 9-10 a. </a:t>
            </a:r>
          </a:p>
        </p:txBody>
      </p:sp>
    </p:spTree>
    <p:extLst>
      <p:ext uri="{BB962C8B-B14F-4D97-AF65-F5344CB8AC3E}">
        <p14:creationId xmlns:p14="http://schemas.microsoft.com/office/powerpoint/2010/main" val="18252197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91F32967-C477-457F-B12A-C252C4993A72}" type="slidenum">
              <a:rPr lang="en-US" smtClean="0"/>
              <a:pPr/>
              <a:t>83</a:t>
            </a:fld>
            <a:endParaRPr lang="en-US" smtClean="0"/>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p:spPr>
        <p:txBody>
          <a:bodyPr/>
          <a:lstStyle/>
          <a:p>
            <a:pPr eaLnBrk="1" hangingPunct="1"/>
            <a:r>
              <a:rPr lang="en-US" smtClean="0"/>
              <a:t>Change of Custody inventories IAW DA Pam 710-2-1 para 9-10 a. </a:t>
            </a:r>
          </a:p>
        </p:txBody>
      </p:sp>
    </p:spTree>
    <p:extLst>
      <p:ext uri="{BB962C8B-B14F-4D97-AF65-F5344CB8AC3E}">
        <p14:creationId xmlns:p14="http://schemas.microsoft.com/office/powerpoint/2010/main" val="19431672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91F32967-C477-457F-B12A-C252C4993A72}" type="slidenum">
              <a:rPr lang="en-US" smtClean="0"/>
              <a:pPr/>
              <a:t>84</a:t>
            </a:fld>
            <a:endParaRPr lang="en-US" smtClean="0"/>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p:spPr>
        <p:txBody>
          <a:bodyPr/>
          <a:lstStyle/>
          <a:p>
            <a:pPr eaLnBrk="1" hangingPunct="1"/>
            <a:r>
              <a:rPr lang="en-US" smtClean="0"/>
              <a:t>Change of Custody inventories IAW DA Pam 710-2-1 para 9-10 a. </a:t>
            </a:r>
          </a:p>
        </p:txBody>
      </p:sp>
    </p:spTree>
    <p:extLst>
      <p:ext uri="{BB962C8B-B14F-4D97-AF65-F5344CB8AC3E}">
        <p14:creationId xmlns:p14="http://schemas.microsoft.com/office/powerpoint/2010/main" val="8835358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91F32967-C477-457F-B12A-C252C4993A72}" type="slidenum">
              <a:rPr lang="en-US" smtClean="0"/>
              <a:pPr/>
              <a:t>85</a:t>
            </a:fld>
            <a:endParaRPr lang="en-US" smtClean="0"/>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p:spPr>
        <p:txBody>
          <a:bodyPr/>
          <a:lstStyle/>
          <a:p>
            <a:pPr eaLnBrk="1" hangingPunct="1"/>
            <a:r>
              <a:rPr lang="en-US" smtClean="0"/>
              <a:t>Change of Custody inventories IAW DA Pam 710-2-1 para 9-10 a. </a:t>
            </a:r>
          </a:p>
        </p:txBody>
      </p:sp>
    </p:spTree>
    <p:extLst>
      <p:ext uri="{BB962C8B-B14F-4D97-AF65-F5344CB8AC3E}">
        <p14:creationId xmlns:p14="http://schemas.microsoft.com/office/powerpoint/2010/main" val="21263328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91F32967-C477-457F-B12A-C252C4993A72}" type="slidenum">
              <a:rPr lang="en-US" smtClean="0"/>
              <a:pPr/>
              <a:t>86</a:t>
            </a:fld>
            <a:endParaRPr lang="en-US" smtClean="0"/>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p:spPr>
        <p:txBody>
          <a:bodyPr/>
          <a:lstStyle/>
          <a:p>
            <a:pPr eaLnBrk="1" hangingPunct="1"/>
            <a:r>
              <a:rPr lang="en-US" smtClean="0"/>
              <a:t>Change of Custody inventories IAW DA Pam 710-2-1 para 9-10 a. </a:t>
            </a:r>
          </a:p>
        </p:txBody>
      </p:sp>
    </p:spTree>
    <p:extLst>
      <p:ext uri="{BB962C8B-B14F-4D97-AF65-F5344CB8AC3E}">
        <p14:creationId xmlns:p14="http://schemas.microsoft.com/office/powerpoint/2010/main" val="38992001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91F32967-C477-457F-B12A-C252C4993A72}" type="slidenum">
              <a:rPr lang="en-US" smtClean="0"/>
              <a:pPr/>
              <a:t>87</a:t>
            </a:fld>
            <a:endParaRPr lang="en-US" smtClean="0"/>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p:spPr>
        <p:txBody>
          <a:bodyPr/>
          <a:lstStyle/>
          <a:p>
            <a:pPr eaLnBrk="1" hangingPunct="1"/>
            <a:r>
              <a:rPr lang="en-US" smtClean="0"/>
              <a:t>Change of Custody inventories IAW DA Pam 710-2-1 para 9-10 a. </a:t>
            </a:r>
          </a:p>
        </p:txBody>
      </p:sp>
    </p:spTree>
    <p:extLst>
      <p:ext uri="{BB962C8B-B14F-4D97-AF65-F5344CB8AC3E}">
        <p14:creationId xmlns:p14="http://schemas.microsoft.com/office/powerpoint/2010/main" val="9836944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91F32967-C477-457F-B12A-C252C4993A72}" type="slidenum">
              <a:rPr lang="en-US" smtClean="0"/>
              <a:pPr/>
              <a:t>88</a:t>
            </a:fld>
            <a:endParaRPr lang="en-US" smtClean="0"/>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p:spPr>
        <p:txBody>
          <a:bodyPr/>
          <a:lstStyle/>
          <a:p>
            <a:pPr eaLnBrk="1" hangingPunct="1"/>
            <a:r>
              <a:rPr lang="en-US" smtClean="0"/>
              <a:t>Change of Custody inventories IAW DA Pam 710-2-1 para 9-10 a. </a:t>
            </a:r>
          </a:p>
        </p:txBody>
      </p:sp>
    </p:spTree>
    <p:extLst>
      <p:ext uri="{BB962C8B-B14F-4D97-AF65-F5344CB8AC3E}">
        <p14:creationId xmlns:p14="http://schemas.microsoft.com/office/powerpoint/2010/main" val="7721313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p>
            <a:fld id="{DE0A0D45-ECF0-4CB2-B512-77D72A456CFF}" type="slidenum">
              <a:rPr lang="en-US" smtClean="0"/>
              <a:pPr/>
              <a:t>91</a:t>
            </a:fld>
            <a:endParaRPr lang="en-US" smtClean="0"/>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932123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fld id="{652E556D-1668-472D-9E33-3969F23F0F38}" type="slidenum">
              <a:rPr lang="en-US" smtClean="0"/>
              <a:pPr/>
              <a:t>94</a:t>
            </a:fld>
            <a:endParaRPr lang="en-US" smtClean="0"/>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878726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A85479BF-CEE9-4FB2-889B-06687AF9E913}" type="slidenum">
              <a:rPr lang="en-US" smtClean="0"/>
              <a:pPr/>
              <a:t>34</a:t>
            </a:fld>
            <a:endParaRPr lang="en-US" smtClean="0"/>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p:spPr>
        <p:txBody>
          <a:bodyPr/>
          <a:lstStyle/>
          <a:p>
            <a:pPr eaLnBrk="1" hangingPunct="1"/>
            <a:r>
              <a:rPr lang="en-US" smtClean="0"/>
              <a:t>AR 190-11 Para 4-15</a:t>
            </a:r>
          </a:p>
          <a:p>
            <a:pPr eaLnBrk="1" hangingPunct="1"/>
            <a:endParaRPr lang="en-US" smtClean="0"/>
          </a:p>
          <a:p>
            <a:pPr eaLnBrk="1" hangingPunct="1"/>
            <a:r>
              <a:rPr lang="en-US" smtClean="0"/>
              <a:t>Must be posted at eye level outside of the arms room, and all entrances to building containing arms room.</a:t>
            </a:r>
          </a:p>
        </p:txBody>
      </p:sp>
    </p:spTree>
    <p:extLst>
      <p:ext uri="{BB962C8B-B14F-4D97-AF65-F5344CB8AC3E}">
        <p14:creationId xmlns:p14="http://schemas.microsoft.com/office/powerpoint/2010/main" val="15153471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p:spPr>
        <p:txBody>
          <a:bodyPr/>
          <a:lstStyle/>
          <a:p>
            <a:fld id="{F9B63DA8-0674-47AB-878B-35A26C944718}" type="slidenum">
              <a:rPr lang="en-US" smtClean="0"/>
              <a:pPr/>
              <a:t>95</a:t>
            </a:fld>
            <a:endParaRPr lang="en-US" smtClean="0"/>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4511048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p:spPr>
        <p:txBody>
          <a:bodyPr/>
          <a:lstStyle/>
          <a:p>
            <a:fld id="{5AE4D082-2678-418B-AB47-F04BFFA121BF}" type="slidenum">
              <a:rPr lang="en-US" smtClean="0"/>
              <a:pPr/>
              <a:t>96</a:t>
            </a:fld>
            <a:endParaRPr lang="en-US" smtClean="0"/>
          </a:p>
        </p:txBody>
      </p:sp>
      <p:sp>
        <p:nvSpPr>
          <p:cNvPr id="266243" name="Rectangle 2"/>
          <p:cNvSpPr>
            <a:spLocks noGrp="1" noRot="1" noChangeAspect="1" noChangeArrowheads="1" noTextEdit="1"/>
          </p:cNvSpPr>
          <p:nvPr>
            <p:ph type="sldImg"/>
          </p:nvPr>
        </p:nvSpPr>
        <p:spPr>
          <a:ln/>
        </p:spPr>
      </p:sp>
      <p:sp>
        <p:nvSpPr>
          <p:cNvPr id="266244" name="Rectangle 3"/>
          <p:cNvSpPr>
            <a:spLocks noGrp="1" noChangeArrowheads="1"/>
          </p:cNvSpPr>
          <p:nvPr>
            <p:ph type="body" idx="1"/>
          </p:nvPr>
        </p:nvSpPr>
        <p:spPr>
          <a:noFill/>
          <a:ln/>
        </p:spPr>
        <p:txBody>
          <a:bodyPr/>
          <a:lstStyle/>
          <a:p>
            <a:pPr eaLnBrk="1" hangingPunct="1"/>
            <a:r>
              <a:rPr lang="en-US" smtClean="0"/>
              <a:t>Iaw AR 190-11 4-2C2 </a:t>
            </a:r>
          </a:p>
        </p:txBody>
      </p:sp>
    </p:spTree>
    <p:extLst>
      <p:ext uri="{BB962C8B-B14F-4D97-AF65-F5344CB8AC3E}">
        <p14:creationId xmlns:p14="http://schemas.microsoft.com/office/powerpoint/2010/main" val="27991349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p:spPr>
        <p:txBody>
          <a:bodyPr/>
          <a:lstStyle/>
          <a:p>
            <a:fld id="{8E49FC74-137D-4D38-B0D6-F5A8752B3DA4}" type="slidenum">
              <a:rPr lang="en-US" smtClean="0"/>
              <a:pPr/>
              <a:t>97</a:t>
            </a:fld>
            <a:endParaRPr lang="en-US" smtClean="0"/>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a:ln/>
        </p:spPr>
        <p:txBody>
          <a:bodyPr/>
          <a:lstStyle/>
          <a:p>
            <a:pPr eaLnBrk="1" hangingPunct="1"/>
            <a:r>
              <a:rPr lang="en-US" smtClean="0"/>
              <a:t>Iaw AR 190-11 4-2C2 </a:t>
            </a:r>
          </a:p>
        </p:txBody>
      </p:sp>
    </p:spTree>
    <p:extLst>
      <p:ext uri="{BB962C8B-B14F-4D97-AF65-F5344CB8AC3E}">
        <p14:creationId xmlns:p14="http://schemas.microsoft.com/office/powerpoint/2010/main" val="30146073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p:spPr>
        <p:txBody>
          <a:bodyPr/>
          <a:lstStyle/>
          <a:p>
            <a:fld id="{9FA743E9-48E8-48C2-B5F5-ABBEEEF051E5}" type="slidenum">
              <a:rPr lang="en-US" smtClean="0"/>
              <a:pPr/>
              <a:t>98</a:t>
            </a:fld>
            <a:endParaRPr lang="en-US" smtClean="0"/>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a:ln/>
        </p:spPr>
        <p:txBody>
          <a:bodyPr/>
          <a:lstStyle/>
          <a:p>
            <a:pPr eaLnBrk="1" hangingPunct="1"/>
            <a:r>
              <a:rPr lang="en-US" smtClean="0"/>
              <a:t>Iaw AR 190-11 4-2C2 </a:t>
            </a:r>
          </a:p>
        </p:txBody>
      </p:sp>
    </p:spTree>
    <p:extLst>
      <p:ext uri="{BB962C8B-B14F-4D97-AF65-F5344CB8AC3E}">
        <p14:creationId xmlns:p14="http://schemas.microsoft.com/office/powerpoint/2010/main" val="17484693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p:spPr>
        <p:txBody>
          <a:bodyPr/>
          <a:lstStyle/>
          <a:p>
            <a:fld id="{759A462F-305C-4E16-AD93-D3EEB2F396A8}" type="slidenum">
              <a:rPr lang="en-US" smtClean="0"/>
              <a:pPr/>
              <a:t>99</a:t>
            </a:fld>
            <a:endParaRPr lang="en-US" smtClean="0"/>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071658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2FEE6E-22BD-435F-AC3A-507E64B2C950}" type="slidenum">
              <a:rPr lang="en-US"/>
              <a:pPr/>
              <a:t>100</a:t>
            </a:fld>
            <a:endParaRPr lang="en-US"/>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536510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D59AF179-7D1E-4645-B358-86F97680EF63}" type="slidenum">
              <a:rPr lang="en-US" smtClean="0"/>
              <a:pPr/>
              <a:t>102</a:t>
            </a:fld>
            <a:endParaRPr lang="en-US" smtClean="0"/>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8474365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F7716F1F-4EB3-455C-8BA2-09D13C06C6A9}" type="slidenum">
              <a:rPr lang="en-US" smtClean="0"/>
              <a:pPr/>
              <a:t>103</a:t>
            </a:fld>
            <a:endParaRPr lang="en-US" smtClean="0"/>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lvl="1" eaLnBrk="1" hangingPunct="1">
              <a:lnSpc>
                <a:spcPct val="80000"/>
              </a:lnSpc>
            </a:pPr>
            <a:endParaRPr lang="en-US" sz="900" b="1" i="1" smtClean="0"/>
          </a:p>
          <a:p>
            <a:pPr lvl="1" eaLnBrk="1" hangingPunct="1">
              <a:lnSpc>
                <a:spcPct val="80000"/>
              </a:lnSpc>
            </a:pPr>
            <a:r>
              <a:rPr lang="en-US" sz="900" b="1" smtClean="0"/>
              <a:t>HEAVY DUTY HARDENED STEEL, WELDED, STRAIGHT LINKS STEEL, GALVANIZED OF AT LEAST 5/16-INCH THICKNESS.</a:t>
            </a:r>
            <a:r>
              <a:rPr lang="en-US" sz="700" smtClean="0"/>
              <a:t> </a:t>
            </a:r>
          </a:p>
          <a:p>
            <a:pPr eaLnBrk="1" hangingPunct="1"/>
            <a:endParaRPr lang="en-US" smtClean="0"/>
          </a:p>
        </p:txBody>
      </p:sp>
    </p:spTree>
    <p:extLst>
      <p:ext uri="{BB962C8B-B14F-4D97-AF65-F5344CB8AC3E}">
        <p14:creationId xmlns:p14="http://schemas.microsoft.com/office/powerpoint/2010/main" val="37117146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p:spPr>
        <p:txBody>
          <a:bodyPr/>
          <a:lstStyle/>
          <a:p>
            <a:fld id="{B1C31F16-F2AE-40AA-A72C-B26F60720991}" type="slidenum">
              <a:rPr lang="en-US" smtClean="0"/>
              <a:pPr/>
              <a:t>104</a:t>
            </a:fld>
            <a:endParaRPr lang="en-US" smtClean="0"/>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p:spPr>
        <p:txBody>
          <a:bodyPr/>
          <a:lstStyle/>
          <a:p>
            <a:pPr lvl="1" eaLnBrk="1" hangingPunct="1">
              <a:lnSpc>
                <a:spcPct val="80000"/>
              </a:lnSpc>
            </a:pPr>
            <a:endParaRPr lang="en-US" sz="900" b="1" i="1" smtClean="0"/>
          </a:p>
          <a:p>
            <a:pPr lvl="1" eaLnBrk="1" hangingPunct="1">
              <a:lnSpc>
                <a:spcPct val="80000"/>
              </a:lnSpc>
            </a:pPr>
            <a:r>
              <a:rPr lang="en-US" sz="900" b="1" smtClean="0"/>
              <a:t>HEAVY DUTY HARDENED STEEL, WELDED, STRAIGHT LINKS STEEL, GALVANIZED OF AT LEAST 5/16-INCH THICKNESS.</a:t>
            </a:r>
            <a:r>
              <a:rPr lang="en-US" sz="700" smtClean="0"/>
              <a:t> </a:t>
            </a:r>
          </a:p>
          <a:p>
            <a:pPr eaLnBrk="1" hangingPunct="1"/>
            <a:endParaRPr lang="en-US" smtClean="0"/>
          </a:p>
        </p:txBody>
      </p:sp>
    </p:spTree>
    <p:extLst>
      <p:ext uri="{BB962C8B-B14F-4D97-AF65-F5344CB8AC3E}">
        <p14:creationId xmlns:p14="http://schemas.microsoft.com/office/powerpoint/2010/main" val="25798428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F7716F1F-4EB3-455C-8BA2-09D13C06C6A9}" type="slidenum">
              <a:rPr lang="en-US" smtClean="0"/>
              <a:pPr/>
              <a:t>105</a:t>
            </a:fld>
            <a:endParaRPr lang="en-US" smtClean="0"/>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lvl="1" eaLnBrk="1" hangingPunct="1">
              <a:lnSpc>
                <a:spcPct val="80000"/>
              </a:lnSpc>
            </a:pPr>
            <a:endParaRPr lang="en-US" sz="900" b="1" i="1" smtClean="0"/>
          </a:p>
          <a:p>
            <a:pPr lvl="1" eaLnBrk="1" hangingPunct="1">
              <a:lnSpc>
                <a:spcPct val="80000"/>
              </a:lnSpc>
            </a:pPr>
            <a:r>
              <a:rPr lang="en-US" sz="900" b="1" smtClean="0"/>
              <a:t>HEAVY DUTY HARDENED STEEL, WELDED, STRAIGHT LINKS STEEL, GALVANIZED OF AT LEAST 5/16-INCH THICKNESS.</a:t>
            </a:r>
            <a:r>
              <a:rPr lang="en-US" sz="700" smtClean="0"/>
              <a:t> </a:t>
            </a:r>
          </a:p>
          <a:p>
            <a:pPr eaLnBrk="1" hangingPunct="1"/>
            <a:endParaRPr lang="en-US" smtClean="0"/>
          </a:p>
        </p:txBody>
      </p:sp>
    </p:spTree>
    <p:extLst>
      <p:ext uri="{BB962C8B-B14F-4D97-AF65-F5344CB8AC3E}">
        <p14:creationId xmlns:p14="http://schemas.microsoft.com/office/powerpoint/2010/main" val="4080590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p>
            <a:fld id="{C1B4991F-5D10-4886-B0A7-597223EF0774}" type="slidenum">
              <a:rPr lang="en-US" smtClean="0"/>
              <a:pPr/>
              <a:t>35</a:t>
            </a:fld>
            <a:endParaRPr lang="en-US" smtClean="0"/>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a:ln/>
        </p:spPr>
        <p:txBody>
          <a:bodyPr/>
          <a:lstStyle/>
          <a:p>
            <a:pPr eaLnBrk="1" hangingPunct="1"/>
            <a:r>
              <a:rPr lang="en-US" smtClean="0"/>
              <a:t>What should be posted outside of the arms room.</a:t>
            </a:r>
          </a:p>
        </p:txBody>
      </p:sp>
    </p:spTree>
    <p:extLst>
      <p:ext uri="{BB962C8B-B14F-4D97-AF65-F5344CB8AC3E}">
        <p14:creationId xmlns:p14="http://schemas.microsoft.com/office/powerpoint/2010/main" val="15808518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p>
            <a:fld id="{5961CC00-D271-4C75-B3E6-255D96CBC869}" type="slidenum">
              <a:rPr lang="en-US" smtClean="0"/>
              <a:pPr/>
              <a:t>106</a:t>
            </a:fld>
            <a:endParaRPr lang="en-US" smtClean="0"/>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6484106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p>
            <a:fld id="{B540982B-FDA5-4EE2-A727-08522F5AE5F1}" type="slidenum">
              <a:rPr lang="en-US" smtClean="0"/>
              <a:pPr/>
              <a:t>107</a:t>
            </a:fld>
            <a:endParaRPr lang="en-US" smtClean="0"/>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p:spPr>
        <p:txBody>
          <a:bodyPr/>
          <a:lstStyle/>
          <a:p>
            <a:pPr eaLnBrk="1" hangingPunct="1"/>
            <a:r>
              <a:rPr lang="en-US" smtClean="0"/>
              <a:t>Iaw AR 190-11 4-2C2 </a:t>
            </a:r>
          </a:p>
        </p:txBody>
      </p:sp>
    </p:spTree>
    <p:extLst>
      <p:ext uri="{BB962C8B-B14F-4D97-AF65-F5344CB8AC3E}">
        <p14:creationId xmlns:p14="http://schemas.microsoft.com/office/powerpoint/2010/main" val="30057702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p>
            <a:fld id="{B540982B-FDA5-4EE2-A727-08522F5AE5F1}" type="slidenum">
              <a:rPr lang="en-US" smtClean="0"/>
              <a:pPr/>
              <a:t>108</a:t>
            </a:fld>
            <a:endParaRPr lang="en-US" smtClean="0"/>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p:spPr>
        <p:txBody>
          <a:bodyPr/>
          <a:lstStyle/>
          <a:p>
            <a:pPr eaLnBrk="1" hangingPunct="1"/>
            <a:r>
              <a:rPr lang="en-US" smtClean="0"/>
              <a:t>Iaw AR 190-11 4-2C2 </a:t>
            </a:r>
          </a:p>
        </p:txBody>
      </p:sp>
    </p:spTree>
    <p:extLst>
      <p:ext uri="{BB962C8B-B14F-4D97-AF65-F5344CB8AC3E}">
        <p14:creationId xmlns:p14="http://schemas.microsoft.com/office/powerpoint/2010/main" val="24478390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p>
            <a:fld id="{B540982B-FDA5-4EE2-A727-08522F5AE5F1}" type="slidenum">
              <a:rPr lang="en-US" smtClean="0"/>
              <a:pPr/>
              <a:t>109</a:t>
            </a:fld>
            <a:endParaRPr lang="en-US" smtClean="0"/>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p:spPr>
        <p:txBody>
          <a:bodyPr/>
          <a:lstStyle/>
          <a:p>
            <a:pPr eaLnBrk="1" hangingPunct="1"/>
            <a:r>
              <a:rPr lang="en-US" smtClean="0"/>
              <a:t>Iaw AR 190-11 4-2C2 </a:t>
            </a:r>
          </a:p>
        </p:txBody>
      </p:sp>
    </p:spTree>
    <p:extLst>
      <p:ext uri="{BB962C8B-B14F-4D97-AF65-F5344CB8AC3E}">
        <p14:creationId xmlns:p14="http://schemas.microsoft.com/office/powerpoint/2010/main" val="37616558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p>
            <a:fld id="{B540982B-FDA5-4EE2-A727-08522F5AE5F1}" type="slidenum">
              <a:rPr lang="en-US" smtClean="0"/>
              <a:pPr/>
              <a:t>110</a:t>
            </a:fld>
            <a:endParaRPr lang="en-US" smtClean="0"/>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p:spPr>
        <p:txBody>
          <a:bodyPr/>
          <a:lstStyle/>
          <a:p>
            <a:pPr eaLnBrk="1" hangingPunct="1"/>
            <a:r>
              <a:rPr lang="en-US" smtClean="0"/>
              <a:t>Iaw AR 190-11 4-2C2 </a:t>
            </a:r>
          </a:p>
        </p:txBody>
      </p:sp>
    </p:spTree>
    <p:extLst>
      <p:ext uri="{BB962C8B-B14F-4D97-AF65-F5344CB8AC3E}">
        <p14:creationId xmlns:p14="http://schemas.microsoft.com/office/powerpoint/2010/main" val="31270222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p:spPr>
        <p:txBody>
          <a:bodyPr/>
          <a:lstStyle/>
          <a:p>
            <a:fld id="{0DA0F0A5-DA8F-48D1-83A0-4E99F08E7A09}" type="slidenum">
              <a:rPr lang="en-US" smtClean="0"/>
              <a:pPr/>
              <a:t>112</a:t>
            </a:fld>
            <a:endParaRPr lang="en-US" smtClean="0"/>
          </a:p>
        </p:txBody>
      </p:sp>
      <p:sp>
        <p:nvSpPr>
          <p:cNvPr id="271363" name="Rectangle 2"/>
          <p:cNvSpPr>
            <a:spLocks noGrp="1" noRot="1" noChangeAspect="1" noChangeArrowheads="1" noTextEdit="1"/>
          </p:cNvSpPr>
          <p:nvPr>
            <p:ph type="sldImg"/>
          </p:nvPr>
        </p:nvSpPr>
        <p:spPr>
          <a:ln/>
        </p:spPr>
      </p:sp>
      <p:sp>
        <p:nvSpPr>
          <p:cNvPr id="271364" name="Rectangle 3"/>
          <p:cNvSpPr>
            <a:spLocks noGrp="1" noChangeArrowheads="1"/>
          </p:cNvSpPr>
          <p:nvPr>
            <p:ph type="body" idx="1"/>
          </p:nvPr>
        </p:nvSpPr>
        <p:spPr>
          <a:noFill/>
          <a:ln/>
        </p:spPr>
        <p:txBody>
          <a:bodyPr/>
          <a:lstStyle/>
          <a:p>
            <a:pPr eaLnBrk="1" hangingPunct="1"/>
            <a:r>
              <a:rPr lang="en-US" smtClean="0"/>
              <a:t>MAL – IAW DA Pam 710-2-1 PARA 5-6d(1) </a:t>
            </a:r>
          </a:p>
        </p:txBody>
      </p:sp>
    </p:spTree>
    <p:extLst>
      <p:ext uri="{BB962C8B-B14F-4D97-AF65-F5344CB8AC3E}">
        <p14:creationId xmlns:p14="http://schemas.microsoft.com/office/powerpoint/2010/main" val="247846784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p:spPr>
        <p:txBody>
          <a:bodyPr/>
          <a:lstStyle/>
          <a:p>
            <a:fld id="{DFEA1BBC-0525-44AE-BBD0-78CCBBC585E2}" type="slidenum">
              <a:rPr lang="en-US" smtClean="0"/>
              <a:pPr/>
              <a:t>121</a:t>
            </a:fld>
            <a:endParaRPr lang="en-US" smtClean="0"/>
          </a:p>
        </p:txBody>
      </p:sp>
      <p:sp>
        <p:nvSpPr>
          <p:cNvPr id="272387" name="Rectangle 2"/>
          <p:cNvSpPr>
            <a:spLocks noGrp="1" noRot="1" noChangeAspect="1" noChangeArrowheads="1" noTextEdit="1"/>
          </p:cNvSpPr>
          <p:nvPr>
            <p:ph type="sldImg"/>
          </p:nvPr>
        </p:nvSpPr>
        <p:spPr>
          <a:ln/>
        </p:spPr>
      </p:sp>
      <p:sp>
        <p:nvSpPr>
          <p:cNvPr id="27238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5701779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p:spPr>
        <p:txBody>
          <a:bodyPr/>
          <a:lstStyle/>
          <a:p>
            <a:fld id="{FF979EE1-B9ED-4311-9D23-FBDB878831E4}" type="slidenum">
              <a:rPr lang="en-US" smtClean="0"/>
              <a:pPr/>
              <a:t>123</a:t>
            </a:fld>
            <a:endParaRPr lang="en-US" smtClean="0"/>
          </a:p>
        </p:txBody>
      </p:sp>
      <p:sp>
        <p:nvSpPr>
          <p:cNvPr id="273411" name="Rectangle 2"/>
          <p:cNvSpPr>
            <a:spLocks noGrp="1" noRot="1" noChangeAspect="1" noChangeArrowheads="1" noTextEdit="1"/>
          </p:cNvSpPr>
          <p:nvPr>
            <p:ph type="sldImg"/>
          </p:nvPr>
        </p:nvSpPr>
        <p:spPr>
          <a:ln/>
        </p:spPr>
      </p:sp>
      <p:sp>
        <p:nvSpPr>
          <p:cNvPr id="27341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7053455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8E17AD-2CA8-47CC-BBA8-5FF8D07493DF}" type="slidenum">
              <a:rPr lang="en-US" smtClean="0"/>
              <a:t>127</a:t>
            </a:fld>
            <a:endParaRPr lang="en-US" dirty="0"/>
          </a:p>
        </p:txBody>
      </p:sp>
    </p:spTree>
    <p:extLst>
      <p:ext uri="{BB962C8B-B14F-4D97-AF65-F5344CB8AC3E}">
        <p14:creationId xmlns:p14="http://schemas.microsoft.com/office/powerpoint/2010/main" val="37634915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txBox="1">
            <a:spLocks noGrp="1" noChangeArrowheads="1"/>
          </p:cNvSpPr>
          <p:nvPr/>
        </p:nvSpPr>
        <p:spPr bwMode="auto">
          <a:xfrm>
            <a:off x="3898102" y="8829967"/>
            <a:ext cx="2982119" cy="464820"/>
          </a:xfrm>
          <a:prstGeom prst="rect">
            <a:avLst/>
          </a:prstGeom>
          <a:noFill/>
          <a:ln w="9525">
            <a:noFill/>
            <a:miter lim="800000"/>
            <a:headEnd/>
            <a:tailEnd/>
          </a:ln>
        </p:spPr>
        <p:txBody>
          <a:bodyPr lIns="92446" tIns="46223" rIns="92446" bIns="46223" anchor="b"/>
          <a:lstStyle/>
          <a:p>
            <a:pPr algn="r"/>
            <a:fld id="{7A25C27C-67AB-4876-9A8C-70DFC2902669}" type="slidenum">
              <a:rPr lang="en-US" sz="1200"/>
              <a:pPr algn="r"/>
              <a:t>128</a:t>
            </a:fld>
            <a:endParaRPr lang="en-US" sz="1200" dirty="0"/>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p:spPr>
        <p:txBody>
          <a:bodyPr/>
          <a:lstStyle/>
          <a:p>
            <a:pPr eaLnBrk="1" hangingPunct="1"/>
            <a:r>
              <a:rPr lang="en-US" dirty="0" smtClean="0"/>
              <a:t>Cross bows, Bows, Knives, Swords, Slingshots are not required to be registered on the installation. </a:t>
            </a:r>
          </a:p>
        </p:txBody>
      </p:sp>
    </p:spTree>
    <p:extLst>
      <p:ext uri="{BB962C8B-B14F-4D97-AF65-F5344CB8AC3E}">
        <p14:creationId xmlns:p14="http://schemas.microsoft.com/office/powerpoint/2010/main" val="1009766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p>
            <a:fld id="{CA382FBE-F3A0-4F1F-A658-243D43087D66}" type="slidenum">
              <a:rPr lang="en-US" smtClean="0"/>
              <a:pPr/>
              <a:t>36</a:t>
            </a:fld>
            <a:endParaRPr lang="en-US" smtClean="0"/>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p:spPr>
        <p:txBody>
          <a:bodyPr/>
          <a:lstStyle/>
          <a:p>
            <a:pPr eaLnBrk="1" hangingPunct="1"/>
            <a:r>
              <a:rPr lang="en-US" smtClean="0"/>
              <a:t>AR 190-11 Para 4-16</a:t>
            </a:r>
          </a:p>
          <a:p>
            <a:pPr eaLnBrk="1" hangingPunct="1"/>
            <a:endParaRPr lang="en-US" smtClean="0"/>
          </a:p>
          <a:p>
            <a:pPr eaLnBrk="1" hangingPunct="1"/>
            <a:r>
              <a:rPr lang="en-US" smtClean="0"/>
              <a:t>Must be posted at  eye level outside of arms room</a:t>
            </a:r>
          </a:p>
        </p:txBody>
      </p:sp>
    </p:spTree>
    <p:extLst>
      <p:ext uri="{BB962C8B-B14F-4D97-AF65-F5344CB8AC3E}">
        <p14:creationId xmlns:p14="http://schemas.microsoft.com/office/powerpoint/2010/main" val="316353326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p:spPr>
        <p:txBody>
          <a:bodyPr/>
          <a:lstStyle/>
          <a:p>
            <a:pPr>
              <a:buFontTx/>
              <a:buChar char="•"/>
            </a:pPr>
            <a:r>
              <a:rPr lang="en-US" sz="1600" dirty="0">
                <a:latin typeface="Arial" charset="0"/>
                <a:cs typeface="Arial" charset="0"/>
              </a:rPr>
              <a:t> Are POFs store in a separate container from government weapons?</a:t>
            </a:r>
          </a:p>
          <a:p>
            <a:pPr>
              <a:buFontTx/>
              <a:buChar char="•"/>
            </a:pPr>
            <a:r>
              <a:rPr lang="en-US" sz="1600" dirty="0">
                <a:latin typeface="Arial" charset="0"/>
                <a:cs typeface="Arial" charset="0"/>
              </a:rPr>
              <a:t> Is private ammo stored separate from GOV ammo?</a:t>
            </a:r>
          </a:p>
          <a:p>
            <a:pPr>
              <a:buFontTx/>
              <a:buChar char="•"/>
            </a:pPr>
            <a:r>
              <a:rPr lang="en-US" sz="1600" dirty="0">
                <a:latin typeface="Arial" charset="0"/>
                <a:cs typeface="Arial" charset="0"/>
              </a:rPr>
              <a:t> Does the current CDR/1SG know who has POFs?</a:t>
            </a:r>
          </a:p>
          <a:p>
            <a:pPr>
              <a:buFontTx/>
              <a:buChar char="•"/>
            </a:pPr>
            <a:r>
              <a:rPr lang="en-US" sz="1600" dirty="0">
                <a:latin typeface="Arial" charset="0"/>
                <a:cs typeface="Arial" charset="0"/>
              </a:rPr>
              <a:t> Does the armorer have a list of who in the unit have authorized POFs registered and store elsewhere? Quarters, BEQ, BOQ.</a:t>
            </a:r>
          </a:p>
          <a:p>
            <a:pPr>
              <a:buFontTx/>
              <a:buChar char="•"/>
            </a:pPr>
            <a:r>
              <a:rPr lang="en-US" sz="1600" dirty="0">
                <a:latin typeface="Arial" charset="0"/>
                <a:cs typeface="Arial" charset="0"/>
              </a:rPr>
              <a:t> You can not require a Soldier to register POF on post if the firearm is never brought on the installation.</a:t>
            </a:r>
          </a:p>
          <a:p>
            <a:pPr>
              <a:buFontTx/>
              <a:buChar char="•"/>
            </a:pPr>
            <a:r>
              <a:rPr lang="en-US" sz="1600" dirty="0">
                <a:latin typeface="Arial" charset="0"/>
                <a:cs typeface="Arial" charset="0"/>
              </a:rPr>
              <a:t>You can not authorize a Soldier in the barracks to store his POF elsewhere on the Installation besides the Arms Room.</a:t>
            </a:r>
          </a:p>
          <a:p>
            <a:pPr>
              <a:buFontTx/>
              <a:buChar char="•"/>
            </a:pPr>
            <a:r>
              <a:rPr lang="en-US" sz="1600" dirty="0">
                <a:latin typeface="Arial" charset="0"/>
                <a:cs typeface="Arial" charset="0"/>
              </a:rPr>
              <a:t>Transported directly to and from authorized activities. Range, hunting, dog training area, others to be designated by SMC</a:t>
            </a:r>
          </a:p>
          <a:p>
            <a:pPr>
              <a:buFontTx/>
              <a:buChar char="•"/>
            </a:pPr>
            <a:endParaRPr lang="en-US" dirty="0" smtClean="0"/>
          </a:p>
        </p:txBody>
      </p:sp>
      <p:sp>
        <p:nvSpPr>
          <p:cNvPr id="73732" name="Slide Number Placeholder 3"/>
          <p:cNvSpPr>
            <a:spLocks noGrp="1"/>
          </p:cNvSpPr>
          <p:nvPr>
            <p:ph type="sldNum" sz="quarter" idx="5"/>
          </p:nvPr>
        </p:nvSpPr>
        <p:spPr>
          <a:noFill/>
        </p:spPr>
        <p:txBody>
          <a:bodyPr/>
          <a:lstStyle/>
          <a:p>
            <a:fld id="{75BFFC0E-CECB-49CD-9DC9-F834CA4EF838}" type="slidenum">
              <a:rPr lang="en-US" smtClean="0"/>
              <a:pPr/>
              <a:t>129</a:t>
            </a:fld>
            <a:endParaRPr lang="en-US" dirty="0" smtClean="0"/>
          </a:p>
        </p:txBody>
      </p:sp>
    </p:spTree>
    <p:extLst>
      <p:ext uri="{BB962C8B-B14F-4D97-AF65-F5344CB8AC3E}">
        <p14:creationId xmlns:p14="http://schemas.microsoft.com/office/powerpoint/2010/main" val="208367491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8E17AD-2CA8-47CC-BBA8-5FF8D07493DF}" type="slidenum">
              <a:rPr lang="en-US" smtClean="0"/>
              <a:t>130</a:t>
            </a:fld>
            <a:endParaRPr lang="en-US" dirty="0"/>
          </a:p>
        </p:txBody>
      </p:sp>
    </p:spTree>
    <p:extLst>
      <p:ext uri="{BB962C8B-B14F-4D97-AF65-F5344CB8AC3E}">
        <p14:creationId xmlns:p14="http://schemas.microsoft.com/office/powerpoint/2010/main" val="215300370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pPr>
              <a:buFontTx/>
              <a:buChar char="•"/>
            </a:pPr>
            <a:r>
              <a:rPr lang="en-US" sz="1600" dirty="0">
                <a:latin typeface="Arial" charset="0"/>
                <a:cs typeface="Arial" charset="0"/>
              </a:rPr>
              <a:t> Are POFs store in a separate container from government weapons?</a:t>
            </a:r>
          </a:p>
          <a:p>
            <a:pPr>
              <a:buFontTx/>
              <a:buChar char="•"/>
            </a:pPr>
            <a:r>
              <a:rPr lang="en-US" sz="1600" dirty="0">
                <a:latin typeface="Arial" charset="0"/>
                <a:cs typeface="Arial" charset="0"/>
              </a:rPr>
              <a:t> Is private ammo stored separate from GOV ammo?</a:t>
            </a:r>
          </a:p>
          <a:p>
            <a:pPr>
              <a:buFontTx/>
              <a:buChar char="•"/>
            </a:pPr>
            <a:r>
              <a:rPr lang="en-US" sz="1600" dirty="0">
                <a:latin typeface="Arial" charset="0"/>
                <a:cs typeface="Arial" charset="0"/>
              </a:rPr>
              <a:t> Does the current CDR/1SG know who has POFs?</a:t>
            </a:r>
          </a:p>
          <a:p>
            <a:pPr>
              <a:buFontTx/>
              <a:buChar char="•"/>
            </a:pPr>
            <a:r>
              <a:rPr lang="en-US" sz="1600" dirty="0">
                <a:latin typeface="Arial" charset="0"/>
                <a:cs typeface="Arial" charset="0"/>
              </a:rPr>
              <a:t> Does the armorer have a list of who in the unit have authorized POFs registered and store elsewhere? Quarters, BEQ, BOQ.</a:t>
            </a:r>
          </a:p>
          <a:p>
            <a:pPr>
              <a:buFontTx/>
              <a:buChar char="•"/>
            </a:pPr>
            <a:r>
              <a:rPr lang="en-US" sz="1600" dirty="0">
                <a:latin typeface="Arial" charset="0"/>
                <a:cs typeface="Arial" charset="0"/>
              </a:rPr>
              <a:t> You can not require a Soldier to register POF on post if the firearm is never brought on the installation.</a:t>
            </a:r>
          </a:p>
          <a:p>
            <a:pPr>
              <a:buFontTx/>
              <a:buChar char="•"/>
            </a:pPr>
            <a:r>
              <a:rPr lang="en-US" sz="1600" dirty="0">
                <a:latin typeface="Arial" charset="0"/>
                <a:cs typeface="Arial" charset="0"/>
              </a:rPr>
              <a:t>You can not authorize a Soldier in the barracks to store his POF elsewhere on the Installation besides the Arms Room.</a:t>
            </a:r>
          </a:p>
          <a:p>
            <a:pPr>
              <a:buFontTx/>
              <a:buChar char="•"/>
            </a:pPr>
            <a:r>
              <a:rPr lang="en-US" sz="1600" dirty="0">
                <a:latin typeface="Arial" charset="0"/>
                <a:cs typeface="Arial" charset="0"/>
              </a:rPr>
              <a:t>Transported directly to and from authorized activities. Range, hunting, dog training area, others to be designated by SMC</a:t>
            </a:r>
          </a:p>
          <a:p>
            <a:pPr>
              <a:buFontTx/>
              <a:buChar char="•"/>
            </a:pPr>
            <a:endParaRPr lang="en-US" dirty="0" smtClean="0"/>
          </a:p>
        </p:txBody>
      </p:sp>
      <p:sp>
        <p:nvSpPr>
          <p:cNvPr id="74756" name="Slide Number Placeholder 3"/>
          <p:cNvSpPr>
            <a:spLocks noGrp="1"/>
          </p:cNvSpPr>
          <p:nvPr>
            <p:ph type="sldNum" sz="quarter" idx="5"/>
          </p:nvPr>
        </p:nvSpPr>
        <p:spPr>
          <a:noFill/>
        </p:spPr>
        <p:txBody>
          <a:bodyPr/>
          <a:lstStyle/>
          <a:p>
            <a:fld id="{A3E22353-F5D9-4CFA-9D9F-46651E009459}" type="slidenum">
              <a:rPr lang="en-US" smtClean="0"/>
              <a:pPr/>
              <a:t>131</a:t>
            </a:fld>
            <a:endParaRPr lang="en-US" dirty="0" smtClean="0"/>
          </a:p>
        </p:txBody>
      </p:sp>
    </p:spTree>
    <p:extLst>
      <p:ext uri="{BB962C8B-B14F-4D97-AF65-F5344CB8AC3E}">
        <p14:creationId xmlns:p14="http://schemas.microsoft.com/office/powerpoint/2010/main" val="63516559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8E17AD-2CA8-47CC-BBA8-5FF8D07493DF}" type="slidenum">
              <a:rPr lang="en-US" smtClean="0"/>
              <a:t>132</a:t>
            </a:fld>
            <a:endParaRPr lang="en-US" dirty="0"/>
          </a:p>
        </p:txBody>
      </p:sp>
    </p:spTree>
    <p:extLst>
      <p:ext uri="{BB962C8B-B14F-4D97-AF65-F5344CB8AC3E}">
        <p14:creationId xmlns:p14="http://schemas.microsoft.com/office/powerpoint/2010/main" val="61632441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pPr>
              <a:buFontTx/>
              <a:buChar char="•"/>
            </a:pPr>
            <a:r>
              <a:rPr lang="en-US" sz="1600" dirty="0">
                <a:latin typeface="Arial" charset="0"/>
                <a:cs typeface="Arial" charset="0"/>
              </a:rPr>
              <a:t> Are POFs store in a separate container from government weapons?</a:t>
            </a:r>
          </a:p>
          <a:p>
            <a:pPr>
              <a:buFontTx/>
              <a:buChar char="•"/>
            </a:pPr>
            <a:r>
              <a:rPr lang="en-US" sz="1600" dirty="0">
                <a:latin typeface="Arial" charset="0"/>
                <a:cs typeface="Arial" charset="0"/>
              </a:rPr>
              <a:t> Is private ammo stored separate from GOV ammo?</a:t>
            </a:r>
          </a:p>
          <a:p>
            <a:pPr>
              <a:buFontTx/>
              <a:buChar char="•"/>
            </a:pPr>
            <a:r>
              <a:rPr lang="en-US" sz="1600" dirty="0">
                <a:latin typeface="Arial" charset="0"/>
                <a:cs typeface="Arial" charset="0"/>
              </a:rPr>
              <a:t> Does the current CDR/1SG know who has POFs?</a:t>
            </a:r>
          </a:p>
          <a:p>
            <a:pPr>
              <a:buFontTx/>
              <a:buChar char="•"/>
            </a:pPr>
            <a:r>
              <a:rPr lang="en-US" sz="1600" dirty="0">
                <a:latin typeface="Arial" charset="0"/>
                <a:cs typeface="Arial" charset="0"/>
              </a:rPr>
              <a:t> Does the armorer have a list of who in the unit have authorized POFs registered and store elsewhere? Quarters, BEQ, BOQ.</a:t>
            </a:r>
          </a:p>
          <a:p>
            <a:pPr>
              <a:buFontTx/>
              <a:buChar char="•"/>
            </a:pPr>
            <a:r>
              <a:rPr lang="en-US" sz="1600" dirty="0">
                <a:latin typeface="Arial" charset="0"/>
                <a:cs typeface="Arial" charset="0"/>
              </a:rPr>
              <a:t> You can not require a Soldier to register POF on post if the firearm is never brought on the installation.</a:t>
            </a:r>
          </a:p>
          <a:p>
            <a:pPr>
              <a:buFontTx/>
              <a:buChar char="•"/>
            </a:pPr>
            <a:r>
              <a:rPr lang="en-US" sz="1600" dirty="0">
                <a:latin typeface="Arial" charset="0"/>
                <a:cs typeface="Arial" charset="0"/>
              </a:rPr>
              <a:t>You can not authorize a Soldier in the barracks to store his POF elsewhere on the Installation besides the Arms Room.</a:t>
            </a:r>
          </a:p>
          <a:p>
            <a:pPr>
              <a:buFontTx/>
              <a:buChar char="•"/>
            </a:pPr>
            <a:r>
              <a:rPr lang="en-US" sz="1600" dirty="0">
                <a:latin typeface="Arial" charset="0"/>
                <a:cs typeface="Arial" charset="0"/>
              </a:rPr>
              <a:t>Transported directly to and from authorized activities. Range, hunting, dog training area, others to be designated by SMC</a:t>
            </a:r>
          </a:p>
          <a:p>
            <a:pPr>
              <a:buFontTx/>
              <a:buChar char="•"/>
            </a:pPr>
            <a:endParaRPr lang="en-US" dirty="0" smtClean="0"/>
          </a:p>
        </p:txBody>
      </p:sp>
      <p:sp>
        <p:nvSpPr>
          <p:cNvPr id="74756" name="Slide Number Placeholder 3"/>
          <p:cNvSpPr>
            <a:spLocks noGrp="1"/>
          </p:cNvSpPr>
          <p:nvPr>
            <p:ph type="sldNum" sz="quarter" idx="5"/>
          </p:nvPr>
        </p:nvSpPr>
        <p:spPr>
          <a:noFill/>
        </p:spPr>
        <p:txBody>
          <a:bodyPr/>
          <a:lstStyle/>
          <a:p>
            <a:fld id="{A3E22353-F5D9-4CFA-9D9F-46651E009459}" type="slidenum">
              <a:rPr lang="en-US" smtClean="0"/>
              <a:pPr/>
              <a:t>133</a:t>
            </a:fld>
            <a:endParaRPr lang="en-US" dirty="0" smtClean="0"/>
          </a:p>
        </p:txBody>
      </p:sp>
    </p:spTree>
    <p:extLst>
      <p:ext uri="{BB962C8B-B14F-4D97-AF65-F5344CB8AC3E}">
        <p14:creationId xmlns:p14="http://schemas.microsoft.com/office/powerpoint/2010/main" val="270450257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8E17AD-2CA8-47CC-BBA8-5FF8D07493DF}" type="slidenum">
              <a:rPr lang="en-US" smtClean="0"/>
              <a:t>134</a:t>
            </a:fld>
            <a:endParaRPr lang="en-US" dirty="0"/>
          </a:p>
        </p:txBody>
      </p:sp>
    </p:spTree>
    <p:extLst>
      <p:ext uri="{BB962C8B-B14F-4D97-AF65-F5344CB8AC3E}">
        <p14:creationId xmlns:p14="http://schemas.microsoft.com/office/powerpoint/2010/main" val="14503096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8E17AD-2CA8-47CC-BBA8-5FF8D07493DF}" type="slidenum">
              <a:rPr lang="en-US" smtClean="0"/>
              <a:t>135</a:t>
            </a:fld>
            <a:endParaRPr lang="en-US" dirty="0"/>
          </a:p>
        </p:txBody>
      </p:sp>
    </p:spTree>
    <p:extLst>
      <p:ext uri="{BB962C8B-B14F-4D97-AF65-F5344CB8AC3E}">
        <p14:creationId xmlns:p14="http://schemas.microsoft.com/office/powerpoint/2010/main" val="86993881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8E17AD-2CA8-47CC-BBA8-5FF8D07493DF}" type="slidenum">
              <a:rPr lang="en-US" smtClean="0"/>
              <a:t>136</a:t>
            </a:fld>
            <a:endParaRPr lang="en-US" dirty="0"/>
          </a:p>
        </p:txBody>
      </p:sp>
    </p:spTree>
    <p:extLst>
      <p:ext uri="{BB962C8B-B14F-4D97-AF65-F5344CB8AC3E}">
        <p14:creationId xmlns:p14="http://schemas.microsoft.com/office/powerpoint/2010/main" val="394178805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8E17AD-2CA8-47CC-BBA8-5FF8D07493DF}" type="slidenum">
              <a:rPr lang="en-US" smtClean="0"/>
              <a:t>137</a:t>
            </a:fld>
            <a:endParaRPr lang="en-US" dirty="0"/>
          </a:p>
        </p:txBody>
      </p:sp>
    </p:spTree>
    <p:extLst>
      <p:ext uri="{BB962C8B-B14F-4D97-AF65-F5344CB8AC3E}">
        <p14:creationId xmlns:p14="http://schemas.microsoft.com/office/powerpoint/2010/main" val="172632291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8E17AD-2CA8-47CC-BBA8-5FF8D07493DF}" type="slidenum">
              <a:rPr lang="en-US" smtClean="0"/>
              <a:t>138</a:t>
            </a:fld>
            <a:endParaRPr lang="en-US" dirty="0"/>
          </a:p>
        </p:txBody>
      </p:sp>
    </p:spTree>
    <p:extLst>
      <p:ext uri="{BB962C8B-B14F-4D97-AF65-F5344CB8AC3E}">
        <p14:creationId xmlns:p14="http://schemas.microsoft.com/office/powerpoint/2010/main" val="3780156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fld id="{EABC2E32-70C5-49D4-8185-E9DCEB3C9FC9}" type="slidenum">
              <a:rPr lang="en-US" smtClean="0"/>
              <a:pPr/>
              <a:t>37</a:t>
            </a:fld>
            <a:endParaRPr lang="en-US" smtClean="0"/>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p:spPr>
        <p:txBody>
          <a:bodyPr/>
          <a:lstStyle/>
          <a:p>
            <a:pPr eaLnBrk="1" hangingPunct="1"/>
            <a:r>
              <a:rPr lang="en-US" smtClean="0"/>
              <a:t>What should be posted outside of the arms room.</a:t>
            </a:r>
          </a:p>
        </p:txBody>
      </p:sp>
    </p:spTree>
    <p:extLst>
      <p:ext uri="{BB962C8B-B14F-4D97-AF65-F5344CB8AC3E}">
        <p14:creationId xmlns:p14="http://schemas.microsoft.com/office/powerpoint/2010/main" val="323295900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8E17AD-2CA8-47CC-BBA8-5FF8D07493DF}" type="slidenum">
              <a:rPr lang="en-US" smtClean="0"/>
              <a:t>139</a:t>
            </a:fld>
            <a:endParaRPr lang="en-US" dirty="0"/>
          </a:p>
        </p:txBody>
      </p:sp>
    </p:spTree>
    <p:extLst>
      <p:ext uri="{BB962C8B-B14F-4D97-AF65-F5344CB8AC3E}">
        <p14:creationId xmlns:p14="http://schemas.microsoft.com/office/powerpoint/2010/main" val="1469470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8E17AD-2CA8-47CC-BBA8-5FF8D07493DF}" type="slidenum">
              <a:rPr lang="en-US" smtClean="0"/>
              <a:t>140</a:t>
            </a:fld>
            <a:endParaRPr lang="en-US" dirty="0"/>
          </a:p>
        </p:txBody>
      </p:sp>
    </p:spTree>
    <p:extLst>
      <p:ext uri="{BB962C8B-B14F-4D97-AF65-F5344CB8AC3E}">
        <p14:creationId xmlns:p14="http://schemas.microsoft.com/office/powerpoint/2010/main" val="353083566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txBox="1">
            <a:spLocks noGrp="1" noChangeArrowheads="1"/>
          </p:cNvSpPr>
          <p:nvPr/>
        </p:nvSpPr>
        <p:spPr bwMode="auto">
          <a:xfrm>
            <a:off x="3898102" y="8829967"/>
            <a:ext cx="2982119" cy="464820"/>
          </a:xfrm>
          <a:prstGeom prst="rect">
            <a:avLst/>
          </a:prstGeom>
          <a:noFill/>
          <a:ln w="9525">
            <a:noFill/>
            <a:miter lim="800000"/>
            <a:headEnd/>
            <a:tailEnd/>
          </a:ln>
        </p:spPr>
        <p:txBody>
          <a:bodyPr lIns="92446" tIns="46223" rIns="92446" bIns="46223" anchor="b"/>
          <a:lstStyle/>
          <a:p>
            <a:pPr algn="r"/>
            <a:fld id="{479C078E-7DFC-4100-A909-5BD028211AFA}" type="slidenum">
              <a:rPr lang="en-US" sz="1200"/>
              <a:pPr algn="r"/>
              <a:t>141</a:t>
            </a:fld>
            <a:endParaRPr lang="en-US" sz="1200" dirty="0"/>
          </a:p>
        </p:txBody>
      </p:sp>
      <p:sp>
        <p:nvSpPr>
          <p:cNvPr id="265219" name="Rectangle 2"/>
          <p:cNvSpPr>
            <a:spLocks noGrp="1" noRot="1" noChangeAspect="1" noChangeArrowheads="1" noTextEdit="1"/>
          </p:cNvSpPr>
          <p:nvPr>
            <p:ph type="sldImg"/>
          </p:nvPr>
        </p:nvSpPr>
        <p:spPr>
          <a:ln/>
        </p:spPr>
      </p:sp>
      <p:sp>
        <p:nvSpPr>
          <p:cNvPr id="265220"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401788705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8E17AD-2CA8-47CC-BBA8-5FF8D07493DF}" type="slidenum">
              <a:rPr lang="en-US" smtClean="0"/>
              <a:t>142</a:t>
            </a:fld>
            <a:endParaRPr lang="en-US" dirty="0"/>
          </a:p>
        </p:txBody>
      </p:sp>
    </p:spTree>
    <p:extLst>
      <p:ext uri="{BB962C8B-B14F-4D97-AF65-F5344CB8AC3E}">
        <p14:creationId xmlns:p14="http://schemas.microsoft.com/office/powerpoint/2010/main" val="2139820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txBox="1">
            <a:spLocks noGrp="1" noChangeArrowheads="1"/>
          </p:cNvSpPr>
          <p:nvPr/>
        </p:nvSpPr>
        <p:spPr bwMode="auto">
          <a:xfrm>
            <a:off x="3898102" y="8829967"/>
            <a:ext cx="2982119" cy="464820"/>
          </a:xfrm>
          <a:prstGeom prst="rect">
            <a:avLst/>
          </a:prstGeom>
          <a:noFill/>
          <a:ln w="9525">
            <a:noFill/>
            <a:miter lim="800000"/>
            <a:headEnd/>
            <a:tailEnd/>
          </a:ln>
        </p:spPr>
        <p:txBody>
          <a:bodyPr lIns="92446" tIns="46223" rIns="92446" bIns="46223" anchor="b"/>
          <a:lstStyle/>
          <a:p>
            <a:pPr algn="r"/>
            <a:fld id="{82A4BD19-9D56-49C2-B95E-338974105772}" type="slidenum">
              <a:rPr lang="en-US" sz="1200"/>
              <a:pPr algn="r"/>
              <a:t>143</a:t>
            </a:fld>
            <a:endParaRPr lang="en-US" sz="1200" dirty="0"/>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a:ln/>
        </p:spPr>
        <p:txBody>
          <a:bodyPr/>
          <a:lstStyle/>
          <a:p>
            <a:pPr eaLnBrk="1" hangingPunct="1"/>
            <a:r>
              <a:rPr lang="en-US" dirty="0" smtClean="0"/>
              <a:t>IAW AR 190-11 4-5 a(1)</a:t>
            </a:r>
          </a:p>
        </p:txBody>
      </p:sp>
    </p:spTree>
    <p:extLst>
      <p:ext uri="{BB962C8B-B14F-4D97-AF65-F5344CB8AC3E}">
        <p14:creationId xmlns:p14="http://schemas.microsoft.com/office/powerpoint/2010/main" val="167654373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txBox="1">
            <a:spLocks noGrp="1" noChangeArrowheads="1"/>
          </p:cNvSpPr>
          <p:nvPr/>
        </p:nvSpPr>
        <p:spPr bwMode="auto">
          <a:xfrm>
            <a:off x="3898102" y="8829967"/>
            <a:ext cx="2982119" cy="464820"/>
          </a:xfrm>
          <a:prstGeom prst="rect">
            <a:avLst/>
          </a:prstGeom>
          <a:noFill/>
          <a:ln w="9525">
            <a:noFill/>
            <a:miter lim="800000"/>
            <a:headEnd/>
            <a:tailEnd/>
          </a:ln>
        </p:spPr>
        <p:txBody>
          <a:bodyPr lIns="92446" tIns="46223" rIns="92446" bIns="46223" anchor="b"/>
          <a:lstStyle/>
          <a:p>
            <a:pPr algn="r"/>
            <a:fld id="{7CD78EFD-65B7-4A10-B901-82918C37E1F5}" type="slidenum">
              <a:rPr lang="en-US" sz="1200"/>
              <a:pPr algn="r"/>
              <a:t>144</a:t>
            </a:fld>
            <a:endParaRPr lang="en-US" sz="1200" dirty="0"/>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p:spPr>
        <p:txBody>
          <a:bodyPr/>
          <a:lstStyle/>
          <a:p>
            <a:pPr eaLnBrk="1" hangingPunct="1"/>
            <a:r>
              <a:rPr lang="en-US" dirty="0" smtClean="0"/>
              <a:t>IAW AR 190-11 4-5 a(1)</a:t>
            </a:r>
          </a:p>
        </p:txBody>
      </p:sp>
    </p:spTree>
    <p:extLst>
      <p:ext uri="{BB962C8B-B14F-4D97-AF65-F5344CB8AC3E}">
        <p14:creationId xmlns:p14="http://schemas.microsoft.com/office/powerpoint/2010/main" val="19336397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txBox="1">
            <a:spLocks noGrp="1" noChangeArrowheads="1"/>
          </p:cNvSpPr>
          <p:nvPr/>
        </p:nvSpPr>
        <p:spPr bwMode="auto">
          <a:xfrm>
            <a:off x="3898102" y="8829967"/>
            <a:ext cx="2982119" cy="464820"/>
          </a:xfrm>
          <a:prstGeom prst="rect">
            <a:avLst/>
          </a:prstGeom>
          <a:noFill/>
          <a:ln w="9525">
            <a:noFill/>
            <a:miter lim="800000"/>
            <a:headEnd/>
            <a:tailEnd/>
          </a:ln>
        </p:spPr>
        <p:txBody>
          <a:bodyPr lIns="92446" tIns="46223" rIns="92446" bIns="46223" anchor="b"/>
          <a:lstStyle/>
          <a:p>
            <a:pPr algn="r"/>
            <a:fld id="{7CD78EFD-65B7-4A10-B901-82918C37E1F5}" type="slidenum">
              <a:rPr lang="en-US" sz="1200"/>
              <a:pPr algn="r"/>
              <a:t>145</a:t>
            </a:fld>
            <a:endParaRPr lang="en-US" sz="1200" dirty="0"/>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p:spPr>
        <p:txBody>
          <a:bodyPr/>
          <a:lstStyle/>
          <a:p>
            <a:pPr eaLnBrk="1" hangingPunct="1"/>
            <a:r>
              <a:rPr lang="en-US" dirty="0" smtClean="0"/>
              <a:t>IAW AR 190-11 4-5 a(1)</a:t>
            </a:r>
          </a:p>
        </p:txBody>
      </p:sp>
    </p:spTree>
    <p:extLst>
      <p:ext uri="{BB962C8B-B14F-4D97-AF65-F5344CB8AC3E}">
        <p14:creationId xmlns:p14="http://schemas.microsoft.com/office/powerpoint/2010/main" val="374875246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txBox="1">
            <a:spLocks noGrp="1" noChangeArrowheads="1"/>
          </p:cNvSpPr>
          <p:nvPr/>
        </p:nvSpPr>
        <p:spPr bwMode="auto">
          <a:xfrm>
            <a:off x="3898102" y="8829967"/>
            <a:ext cx="2982119" cy="464820"/>
          </a:xfrm>
          <a:prstGeom prst="rect">
            <a:avLst/>
          </a:prstGeom>
          <a:noFill/>
          <a:ln w="9525">
            <a:noFill/>
            <a:miter lim="800000"/>
            <a:headEnd/>
            <a:tailEnd/>
          </a:ln>
        </p:spPr>
        <p:txBody>
          <a:bodyPr lIns="92446" tIns="46223" rIns="92446" bIns="46223" anchor="b"/>
          <a:lstStyle/>
          <a:p>
            <a:pPr algn="r"/>
            <a:fld id="{7CD78EFD-65B7-4A10-B901-82918C37E1F5}" type="slidenum">
              <a:rPr lang="en-US" sz="1200"/>
              <a:pPr algn="r"/>
              <a:t>146</a:t>
            </a:fld>
            <a:endParaRPr lang="en-US" sz="1200" dirty="0"/>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p:spPr>
        <p:txBody>
          <a:bodyPr/>
          <a:lstStyle/>
          <a:p>
            <a:pPr eaLnBrk="1" hangingPunct="1"/>
            <a:r>
              <a:rPr lang="en-US" dirty="0" smtClean="0"/>
              <a:t>IAW AR 190-11 4-5 a(1)</a:t>
            </a:r>
          </a:p>
        </p:txBody>
      </p:sp>
    </p:spTree>
    <p:extLst>
      <p:ext uri="{BB962C8B-B14F-4D97-AF65-F5344CB8AC3E}">
        <p14:creationId xmlns:p14="http://schemas.microsoft.com/office/powerpoint/2010/main" val="325533571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8E17AD-2CA8-47CC-BBA8-5FF8D07493DF}" type="slidenum">
              <a:rPr lang="en-US" smtClean="0"/>
              <a:t>147</a:t>
            </a:fld>
            <a:endParaRPr lang="en-US" dirty="0"/>
          </a:p>
        </p:txBody>
      </p:sp>
    </p:spTree>
    <p:extLst>
      <p:ext uri="{BB962C8B-B14F-4D97-AF65-F5344CB8AC3E}">
        <p14:creationId xmlns:p14="http://schemas.microsoft.com/office/powerpoint/2010/main" val="2957018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690F4B65-4517-4820-A7E5-1CE0E056243E}" type="slidenum">
              <a:rPr lang="en-US" smtClean="0"/>
              <a:pPr/>
              <a:t>38</a:t>
            </a:fld>
            <a:endParaRPr lang="en-US" smtClean="0"/>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p:spPr>
        <p:txBody>
          <a:bodyPr/>
          <a:lstStyle/>
          <a:p>
            <a:pPr eaLnBrk="1" hangingPunct="1"/>
            <a:r>
              <a:rPr lang="en-US" sz="2000" smtClean="0">
                <a:latin typeface="Times New Roman" pitchFamily="18" charset="0"/>
              </a:rPr>
              <a:t>WHEN AN ARMS ROOM IS LOCATED WITHIN ANOTHER SECURE ROOM, THE ENTRANCE TO THE SECURE ROOM WILL BE ILLUMINATED</a:t>
            </a:r>
            <a:r>
              <a:rPr lang="en-US" sz="2000" b="1" smtClean="0">
                <a:latin typeface="Times New Roman" pitchFamily="18" charset="0"/>
              </a:rPr>
              <a:t>.</a:t>
            </a:r>
          </a:p>
          <a:p>
            <a:pPr eaLnBrk="1" hangingPunct="1"/>
            <a:endParaRPr lang="en-US" sz="2000" b="1" smtClean="0">
              <a:latin typeface="Times New Roman" pitchFamily="18" charset="0"/>
            </a:endParaRPr>
          </a:p>
          <a:p>
            <a:pPr eaLnBrk="1" hangingPunct="1"/>
            <a:endParaRPr lang="en-US" sz="2000" b="1" smtClean="0">
              <a:latin typeface="Times New Roman" pitchFamily="18" charset="0"/>
            </a:endParaRPr>
          </a:p>
          <a:p>
            <a:pPr eaLnBrk="1" hangingPunct="1"/>
            <a:r>
              <a:rPr lang="en-US" smtClean="0">
                <a:latin typeface="Times New Roman" pitchFamily="18" charset="0"/>
              </a:rPr>
              <a:t>Iaw 190-11 5-4 a-(3) LIGHTING PROTECTION </a:t>
            </a:r>
          </a:p>
        </p:txBody>
      </p:sp>
    </p:spTree>
    <p:extLst>
      <p:ext uri="{BB962C8B-B14F-4D97-AF65-F5344CB8AC3E}">
        <p14:creationId xmlns:p14="http://schemas.microsoft.com/office/powerpoint/2010/main" val="3663561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3694705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50"/>
          <p:cNvSpPr>
            <a:spLocks noGrp="1" noChangeArrowheads="1"/>
          </p:cNvSpPr>
          <p:nvPr>
            <p:ph type="sldNum" sz="quarter" idx="10"/>
          </p:nvPr>
        </p:nvSpPr>
        <p:spPr>
          <a:xfrm>
            <a:off x="5664200" y="6629400"/>
            <a:ext cx="1346200" cy="342900"/>
          </a:xfrm>
          <a:prstGeom prst="rect">
            <a:avLst/>
          </a:prstGeom>
          <a:ln/>
        </p:spPr>
        <p:txBody>
          <a:bodyPr/>
          <a:lstStyle>
            <a:lvl1pPr>
              <a:defRPr/>
            </a:lvl1pPr>
          </a:lstStyle>
          <a:p>
            <a:pPr fontAlgn="base">
              <a:spcBef>
                <a:spcPct val="0"/>
              </a:spcBef>
              <a:spcAft>
                <a:spcPct val="0"/>
              </a:spcAft>
              <a:defRPr/>
            </a:pPr>
            <a:fld id="{F5594E52-0F4F-4D98-847E-8FF1CEFFBB53}" type="slidenum">
              <a:rPr lang="en-US">
                <a:solidFill>
                  <a:srgbClr val="000000"/>
                </a:solidFill>
                <a:cs typeface="Arial" charset="0"/>
              </a:rPr>
              <a:pPr fontAlgn="base">
                <a:spcBef>
                  <a:spcPct val="0"/>
                </a:spcBef>
                <a:spcAft>
                  <a:spcPct val="0"/>
                </a:spcAft>
                <a:defRPr/>
              </a:pPr>
              <a:t>‹#›</a:t>
            </a:fld>
            <a:r>
              <a:rPr lang="en-US" dirty="0">
                <a:solidFill>
                  <a:srgbClr val="000000"/>
                </a:solidFill>
                <a:cs typeface="Arial" charset="0"/>
              </a:rPr>
              <a:t>  OF 11</a:t>
            </a:r>
          </a:p>
        </p:txBody>
      </p:sp>
    </p:spTree>
    <p:extLst>
      <p:ext uri="{BB962C8B-B14F-4D97-AF65-F5344CB8AC3E}">
        <p14:creationId xmlns:p14="http://schemas.microsoft.com/office/powerpoint/2010/main" val="633787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50"/>
          <p:cNvSpPr>
            <a:spLocks noGrp="1" noChangeArrowheads="1"/>
          </p:cNvSpPr>
          <p:nvPr>
            <p:ph type="sldNum" sz="quarter" idx="10"/>
          </p:nvPr>
        </p:nvSpPr>
        <p:spPr>
          <a:xfrm>
            <a:off x="5664200" y="6629400"/>
            <a:ext cx="1346200" cy="342900"/>
          </a:xfrm>
          <a:prstGeom prst="rect">
            <a:avLst/>
          </a:prstGeom>
          <a:ln/>
        </p:spPr>
        <p:txBody>
          <a:bodyPr/>
          <a:lstStyle>
            <a:lvl1pPr>
              <a:defRPr/>
            </a:lvl1pPr>
          </a:lstStyle>
          <a:p>
            <a:pPr fontAlgn="base">
              <a:spcBef>
                <a:spcPct val="0"/>
              </a:spcBef>
              <a:spcAft>
                <a:spcPct val="0"/>
              </a:spcAft>
              <a:defRPr/>
            </a:pPr>
            <a:fld id="{97088EE4-5AE0-471D-90EC-C06F8AE4407E}" type="slidenum">
              <a:rPr lang="en-US">
                <a:solidFill>
                  <a:srgbClr val="000000"/>
                </a:solidFill>
                <a:cs typeface="Arial" charset="0"/>
              </a:rPr>
              <a:pPr fontAlgn="base">
                <a:spcBef>
                  <a:spcPct val="0"/>
                </a:spcBef>
                <a:spcAft>
                  <a:spcPct val="0"/>
                </a:spcAft>
                <a:defRPr/>
              </a:pPr>
              <a:t>‹#›</a:t>
            </a:fld>
            <a:r>
              <a:rPr lang="en-US" dirty="0">
                <a:solidFill>
                  <a:srgbClr val="000000"/>
                </a:solidFill>
                <a:cs typeface="Arial" charset="0"/>
              </a:rPr>
              <a:t>  OF 11</a:t>
            </a:r>
          </a:p>
        </p:txBody>
      </p:sp>
    </p:spTree>
    <p:extLst>
      <p:ext uri="{BB962C8B-B14F-4D97-AF65-F5344CB8AC3E}">
        <p14:creationId xmlns:p14="http://schemas.microsoft.com/office/powerpoint/2010/main" val="1658395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fontAlgn="base">
              <a:spcBef>
                <a:spcPct val="0"/>
              </a:spcBef>
              <a:spcAft>
                <a:spcPct val="0"/>
              </a:spcAft>
            </a:pPr>
            <a:fld id="{7932DA56-307B-4B29-B27D-71513A0C000B}" type="datetimeFigureOut">
              <a:rPr lang="en-US">
                <a:solidFill>
                  <a:srgbClr val="000000"/>
                </a:solidFill>
                <a:cs typeface="Arial" charset="0"/>
              </a:rPr>
              <a:pPr fontAlgn="base">
                <a:spcBef>
                  <a:spcPct val="0"/>
                </a:spcBef>
                <a:spcAft>
                  <a:spcPct val="0"/>
                </a:spcAft>
              </a:pPr>
              <a:t>4/11/2018</a:t>
            </a:fld>
            <a:endParaRPr lang="en-US" dirty="0">
              <a:solidFill>
                <a:srgbClr val="000000"/>
              </a:solidFill>
              <a:cs typeface="Arial" charset="0"/>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fontAlgn="base">
              <a:spcBef>
                <a:spcPct val="0"/>
              </a:spcBef>
              <a:spcAft>
                <a:spcPct val="0"/>
              </a:spcAft>
            </a:pPr>
            <a:endParaRPr lang="en-US" dirty="0">
              <a:solidFill>
                <a:srgbClr val="000000"/>
              </a:solidFill>
              <a:cs typeface="Arial" charset="0"/>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fontAlgn="base">
              <a:spcBef>
                <a:spcPct val="0"/>
              </a:spcBef>
              <a:spcAft>
                <a:spcPct val="0"/>
              </a:spcAft>
            </a:pPr>
            <a:fld id="{94282A35-A01E-42A5-9EE7-291212B999E6}" type="slidenum">
              <a:rPr lang="en-US">
                <a:solidFill>
                  <a:srgbClr val="000000"/>
                </a:solidFill>
                <a:cs typeface="Arial" charset="0"/>
              </a:rPr>
              <a:pPr fontAlgn="base">
                <a:spcBef>
                  <a:spcPct val="0"/>
                </a:spcBef>
                <a:spcAft>
                  <a:spcPct val="0"/>
                </a:spcAft>
              </a:pPr>
              <a:t>‹#›</a:t>
            </a:fld>
            <a:endParaRPr lang="en-US" dirty="0">
              <a:solidFill>
                <a:srgbClr val="000000"/>
              </a:solidFill>
              <a:cs typeface="Arial" charset="0"/>
            </a:endParaRPr>
          </a:p>
        </p:txBody>
      </p:sp>
    </p:spTree>
    <p:extLst>
      <p:ext uri="{BB962C8B-B14F-4D97-AF65-F5344CB8AC3E}">
        <p14:creationId xmlns:p14="http://schemas.microsoft.com/office/powerpoint/2010/main" val="15000121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fontAlgn="base">
              <a:spcBef>
                <a:spcPct val="0"/>
              </a:spcBef>
              <a:spcAft>
                <a:spcPct val="0"/>
              </a:spcAft>
            </a:pPr>
            <a:fld id="{7932DA56-307B-4B29-B27D-71513A0C000B}" type="datetimeFigureOut">
              <a:rPr lang="en-US">
                <a:solidFill>
                  <a:srgbClr val="000000"/>
                </a:solidFill>
                <a:cs typeface="Arial" charset="0"/>
              </a:rPr>
              <a:pPr fontAlgn="base">
                <a:spcBef>
                  <a:spcPct val="0"/>
                </a:spcBef>
                <a:spcAft>
                  <a:spcPct val="0"/>
                </a:spcAft>
              </a:pPr>
              <a:t>4/11/2018</a:t>
            </a:fld>
            <a:endParaRPr lang="en-US" dirty="0">
              <a:solidFill>
                <a:srgbClr val="000000"/>
              </a:solidFill>
              <a:cs typeface="Arial" charset="0"/>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fontAlgn="base">
              <a:spcBef>
                <a:spcPct val="0"/>
              </a:spcBef>
              <a:spcAft>
                <a:spcPct val="0"/>
              </a:spcAft>
            </a:pPr>
            <a:endParaRPr lang="en-US" dirty="0">
              <a:solidFill>
                <a:srgbClr val="000000"/>
              </a:solidFill>
              <a:cs typeface="Arial" charset="0"/>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fontAlgn="base">
              <a:spcBef>
                <a:spcPct val="0"/>
              </a:spcBef>
              <a:spcAft>
                <a:spcPct val="0"/>
              </a:spcAft>
            </a:pPr>
            <a:fld id="{94282A35-A01E-42A5-9EE7-291212B999E6}" type="slidenum">
              <a:rPr lang="en-US">
                <a:solidFill>
                  <a:srgbClr val="000000"/>
                </a:solidFill>
                <a:cs typeface="Arial" charset="0"/>
              </a:rPr>
              <a:pPr fontAlgn="base">
                <a:spcBef>
                  <a:spcPct val="0"/>
                </a:spcBef>
                <a:spcAft>
                  <a:spcPct val="0"/>
                </a:spcAft>
              </a:pPr>
              <a:t>‹#›</a:t>
            </a:fld>
            <a:endParaRPr lang="en-US" dirty="0">
              <a:solidFill>
                <a:srgbClr val="000000"/>
              </a:solidFill>
              <a:cs typeface="Arial" charset="0"/>
            </a:endParaRPr>
          </a:p>
        </p:txBody>
      </p:sp>
    </p:spTree>
    <p:extLst>
      <p:ext uri="{BB962C8B-B14F-4D97-AF65-F5344CB8AC3E}">
        <p14:creationId xmlns:p14="http://schemas.microsoft.com/office/powerpoint/2010/main" val="41907087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fontAlgn="base">
              <a:spcBef>
                <a:spcPct val="0"/>
              </a:spcBef>
              <a:spcAft>
                <a:spcPct val="0"/>
              </a:spcAft>
            </a:pPr>
            <a:fld id="{7932DA56-307B-4B29-B27D-71513A0C000B}" type="datetimeFigureOut">
              <a:rPr lang="en-US">
                <a:solidFill>
                  <a:srgbClr val="000000"/>
                </a:solidFill>
                <a:cs typeface="Arial" charset="0"/>
              </a:rPr>
              <a:pPr fontAlgn="base">
                <a:spcBef>
                  <a:spcPct val="0"/>
                </a:spcBef>
                <a:spcAft>
                  <a:spcPct val="0"/>
                </a:spcAft>
              </a:pPr>
              <a:t>4/11/2018</a:t>
            </a:fld>
            <a:endParaRPr lang="en-US" dirty="0">
              <a:solidFill>
                <a:srgbClr val="000000"/>
              </a:solidFill>
              <a:cs typeface="Arial" charset="0"/>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fontAlgn="base">
              <a:spcBef>
                <a:spcPct val="0"/>
              </a:spcBef>
              <a:spcAft>
                <a:spcPct val="0"/>
              </a:spcAft>
            </a:pPr>
            <a:endParaRPr lang="en-US" dirty="0">
              <a:solidFill>
                <a:srgbClr val="000000"/>
              </a:solidFill>
              <a:cs typeface="Arial" charset="0"/>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fontAlgn="base">
              <a:spcBef>
                <a:spcPct val="0"/>
              </a:spcBef>
              <a:spcAft>
                <a:spcPct val="0"/>
              </a:spcAft>
            </a:pPr>
            <a:fld id="{94282A35-A01E-42A5-9EE7-291212B999E6}" type="slidenum">
              <a:rPr lang="en-US">
                <a:solidFill>
                  <a:srgbClr val="000000"/>
                </a:solidFill>
                <a:cs typeface="Arial" charset="0"/>
              </a:rPr>
              <a:pPr fontAlgn="base">
                <a:spcBef>
                  <a:spcPct val="0"/>
                </a:spcBef>
                <a:spcAft>
                  <a:spcPct val="0"/>
                </a:spcAft>
              </a:pPr>
              <a:t>‹#›</a:t>
            </a:fld>
            <a:endParaRPr lang="en-US" dirty="0">
              <a:solidFill>
                <a:srgbClr val="000000"/>
              </a:solidFill>
              <a:cs typeface="Arial" charset="0"/>
            </a:endParaRPr>
          </a:p>
        </p:txBody>
      </p:sp>
    </p:spTree>
    <p:extLst>
      <p:ext uri="{BB962C8B-B14F-4D97-AF65-F5344CB8AC3E}">
        <p14:creationId xmlns:p14="http://schemas.microsoft.com/office/powerpoint/2010/main" val="13252966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fontAlgn="base">
              <a:spcBef>
                <a:spcPct val="0"/>
              </a:spcBef>
              <a:spcAft>
                <a:spcPct val="0"/>
              </a:spcAft>
            </a:pPr>
            <a:fld id="{7932DA56-307B-4B29-B27D-71513A0C000B}" type="datetimeFigureOut">
              <a:rPr lang="en-US">
                <a:solidFill>
                  <a:srgbClr val="000000"/>
                </a:solidFill>
                <a:cs typeface="Arial" charset="0"/>
              </a:rPr>
              <a:pPr fontAlgn="base">
                <a:spcBef>
                  <a:spcPct val="0"/>
                </a:spcBef>
                <a:spcAft>
                  <a:spcPct val="0"/>
                </a:spcAft>
              </a:pPr>
              <a:t>4/11/2018</a:t>
            </a:fld>
            <a:endParaRPr lang="en-US" dirty="0">
              <a:solidFill>
                <a:srgbClr val="000000"/>
              </a:solidFill>
              <a:cs typeface="Arial" charset="0"/>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fontAlgn="base">
              <a:spcBef>
                <a:spcPct val="0"/>
              </a:spcBef>
              <a:spcAft>
                <a:spcPct val="0"/>
              </a:spcAft>
            </a:pPr>
            <a:endParaRPr lang="en-US" dirty="0">
              <a:solidFill>
                <a:srgbClr val="000000"/>
              </a:solidFill>
              <a:cs typeface="Arial" charset="0"/>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fontAlgn="base">
              <a:spcBef>
                <a:spcPct val="0"/>
              </a:spcBef>
              <a:spcAft>
                <a:spcPct val="0"/>
              </a:spcAft>
            </a:pPr>
            <a:fld id="{94282A35-A01E-42A5-9EE7-291212B999E6}" type="slidenum">
              <a:rPr lang="en-US">
                <a:solidFill>
                  <a:srgbClr val="000000"/>
                </a:solidFill>
                <a:cs typeface="Arial" charset="0"/>
              </a:rPr>
              <a:pPr fontAlgn="base">
                <a:spcBef>
                  <a:spcPct val="0"/>
                </a:spcBef>
                <a:spcAft>
                  <a:spcPct val="0"/>
                </a:spcAft>
              </a:pPr>
              <a:t>‹#›</a:t>
            </a:fld>
            <a:endParaRPr lang="en-US" dirty="0">
              <a:solidFill>
                <a:srgbClr val="000000"/>
              </a:solidFill>
              <a:cs typeface="Arial" charset="0"/>
            </a:endParaRPr>
          </a:p>
        </p:txBody>
      </p:sp>
    </p:spTree>
    <p:extLst>
      <p:ext uri="{BB962C8B-B14F-4D97-AF65-F5344CB8AC3E}">
        <p14:creationId xmlns:p14="http://schemas.microsoft.com/office/powerpoint/2010/main" val="9358869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128184" y="476250"/>
            <a:ext cx="9855200" cy="6096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6197600" y="1600201"/>
            <a:ext cx="5384800" cy="4525963"/>
          </a:xfrm>
          <a:prstGeom prst="rect">
            <a:avLst/>
          </a:prstGeom>
        </p:spPr>
        <p:txBody>
          <a:bodyPr/>
          <a:lstStyle/>
          <a:p>
            <a:pPr lvl="0"/>
            <a:endParaRPr lang="en-US" noProof="0" smtClean="0"/>
          </a:p>
        </p:txBody>
      </p:sp>
    </p:spTree>
    <p:extLst>
      <p:ext uri="{BB962C8B-B14F-4D97-AF65-F5344CB8AC3E}">
        <p14:creationId xmlns:p14="http://schemas.microsoft.com/office/powerpoint/2010/main" val="2426758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19931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50"/>
          <p:cNvSpPr>
            <a:spLocks noGrp="1" noChangeArrowheads="1"/>
          </p:cNvSpPr>
          <p:nvPr>
            <p:ph type="sldNum" sz="quarter" idx="10"/>
          </p:nvPr>
        </p:nvSpPr>
        <p:spPr>
          <a:xfrm>
            <a:off x="5664200" y="6629400"/>
            <a:ext cx="1346200" cy="342900"/>
          </a:xfrm>
          <a:prstGeom prst="rect">
            <a:avLst/>
          </a:prstGeom>
          <a:ln/>
        </p:spPr>
        <p:txBody>
          <a:bodyPr/>
          <a:lstStyle>
            <a:lvl1pPr>
              <a:defRPr/>
            </a:lvl1pPr>
          </a:lstStyle>
          <a:p>
            <a:pPr fontAlgn="base">
              <a:spcBef>
                <a:spcPct val="0"/>
              </a:spcBef>
              <a:spcAft>
                <a:spcPct val="0"/>
              </a:spcAft>
              <a:defRPr/>
            </a:pPr>
            <a:fld id="{14CA4DC6-2D20-4A34-AC8D-0637098F3D95}" type="slidenum">
              <a:rPr lang="en-US">
                <a:solidFill>
                  <a:srgbClr val="000000"/>
                </a:solidFill>
                <a:cs typeface="Arial" charset="0"/>
              </a:rPr>
              <a:pPr fontAlgn="base">
                <a:spcBef>
                  <a:spcPct val="0"/>
                </a:spcBef>
                <a:spcAft>
                  <a:spcPct val="0"/>
                </a:spcAft>
                <a:defRPr/>
              </a:pPr>
              <a:t>‹#›</a:t>
            </a:fld>
            <a:r>
              <a:rPr lang="en-US" dirty="0">
                <a:solidFill>
                  <a:srgbClr val="000000"/>
                </a:solidFill>
                <a:cs typeface="Arial" charset="0"/>
              </a:rPr>
              <a:t>  OF 11</a:t>
            </a:r>
          </a:p>
        </p:txBody>
      </p:sp>
    </p:spTree>
    <p:extLst>
      <p:ext uri="{BB962C8B-B14F-4D97-AF65-F5344CB8AC3E}">
        <p14:creationId xmlns:p14="http://schemas.microsoft.com/office/powerpoint/2010/main" val="3840385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50"/>
          <p:cNvSpPr>
            <a:spLocks noGrp="1" noChangeArrowheads="1"/>
          </p:cNvSpPr>
          <p:nvPr>
            <p:ph type="sldNum" sz="quarter" idx="10"/>
          </p:nvPr>
        </p:nvSpPr>
        <p:spPr>
          <a:xfrm>
            <a:off x="5664200" y="6629400"/>
            <a:ext cx="1346200" cy="342900"/>
          </a:xfrm>
          <a:prstGeom prst="rect">
            <a:avLst/>
          </a:prstGeom>
          <a:ln/>
        </p:spPr>
        <p:txBody>
          <a:bodyPr/>
          <a:lstStyle>
            <a:lvl1pPr>
              <a:defRPr/>
            </a:lvl1pPr>
          </a:lstStyle>
          <a:p>
            <a:pPr fontAlgn="base">
              <a:spcBef>
                <a:spcPct val="0"/>
              </a:spcBef>
              <a:spcAft>
                <a:spcPct val="0"/>
              </a:spcAft>
              <a:defRPr/>
            </a:pPr>
            <a:fld id="{C4F214CA-FC23-4653-B122-B81FB5D04BF9}" type="slidenum">
              <a:rPr lang="en-US">
                <a:solidFill>
                  <a:srgbClr val="000000"/>
                </a:solidFill>
                <a:cs typeface="Arial" charset="0"/>
              </a:rPr>
              <a:pPr fontAlgn="base">
                <a:spcBef>
                  <a:spcPct val="0"/>
                </a:spcBef>
                <a:spcAft>
                  <a:spcPct val="0"/>
                </a:spcAft>
                <a:defRPr/>
              </a:pPr>
              <a:t>‹#›</a:t>
            </a:fld>
            <a:r>
              <a:rPr lang="en-US" dirty="0">
                <a:solidFill>
                  <a:srgbClr val="000000"/>
                </a:solidFill>
                <a:cs typeface="Arial" charset="0"/>
              </a:rPr>
              <a:t>  OF 11</a:t>
            </a:r>
          </a:p>
        </p:txBody>
      </p:sp>
    </p:spTree>
    <p:extLst>
      <p:ext uri="{BB962C8B-B14F-4D97-AF65-F5344CB8AC3E}">
        <p14:creationId xmlns:p14="http://schemas.microsoft.com/office/powerpoint/2010/main" val="943633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50"/>
          <p:cNvSpPr>
            <a:spLocks noGrp="1" noChangeArrowheads="1"/>
          </p:cNvSpPr>
          <p:nvPr>
            <p:ph type="sldNum" sz="quarter" idx="10"/>
          </p:nvPr>
        </p:nvSpPr>
        <p:spPr>
          <a:xfrm>
            <a:off x="5664200" y="6629400"/>
            <a:ext cx="1346200" cy="342900"/>
          </a:xfrm>
          <a:prstGeom prst="rect">
            <a:avLst/>
          </a:prstGeom>
          <a:ln/>
        </p:spPr>
        <p:txBody>
          <a:bodyPr/>
          <a:lstStyle>
            <a:lvl1pPr>
              <a:defRPr/>
            </a:lvl1pPr>
          </a:lstStyle>
          <a:p>
            <a:pPr fontAlgn="base">
              <a:spcBef>
                <a:spcPct val="0"/>
              </a:spcBef>
              <a:spcAft>
                <a:spcPct val="0"/>
              </a:spcAft>
              <a:defRPr/>
            </a:pPr>
            <a:fld id="{CB76F22F-EF14-4D0B-95A7-F456E66E83AB}" type="slidenum">
              <a:rPr lang="en-US">
                <a:solidFill>
                  <a:srgbClr val="000000"/>
                </a:solidFill>
                <a:cs typeface="Arial" charset="0"/>
              </a:rPr>
              <a:pPr fontAlgn="base">
                <a:spcBef>
                  <a:spcPct val="0"/>
                </a:spcBef>
                <a:spcAft>
                  <a:spcPct val="0"/>
                </a:spcAft>
                <a:defRPr/>
              </a:pPr>
              <a:t>‹#›</a:t>
            </a:fld>
            <a:r>
              <a:rPr lang="en-US" dirty="0">
                <a:solidFill>
                  <a:srgbClr val="000000"/>
                </a:solidFill>
                <a:cs typeface="Arial" charset="0"/>
              </a:rPr>
              <a:t>  OF 11</a:t>
            </a:r>
          </a:p>
        </p:txBody>
      </p:sp>
    </p:spTree>
    <p:extLst>
      <p:ext uri="{BB962C8B-B14F-4D97-AF65-F5344CB8AC3E}">
        <p14:creationId xmlns:p14="http://schemas.microsoft.com/office/powerpoint/2010/main" val="214408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Rectangle 350"/>
          <p:cNvSpPr>
            <a:spLocks noGrp="1" noChangeArrowheads="1"/>
          </p:cNvSpPr>
          <p:nvPr>
            <p:ph type="sldNum" sz="quarter" idx="10"/>
          </p:nvPr>
        </p:nvSpPr>
        <p:spPr>
          <a:xfrm>
            <a:off x="5664200" y="6629400"/>
            <a:ext cx="1346200" cy="342900"/>
          </a:xfrm>
          <a:prstGeom prst="rect">
            <a:avLst/>
          </a:prstGeom>
          <a:ln/>
        </p:spPr>
        <p:txBody>
          <a:bodyPr/>
          <a:lstStyle>
            <a:lvl1pPr>
              <a:defRPr/>
            </a:lvl1pPr>
          </a:lstStyle>
          <a:p>
            <a:pPr fontAlgn="base">
              <a:spcBef>
                <a:spcPct val="0"/>
              </a:spcBef>
              <a:spcAft>
                <a:spcPct val="0"/>
              </a:spcAft>
              <a:defRPr/>
            </a:pPr>
            <a:fld id="{D6FF16D3-0617-41B5-84FC-9196641F5C1D}" type="slidenum">
              <a:rPr lang="en-US">
                <a:solidFill>
                  <a:srgbClr val="000000"/>
                </a:solidFill>
                <a:cs typeface="Arial" charset="0"/>
              </a:rPr>
              <a:pPr fontAlgn="base">
                <a:spcBef>
                  <a:spcPct val="0"/>
                </a:spcBef>
                <a:spcAft>
                  <a:spcPct val="0"/>
                </a:spcAft>
                <a:defRPr/>
              </a:pPr>
              <a:t>‹#›</a:t>
            </a:fld>
            <a:r>
              <a:rPr lang="en-US" dirty="0">
                <a:solidFill>
                  <a:srgbClr val="000000"/>
                </a:solidFill>
                <a:cs typeface="Arial" charset="0"/>
              </a:rPr>
              <a:t>  OF 11</a:t>
            </a:r>
          </a:p>
        </p:txBody>
      </p:sp>
    </p:spTree>
    <p:extLst>
      <p:ext uri="{BB962C8B-B14F-4D97-AF65-F5344CB8AC3E}">
        <p14:creationId xmlns:p14="http://schemas.microsoft.com/office/powerpoint/2010/main" val="1643224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0"/>
          <p:cNvSpPr>
            <a:spLocks noGrp="1" noChangeArrowheads="1"/>
          </p:cNvSpPr>
          <p:nvPr>
            <p:ph type="sldNum" sz="quarter" idx="10"/>
          </p:nvPr>
        </p:nvSpPr>
        <p:spPr>
          <a:xfrm>
            <a:off x="5664200" y="6629400"/>
            <a:ext cx="1346200" cy="342900"/>
          </a:xfrm>
          <a:prstGeom prst="rect">
            <a:avLst/>
          </a:prstGeom>
          <a:ln/>
        </p:spPr>
        <p:txBody>
          <a:bodyPr/>
          <a:lstStyle>
            <a:lvl1pPr>
              <a:defRPr/>
            </a:lvl1pPr>
          </a:lstStyle>
          <a:p>
            <a:pPr fontAlgn="base">
              <a:spcBef>
                <a:spcPct val="0"/>
              </a:spcBef>
              <a:spcAft>
                <a:spcPct val="0"/>
              </a:spcAft>
              <a:defRPr/>
            </a:pPr>
            <a:fld id="{F45D2728-5F90-4648-A55C-9613FA6F2D17}" type="slidenum">
              <a:rPr lang="en-US">
                <a:solidFill>
                  <a:srgbClr val="000000"/>
                </a:solidFill>
                <a:cs typeface="Arial" charset="0"/>
              </a:rPr>
              <a:pPr fontAlgn="base">
                <a:spcBef>
                  <a:spcPct val="0"/>
                </a:spcBef>
                <a:spcAft>
                  <a:spcPct val="0"/>
                </a:spcAft>
                <a:defRPr/>
              </a:pPr>
              <a:t>‹#›</a:t>
            </a:fld>
            <a:r>
              <a:rPr lang="en-US" dirty="0">
                <a:solidFill>
                  <a:srgbClr val="000000"/>
                </a:solidFill>
                <a:cs typeface="Arial" charset="0"/>
              </a:rPr>
              <a:t>  OF 11</a:t>
            </a:r>
          </a:p>
        </p:txBody>
      </p:sp>
    </p:spTree>
    <p:extLst>
      <p:ext uri="{BB962C8B-B14F-4D97-AF65-F5344CB8AC3E}">
        <p14:creationId xmlns:p14="http://schemas.microsoft.com/office/powerpoint/2010/main" val="2768620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50"/>
          <p:cNvSpPr>
            <a:spLocks noGrp="1" noChangeArrowheads="1"/>
          </p:cNvSpPr>
          <p:nvPr>
            <p:ph type="sldNum" sz="quarter" idx="10"/>
          </p:nvPr>
        </p:nvSpPr>
        <p:spPr>
          <a:xfrm>
            <a:off x="5664200" y="6629400"/>
            <a:ext cx="1346200" cy="342900"/>
          </a:xfrm>
          <a:prstGeom prst="rect">
            <a:avLst/>
          </a:prstGeom>
          <a:ln/>
        </p:spPr>
        <p:txBody>
          <a:bodyPr/>
          <a:lstStyle>
            <a:lvl1pPr>
              <a:defRPr/>
            </a:lvl1pPr>
          </a:lstStyle>
          <a:p>
            <a:pPr fontAlgn="base">
              <a:spcBef>
                <a:spcPct val="0"/>
              </a:spcBef>
              <a:spcAft>
                <a:spcPct val="0"/>
              </a:spcAft>
              <a:defRPr/>
            </a:pPr>
            <a:fld id="{DDAC5CAD-0DAB-4D04-B775-8533810798A6}" type="slidenum">
              <a:rPr lang="en-US">
                <a:solidFill>
                  <a:srgbClr val="000000"/>
                </a:solidFill>
                <a:cs typeface="Arial" charset="0"/>
              </a:rPr>
              <a:pPr fontAlgn="base">
                <a:spcBef>
                  <a:spcPct val="0"/>
                </a:spcBef>
                <a:spcAft>
                  <a:spcPct val="0"/>
                </a:spcAft>
                <a:defRPr/>
              </a:pPr>
              <a:t>‹#›</a:t>
            </a:fld>
            <a:r>
              <a:rPr lang="en-US" dirty="0">
                <a:solidFill>
                  <a:srgbClr val="000000"/>
                </a:solidFill>
                <a:cs typeface="Arial" charset="0"/>
              </a:rPr>
              <a:t>  OF 11</a:t>
            </a:r>
          </a:p>
        </p:txBody>
      </p:sp>
    </p:spTree>
    <p:extLst>
      <p:ext uri="{BB962C8B-B14F-4D97-AF65-F5344CB8AC3E}">
        <p14:creationId xmlns:p14="http://schemas.microsoft.com/office/powerpoint/2010/main" val="3839208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50"/>
          <p:cNvSpPr>
            <a:spLocks noGrp="1" noChangeArrowheads="1"/>
          </p:cNvSpPr>
          <p:nvPr>
            <p:ph type="sldNum" sz="quarter" idx="10"/>
          </p:nvPr>
        </p:nvSpPr>
        <p:spPr>
          <a:xfrm>
            <a:off x="5664200" y="6629400"/>
            <a:ext cx="1346200" cy="342900"/>
          </a:xfrm>
          <a:prstGeom prst="rect">
            <a:avLst/>
          </a:prstGeom>
          <a:ln/>
        </p:spPr>
        <p:txBody>
          <a:bodyPr/>
          <a:lstStyle>
            <a:lvl1pPr>
              <a:defRPr/>
            </a:lvl1pPr>
          </a:lstStyle>
          <a:p>
            <a:pPr fontAlgn="base">
              <a:spcBef>
                <a:spcPct val="0"/>
              </a:spcBef>
              <a:spcAft>
                <a:spcPct val="0"/>
              </a:spcAft>
              <a:defRPr/>
            </a:pPr>
            <a:fld id="{7FC5FD99-42CE-4939-B312-B41EB7A5F642}" type="slidenum">
              <a:rPr lang="en-US">
                <a:solidFill>
                  <a:srgbClr val="000000"/>
                </a:solidFill>
                <a:cs typeface="Arial" charset="0"/>
              </a:rPr>
              <a:pPr fontAlgn="base">
                <a:spcBef>
                  <a:spcPct val="0"/>
                </a:spcBef>
                <a:spcAft>
                  <a:spcPct val="0"/>
                </a:spcAft>
                <a:defRPr/>
              </a:pPr>
              <a:t>‹#›</a:t>
            </a:fld>
            <a:r>
              <a:rPr lang="en-US" dirty="0">
                <a:solidFill>
                  <a:srgbClr val="000000"/>
                </a:solidFill>
                <a:cs typeface="Arial" charset="0"/>
              </a:rPr>
              <a:t>  OF 11</a:t>
            </a:r>
          </a:p>
        </p:txBody>
      </p:sp>
    </p:spTree>
    <p:extLst>
      <p:ext uri="{BB962C8B-B14F-4D97-AF65-F5344CB8AC3E}">
        <p14:creationId xmlns:p14="http://schemas.microsoft.com/office/powerpoint/2010/main" val="407185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18"/>
          <a:srcRect t="-1" b="11873"/>
          <a:stretch/>
        </p:blipFill>
        <p:spPr>
          <a:xfrm flipH="1" flipV="1">
            <a:off x="-5862" y="0"/>
            <a:ext cx="12197859" cy="882650"/>
          </a:xfrm>
          <a:prstGeom prst="rect">
            <a:avLst/>
          </a:prstGeom>
        </p:spPr>
      </p:pic>
      <p:pic>
        <p:nvPicPr>
          <p:cNvPr id="16" name="Picture 15"/>
          <p:cNvPicPr>
            <a:picLocks noChangeAspect="1"/>
          </p:cNvPicPr>
          <p:nvPr userDrawn="1"/>
        </p:nvPicPr>
        <p:blipFill rotWithShape="1">
          <a:blip r:embed="rId19"/>
          <a:srcRect t="28484" b="-1"/>
          <a:stretch/>
        </p:blipFill>
        <p:spPr>
          <a:xfrm>
            <a:off x="0" y="6413956"/>
            <a:ext cx="12192000" cy="436670"/>
          </a:xfrm>
          <a:prstGeom prst="rect">
            <a:avLst/>
          </a:prstGeom>
        </p:spPr>
      </p:pic>
      <p:grpSp>
        <p:nvGrpSpPr>
          <p:cNvPr id="17" name="Group 16"/>
          <p:cNvGrpSpPr/>
          <p:nvPr userDrawn="1"/>
        </p:nvGrpSpPr>
        <p:grpSpPr>
          <a:xfrm>
            <a:off x="202529" y="232820"/>
            <a:ext cx="1274904" cy="463336"/>
            <a:chOff x="8081301" y="6080974"/>
            <a:chExt cx="956178" cy="463336"/>
          </a:xfrm>
        </p:grpSpPr>
        <p:grpSp>
          <p:nvGrpSpPr>
            <p:cNvPr id="18" name="Group 17"/>
            <p:cNvGrpSpPr/>
            <p:nvPr userDrawn="1"/>
          </p:nvGrpSpPr>
          <p:grpSpPr>
            <a:xfrm>
              <a:off x="8511257" y="6080974"/>
              <a:ext cx="526222" cy="435185"/>
              <a:chOff x="8503764" y="6062881"/>
              <a:chExt cx="526222" cy="435185"/>
            </a:xfrm>
          </p:grpSpPr>
          <p:cxnSp>
            <p:nvCxnSpPr>
              <p:cNvPr id="20" name="Straight Connector 19"/>
              <p:cNvCxnSpPr/>
              <p:nvPr/>
            </p:nvCxnSpPr>
            <p:spPr>
              <a:xfrm>
                <a:off x="8503764" y="6062881"/>
                <a:ext cx="0" cy="435185"/>
              </a:xfrm>
              <a:prstGeom prst="line">
                <a:avLst/>
              </a:pr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pic>
            <p:nvPicPr>
              <p:cNvPr id="21" name="Picture 20" descr="IMCOM.png"/>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585280" y="6062881"/>
                <a:ext cx="444706" cy="414134"/>
              </a:xfrm>
              <a:prstGeom prst="rect">
                <a:avLst/>
              </a:prstGeom>
            </p:spPr>
          </p:pic>
        </p:grpSp>
        <p:pic>
          <p:nvPicPr>
            <p:cNvPr id="19" name="Picture 18"/>
            <p:cNvPicPr>
              <a:picLocks noChangeAspect="1"/>
            </p:cNvPicPr>
            <p:nvPr userDrawn="1"/>
          </p:nvPicPr>
          <p:blipFill>
            <a:blip r:embed="rId21"/>
            <a:stretch>
              <a:fillRect/>
            </a:stretch>
          </p:blipFill>
          <p:spPr>
            <a:xfrm>
              <a:off x="8081301" y="6080974"/>
              <a:ext cx="341406" cy="463336"/>
            </a:xfrm>
            <a:prstGeom prst="rect">
              <a:avLst/>
            </a:prstGeom>
          </p:spPr>
        </p:pic>
      </p:grpSp>
      <p:sp>
        <p:nvSpPr>
          <p:cNvPr id="354" name="Rectangle 353"/>
          <p:cNvSpPr>
            <a:spLocks noChangeArrowheads="1"/>
          </p:cNvSpPr>
          <p:nvPr userDrawn="1"/>
        </p:nvSpPr>
        <p:spPr bwMode="auto">
          <a:xfrm>
            <a:off x="101599" y="6642556"/>
            <a:ext cx="758874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800" b="1" dirty="0" smtClean="0">
                <a:solidFill>
                  <a:srgbClr val="000000"/>
                </a:solidFill>
              </a:rPr>
              <a:t>Michael Magar, 785-239-0866 </a:t>
            </a:r>
            <a:r>
              <a:rPr lang="en-US" altLang="en-US" sz="800" b="1" dirty="0">
                <a:solidFill>
                  <a:srgbClr val="000000"/>
                </a:solidFill>
              </a:rPr>
              <a:t>(</a:t>
            </a:r>
            <a:r>
              <a:rPr lang="en-US" altLang="en-US" sz="800" b="1" dirty="0" smtClean="0">
                <a:solidFill>
                  <a:srgbClr val="000000"/>
                </a:solidFill>
              </a:rPr>
              <a:t>DSN 520-0866) michael.a.magar.civ@mail.mil</a:t>
            </a:r>
            <a:endParaRPr lang="en-US" altLang="en-US" sz="800" b="1" dirty="0">
              <a:solidFill>
                <a:srgbClr val="000000"/>
              </a:solidFill>
            </a:endParaRPr>
          </a:p>
        </p:txBody>
      </p:sp>
      <p:sp>
        <p:nvSpPr>
          <p:cNvPr id="22" name="TextBox 21"/>
          <p:cNvSpPr txBox="1"/>
          <p:nvPr userDrawn="1"/>
        </p:nvSpPr>
        <p:spPr>
          <a:xfrm>
            <a:off x="4489940" y="6413956"/>
            <a:ext cx="3200400" cy="215444"/>
          </a:xfrm>
          <a:prstGeom prst="rect">
            <a:avLst/>
          </a:prstGeom>
          <a:noFill/>
        </p:spPr>
        <p:txBody>
          <a:bodyPr wrap="square" rtlCol="0">
            <a:spAutoFit/>
          </a:bodyPr>
          <a:lstStyle/>
          <a:p>
            <a:pPr algn="ctr">
              <a:defRPr/>
            </a:pPr>
            <a:r>
              <a:rPr lang="en-US" sz="800" dirty="0">
                <a:solidFill>
                  <a:srgbClr val="000000"/>
                </a:solidFill>
                <a:cs typeface="Arial" panose="020B0604020202020204" pitchFamily="34" charset="0"/>
              </a:rPr>
              <a:t>UNCLASSIFIED</a:t>
            </a:r>
          </a:p>
        </p:txBody>
      </p:sp>
      <p:grpSp>
        <p:nvGrpSpPr>
          <p:cNvPr id="3" name="Group 2"/>
          <p:cNvGrpSpPr/>
          <p:nvPr userDrawn="1"/>
        </p:nvGrpSpPr>
        <p:grpSpPr>
          <a:xfrm>
            <a:off x="10478037" y="76201"/>
            <a:ext cx="1612364" cy="982767"/>
            <a:chOff x="8027191" y="149458"/>
            <a:chExt cx="1173961" cy="982767"/>
          </a:xfrm>
        </p:grpSpPr>
        <p:sp>
          <p:nvSpPr>
            <p:cNvPr id="2" name="TextBox 1"/>
            <p:cNvSpPr txBox="1"/>
            <p:nvPr userDrawn="1"/>
          </p:nvSpPr>
          <p:spPr>
            <a:xfrm>
              <a:off x="8027191" y="916781"/>
              <a:ext cx="1173961" cy="215444"/>
            </a:xfrm>
            <a:prstGeom prst="rect">
              <a:avLst/>
            </a:prstGeom>
            <a:noFill/>
          </p:spPr>
          <p:txBody>
            <a:bodyPr wrap="square" rtlCol="0">
              <a:spAutoFit/>
            </a:bodyPr>
            <a:lstStyle/>
            <a:p>
              <a:pPr algn="ctr" fontAlgn="base">
                <a:spcBef>
                  <a:spcPct val="0"/>
                </a:spcBef>
                <a:spcAft>
                  <a:spcPct val="0"/>
                </a:spcAft>
              </a:pPr>
              <a:r>
                <a:rPr lang="en-US" sz="800" b="1" dirty="0">
                  <a:solidFill>
                    <a:srgbClr val="000000"/>
                  </a:solidFill>
                  <a:cs typeface="Arial" charset="0"/>
                </a:rPr>
                <a:t>USAG FORT RILEY</a:t>
              </a:r>
            </a:p>
          </p:txBody>
        </p:sp>
        <p:pic>
          <p:nvPicPr>
            <p:cNvPr id="23" name="Picture 750" descr="INSTALLATION MANAGEMENT ACTIVITY-DUI-COLOR"/>
            <p:cNvPicPr preferRelativeResize="0">
              <a:picLocks noChangeAspect="1" noChangeArrowheads="1"/>
            </p:cNvPicPr>
            <p:nvPr userDrawn="1"/>
          </p:nvPicPr>
          <p:blipFill>
            <a:blip r:embed="rId22" cstate="print">
              <a:clrChange>
                <a:clrFrom>
                  <a:srgbClr val="FFFFFF"/>
                </a:clrFrom>
                <a:clrTo>
                  <a:srgbClr val="FFFFFF">
                    <a:alpha val="0"/>
                  </a:srgbClr>
                </a:clrTo>
              </a:clrChange>
            </a:blip>
            <a:srcRect/>
            <a:stretch>
              <a:fillRect/>
            </a:stretch>
          </p:blipFill>
          <p:spPr bwMode="auto">
            <a:xfrm>
              <a:off x="8153395" y="149458"/>
              <a:ext cx="876935" cy="779498"/>
            </a:xfrm>
            <a:prstGeom prst="rect">
              <a:avLst/>
            </a:prstGeom>
            <a:noFill/>
            <a:ln w="9525">
              <a:noFill/>
              <a:miter lim="800000"/>
              <a:headEnd/>
              <a:tailEnd/>
            </a:ln>
          </p:spPr>
        </p:pic>
      </p:grpSp>
    </p:spTree>
    <p:extLst>
      <p:ext uri="{BB962C8B-B14F-4D97-AF65-F5344CB8AC3E}">
        <p14:creationId xmlns:p14="http://schemas.microsoft.com/office/powerpoint/2010/main" val="1115641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iming>
    <p:tnLst>
      <p:par>
        <p:cTn id="1" dur="indefinite" restart="never" nodeType="tmRoot"/>
      </p:par>
    </p:tnLst>
  </p:timing>
  <p:hf hdr="0" dt="0"/>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p:titleStyle>
    <p:body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10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7.xml"/><Relationship Id="rId1" Type="http://schemas.openxmlformats.org/officeDocument/2006/relationships/video" Target="file:///\\rilesan1.riley.army.mil\riley_des$\physical%20security\New%20Armorer%20CD%2026%20Oct%2011\Armorer%20CD%20Files\Armorer%20Course%20with%20Vids\Locking%20racks.avi" TargetMode="External"/><Relationship Id="rId4" Type="http://schemas.openxmlformats.org/officeDocument/2006/relationships/image" Target="../media/image76.png"/></Relationships>
</file>

<file path=ppt/slides/_rels/slide10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80.jpeg"/></Relationships>
</file>

<file path=ppt/slides/_rels/slide111.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1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1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11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1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91.gif"/></Relationships>
</file>

<file path=ppt/slides/_rels/slide129.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95.jpg"/></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78.xml"/><Relationship Id="rId1" Type="http://schemas.openxmlformats.org/officeDocument/2006/relationships/slideLayout" Target="../slideLayouts/slideLayout7.xml"/><Relationship Id="rId5" Type="http://schemas.openxmlformats.org/officeDocument/2006/relationships/image" Target="../media/image98.jpg"/><Relationship Id="rId4" Type="http://schemas.openxmlformats.org/officeDocument/2006/relationships/image" Target="../media/image97.jpeg"/></Relationships>
</file>

<file path=ppt/slides/_rels/slide138.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9.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http://www.tpub.com/content/advancement/14144/img/14144_219_1.jpg"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http://www.tpub.com/content/advancement/14144/img/14144_219_1.jpg"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http://www.tpub.com/content/advancement/14144/img/14144_219_1.jpg"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http://www.tpub.com/content/advancement/14144/img/14144_219_1.jpg"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http://www.tpub.com/content/advancement/14144/img/14144_219_1.jpg"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6.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50.png"/><Relationship Id="rId4" Type="http://schemas.openxmlformats.org/officeDocument/2006/relationships/notesSlide" Target="../notesSlides/notesSlide3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jpeg"/></Relationships>
</file>

<file path=ppt/slides/_rels/slide9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9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Text Box 2"/>
          <p:cNvSpPr txBox="1">
            <a:spLocks noChangeArrowheads="1"/>
          </p:cNvSpPr>
          <p:nvPr/>
        </p:nvSpPr>
        <p:spPr bwMode="auto">
          <a:xfrm>
            <a:off x="2667000" y="507303"/>
            <a:ext cx="6819900" cy="954107"/>
          </a:xfrm>
          <a:prstGeom prst="rect">
            <a:avLst/>
          </a:prstGeom>
          <a:noFill/>
          <a:ln w="9525">
            <a:noFill/>
            <a:miter lim="800000"/>
            <a:headEnd/>
            <a:tailEnd/>
          </a:ln>
          <a:effectLst/>
        </p:spPr>
        <p:txBody>
          <a:bodyPr wrap="square">
            <a:spAutoFit/>
          </a:bodyPr>
          <a:lstStyle/>
          <a:p>
            <a:pPr algn="ctr">
              <a:spcBef>
                <a:spcPct val="50000"/>
              </a:spcBef>
            </a:pPr>
            <a:r>
              <a:rPr lang="en-US" sz="2800" b="1" dirty="0"/>
              <a:t>PHYSICAL SECURITY OFFICERS (PSO) COURSE</a:t>
            </a:r>
          </a:p>
        </p:txBody>
      </p:sp>
      <p:sp>
        <p:nvSpPr>
          <p:cNvPr id="216067" name="Text Box 3"/>
          <p:cNvSpPr txBox="1">
            <a:spLocks noChangeArrowheads="1"/>
          </p:cNvSpPr>
          <p:nvPr/>
        </p:nvSpPr>
        <p:spPr bwMode="auto">
          <a:xfrm>
            <a:off x="1524000" y="4850780"/>
            <a:ext cx="9144000" cy="861774"/>
          </a:xfrm>
          <a:prstGeom prst="rect">
            <a:avLst/>
          </a:prstGeom>
          <a:noFill/>
          <a:ln w="9525">
            <a:noFill/>
            <a:miter lim="800000"/>
            <a:headEnd/>
            <a:tailEnd/>
          </a:ln>
          <a:effectLst/>
        </p:spPr>
        <p:txBody>
          <a:bodyPr>
            <a:spAutoFit/>
          </a:bodyPr>
          <a:lstStyle/>
          <a:p>
            <a:pPr algn="ctr">
              <a:spcBef>
                <a:spcPct val="50000"/>
              </a:spcBef>
            </a:pPr>
            <a:r>
              <a:rPr lang="en-US" sz="2000" b="1" dirty="0"/>
              <a:t>Presented by:</a:t>
            </a:r>
          </a:p>
          <a:p>
            <a:pPr algn="ctr">
              <a:spcBef>
                <a:spcPct val="50000"/>
              </a:spcBef>
            </a:pPr>
            <a:r>
              <a:rPr lang="en-US" sz="2000" b="1" dirty="0"/>
              <a:t>Fort Riley Security Branch</a:t>
            </a:r>
          </a:p>
        </p:txBody>
      </p:sp>
      <p:sp>
        <p:nvSpPr>
          <p:cNvPr id="6" name="TextBox 5"/>
          <p:cNvSpPr txBox="1"/>
          <p:nvPr/>
        </p:nvSpPr>
        <p:spPr>
          <a:xfrm>
            <a:off x="5029200" y="1524000"/>
            <a:ext cx="1905000" cy="400110"/>
          </a:xfrm>
          <a:prstGeom prst="rect">
            <a:avLst/>
          </a:prstGeom>
          <a:noFill/>
        </p:spPr>
        <p:txBody>
          <a:bodyPr wrap="square" rtlCol="0">
            <a:spAutoFit/>
          </a:bodyPr>
          <a:lstStyle/>
          <a:p>
            <a:pPr algn="ctr"/>
            <a:r>
              <a:rPr lang="en-US" sz="2000" b="1" dirty="0"/>
              <a:t>DAY 2</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3022" y="1585588"/>
            <a:ext cx="3136179" cy="314101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4200" y="1603005"/>
            <a:ext cx="3352800" cy="3141012"/>
          </a:xfrm>
          <a:prstGeom prst="rect">
            <a:avLst/>
          </a:prstGeom>
        </p:spPr>
      </p:pic>
    </p:spTree>
    <p:extLst>
      <p:ext uri="{BB962C8B-B14F-4D97-AF65-F5344CB8AC3E}">
        <p14:creationId xmlns:p14="http://schemas.microsoft.com/office/powerpoint/2010/main" val="35847747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5925" y="1054440"/>
            <a:ext cx="11924270" cy="5293757"/>
          </a:xfrm>
          <a:prstGeom prst="rect">
            <a:avLst/>
          </a:prstGeom>
          <a:noFill/>
        </p:spPr>
        <p:txBody>
          <a:bodyPr wrap="square" rtlCol="0">
            <a:spAutoFit/>
          </a:bodyPr>
          <a:lstStyle/>
          <a:p>
            <a:pPr algn="ctr"/>
            <a:r>
              <a:rPr lang="en-US" sz="2000" b="1" dirty="0" smtClean="0"/>
              <a:t>Shipping AA&amp;E and Sensitive Items</a:t>
            </a:r>
          </a:p>
          <a:p>
            <a:pPr algn="ctr"/>
            <a:endParaRPr lang="en-US" sz="2000" dirty="0" smtClean="0"/>
          </a:p>
          <a:p>
            <a:pPr marL="285750" lvl="0" indent="-285750">
              <a:buFont typeface="Arial" panose="020B0604020202020204" pitchFamily="34" charset="0"/>
              <a:buChar char="•"/>
            </a:pPr>
            <a:r>
              <a:rPr lang="en-US" dirty="0">
                <a:solidFill>
                  <a:srgbClr val="000000"/>
                </a:solidFill>
              </a:rPr>
              <a:t>It is Army policy that weapons or sensitive items such as funds, jewels, precious metals, or drugs will not be stored in the same container or facility used to safeguard classified information</a:t>
            </a:r>
            <a:r>
              <a:rPr lang="en-US" dirty="0" smtClean="0">
                <a:solidFill>
                  <a:srgbClr val="000000"/>
                </a:solidFill>
              </a:rPr>
              <a:t>.</a:t>
            </a:r>
          </a:p>
          <a:p>
            <a:pPr marL="285750" lvl="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When </a:t>
            </a:r>
            <a:r>
              <a:rPr lang="en-US" dirty="0"/>
              <a:t>used for transporting AA&amp;E, the doors of approved intermodal containers (MILVAN, SEAVAN, </a:t>
            </a:r>
            <a:r>
              <a:rPr lang="en-US" dirty="0" smtClean="0"/>
              <a:t>or CONEX</a:t>
            </a:r>
            <a:r>
              <a:rPr lang="en-US" dirty="0"/>
              <a:t>) will be securely closed and sealed. </a:t>
            </a:r>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End-opening </a:t>
            </a:r>
            <a:r>
              <a:rPr lang="en-US" dirty="0"/>
              <a:t>containers will be placed door-to-door during rail shipments</a:t>
            </a:r>
            <a:r>
              <a:rPr lang="en-US" dirty="0" smtClean="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Barriers on the rail cars will be used to protect side-opening containers and deter the opening of such cars. The </a:t>
            </a:r>
            <a:r>
              <a:rPr lang="en-US" dirty="0" smtClean="0"/>
              <a:t>AA&amp;E will </a:t>
            </a:r>
            <a:r>
              <a:rPr lang="en-US" dirty="0"/>
              <a:t>be placed in the rear of containers behind </a:t>
            </a:r>
            <a:r>
              <a:rPr lang="en-US" dirty="0" smtClean="0"/>
              <a:t>non sensitive </a:t>
            </a:r>
            <a:r>
              <a:rPr lang="en-US" dirty="0"/>
              <a:t>items to reduce the opportunity of theft</a:t>
            </a:r>
            <a:r>
              <a:rPr lang="en-US" dirty="0" smtClean="0"/>
              <a:t>.</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a:t>In the event of contingencies, exercises, or rotational unit movements where it is not practical to use containers,</a:t>
            </a:r>
          </a:p>
          <a:p>
            <a:r>
              <a:rPr lang="en-US" dirty="0" smtClean="0"/>
              <a:t>     only </a:t>
            </a:r>
            <a:r>
              <a:rPr lang="en-US" dirty="0"/>
              <a:t>armored vehicles that are locked and sealed will be used to ship </a:t>
            </a:r>
            <a:r>
              <a:rPr lang="en-US" dirty="0" smtClean="0"/>
              <a:t>AA&amp;E</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a:t>The AA&amp;E will be provided </a:t>
            </a:r>
            <a:r>
              <a:rPr lang="en-US" dirty="0" smtClean="0"/>
              <a:t>double barrier </a:t>
            </a:r>
            <a:r>
              <a:rPr lang="en-US" dirty="0"/>
              <a:t>protection by placing it in separate, locked, and sealed containers, affixed to the interior of the </a:t>
            </a:r>
            <a:r>
              <a:rPr lang="en-US" dirty="0" smtClean="0"/>
              <a:t>locked/sealed armored </a:t>
            </a:r>
            <a:r>
              <a:rPr lang="en-US" dirty="0"/>
              <a:t>vehicles in a manner that precludes easy removal</a:t>
            </a:r>
            <a:r>
              <a:rPr lang="en-US" dirty="0" smtClean="0"/>
              <a:t>.</a:t>
            </a:r>
          </a:p>
        </p:txBody>
      </p:sp>
      <p:sp>
        <p:nvSpPr>
          <p:cNvPr id="5" name="TextBox 4"/>
          <p:cNvSpPr txBox="1"/>
          <p:nvPr/>
        </p:nvSpPr>
        <p:spPr>
          <a:xfrm>
            <a:off x="2080895" y="535964"/>
            <a:ext cx="8610600"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Physical Security During Expeditionary Operations</a:t>
            </a:r>
          </a:p>
        </p:txBody>
      </p:sp>
    </p:spTree>
    <p:extLst>
      <p:ext uri="{BB962C8B-B14F-4D97-AF65-F5344CB8AC3E}">
        <p14:creationId xmlns:p14="http://schemas.microsoft.com/office/powerpoint/2010/main" val="824651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1+ppt_w/2"/>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7" name="Text Box 3"/>
          <p:cNvSpPr txBox="1">
            <a:spLocks noChangeArrowheads="1"/>
          </p:cNvSpPr>
          <p:nvPr/>
        </p:nvSpPr>
        <p:spPr bwMode="auto">
          <a:xfrm>
            <a:off x="3505201" y="5491072"/>
            <a:ext cx="2018501" cy="369332"/>
          </a:xfrm>
          <a:prstGeom prst="rect">
            <a:avLst/>
          </a:prstGeom>
          <a:noFill/>
          <a:ln w="9525">
            <a:noFill/>
            <a:miter lim="800000"/>
            <a:headEnd/>
            <a:tailEnd/>
          </a:ln>
          <a:effectLst/>
        </p:spPr>
        <p:txBody>
          <a:bodyPr wrap="none">
            <a:spAutoFit/>
          </a:bodyPr>
          <a:lstStyle/>
          <a:p>
            <a:r>
              <a:rPr lang="en-US" dirty="0"/>
              <a:t>Re-enforced Door</a:t>
            </a:r>
          </a:p>
        </p:txBody>
      </p:sp>
      <p:pic>
        <p:nvPicPr>
          <p:cNvPr id="287748" name="Picture 4" descr="Arms Locker P3"/>
          <p:cNvPicPr>
            <a:picLocks noChangeAspect="1" noChangeArrowheads="1"/>
          </p:cNvPicPr>
          <p:nvPr/>
        </p:nvPicPr>
        <p:blipFill>
          <a:blip r:embed="rId3" cstate="print"/>
          <a:srcRect/>
          <a:stretch>
            <a:fillRect/>
          </a:stretch>
        </p:blipFill>
        <p:spPr bwMode="auto">
          <a:xfrm>
            <a:off x="2895600" y="1371600"/>
            <a:ext cx="3067050" cy="4089400"/>
          </a:xfrm>
          <a:prstGeom prst="rect">
            <a:avLst/>
          </a:prstGeom>
          <a:noFill/>
          <a:ln w="25400">
            <a:solidFill>
              <a:schemeClr val="tx1"/>
            </a:solidFill>
            <a:miter lim="800000"/>
            <a:headEnd/>
            <a:tailEnd/>
          </a:ln>
        </p:spPr>
      </p:pic>
      <p:pic>
        <p:nvPicPr>
          <p:cNvPr id="287749" name="Picture 5" descr="Arms Locker P1"/>
          <p:cNvPicPr>
            <a:picLocks noChangeAspect="1" noChangeArrowheads="1"/>
          </p:cNvPicPr>
          <p:nvPr/>
        </p:nvPicPr>
        <p:blipFill>
          <a:blip r:embed="rId4" cstate="print"/>
          <a:srcRect/>
          <a:stretch>
            <a:fillRect/>
          </a:stretch>
        </p:blipFill>
        <p:spPr bwMode="auto">
          <a:xfrm>
            <a:off x="6248400" y="1371600"/>
            <a:ext cx="3067050" cy="4089400"/>
          </a:xfrm>
          <a:prstGeom prst="rect">
            <a:avLst/>
          </a:prstGeom>
          <a:noFill/>
          <a:ln w="25400">
            <a:solidFill>
              <a:schemeClr val="tx1"/>
            </a:solidFill>
            <a:miter lim="800000"/>
            <a:headEnd/>
            <a:tailEnd/>
          </a:ln>
        </p:spPr>
      </p:pic>
      <p:sp>
        <p:nvSpPr>
          <p:cNvPr id="8"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sp>
        <p:nvSpPr>
          <p:cNvPr id="9" name="Text Box 3"/>
          <p:cNvSpPr txBox="1">
            <a:spLocks noChangeArrowheads="1"/>
          </p:cNvSpPr>
          <p:nvPr/>
        </p:nvSpPr>
        <p:spPr bwMode="auto">
          <a:xfrm>
            <a:off x="6324600" y="5490348"/>
            <a:ext cx="3161300" cy="615553"/>
          </a:xfrm>
          <a:prstGeom prst="rect">
            <a:avLst/>
          </a:prstGeom>
          <a:noFill/>
          <a:ln w="9525">
            <a:noFill/>
            <a:miter lim="800000"/>
            <a:headEnd/>
            <a:tailEnd/>
          </a:ln>
          <a:effectLst/>
        </p:spPr>
        <p:txBody>
          <a:bodyPr wrap="square">
            <a:spAutoFit/>
          </a:bodyPr>
          <a:lstStyle/>
          <a:p>
            <a:pPr algn="ctr"/>
            <a:r>
              <a:rPr lang="en-US" dirty="0"/>
              <a:t>Locking Shackle </a:t>
            </a:r>
            <a:br>
              <a:rPr lang="en-US" dirty="0"/>
            </a:br>
            <a:r>
              <a:rPr lang="en-US" sz="1600" dirty="0"/>
              <a:t>(5/16” Hardened Steel)</a:t>
            </a:r>
          </a:p>
        </p:txBody>
      </p:sp>
      <p:cxnSp>
        <p:nvCxnSpPr>
          <p:cNvPr id="4" name="Straight Arrow Connector 3"/>
          <p:cNvCxnSpPr>
            <a:stCxn id="287747" idx="0"/>
          </p:cNvCxnSpPr>
          <p:nvPr/>
        </p:nvCxnSpPr>
        <p:spPr>
          <a:xfrm flipV="1">
            <a:off x="4514452" y="3810000"/>
            <a:ext cx="209949" cy="168107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7696200" y="4038600"/>
            <a:ext cx="213404" cy="143707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612423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524000"/>
            <a:ext cx="8229600" cy="1143000"/>
          </a:xfrm>
        </p:spPr>
        <p:txBody>
          <a:bodyPr>
            <a:normAutofit/>
          </a:bodyPr>
          <a:lstStyle/>
          <a:p>
            <a:pPr algn="l"/>
            <a:r>
              <a:rPr lang="en-US" sz="2400" b="0" dirty="0"/>
              <a:t>Arms Rack Certification:</a:t>
            </a:r>
          </a:p>
        </p:txBody>
      </p:sp>
      <p:sp>
        <p:nvSpPr>
          <p:cNvPr id="3" name="Content Placeholder 2"/>
          <p:cNvSpPr>
            <a:spLocks noGrp="1"/>
          </p:cNvSpPr>
          <p:nvPr>
            <p:ph idx="1"/>
          </p:nvPr>
        </p:nvSpPr>
        <p:spPr>
          <a:xfrm>
            <a:off x="2061754" y="1905001"/>
            <a:ext cx="8229600" cy="3047999"/>
          </a:xfrm>
        </p:spPr>
        <p:txBody>
          <a:bodyPr/>
          <a:lstStyle/>
          <a:p>
            <a:r>
              <a:rPr lang="en-US" sz="2000" dirty="0"/>
              <a:t>The Tank and Armament Command (TACOM) based out of Rock Island, IL is responsible for certifying all weapon racks and containers.</a:t>
            </a:r>
          </a:p>
          <a:p>
            <a:pPr lvl="1">
              <a:buFont typeface="Arial" panose="020B0604020202020204" pitchFamily="34" charset="0"/>
              <a:buChar char="•"/>
            </a:pPr>
            <a:r>
              <a:rPr lang="en-US" sz="1800" dirty="0"/>
              <a:t>Pre-inspection conducted by TACOM Reps.</a:t>
            </a:r>
          </a:p>
          <a:p>
            <a:pPr lvl="1">
              <a:buFont typeface="Arial" panose="020B0604020202020204" pitchFamily="34" charset="0"/>
              <a:buChar char="•"/>
            </a:pPr>
            <a:r>
              <a:rPr lang="en-US" sz="1800" dirty="0"/>
              <a:t>Unit Completes Paper Work and Forwards to Rock Island, IL</a:t>
            </a:r>
          </a:p>
          <a:p>
            <a:pPr lvl="1">
              <a:buFont typeface="Arial" panose="020B0604020202020204" pitchFamily="34" charset="0"/>
              <a:buChar char="•"/>
            </a:pPr>
            <a:r>
              <a:rPr lang="en-US" sz="1800" dirty="0"/>
              <a:t>Packets are returned to local TACOM reps</a:t>
            </a:r>
          </a:p>
          <a:p>
            <a:pPr lvl="1">
              <a:buFont typeface="Arial" panose="020B0604020202020204" pitchFamily="34" charset="0"/>
              <a:buChar char="•"/>
            </a:pPr>
            <a:r>
              <a:rPr lang="en-US" sz="1800" dirty="0"/>
              <a:t>Final Inspection Conducted /Serial Numbers Issued.</a:t>
            </a:r>
          </a:p>
        </p:txBody>
      </p:sp>
      <p:sp>
        <p:nvSpPr>
          <p:cNvPr id="6"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spTree>
    <p:extLst>
      <p:ext uri="{BB962C8B-B14F-4D97-AF65-F5344CB8AC3E}">
        <p14:creationId xmlns:p14="http://schemas.microsoft.com/office/powerpoint/2010/main" val="143849326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Text Box 3"/>
          <p:cNvSpPr txBox="1">
            <a:spLocks noChangeArrowheads="1"/>
          </p:cNvSpPr>
          <p:nvPr/>
        </p:nvSpPr>
        <p:spPr bwMode="auto">
          <a:xfrm>
            <a:off x="1600200" y="1524001"/>
            <a:ext cx="6934200" cy="461665"/>
          </a:xfrm>
          <a:prstGeom prst="rect">
            <a:avLst/>
          </a:prstGeom>
          <a:noFill/>
          <a:ln w="9525">
            <a:noFill/>
            <a:miter lim="800000"/>
            <a:headEnd/>
            <a:tailEnd/>
          </a:ln>
        </p:spPr>
        <p:txBody>
          <a:bodyPr wrap="square">
            <a:spAutoFit/>
          </a:bodyPr>
          <a:lstStyle/>
          <a:p>
            <a:pPr algn="ctr"/>
            <a:r>
              <a:rPr lang="en-US" sz="2400" dirty="0"/>
              <a:t>TACOM Local Area Representatives (LARs)</a:t>
            </a:r>
          </a:p>
        </p:txBody>
      </p:sp>
      <p:sp>
        <p:nvSpPr>
          <p:cNvPr id="141316" name="Text Box 4"/>
          <p:cNvSpPr txBox="1">
            <a:spLocks noChangeArrowheads="1"/>
          </p:cNvSpPr>
          <p:nvPr/>
        </p:nvSpPr>
        <p:spPr bwMode="auto">
          <a:xfrm>
            <a:off x="2087880" y="2901007"/>
            <a:ext cx="5227320" cy="923330"/>
          </a:xfrm>
          <a:prstGeom prst="rect">
            <a:avLst/>
          </a:prstGeom>
          <a:noFill/>
          <a:ln w="9525">
            <a:noFill/>
            <a:miter lim="800000"/>
            <a:headEnd/>
            <a:tailEnd/>
          </a:ln>
        </p:spPr>
        <p:txBody>
          <a:bodyPr wrap="square">
            <a:spAutoFit/>
          </a:bodyPr>
          <a:lstStyle/>
          <a:p>
            <a:r>
              <a:rPr lang="en-US" b="1" dirty="0"/>
              <a:t>2 ABCT - Gary </a:t>
            </a:r>
            <a:r>
              <a:rPr lang="en-US" b="1" dirty="0" err="1"/>
              <a:t>Crippens</a:t>
            </a:r>
            <a:r>
              <a:rPr lang="en-US" b="1" dirty="0"/>
              <a:t> – 240-0491</a:t>
            </a:r>
          </a:p>
          <a:p>
            <a:r>
              <a:rPr lang="en-US" b="1" dirty="0"/>
              <a:t>Gary.l.crippen.civ@mail.mil</a:t>
            </a:r>
          </a:p>
          <a:p>
            <a:endParaRPr lang="en-US" b="1" dirty="0"/>
          </a:p>
        </p:txBody>
      </p:sp>
      <p:sp>
        <p:nvSpPr>
          <p:cNvPr id="141317" name="Rectangle 5"/>
          <p:cNvSpPr>
            <a:spLocks noChangeArrowheads="1"/>
          </p:cNvSpPr>
          <p:nvPr/>
        </p:nvSpPr>
        <p:spPr bwMode="auto">
          <a:xfrm>
            <a:off x="2111829" y="4439264"/>
            <a:ext cx="5562600" cy="923330"/>
          </a:xfrm>
          <a:prstGeom prst="rect">
            <a:avLst/>
          </a:prstGeom>
          <a:noFill/>
          <a:ln w="9525">
            <a:noFill/>
            <a:miter lim="800000"/>
            <a:headEnd/>
            <a:tailEnd/>
          </a:ln>
        </p:spPr>
        <p:txBody>
          <a:bodyPr>
            <a:spAutoFit/>
          </a:bodyPr>
          <a:lstStyle/>
          <a:p>
            <a:r>
              <a:rPr lang="en-US" b="1" dirty="0"/>
              <a:t>LSE - Randy Garcia– 240-0500 </a:t>
            </a:r>
            <a:br>
              <a:rPr lang="en-US" b="1" dirty="0"/>
            </a:br>
            <a:r>
              <a:rPr lang="en-US" b="1" dirty="0"/>
              <a:t>randolph.m.garcia.civ@mail.mil</a:t>
            </a:r>
          </a:p>
          <a:p>
            <a:endParaRPr lang="en-US" b="1" dirty="0"/>
          </a:p>
        </p:txBody>
      </p:sp>
      <p:sp>
        <p:nvSpPr>
          <p:cNvPr id="141318" name="Text Box 4"/>
          <p:cNvSpPr txBox="1">
            <a:spLocks noChangeArrowheads="1"/>
          </p:cNvSpPr>
          <p:nvPr/>
        </p:nvSpPr>
        <p:spPr bwMode="auto">
          <a:xfrm>
            <a:off x="2111829" y="3637809"/>
            <a:ext cx="4876800" cy="915988"/>
          </a:xfrm>
          <a:prstGeom prst="rect">
            <a:avLst/>
          </a:prstGeom>
          <a:noFill/>
          <a:ln w="9525">
            <a:noFill/>
            <a:miter lim="800000"/>
            <a:headEnd/>
            <a:tailEnd/>
          </a:ln>
        </p:spPr>
        <p:txBody>
          <a:bodyPr wrap="square">
            <a:spAutoFit/>
          </a:bodyPr>
          <a:lstStyle/>
          <a:p>
            <a:r>
              <a:rPr lang="en-US" b="1" dirty="0"/>
              <a:t>CAB - Steve </a:t>
            </a:r>
            <a:r>
              <a:rPr lang="en-US" b="1" dirty="0" err="1"/>
              <a:t>Baudoin</a:t>
            </a:r>
            <a:r>
              <a:rPr lang="en-US" b="1" dirty="0"/>
              <a:t> – 240-6016</a:t>
            </a:r>
          </a:p>
          <a:p>
            <a:r>
              <a:rPr lang="en-US" b="1" dirty="0"/>
              <a:t>etienne.j.baudoin.civ@mail.mil</a:t>
            </a:r>
          </a:p>
          <a:p>
            <a:endParaRPr lang="en-US" b="1" dirty="0"/>
          </a:p>
        </p:txBody>
      </p:sp>
      <p:sp>
        <p:nvSpPr>
          <p:cNvPr id="9"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sp>
        <p:nvSpPr>
          <p:cNvPr id="10" name="Rectangle 5"/>
          <p:cNvSpPr>
            <a:spLocks noChangeArrowheads="1"/>
          </p:cNvSpPr>
          <p:nvPr/>
        </p:nvSpPr>
        <p:spPr bwMode="auto">
          <a:xfrm>
            <a:off x="2087880" y="2133600"/>
            <a:ext cx="5562600" cy="923330"/>
          </a:xfrm>
          <a:prstGeom prst="rect">
            <a:avLst/>
          </a:prstGeom>
          <a:noFill/>
          <a:ln w="9525">
            <a:noFill/>
            <a:miter lim="800000"/>
            <a:headEnd/>
            <a:tailEnd/>
          </a:ln>
        </p:spPr>
        <p:txBody>
          <a:bodyPr>
            <a:spAutoFit/>
          </a:bodyPr>
          <a:lstStyle/>
          <a:p>
            <a:r>
              <a:rPr lang="en-US" b="1" dirty="0"/>
              <a:t>1 ABCT - William “Larry” Saddler – 240-5600 william.l.saddler.civ@mail.mil</a:t>
            </a:r>
          </a:p>
          <a:p>
            <a:endParaRPr lang="en-US" b="1" dirty="0"/>
          </a:p>
        </p:txBody>
      </p:sp>
    </p:spTree>
    <p:extLst>
      <p:ext uri="{BB962C8B-B14F-4D97-AF65-F5344CB8AC3E}">
        <p14:creationId xmlns:p14="http://schemas.microsoft.com/office/powerpoint/2010/main" val="368968279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Rectangle 3"/>
          <p:cNvSpPr>
            <a:spLocks noGrp="1" noChangeArrowheads="1"/>
          </p:cNvSpPr>
          <p:nvPr>
            <p:ph type="body" idx="1"/>
          </p:nvPr>
        </p:nvSpPr>
        <p:spPr bwMode="auto">
          <a:xfrm>
            <a:off x="1676400" y="1393857"/>
            <a:ext cx="8395332" cy="1693332"/>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algn="ctr" eaLnBrk="1" hangingPunct="1">
              <a:lnSpc>
                <a:spcPct val="80000"/>
              </a:lnSpc>
              <a:buFontTx/>
              <a:buNone/>
            </a:pPr>
            <a:endParaRPr lang="en-US" sz="2400" b="1" i="1" dirty="0"/>
          </a:p>
          <a:p>
            <a:pPr eaLnBrk="1" hangingPunct="1">
              <a:lnSpc>
                <a:spcPct val="80000"/>
              </a:lnSpc>
            </a:pPr>
            <a:r>
              <a:rPr lang="en-US" sz="1800" dirty="0"/>
              <a:t>Arms racks and containers weighing less than 500 pounds will be secured to the structure with bolts or chains, or fastened together in groups totaling more than 500 pounds. (IAW AR 190-11 para 4-2c(2)</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6736" y="2514600"/>
            <a:ext cx="5994400" cy="3048000"/>
          </a:xfrm>
          <a:prstGeom prst="rect">
            <a:avLst/>
          </a:prstGeom>
        </p:spPr>
      </p:pic>
      <p:sp>
        <p:nvSpPr>
          <p:cNvPr id="4" name="TextBox 3"/>
          <p:cNvSpPr txBox="1"/>
          <p:nvPr/>
        </p:nvSpPr>
        <p:spPr>
          <a:xfrm>
            <a:off x="1676400" y="5562601"/>
            <a:ext cx="8395332" cy="646331"/>
          </a:xfrm>
          <a:prstGeom prst="rect">
            <a:avLst/>
          </a:prstGeom>
          <a:noFill/>
        </p:spPr>
        <p:txBody>
          <a:bodyPr wrap="square" rtlCol="0">
            <a:spAutoFit/>
          </a:bodyPr>
          <a:lstStyle/>
          <a:p>
            <a:pPr marL="285750" indent="-285750">
              <a:buFont typeface="Arial" panose="020B0604020202020204" pitchFamily="34" charset="0"/>
              <a:buChar char="•"/>
            </a:pPr>
            <a:r>
              <a:rPr lang="en-US" dirty="0"/>
              <a:t>Racks secured together in groups of four is the general “rule of thumb” to meet this standard.</a:t>
            </a:r>
          </a:p>
        </p:txBody>
      </p:sp>
      <p:sp>
        <p:nvSpPr>
          <p:cNvPr id="8"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spTree>
    <p:extLst>
      <p:ext uri="{BB962C8B-B14F-4D97-AF65-F5344CB8AC3E}">
        <p14:creationId xmlns:p14="http://schemas.microsoft.com/office/powerpoint/2010/main" val="190074165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3"/>
          <p:cNvSpPr>
            <a:spLocks noGrp="1" noChangeArrowheads="1"/>
          </p:cNvSpPr>
          <p:nvPr>
            <p:ph type="body" idx="1"/>
          </p:nvPr>
        </p:nvSpPr>
        <p:spPr bwMode="auto">
          <a:xfrm>
            <a:off x="1998617" y="1600201"/>
            <a:ext cx="8229600" cy="4373563"/>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marL="0" indent="0" eaLnBrk="1" hangingPunct="1">
              <a:lnSpc>
                <a:spcPct val="80000"/>
              </a:lnSpc>
              <a:buNone/>
            </a:pPr>
            <a:r>
              <a:rPr lang="en-US" sz="1800" dirty="0"/>
              <a:t>Approved Chain to Secure Arms Racks is heavy duty hardened steel, welded, straight links steel, galvanized of at least 5/16–inch thickness.</a:t>
            </a:r>
          </a:p>
          <a:p>
            <a:pPr marL="0" indent="0" eaLnBrk="1" hangingPunct="1">
              <a:lnSpc>
                <a:spcPct val="80000"/>
              </a:lnSpc>
              <a:buNone/>
            </a:pPr>
            <a:endParaRPr lang="en-US" sz="1800" dirty="0"/>
          </a:p>
          <a:p>
            <a:pPr marL="0" indent="0" eaLnBrk="1" hangingPunct="1">
              <a:lnSpc>
                <a:spcPct val="80000"/>
              </a:lnSpc>
              <a:buNone/>
            </a:pPr>
            <a:r>
              <a:rPr lang="en-US" sz="1800" dirty="0"/>
              <a:t>*NOTE:  Steel Cable cannot be used as it is composed of smaller fibers of cable that can be easily cut.</a:t>
            </a:r>
          </a:p>
          <a:p>
            <a:pPr eaLnBrk="1" hangingPunct="1">
              <a:lnSpc>
                <a:spcPct val="80000"/>
              </a:lnSpc>
            </a:pPr>
            <a:endParaRPr lang="en-US" sz="1800" dirty="0"/>
          </a:p>
        </p:txBody>
      </p:sp>
      <p:pic>
        <p:nvPicPr>
          <p:cNvPr id="145412" name="Picture 4" descr="MVC-038S"/>
          <p:cNvPicPr>
            <a:picLocks noChangeAspect="1" noChangeArrowheads="1"/>
          </p:cNvPicPr>
          <p:nvPr/>
        </p:nvPicPr>
        <p:blipFill>
          <a:blip r:embed="rId3" cstate="print"/>
          <a:srcRect l="23750" t="8333" r="18750" b="14999"/>
          <a:stretch>
            <a:fillRect/>
          </a:stretch>
        </p:blipFill>
        <p:spPr bwMode="auto">
          <a:xfrm>
            <a:off x="7474132" y="3276601"/>
            <a:ext cx="2914471" cy="2914471"/>
          </a:xfrm>
          <a:prstGeom prst="rect">
            <a:avLst/>
          </a:prstGeom>
          <a:noFill/>
          <a:ln w="9525">
            <a:noFill/>
            <a:miter lim="800000"/>
            <a:headEnd/>
            <a:tailEnd/>
          </a:ln>
        </p:spPr>
      </p:pic>
      <p:sp>
        <p:nvSpPr>
          <p:cNvPr id="145413" name="Text Box 5"/>
          <p:cNvSpPr txBox="1">
            <a:spLocks noChangeArrowheads="1"/>
          </p:cNvSpPr>
          <p:nvPr/>
        </p:nvSpPr>
        <p:spPr bwMode="auto">
          <a:xfrm>
            <a:off x="1993174" y="2971801"/>
            <a:ext cx="5486400" cy="1200329"/>
          </a:xfrm>
          <a:prstGeom prst="rect">
            <a:avLst/>
          </a:prstGeom>
          <a:noFill/>
          <a:ln w="9525">
            <a:noFill/>
            <a:miter lim="800000"/>
            <a:headEnd/>
            <a:tailEnd/>
          </a:ln>
        </p:spPr>
        <p:txBody>
          <a:bodyPr wrap="square">
            <a:spAutoFit/>
          </a:bodyPr>
          <a:lstStyle/>
          <a:p>
            <a:r>
              <a:rPr lang="en-US" dirty="0"/>
              <a:t>General Rule To Follow:</a:t>
            </a:r>
            <a:endParaRPr lang="en-US" u="sng" dirty="0"/>
          </a:p>
          <a:p>
            <a:r>
              <a:rPr lang="en-US" dirty="0"/>
              <a:t>The chain must be at least as thick as the shackle of your low security secondary padlock. (5200 Series) (Weakest Link Theory)</a:t>
            </a:r>
          </a:p>
        </p:txBody>
      </p:sp>
      <p:sp>
        <p:nvSpPr>
          <p:cNvPr id="7"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spTree>
    <p:extLst>
      <p:ext uri="{BB962C8B-B14F-4D97-AF65-F5344CB8AC3E}">
        <p14:creationId xmlns:p14="http://schemas.microsoft.com/office/powerpoint/2010/main" val="68531520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Rectangle 3"/>
          <p:cNvSpPr>
            <a:spLocks noGrp="1" noChangeArrowheads="1"/>
          </p:cNvSpPr>
          <p:nvPr>
            <p:ph type="body" idx="1"/>
          </p:nvPr>
        </p:nvSpPr>
        <p:spPr bwMode="auto">
          <a:xfrm>
            <a:off x="1981200" y="1143000"/>
            <a:ext cx="8229600" cy="762000"/>
          </a:xfrm>
          <a:noFill/>
          <a:ln>
            <a:miter lim="800000"/>
            <a:headEnd/>
            <a:tailEnd/>
          </a:ln>
        </p:spPr>
        <p:txBody>
          <a:bodyPr vert="horz" wrap="square" lIns="91440" tIns="45720" rIns="91440" bIns="45720" numCol="1" anchor="t" anchorCtr="0" compatLnSpc="1">
            <a:prstTxWarp prst="textNoShape">
              <a:avLst/>
            </a:prstTxWarp>
          </a:bodyPr>
          <a:lstStyle/>
          <a:p>
            <a:pPr algn="ctr" eaLnBrk="1" hangingPunct="1">
              <a:lnSpc>
                <a:spcPct val="80000"/>
              </a:lnSpc>
              <a:buFontTx/>
              <a:buNone/>
            </a:pPr>
            <a:endParaRPr lang="en-US" sz="2400" b="1" i="1" dirty="0"/>
          </a:p>
          <a:p>
            <a:pPr marL="0" indent="0" algn="ctr" eaLnBrk="1" hangingPunct="1">
              <a:lnSpc>
                <a:spcPct val="80000"/>
              </a:lnSpc>
              <a:buNone/>
            </a:pPr>
            <a:r>
              <a:rPr lang="en-US" sz="1800" dirty="0"/>
              <a:t>Marvel and Space Saver Weapon Racks</a:t>
            </a:r>
          </a:p>
        </p:txBody>
      </p:sp>
      <p:pic>
        <p:nvPicPr>
          <p:cNvPr id="718850" name="Picture 2" descr="http://www.universalweaponracks.com/images/details/large/Gang_Assembly.png"/>
          <p:cNvPicPr>
            <a:picLocks noChangeAspect="1" noChangeArrowheads="1"/>
          </p:cNvPicPr>
          <p:nvPr/>
        </p:nvPicPr>
        <p:blipFill>
          <a:blip r:embed="rId3" cstate="print"/>
          <a:srcRect l="9562" t="26667" r="9163" b="3158"/>
          <a:stretch>
            <a:fillRect/>
          </a:stretch>
        </p:blipFill>
        <p:spPr bwMode="auto">
          <a:xfrm>
            <a:off x="2362200" y="2209800"/>
            <a:ext cx="3886200" cy="3810000"/>
          </a:xfrm>
          <a:prstGeom prst="rect">
            <a:avLst/>
          </a:prstGeom>
          <a:noFill/>
        </p:spPr>
      </p:pic>
      <p:sp>
        <p:nvSpPr>
          <p:cNvPr id="7" name="Rectangle 3"/>
          <p:cNvSpPr txBox="1">
            <a:spLocks noChangeArrowheads="1"/>
          </p:cNvSpPr>
          <p:nvPr/>
        </p:nvSpPr>
        <p:spPr bwMode="auto">
          <a:xfrm>
            <a:off x="7162800" y="1976846"/>
            <a:ext cx="3352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342900" indent="-342900" algn="ctr" fontAlgn="base">
              <a:lnSpc>
                <a:spcPct val="80000"/>
              </a:lnSpc>
              <a:spcBef>
                <a:spcPct val="20000"/>
              </a:spcBef>
              <a:spcAft>
                <a:spcPct val="0"/>
              </a:spcAft>
              <a:defRPr/>
            </a:pPr>
            <a:endParaRPr lang="en-US" sz="2400" b="1" i="1" kern="0" dirty="0"/>
          </a:p>
          <a:p>
            <a:pPr marL="342900" indent="-342900" fontAlgn="base">
              <a:lnSpc>
                <a:spcPct val="80000"/>
              </a:lnSpc>
              <a:spcBef>
                <a:spcPct val="20000"/>
              </a:spcBef>
              <a:spcAft>
                <a:spcPct val="0"/>
              </a:spcAft>
              <a:buFontTx/>
              <a:buChar char="•"/>
              <a:defRPr/>
            </a:pPr>
            <a:r>
              <a:rPr lang="en-US" kern="0" dirty="0"/>
              <a:t>Use Nuts and Bolts that will fit existing holes.  </a:t>
            </a:r>
          </a:p>
          <a:p>
            <a:pPr marL="342900" indent="-342900" fontAlgn="base">
              <a:lnSpc>
                <a:spcPct val="80000"/>
              </a:lnSpc>
              <a:spcBef>
                <a:spcPct val="20000"/>
              </a:spcBef>
              <a:spcAft>
                <a:spcPct val="0"/>
              </a:spcAft>
              <a:buFontTx/>
              <a:buChar char="•"/>
              <a:defRPr/>
            </a:pPr>
            <a:r>
              <a:rPr lang="en-US" kern="0" dirty="0"/>
              <a:t>DO NOT widen or drill holes to make them bigger. </a:t>
            </a:r>
          </a:p>
        </p:txBody>
      </p:sp>
      <p:pic>
        <p:nvPicPr>
          <p:cNvPr id="718852" name="Picture 4" descr="http://blog.spacesaver.com/Portals/77648/images/Photo%20A2%20-%20Blog%201-resized-600.jpg"/>
          <p:cNvPicPr>
            <a:picLocks noChangeAspect="1" noChangeArrowheads="1"/>
          </p:cNvPicPr>
          <p:nvPr/>
        </p:nvPicPr>
        <p:blipFill>
          <a:blip r:embed="rId4" cstate="print"/>
          <a:srcRect l="-10178" t="32432" r="30788" b="25676"/>
          <a:stretch>
            <a:fillRect/>
          </a:stretch>
        </p:blipFill>
        <p:spPr bwMode="auto">
          <a:xfrm>
            <a:off x="6934200" y="4038600"/>
            <a:ext cx="2971800" cy="2362200"/>
          </a:xfrm>
          <a:prstGeom prst="rect">
            <a:avLst/>
          </a:prstGeom>
          <a:noFill/>
        </p:spPr>
      </p:pic>
      <p:sp>
        <p:nvSpPr>
          <p:cNvPr id="9" name="Oval 8"/>
          <p:cNvSpPr/>
          <p:nvPr/>
        </p:nvSpPr>
        <p:spPr>
          <a:xfrm>
            <a:off x="7696200" y="4495800"/>
            <a:ext cx="1447800" cy="1447800"/>
          </a:xfrm>
          <a:prstGeom prst="ellipse">
            <a:avLst/>
          </a:prstGeom>
          <a:solidFill>
            <a:srgbClr val="FF00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4" descr="http://blog.spacesaver.com/Portals/77648/images/Photo%20A2%20-%20Blog%201-resized-600.jpg"/>
          <p:cNvPicPr>
            <a:picLocks noChangeAspect="1" noChangeArrowheads="1"/>
          </p:cNvPicPr>
          <p:nvPr/>
        </p:nvPicPr>
        <p:blipFill>
          <a:blip r:embed="rId4" cstate="print"/>
          <a:srcRect l="11722" t="39070" r="50080" b="37321"/>
          <a:stretch>
            <a:fillRect/>
          </a:stretch>
        </p:blipFill>
        <p:spPr bwMode="auto">
          <a:xfrm>
            <a:off x="1683025" y="2133600"/>
            <a:ext cx="5319889" cy="4452726"/>
          </a:xfrm>
          <a:prstGeom prst="rect">
            <a:avLst/>
          </a:prstGeom>
          <a:noFill/>
        </p:spPr>
      </p:pic>
      <p:cxnSp>
        <p:nvCxnSpPr>
          <p:cNvPr id="12" name="Straight Arrow Connector 11"/>
          <p:cNvCxnSpPr/>
          <p:nvPr/>
        </p:nvCxnSpPr>
        <p:spPr>
          <a:xfrm rot="10800000">
            <a:off x="5638800" y="4419600"/>
            <a:ext cx="2133600" cy="5334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a:off x="3657600" y="4419600"/>
            <a:ext cx="457200" cy="0"/>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038600" y="4191000"/>
            <a:ext cx="549966" cy="0"/>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4495800" y="4419600"/>
            <a:ext cx="457200" cy="0"/>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038600" y="4648200"/>
            <a:ext cx="549966" cy="0"/>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spTree>
    <p:extLst>
      <p:ext uri="{BB962C8B-B14F-4D97-AF65-F5344CB8AC3E}">
        <p14:creationId xmlns:p14="http://schemas.microsoft.com/office/powerpoint/2010/main" val="291533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Text Box 3"/>
          <p:cNvSpPr txBox="1">
            <a:spLocks noChangeArrowheads="1"/>
          </p:cNvSpPr>
          <p:nvPr/>
        </p:nvSpPr>
        <p:spPr bwMode="auto">
          <a:xfrm>
            <a:off x="1676400" y="1371601"/>
            <a:ext cx="8686800" cy="366713"/>
          </a:xfrm>
          <a:prstGeom prst="rect">
            <a:avLst/>
          </a:prstGeom>
          <a:noFill/>
          <a:ln w="9525">
            <a:noFill/>
            <a:miter lim="800000"/>
            <a:headEnd/>
            <a:tailEnd/>
          </a:ln>
        </p:spPr>
        <p:txBody>
          <a:bodyPr>
            <a:spAutoFit/>
          </a:bodyPr>
          <a:lstStyle/>
          <a:p>
            <a:pPr algn="ctr"/>
            <a:r>
              <a:rPr lang="en-US" dirty="0"/>
              <a:t>DA Approved Universal Arms Rack – NSN 1095-01-454-6320</a:t>
            </a:r>
          </a:p>
        </p:txBody>
      </p:sp>
      <p:pic>
        <p:nvPicPr>
          <p:cNvPr id="144388" name="Picture 4" descr="Picture of Universal Storage Rack"/>
          <p:cNvPicPr>
            <a:picLocks noChangeAspect="1" noChangeArrowheads="1"/>
          </p:cNvPicPr>
          <p:nvPr/>
        </p:nvPicPr>
        <p:blipFill>
          <a:blip r:embed="rId3" cstate="print"/>
          <a:srcRect/>
          <a:stretch>
            <a:fillRect/>
          </a:stretch>
        </p:blipFill>
        <p:spPr bwMode="auto">
          <a:xfrm>
            <a:off x="1738313" y="1905000"/>
            <a:ext cx="2438400" cy="3581400"/>
          </a:xfrm>
          <a:prstGeom prst="rect">
            <a:avLst/>
          </a:prstGeom>
          <a:noFill/>
          <a:ln w="19050">
            <a:solidFill>
              <a:schemeClr val="tx1"/>
            </a:solidFill>
            <a:miter lim="800000"/>
            <a:headEnd/>
            <a:tailEnd/>
          </a:ln>
        </p:spPr>
      </p:pic>
      <p:pic>
        <p:nvPicPr>
          <p:cNvPr id="144389" name="Picture 5" descr="Picture of Universal Storage Rack"/>
          <p:cNvPicPr>
            <a:picLocks noChangeAspect="1" noChangeArrowheads="1"/>
          </p:cNvPicPr>
          <p:nvPr/>
        </p:nvPicPr>
        <p:blipFill>
          <a:blip r:embed="rId4" cstate="print"/>
          <a:srcRect/>
          <a:stretch>
            <a:fillRect/>
          </a:stretch>
        </p:blipFill>
        <p:spPr bwMode="auto">
          <a:xfrm>
            <a:off x="4444912" y="1943100"/>
            <a:ext cx="2180040" cy="3543300"/>
          </a:xfrm>
          <a:prstGeom prst="rect">
            <a:avLst/>
          </a:prstGeom>
          <a:noFill/>
          <a:ln w="19050">
            <a:solidFill>
              <a:srgbClr val="000000"/>
            </a:solidFill>
            <a:miter lim="800000"/>
            <a:headEnd/>
            <a:tailEnd/>
          </a:ln>
        </p:spPr>
      </p:pic>
      <p:sp>
        <p:nvSpPr>
          <p:cNvPr id="144390" name="Rectangle 7"/>
          <p:cNvSpPr>
            <a:spLocks noChangeArrowheads="1"/>
          </p:cNvSpPr>
          <p:nvPr/>
        </p:nvSpPr>
        <p:spPr bwMode="auto">
          <a:xfrm>
            <a:off x="6893151" y="1905000"/>
            <a:ext cx="3650752" cy="3970318"/>
          </a:xfrm>
          <a:prstGeom prst="rect">
            <a:avLst/>
          </a:prstGeom>
          <a:noFill/>
          <a:ln w="9525">
            <a:noFill/>
            <a:miter lim="800000"/>
            <a:headEnd/>
            <a:tailEnd/>
          </a:ln>
        </p:spPr>
        <p:txBody>
          <a:bodyPr wrap="square" anchor="ctr">
            <a:spAutoFit/>
          </a:bodyPr>
          <a:lstStyle/>
          <a:p>
            <a:pPr marL="285750" indent="-285750">
              <a:buFont typeface="Arial" panose="020B0604020202020204" pitchFamily="34" charset="0"/>
              <a:buChar char="•"/>
            </a:pPr>
            <a:r>
              <a:rPr lang="en-US" dirty="0"/>
              <a:t>Rack meets the 500lbs weight requirement. Do not cut rack to thread chain.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1 container – cannot store Govt. property AND privately-owned weapons / ammo at the same time.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FYSA – tendency to stack equipment several rows deep. Lax inventory procedures combine to increase larceny risks.</a:t>
            </a:r>
          </a:p>
        </p:txBody>
      </p:sp>
      <p:sp>
        <p:nvSpPr>
          <p:cNvPr id="9"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spTree>
    <p:extLst>
      <p:ext uri="{BB962C8B-B14F-4D97-AF65-F5344CB8AC3E}">
        <p14:creationId xmlns:p14="http://schemas.microsoft.com/office/powerpoint/2010/main" val="102977255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2209800" y="1219201"/>
            <a:ext cx="8001000" cy="830997"/>
          </a:xfrm>
          <a:prstGeom prst="rect">
            <a:avLst/>
          </a:prstGeom>
          <a:noFill/>
          <a:ln w="9525">
            <a:noFill/>
            <a:miter lim="800000"/>
            <a:headEnd/>
            <a:tailEnd/>
          </a:ln>
        </p:spPr>
        <p:txBody>
          <a:bodyPr>
            <a:spAutoFit/>
          </a:bodyPr>
          <a:lstStyle/>
          <a:p>
            <a:pPr algn="ctr"/>
            <a:r>
              <a:rPr lang="en-US" sz="2400" dirty="0"/>
              <a:t>Ensure You Secure Your Arms Racks And Security Containers Prior To Leaving The Arms Room.</a:t>
            </a:r>
          </a:p>
        </p:txBody>
      </p:sp>
      <p:pic>
        <p:nvPicPr>
          <p:cNvPr id="7" name="Locking racks.avi">
            <a:hlinkClick r:id="" action="ppaction://media"/>
          </p:cNvPr>
          <p:cNvPicPr>
            <a:picLocks noRot="1" noChangeAspect="1"/>
          </p:cNvPicPr>
          <p:nvPr>
            <a:videoFile r:link="rId1"/>
          </p:nvPr>
        </p:nvPicPr>
        <p:blipFill>
          <a:blip r:embed="rId4" cstate="print"/>
          <a:stretch>
            <a:fillRect/>
          </a:stretch>
        </p:blipFill>
        <p:spPr>
          <a:xfrm>
            <a:off x="3810000" y="2362200"/>
            <a:ext cx="4953000" cy="3714750"/>
          </a:xfrm>
          <a:prstGeom prst="rect">
            <a:avLst/>
          </a:prstGeom>
        </p:spPr>
      </p:pic>
      <p:sp>
        <p:nvSpPr>
          <p:cNvPr id="6"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spTree>
    <p:extLst>
      <p:ext uri="{BB962C8B-B14F-4D97-AF65-F5344CB8AC3E}">
        <p14:creationId xmlns:p14="http://schemas.microsoft.com/office/powerpoint/2010/main" val="423738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2004060" y="1323203"/>
            <a:ext cx="8001000" cy="584775"/>
          </a:xfrm>
          <a:prstGeom prst="rect">
            <a:avLst/>
          </a:prstGeom>
          <a:noFill/>
          <a:ln w="9525">
            <a:noFill/>
            <a:miter lim="800000"/>
            <a:headEnd/>
            <a:tailEnd/>
          </a:ln>
        </p:spPr>
        <p:txBody>
          <a:bodyPr>
            <a:spAutoFit/>
          </a:bodyPr>
          <a:lstStyle/>
          <a:p>
            <a:pPr algn="ctr"/>
            <a:r>
              <a:rPr lang="en-US" sz="3200" b="1" dirty="0"/>
              <a:t>Lessons Learned</a:t>
            </a:r>
          </a:p>
        </p:txBody>
      </p:sp>
      <p:pic>
        <p:nvPicPr>
          <p:cNvPr id="5" name="Picture 4" descr="IMG00157-20110719-0743.jpg"/>
          <p:cNvPicPr>
            <a:picLocks noChangeAspect="1"/>
          </p:cNvPicPr>
          <p:nvPr/>
        </p:nvPicPr>
        <p:blipFill>
          <a:blip r:embed="rId3" cstate="print"/>
          <a:stretch>
            <a:fillRect/>
          </a:stretch>
        </p:blipFill>
        <p:spPr>
          <a:xfrm>
            <a:off x="2362200" y="3352800"/>
            <a:ext cx="3505200" cy="2628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2209800" y="2057401"/>
            <a:ext cx="8001000" cy="1138773"/>
          </a:xfrm>
          <a:prstGeom prst="rect">
            <a:avLst/>
          </a:prstGeom>
          <a:noFill/>
        </p:spPr>
        <p:txBody>
          <a:bodyPr wrap="square" rtlCol="0">
            <a:spAutoFit/>
          </a:bodyPr>
          <a:lstStyle/>
          <a:p>
            <a:pPr>
              <a:buFont typeface="Arial" pitchFamily="34" charset="0"/>
              <a:buChar char="•"/>
            </a:pPr>
            <a:r>
              <a:rPr lang="en-US" sz="2400" b="1" dirty="0"/>
              <a:t> </a:t>
            </a:r>
            <a:r>
              <a:rPr lang="en-US" sz="2000" dirty="0"/>
              <a:t>Motor Pool Gate Found Unsecured By Police Patrol</a:t>
            </a:r>
          </a:p>
          <a:p>
            <a:pPr>
              <a:buFont typeface="Arial" pitchFamily="34" charset="0"/>
              <a:buChar char="•"/>
            </a:pPr>
            <a:endParaRPr lang="en-US" sz="2400" b="1" dirty="0"/>
          </a:p>
          <a:p>
            <a:pPr>
              <a:buFont typeface="Arial" pitchFamily="34" charset="0"/>
              <a:buChar char="•"/>
            </a:pPr>
            <a:r>
              <a:rPr lang="en-US" sz="2000" dirty="0"/>
              <a:t>Three Different Locks “Daisy Chained” Together</a:t>
            </a:r>
          </a:p>
        </p:txBody>
      </p:sp>
      <p:pic>
        <p:nvPicPr>
          <p:cNvPr id="8" name="Picture 7" descr="IMG00159-20110719-0747.jpg"/>
          <p:cNvPicPr>
            <a:picLocks noChangeAspect="1"/>
          </p:cNvPicPr>
          <p:nvPr/>
        </p:nvPicPr>
        <p:blipFill>
          <a:blip r:embed="rId4" cstate="print"/>
          <a:stretch>
            <a:fillRect/>
          </a:stretch>
        </p:blipFill>
        <p:spPr>
          <a:xfrm>
            <a:off x="6172200" y="3352800"/>
            <a:ext cx="3530600" cy="2647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spTree>
    <p:extLst>
      <p:ext uri="{BB962C8B-B14F-4D97-AF65-F5344CB8AC3E}">
        <p14:creationId xmlns:p14="http://schemas.microsoft.com/office/powerpoint/2010/main" val="246311835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2209800" y="1558950"/>
            <a:ext cx="8001000" cy="584775"/>
          </a:xfrm>
          <a:prstGeom prst="rect">
            <a:avLst/>
          </a:prstGeom>
          <a:noFill/>
          <a:ln w="9525">
            <a:noFill/>
            <a:miter lim="800000"/>
            <a:headEnd/>
            <a:tailEnd/>
          </a:ln>
        </p:spPr>
        <p:txBody>
          <a:bodyPr>
            <a:spAutoFit/>
          </a:bodyPr>
          <a:lstStyle/>
          <a:p>
            <a:pPr algn="ctr"/>
            <a:r>
              <a:rPr lang="en-US" sz="3200" b="1" dirty="0"/>
              <a:t>Chain of Events:</a:t>
            </a:r>
          </a:p>
        </p:txBody>
      </p:sp>
      <p:sp>
        <p:nvSpPr>
          <p:cNvPr id="6" name="TextBox 5"/>
          <p:cNvSpPr txBox="1"/>
          <p:nvPr/>
        </p:nvSpPr>
        <p:spPr>
          <a:xfrm>
            <a:off x="1676400" y="2391399"/>
            <a:ext cx="8534400" cy="3477875"/>
          </a:xfrm>
          <a:prstGeom prst="rect">
            <a:avLst/>
          </a:prstGeom>
          <a:noFill/>
        </p:spPr>
        <p:txBody>
          <a:bodyPr wrap="square" rtlCol="0">
            <a:spAutoFit/>
          </a:bodyPr>
          <a:lstStyle/>
          <a:p>
            <a:pPr>
              <a:buFont typeface="Arial" pitchFamily="34" charset="0"/>
              <a:buChar char="•"/>
            </a:pPr>
            <a:r>
              <a:rPr lang="en-US" sz="2000" dirty="0"/>
              <a:t> Police Patrol Began Clearing Motor Pool and Found Building Door Unsecured.</a:t>
            </a:r>
          </a:p>
          <a:p>
            <a:pPr>
              <a:buFont typeface="Arial" pitchFamily="34" charset="0"/>
              <a:buChar char="•"/>
            </a:pPr>
            <a:endParaRPr lang="en-US" sz="2000" dirty="0"/>
          </a:p>
          <a:p>
            <a:pPr>
              <a:buFont typeface="Arial" pitchFamily="34" charset="0"/>
              <a:buChar char="•"/>
            </a:pPr>
            <a:r>
              <a:rPr lang="en-US" sz="2000" dirty="0"/>
              <a:t> Police Patrol Then Began Clearing Unsecured Building</a:t>
            </a:r>
          </a:p>
          <a:p>
            <a:pPr>
              <a:buFont typeface="Arial" pitchFamily="34" charset="0"/>
              <a:buChar char="•"/>
            </a:pPr>
            <a:endParaRPr lang="en-US" sz="2000" dirty="0"/>
          </a:p>
          <a:p>
            <a:pPr>
              <a:buFont typeface="Arial" pitchFamily="34" charset="0"/>
              <a:buChar char="•"/>
            </a:pPr>
            <a:r>
              <a:rPr lang="en-US" sz="2000" dirty="0"/>
              <a:t> Police Patrol Pulled on Vault Door To Arms Room and Arms Room Door Opened.  </a:t>
            </a:r>
            <a:r>
              <a:rPr lang="en-US" sz="2000" b="1" dirty="0"/>
              <a:t>Combination Dial was not “Spun” to Secure Door!</a:t>
            </a:r>
          </a:p>
          <a:p>
            <a:pPr>
              <a:buFont typeface="Arial" pitchFamily="34" charset="0"/>
              <a:buChar char="•"/>
            </a:pPr>
            <a:endParaRPr lang="en-US" sz="2000" b="1" dirty="0"/>
          </a:p>
          <a:p>
            <a:pPr>
              <a:buFont typeface="Arial" pitchFamily="34" charset="0"/>
              <a:buChar char="•"/>
            </a:pPr>
            <a:r>
              <a:rPr lang="en-US" sz="2000" dirty="0"/>
              <a:t> ICIDS Alarm Sounded (ICIDS Was Activated)</a:t>
            </a:r>
          </a:p>
          <a:p>
            <a:pPr>
              <a:buFont typeface="Arial" pitchFamily="34" charset="0"/>
              <a:buChar char="•"/>
            </a:pPr>
            <a:endParaRPr lang="en-US" sz="2000" dirty="0"/>
          </a:p>
          <a:p>
            <a:pPr>
              <a:buFont typeface="Arial" pitchFamily="34" charset="0"/>
              <a:buChar char="•"/>
            </a:pPr>
            <a:r>
              <a:rPr lang="en-US" sz="2000" dirty="0"/>
              <a:t> Upon Entering “Unsecured” Arms Room the Following Was Found:</a:t>
            </a:r>
          </a:p>
        </p:txBody>
      </p:sp>
      <p:sp>
        <p:nvSpPr>
          <p:cNvPr id="8"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spTree>
    <p:extLst>
      <p:ext uri="{BB962C8B-B14F-4D97-AF65-F5344CB8AC3E}">
        <p14:creationId xmlns:p14="http://schemas.microsoft.com/office/powerpoint/2010/main" val="35215338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36074"/>
            <a:ext cx="11755394" cy="5324535"/>
          </a:xfrm>
          <a:prstGeom prst="rect">
            <a:avLst/>
          </a:prstGeom>
        </p:spPr>
        <p:txBody>
          <a:bodyPr wrap="square">
            <a:spAutoFit/>
          </a:bodyPr>
          <a:lstStyle/>
          <a:p>
            <a:pPr lvl="0"/>
            <a:r>
              <a:rPr lang="en-US" sz="2000" b="1" dirty="0" smtClean="0">
                <a:solidFill>
                  <a:srgbClr val="000000"/>
                </a:solidFill>
              </a:rPr>
              <a:t>                 Shipping </a:t>
            </a:r>
            <a:r>
              <a:rPr lang="en-US" sz="2000" b="1" dirty="0">
                <a:solidFill>
                  <a:srgbClr val="000000"/>
                </a:solidFill>
              </a:rPr>
              <a:t>AA&amp;E and Sensitive Items</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Army </a:t>
            </a:r>
            <a:r>
              <a:rPr lang="en-US" sz="2000" dirty="0"/>
              <a:t>activities involved with AA&amp;E shipments will implement a </a:t>
            </a:r>
            <a:endParaRPr lang="en-US" sz="2000" dirty="0" smtClean="0"/>
          </a:p>
          <a:p>
            <a:r>
              <a:rPr lang="en-US" sz="2000" dirty="0" smtClean="0"/>
              <a:t>seal control </a:t>
            </a:r>
            <a:r>
              <a:rPr lang="en-US" sz="2000" dirty="0"/>
              <a:t>program per AR 190–51 to </a:t>
            </a:r>
            <a:r>
              <a:rPr lang="en-US" sz="2000" dirty="0" smtClean="0"/>
              <a:t>ensure accountability/control</a:t>
            </a:r>
          </a:p>
          <a:p>
            <a:r>
              <a:rPr lang="en-US" sz="2000" dirty="0" smtClean="0"/>
              <a:t>of </a:t>
            </a:r>
            <a:r>
              <a:rPr lang="en-US" sz="2000" dirty="0"/>
              <a:t>seals</a:t>
            </a:r>
            <a:r>
              <a:rPr lang="en-US" sz="2000" dirty="0" smtClean="0"/>
              <a: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Shipments must be checked immediately upon receipt to ensure </a:t>
            </a:r>
            <a:endParaRPr lang="en-US" sz="2000" dirty="0" smtClean="0"/>
          </a:p>
          <a:p>
            <a:r>
              <a:rPr lang="en-US" sz="2000" dirty="0" smtClean="0"/>
              <a:t>that </a:t>
            </a:r>
            <a:r>
              <a:rPr lang="en-US" sz="2000" dirty="0"/>
              <a:t>the seals are intact and for any signs </a:t>
            </a:r>
            <a:r>
              <a:rPr lang="en-US" sz="2000" dirty="0" smtClean="0"/>
              <a:t>of damage </a:t>
            </a:r>
            <a:r>
              <a:rPr lang="en-US" sz="2000" dirty="0"/>
              <a:t>or tampering. </a:t>
            </a:r>
            <a:endParaRPr lang="en-US" sz="2000" dirty="0" smtClean="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If </a:t>
            </a:r>
            <a:r>
              <a:rPr lang="en-US" sz="2000" dirty="0"/>
              <a:t>there are any such signs, there must be an immediate inventory </a:t>
            </a:r>
            <a:endParaRPr lang="en-US" sz="2000" dirty="0" smtClean="0"/>
          </a:p>
          <a:p>
            <a:r>
              <a:rPr lang="en-US" sz="2000" dirty="0" smtClean="0"/>
              <a:t>to </a:t>
            </a:r>
            <a:r>
              <a:rPr lang="en-US" sz="2000" dirty="0"/>
              <a:t>verify quantities </a:t>
            </a:r>
            <a:r>
              <a:rPr lang="en-US" sz="2000" dirty="0" smtClean="0"/>
              <a:t>received and </a:t>
            </a:r>
            <a:r>
              <a:rPr lang="en-US" sz="2000" dirty="0"/>
              <a:t>to determine the extent of any </a:t>
            </a:r>
          </a:p>
          <a:p>
            <a:r>
              <a:rPr lang="en-US" sz="2000" dirty="0" smtClean="0"/>
              <a:t>damage </a:t>
            </a:r>
            <a:r>
              <a:rPr lang="en-US" sz="2000" dirty="0"/>
              <a:t>or tampering on all Category I and Category II AA&amp;E </a:t>
            </a:r>
            <a:endParaRPr lang="en-US" sz="2000" dirty="0" smtClean="0"/>
          </a:p>
          <a:p>
            <a:r>
              <a:rPr lang="en-US" sz="2000" dirty="0" smtClean="0"/>
              <a:t>and classified AA&amp;E </a:t>
            </a:r>
            <a:r>
              <a:rPr lang="en-US" sz="2000" dirty="0"/>
              <a:t>shipments. </a:t>
            </a:r>
            <a:endParaRPr lang="en-US" sz="2000" dirty="0" smtClean="0"/>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If </a:t>
            </a:r>
            <a:r>
              <a:rPr lang="en-US" sz="2000" dirty="0"/>
              <a:t>the seals are intact, quantity verification must take place no later than the next working day. </a:t>
            </a:r>
            <a:r>
              <a:rPr lang="en-US" sz="2000" dirty="0" smtClean="0"/>
              <a:t>The </a:t>
            </a:r>
          </a:p>
          <a:p>
            <a:r>
              <a:rPr lang="en-US" sz="2000" dirty="0" smtClean="0"/>
              <a:t>requirement </a:t>
            </a:r>
            <a:r>
              <a:rPr lang="en-US" sz="2000" dirty="0"/>
              <a:t>to check seals and verify quantities received includes shipments of all categories of sensitive or </a:t>
            </a:r>
            <a:r>
              <a:rPr lang="en-US" sz="2000" dirty="0" smtClean="0"/>
              <a:t>classified AA&amp;E </a:t>
            </a:r>
            <a:r>
              <a:rPr lang="en-US" sz="2000" dirty="0"/>
              <a:t>and uncategorized Class A and Class B ammunition and explosives.</a:t>
            </a:r>
          </a:p>
        </p:txBody>
      </p:sp>
      <p:pic>
        <p:nvPicPr>
          <p:cNvPr id="5" name="Picture 4"/>
          <p:cNvPicPr>
            <a:picLocks noChangeAspect="1"/>
          </p:cNvPicPr>
          <p:nvPr/>
        </p:nvPicPr>
        <p:blipFill>
          <a:blip r:embed="rId2"/>
          <a:stretch>
            <a:fillRect/>
          </a:stretch>
        </p:blipFill>
        <p:spPr>
          <a:xfrm>
            <a:off x="7844928" y="1336184"/>
            <a:ext cx="4069492" cy="3538485"/>
          </a:xfrm>
          <a:prstGeom prst="rect">
            <a:avLst/>
          </a:prstGeom>
        </p:spPr>
      </p:pic>
      <p:sp>
        <p:nvSpPr>
          <p:cNvPr id="6" name="TextBox 5"/>
          <p:cNvSpPr txBox="1"/>
          <p:nvPr/>
        </p:nvSpPr>
        <p:spPr>
          <a:xfrm>
            <a:off x="2080895" y="535964"/>
            <a:ext cx="8610600"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Physical Security During Expeditionary Operations</a:t>
            </a:r>
          </a:p>
        </p:txBody>
      </p:sp>
    </p:spTree>
    <p:extLst>
      <p:ext uri="{BB962C8B-B14F-4D97-AF65-F5344CB8AC3E}">
        <p14:creationId xmlns:p14="http://schemas.microsoft.com/office/powerpoint/2010/main" val="72163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1+ppt_w/2"/>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00161-20110719-0757.jpg"/>
          <p:cNvPicPr>
            <a:picLocks noChangeAspect="1"/>
          </p:cNvPicPr>
          <p:nvPr/>
        </p:nvPicPr>
        <p:blipFill>
          <a:blip r:embed="rId3" cstate="print"/>
          <a:stretch>
            <a:fillRect/>
          </a:stretch>
        </p:blipFill>
        <p:spPr>
          <a:xfrm>
            <a:off x="1752600" y="2828925"/>
            <a:ext cx="3886200" cy="2914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IMG00163-20110719-0758.jpg"/>
          <p:cNvPicPr>
            <a:picLocks noChangeAspect="1"/>
          </p:cNvPicPr>
          <p:nvPr/>
        </p:nvPicPr>
        <p:blipFill>
          <a:blip r:embed="rId4" cstate="print"/>
          <a:stretch>
            <a:fillRect/>
          </a:stretch>
        </p:blipFill>
        <p:spPr>
          <a:xfrm>
            <a:off x="6645729" y="1690551"/>
            <a:ext cx="3429000" cy="2571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2011680" y="1162709"/>
            <a:ext cx="8001000" cy="1200329"/>
          </a:xfrm>
          <a:prstGeom prst="rect">
            <a:avLst/>
          </a:prstGeom>
          <a:noFill/>
        </p:spPr>
        <p:txBody>
          <a:bodyPr wrap="square" rtlCol="0">
            <a:spAutoFit/>
          </a:bodyPr>
          <a:lstStyle/>
          <a:p>
            <a:pPr>
              <a:buFont typeface="Arial" pitchFamily="34" charset="0"/>
              <a:buChar char="•"/>
            </a:pPr>
            <a:r>
              <a:rPr lang="en-US" sz="2400" dirty="0"/>
              <a:t> </a:t>
            </a:r>
            <a:r>
              <a:rPr lang="en-US" sz="2000" dirty="0"/>
              <a:t>Weapons Stored On Top of Weapon’s Racks</a:t>
            </a:r>
          </a:p>
          <a:p>
            <a:endParaRPr lang="en-US" sz="2400" dirty="0"/>
          </a:p>
          <a:p>
            <a:pPr>
              <a:buFont typeface="Arial" pitchFamily="34" charset="0"/>
              <a:buChar char="•"/>
            </a:pPr>
            <a:r>
              <a:rPr lang="en-US" sz="2400" dirty="0"/>
              <a:t> </a:t>
            </a:r>
            <a:r>
              <a:rPr lang="en-US" sz="2000" dirty="0"/>
              <a:t>All Weapon’s Racks Unsecured</a:t>
            </a:r>
            <a:endParaRPr lang="en-US" sz="2400" dirty="0"/>
          </a:p>
        </p:txBody>
      </p:sp>
      <p:pic>
        <p:nvPicPr>
          <p:cNvPr id="9" name="Picture 8" descr="IMG00162-20110719-0758.jpg"/>
          <p:cNvPicPr>
            <a:picLocks noChangeAspect="1"/>
          </p:cNvPicPr>
          <p:nvPr/>
        </p:nvPicPr>
        <p:blipFill>
          <a:blip r:embed="rId5" cstate="print"/>
          <a:stretch>
            <a:fillRect/>
          </a:stretch>
        </p:blipFill>
        <p:spPr>
          <a:xfrm>
            <a:off x="4880429" y="3705313"/>
            <a:ext cx="3479800" cy="2609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spTree>
    <p:extLst>
      <p:ext uri="{BB962C8B-B14F-4D97-AF65-F5344CB8AC3E}">
        <p14:creationId xmlns:p14="http://schemas.microsoft.com/office/powerpoint/2010/main" val="50778956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5181600"/>
            <a:ext cx="7772400" cy="546100"/>
          </a:xfrm>
        </p:spPr>
        <p:txBody>
          <a:bodyPr/>
          <a:lstStyle/>
          <a:p>
            <a:r>
              <a:rPr lang="en-US" sz="2800" b="0" dirty="0"/>
              <a:t>Issue and turn-in procedures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1371600"/>
            <a:ext cx="5410200" cy="3628302"/>
          </a:xfrm>
          <a:prstGeom prst="rect">
            <a:avLst/>
          </a:prstGeom>
        </p:spPr>
      </p:pic>
    </p:spTree>
    <p:extLst>
      <p:ext uri="{BB962C8B-B14F-4D97-AF65-F5344CB8AC3E}">
        <p14:creationId xmlns:p14="http://schemas.microsoft.com/office/powerpoint/2010/main" val="355323159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Rectangle 3"/>
          <p:cNvSpPr>
            <a:spLocks noGrp="1" noChangeArrowheads="1"/>
          </p:cNvSpPr>
          <p:nvPr>
            <p:ph type="body" idx="1"/>
          </p:nvPr>
        </p:nvSpPr>
        <p:spPr bwMode="auto">
          <a:xfrm>
            <a:off x="1981200" y="1828801"/>
            <a:ext cx="8229600" cy="4373563"/>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80000"/>
              </a:lnSpc>
            </a:pPr>
            <a:r>
              <a:rPr lang="en-US" sz="2000" dirty="0"/>
              <a:t>The Armorer must maintain a Master Authorization List (MAL)</a:t>
            </a:r>
          </a:p>
          <a:p>
            <a:pPr eaLnBrk="1" hangingPunct="1">
              <a:lnSpc>
                <a:spcPct val="80000"/>
              </a:lnSpc>
            </a:pPr>
            <a:endParaRPr lang="en-US" sz="2000" dirty="0"/>
          </a:p>
          <a:p>
            <a:pPr eaLnBrk="1" hangingPunct="1">
              <a:lnSpc>
                <a:spcPct val="80000"/>
              </a:lnSpc>
            </a:pPr>
            <a:r>
              <a:rPr lang="en-US" sz="2000" dirty="0"/>
              <a:t>The MAL will at minimum list:</a:t>
            </a:r>
          </a:p>
          <a:p>
            <a:pPr lvl="1" eaLnBrk="1" hangingPunct="1">
              <a:lnSpc>
                <a:spcPct val="80000"/>
              </a:lnSpc>
              <a:buFontTx/>
              <a:buNone/>
            </a:pPr>
            <a:endParaRPr lang="en-US" sz="1800" dirty="0"/>
          </a:p>
          <a:p>
            <a:pPr lvl="2" eaLnBrk="1" hangingPunct="1">
              <a:lnSpc>
                <a:spcPct val="80000"/>
              </a:lnSpc>
            </a:pPr>
            <a:r>
              <a:rPr lang="en-US" sz="1800" dirty="0"/>
              <a:t>Name of the Soldier.</a:t>
            </a:r>
          </a:p>
          <a:p>
            <a:pPr lvl="2" eaLnBrk="1" hangingPunct="1">
              <a:lnSpc>
                <a:spcPct val="80000"/>
              </a:lnSpc>
            </a:pPr>
            <a:r>
              <a:rPr lang="en-US" sz="1800" dirty="0"/>
              <a:t>Type and serial number of the primary equipment assigned to the Soldier.</a:t>
            </a:r>
          </a:p>
          <a:p>
            <a:pPr eaLnBrk="1" hangingPunct="1">
              <a:lnSpc>
                <a:spcPct val="80000"/>
              </a:lnSpc>
            </a:pPr>
            <a:endParaRPr lang="en-US" b="1" dirty="0"/>
          </a:p>
          <a:p>
            <a:pPr eaLnBrk="1" hangingPunct="1">
              <a:lnSpc>
                <a:spcPct val="80000"/>
              </a:lnSpc>
            </a:pPr>
            <a:r>
              <a:rPr lang="en-US" sz="2000" dirty="0"/>
              <a:t>The Armorer will keep the MAL updated to reflect all personnel changes. (living document)</a:t>
            </a:r>
          </a:p>
          <a:p>
            <a:pPr eaLnBrk="1" hangingPunct="1">
              <a:lnSpc>
                <a:spcPct val="80000"/>
              </a:lnSpc>
            </a:pPr>
            <a:endParaRPr lang="en-US" b="1" dirty="0"/>
          </a:p>
          <a:p>
            <a:pPr eaLnBrk="1" hangingPunct="1">
              <a:lnSpc>
                <a:spcPct val="80000"/>
              </a:lnSpc>
            </a:pPr>
            <a:endParaRPr lang="en-US" dirty="0"/>
          </a:p>
        </p:txBody>
      </p:sp>
      <p:sp>
        <p:nvSpPr>
          <p:cNvPr id="4"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Issue / Turn-In Procedures</a:t>
            </a:r>
          </a:p>
        </p:txBody>
      </p:sp>
    </p:spTree>
    <p:extLst>
      <p:ext uri="{BB962C8B-B14F-4D97-AF65-F5344CB8AC3E}">
        <p14:creationId xmlns:p14="http://schemas.microsoft.com/office/powerpoint/2010/main" val="19141525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8610600" y="3595688"/>
            <a:ext cx="1085850" cy="2347912"/>
            <a:chOff x="4368" y="1152"/>
            <a:chExt cx="684" cy="1479"/>
          </a:xfrm>
        </p:grpSpPr>
        <p:pic>
          <p:nvPicPr>
            <p:cNvPr id="160777" name="Picture 3" descr="soldier with rifle"/>
            <p:cNvPicPr>
              <a:picLocks noChangeAspect="1" noChangeArrowheads="1"/>
            </p:cNvPicPr>
            <p:nvPr/>
          </p:nvPicPr>
          <p:blipFill>
            <a:blip r:embed="rId2" cstate="print"/>
            <a:srcRect/>
            <a:stretch>
              <a:fillRect/>
            </a:stretch>
          </p:blipFill>
          <p:spPr bwMode="auto">
            <a:xfrm>
              <a:off x="4368" y="1152"/>
              <a:ext cx="683" cy="1224"/>
            </a:xfrm>
            <a:prstGeom prst="rect">
              <a:avLst/>
            </a:prstGeom>
            <a:noFill/>
            <a:ln w="9525">
              <a:noFill/>
              <a:miter lim="800000"/>
              <a:headEnd/>
              <a:tailEnd/>
            </a:ln>
          </p:spPr>
        </p:pic>
        <p:sp>
          <p:nvSpPr>
            <p:cNvPr id="160778" name="Text Box 4"/>
            <p:cNvSpPr txBox="1">
              <a:spLocks noChangeArrowheads="1"/>
            </p:cNvSpPr>
            <p:nvPr/>
          </p:nvSpPr>
          <p:spPr bwMode="auto">
            <a:xfrm>
              <a:off x="4368" y="2400"/>
              <a:ext cx="684" cy="231"/>
            </a:xfrm>
            <a:prstGeom prst="rect">
              <a:avLst/>
            </a:prstGeom>
            <a:noFill/>
            <a:ln w="9525">
              <a:noFill/>
              <a:miter lim="800000"/>
              <a:headEnd/>
              <a:tailEnd/>
            </a:ln>
          </p:spPr>
          <p:txBody>
            <a:bodyPr wrap="none">
              <a:spAutoFit/>
            </a:bodyPr>
            <a:lstStyle/>
            <a:p>
              <a:r>
                <a:rPr lang="en-US" b="1"/>
                <a:t>Armorer</a:t>
              </a:r>
            </a:p>
          </p:txBody>
        </p:sp>
      </p:grpSp>
      <p:pic>
        <p:nvPicPr>
          <p:cNvPr id="160771" name="Picture 5" descr="clipart_soldier"/>
          <p:cNvPicPr>
            <a:picLocks noChangeAspect="1" noChangeArrowheads="1"/>
          </p:cNvPicPr>
          <p:nvPr/>
        </p:nvPicPr>
        <p:blipFill>
          <a:blip r:embed="rId3" cstate="print"/>
          <a:srcRect/>
          <a:stretch>
            <a:fillRect/>
          </a:stretch>
        </p:blipFill>
        <p:spPr bwMode="auto">
          <a:xfrm>
            <a:off x="2590801" y="3519488"/>
            <a:ext cx="1154113" cy="2114550"/>
          </a:xfrm>
          <a:prstGeom prst="rect">
            <a:avLst/>
          </a:prstGeom>
          <a:noFill/>
          <a:ln w="9525">
            <a:noFill/>
            <a:miter lim="800000"/>
            <a:headEnd/>
            <a:tailEnd/>
          </a:ln>
        </p:spPr>
      </p:pic>
      <p:sp>
        <p:nvSpPr>
          <p:cNvPr id="160772" name="Text Box 6"/>
          <p:cNvSpPr txBox="1">
            <a:spLocks noChangeArrowheads="1"/>
          </p:cNvSpPr>
          <p:nvPr/>
        </p:nvSpPr>
        <p:spPr bwMode="auto">
          <a:xfrm>
            <a:off x="2514600" y="5653088"/>
            <a:ext cx="958850" cy="366712"/>
          </a:xfrm>
          <a:prstGeom prst="rect">
            <a:avLst/>
          </a:prstGeom>
          <a:noFill/>
          <a:ln w="9525">
            <a:noFill/>
            <a:miter lim="800000"/>
            <a:headEnd/>
            <a:tailEnd/>
          </a:ln>
        </p:spPr>
        <p:txBody>
          <a:bodyPr wrap="none">
            <a:spAutoFit/>
          </a:bodyPr>
          <a:lstStyle/>
          <a:p>
            <a:r>
              <a:rPr lang="en-US" b="1"/>
              <a:t>Soldier</a:t>
            </a:r>
          </a:p>
        </p:txBody>
      </p:sp>
      <p:pic>
        <p:nvPicPr>
          <p:cNvPr id="670727" name="Picture 7"/>
          <p:cNvPicPr>
            <a:picLocks noChangeAspect="1" noChangeArrowheads="1"/>
          </p:cNvPicPr>
          <p:nvPr/>
        </p:nvPicPr>
        <p:blipFill>
          <a:blip r:embed="rId4" cstate="print"/>
          <a:srcRect l="10126" t="22067" r="49249" b="38199"/>
          <a:stretch>
            <a:fillRect/>
          </a:stretch>
        </p:blipFill>
        <p:spPr bwMode="auto">
          <a:xfrm>
            <a:off x="3657600" y="4205288"/>
            <a:ext cx="1143000" cy="812800"/>
          </a:xfrm>
          <a:prstGeom prst="rect">
            <a:avLst/>
          </a:prstGeom>
          <a:noFill/>
          <a:ln w="28575">
            <a:solidFill>
              <a:schemeClr val="tx1"/>
            </a:solidFill>
            <a:miter lim="800000"/>
            <a:headEnd/>
            <a:tailEnd/>
          </a:ln>
        </p:spPr>
      </p:pic>
      <p:sp>
        <p:nvSpPr>
          <p:cNvPr id="160774" name="Text Box 8"/>
          <p:cNvSpPr txBox="1">
            <a:spLocks noChangeArrowheads="1"/>
          </p:cNvSpPr>
          <p:nvPr/>
        </p:nvSpPr>
        <p:spPr bwMode="auto">
          <a:xfrm>
            <a:off x="2285648" y="2001194"/>
            <a:ext cx="7391400" cy="461665"/>
          </a:xfrm>
          <a:prstGeom prst="rect">
            <a:avLst/>
          </a:prstGeom>
          <a:noFill/>
          <a:ln w="9525">
            <a:noFill/>
            <a:miter lim="800000"/>
            <a:headEnd/>
            <a:tailEnd/>
          </a:ln>
        </p:spPr>
        <p:txBody>
          <a:bodyPr>
            <a:spAutoFit/>
          </a:bodyPr>
          <a:lstStyle/>
          <a:p>
            <a:pPr algn="ctr"/>
            <a:r>
              <a:rPr lang="en-US" sz="2400" dirty="0"/>
              <a:t>Weapon Issue Less Than 24 Hours</a:t>
            </a:r>
          </a:p>
        </p:txBody>
      </p:sp>
      <p:sp>
        <p:nvSpPr>
          <p:cNvPr id="670729" name="Text Box 9"/>
          <p:cNvSpPr txBox="1">
            <a:spLocks noChangeArrowheads="1"/>
          </p:cNvSpPr>
          <p:nvPr/>
        </p:nvSpPr>
        <p:spPr bwMode="auto">
          <a:xfrm>
            <a:off x="3473451" y="2444433"/>
            <a:ext cx="5015797" cy="400110"/>
          </a:xfrm>
          <a:prstGeom prst="rect">
            <a:avLst/>
          </a:prstGeom>
          <a:noFill/>
          <a:ln w="9525">
            <a:noFill/>
            <a:miter lim="800000"/>
            <a:headEnd/>
            <a:tailEnd/>
          </a:ln>
        </p:spPr>
        <p:txBody>
          <a:bodyPr wrap="none">
            <a:spAutoFit/>
          </a:bodyPr>
          <a:lstStyle/>
          <a:p>
            <a:r>
              <a:rPr lang="en-US" sz="2000" dirty="0"/>
              <a:t>Soldier Hands Weapon’s Card  To Armorer</a:t>
            </a:r>
          </a:p>
        </p:txBody>
      </p:sp>
      <p:sp>
        <p:nvSpPr>
          <p:cNvPr id="12"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Issue / Turn-In Procedures</a:t>
            </a:r>
          </a:p>
        </p:txBody>
      </p:sp>
    </p:spTree>
    <p:extLst>
      <p:ext uri="{BB962C8B-B14F-4D97-AF65-F5344CB8AC3E}">
        <p14:creationId xmlns:p14="http://schemas.microsoft.com/office/powerpoint/2010/main" val="371500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07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707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0.0375 -0.0037 C 0.15035 -0.0037 0.3382 -0.0037 0.41337 -0.0037 " pathEditMode="relative" rAng="0" ptsTypes="aA">
                                      <p:cBhvr>
                                        <p:cTn id="12" dur="2000" fill="hold"/>
                                        <p:tgtEl>
                                          <p:spTgt spid="670727"/>
                                        </p:tgtEl>
                                        <p:attrNameLst>
                                          <p:attrName>ppt_x</p:attrName>
                                          <p:attrName>ppt_y</p:attrName>
                                        </p:attrNameLst>
                                      </p:cBhvr>
                                      <p:rCtr x="22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0729"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Text Box 3"/>
          <p:cNvSpPr txBox="1">
            <a:spLocks noChangeArrowheads="1"/>
          </p:cNvSpPr>
          <p:nvPr/>
        </p:nvSpPr>
        <p:spPr bwMode="auto">
          <a:xfrm>
            <a:off x="2435565" y="1656128"/>
            <a:ext cx="7086600" cy="646331"/>
          </a:xfrm>
          <a:prstGeom prst="rect">
            <a:avLst/>
          </a:prstGeom>
          <a:noFill/>
          <a:ln w="9525">
            <a:noFill/>
            <a:miter lim="800000"/>
            <a:headEnd/>
            <a:tailEnd/>
          </a:ln>
        </p:spPr>
        <p:txBody>
          <a:bodyPr>
            <a:spAutoFit/>
          </a:bodyPr>
          <a:lstStyle/>
          <a:p>
            <a:pPr>
              <a:spcBef>
                <a:spcPct val="20000"/>
              </a:spcBef>
            </a:pPr>
            <a:r>
              <a:rPr lang="en-US" dirty="0"/>
              <a:t>Before a weapon is issued, check DA Form 3749 against the MAL to ensure an authorized and correct issue is being made.</a:t>
            </a:r>
          </a:p>
        </p:txBody>
      </p:sp>
      <p:grpSp>
        <p:nvGrpSpPr>
          <p:cNvPr id="2" name="Group 17"/>
          <p:cNvGrpSpPr>
            <a:grpSpLocks/>
          </p:cNvGrpSpPr>
          <p:nvPr/>
        </p:nvGrpSpPr>
        <p:grpSpPr bwMode="auto">
          <a:xfrm>
            <a:off x="2314734" y="2960374"/>
            <a:ext cx="3657600" cy="2613025"/>
            <a:chOff x="484496" y="3075132"/>
            <a:chExt cx="3657600" cy="2612571"/>
          </a:xfrm>
        </p:grpSpPr>
        <p:pic>
          <p:nvPicPr>
            <p:cNvPr id="161799" name="Picture 17"/>
            <p:cNvPicPr>
              <a:picLocks noChangeAspect="1" noChangeArrowheads="1"/>
            </p:cNvPicPr>
            <p:nvPr/>
          </p:nvPicPr>
          <p:blipFill>
            <a:blip r:embed="rId2" cstate="print"/>
            <a:srcRect l="12500" t="25102" r="49219" b="36699"/>
            <a:stretch>
              <a:fillRect/>
            </a:stretch>
          </p:blipFill>
          <p:spPr bwMode="auto">
            <a:xfrm>
              <a:off x="484496" y="3075132"/>
              <a:ext cx="3657600" cy="2612571"/>
            </a:xfrm>
            <a:prstGeom prst="rect">
              <a:avLst/>
            </a:prstGeom>
            <a:noFill/>
            <a:ln w="9525">
              <a:noFill/>
              <a:miter lim="800000"/>
              <a:headEnd/>
              <a:tailEnd/>
            </a:ln>
          </p:spPr>
        </p:pic>
        <p:sp>
          <p:nvSpPr>
            <p:cNvPr id="161800" name="Text Box 6"/>
            <p:cNvSpPr txBox="1">
              <a:spLocks noChangeArrowheads="1"/>
            </p:cNvSpPr>
            <p:nvPr/>
          </p:nvSpPr>
          <p:spPr bwMode="auto">
            <a:xfrm>
              <a:off x="1100097" y="4802653"/>
              <a:ext cx="987181" cy="274556"/>
            </a:xfrm>
            <a:prstGeom prst="rect">
              <a:avLst/>
            </a:prstGeom>
            <a:noFill/>
            <a:ln w="9525">
              <a:noFill/>
              <a:miter lim="800000"/>
              <a:headEnd/>
              <a:tailEnd/>
            </a:ln>
          </p:spPr>
          <p:txBody>
            <a:bodyPr wrap="none">
              <a:spAutoFit/>
            </a:bodyPr>
            <a:lstStyle/>
            <a:p>
              <a:r>
                <a:rPr lang="en-US" sz="1200"/>
                <a:t>Smith, John</a:t>
              </a:r>
            </a:p>
          </p:txBody>
        </p:sp>
        <p:sp>
          <p:nvSpPr>
            <p:cNvPr id="161801" name="Text Box 7"/>
            <p:cNvSpPr txBox="1">
              <a:spLocks noChangeArrowheads="1"/>
            </p:cNvSpPr>
            <p:nvPr/>
          </p:nvSpPr>
          <p:spPr bwMode="auto">
            <a:xfrm>
              <a:off x="1295400" y="3352800"/>
              <a:ext cx="834903" cy="274556"/>
            </a:xfrm>
            <a:prstGeom prst="rect">
              <a:avLst/>
            </a:prstGeom>
            <a:noFill/>
            <a:ln w="9525">
              <a:noFill/>
              <a:miter lim="800000"/>
              <a:headEnd/>
              <a:tailEnd/>
            </a:ln>
          </p:spPr>
          <p:txBody>
            <a:bodyPr wrap="none">
              <a:spAutoFit/>
            </a:bodyPr>
            <a:lstStyle/>
            <a:p>
              <a:r>
                <a:rPr lang="en-US" sz="1200"/>
                <a:t>HHC 1 ID</a:t>
              </a:r>
            </a:p>
          </p:txBody>
        </p:sp>
        <p:sp>
          <p:nvSpPr>
            <p:cNvPr id="161802" name="Text Box 8"/>
            <p:cNvSpPr txBox="1">
              <a:spLocks noChangeArrowheads="1"/>
            </p:cNvSpPr>
            <p:nvPr/>
          </p:nvSpPr>
          <p:spPr bwMode="auto">
            <a:xfrm>
              <a:off x="3505200" y="3374408"/>
              <a:ext cx="267799" cy="274556"/>
            </a:xfrm>
            <a:prstGeom prst="rect">
              <a:avLst/>
            </a:prstGeom>
            <a:noFill/>
            <a:ln w="9525">
              <a:noFill/>
              <a:miter lim="800000"/>
              <a:headEnd/>
              <a:tailEnd/>
            </a:ln>
          </p:spPr>
          <p:txBody>
            <a:bodyPr wrap="none">
              <a:spAutoFit/>
            </a:bodyPr>
            <a:lstStyle/>
            <a:p>
              <a:r>
                <a:rPr lang="en-US" sz="1200"/>
                <a:t>1</a:t>
              </a:r>
            </a:p>
          </p:txBody>
        </p:sp>
        <p:sp>
          <p:nvSpPr>
            <p:cNvPr id="161803" name="Text Box 9"/>
            <p:cNvSpPr txBox="1">
              <a:spLocks noChangeArrowheads="1"/>
            </p:cNvSpPr>
            <p:nvPr/>
          </p:nvSpPr>
          <p:spPr bwMode="auto">
            <a:xfrm>
              <a:off x="1932296" y="4060208"/>
              <a:ext cx="665122" cy="274556"/>
            </a:xfrm>
            <a:prstGeom prst="rect">
              <a:avLst/>
            </a:prstGeom>
            <a:noFill/>
            <a:ln w="9525">
              <a:noFill/>
              <a:miter lim="800000"/>
              <a:headEnd/>
              <a:tailEnd/>
            </a:ln>
          </p:spPr>
          <p:txBody>
            <a:bodyPr wrap="none">
              <a:spAutoFit/>
            </a:bodyPr>
            <a:lstStyle/>
            <a:p>
              <a:r>
                <a:rPr lang="en-US" sz="1200"/>
                <a:t>M16A4</a:t>
              </a:r>
            </a:p>
          </p:txBody>
        </p:sp>
        <p:sp>
          <p:nvSpPr>
            <p:cNvPr id="161804" name="Text Box 10"/>
            <p:cNvSpPr txBox="1">
              <a:spLocks noChangeArrowheads="1"/>
            </p:cNvSpPr>
            <p:nvPr/>
          </p:nvSpPr>
          <p:spPr bwMode="auto">
            <a:xfrm>
              <a:off x="1670702" y="4510724"/>
              <a:ext cx="854156" cy="244785"/>
            </a:xfrm>
            <a:prstGeom prst="rect">
              <a:avLst/>
            </a:prstGeom>
            <a:noFill/>
            <a:ln w="9525">
              <a:noFill/>
              <a:miter lim="800000"/>
              <a:headEnd/>
              <a:tailEnd/>
            </a:ln>
          </p:spPr>
          <p:txBody>
            <a:bodyPr wrap="none">
              <a:spAutoFit/>
            </a:bodyPr>
            <a:lstStyle/>
            <a:p>
              <a:r>
                <a:rPr lang="en-US" sz="1000"/>
                <a:t>Arms Room</a:t>
              </a:r>
            </a:p>
          </p:txBody>
        </p:sp>
        <p:sp>
          <p:nvSpPr>
            <p:cNvPr id="161805" name="Text Box 12"/>
            <p:cNvSpPr txBox="1">
              <a:spLocks noChangeArrowheads="1"/>
            </p:cNvSpPr>
            <p:nvPr/>
          </p:nvSpPr>
          <p:spPr bwMode="auto">
            <a:xfrm>
              <a:off x="3358343" y="5213689"/>
              <a:ext cx="444581" cy="244785"/>
            </a:xfrm>
            <a:prstGeom prst="rect">
              <a:avLst/>
            </a:prstGeom>
            <a:noFill/>
            <a:ln w="9525">
              <a:noFill/>
              <a:miter lim="800000"/>
              <a:headEnd/>
              <a:tailEnd/>
            </a:ln>
          </p:spPr>
          <p:txBody>
            <a:bodyPr wrap="none">
              <a:spAutoFit/>
            </a:bodyPr>
            <a:lstStyle/>
            <a:p>
              <a:r>
                <a:rPr lang="en-US" sz="1000"/>
                <a:t>SPC</a:t>
              </a:r>
            </a:p>
          </p:txBody>
        </p:sp>
        <p:sp>
          <p:nvSpPr>
            <p:cNvPr id="161806" name="Text Box 13"/>
            <p:cNvSpPr txBox="1">
              <a:spLocks noChangeArrowheads="1"/>
            </p:cNvSpPr>
            <p:nvPr/>
          </p:nvSpPr>
          <p:spPr bwMode="auto">
            <a:xfrm>
              <a:off x="990600" y="3793815"/>
              <a:ext cx="1151711" cy="244785"/>
            </a:xfrm>
            <a:prstGeom prst="rect">
              <a:avLst/>
            </a:prstGeom>
            <a:noFill/>
            <a:ln w="9525">
              <a:noFill/>
              <a:miter lim="800000"/>
              <a:headEnd/>
              <a:tailEnd/>
            </a:ln>
          </p:spPr>
          <p:txBody>
            <a:bodyPr wrap="none">
              <a:spAutoFit/>
            </a:bodyPr>
            <a:lstStyle/>
            <a:p>
              <a:r>
                <a:rPr lang="en-US" sz="1000"/>
                <a:t>510-11-322-5565</a:t>
              </a:r>
            </a:p>
          </p:txBody>
        </p:sp>
        <p:sp>
          <p:nvSpPr>
            <p:cNvPr id="161807" name="Text Box 14"/>
            <p:cNvSpPr txBox="1">
              <a:spLocks noChangeArrowheads="1"/>
            </p:cNvSpPr>
            <p:nvPr/>
          </p:nvSpPr>
          <p:spPr bwMode="auto">
            <a:xfrm>
              <a:off x="3208614" y="3777572"/>
              <a:ext cx="466794" cy="246178"/>
            </a:xfrm>
            <a:prstGeom prst="rect">
              <a:avLst/>
            </a:prstGeom>
            <a:noFill/>
            <a:ln w="9525">
              <a:noFill/>
              <a:miter lim="800000"/>
              <a:headEnd/>
              <a:tailEnd/>
            </a:ln>
          </p:spPr>
          <p:txBody>
            <a:bodyPr wrap="none">
              <a:spAutoFit/>
            </a:bodyPr>
            <a:lstStyle/>
            <a:p>
              <a:r>
                <a:rPr lang="en-US" sz="1000"/>
                <a:t>1123</a:t>
              </a:r>
            </a:p>
          </p:txBody>
        </p:sp>
      </p:grpSp>
      <p:sp>
        <p:nvSpPr>
          <p:cNvPr id="161797" name="Text Box 15"/>
          <p:cNvSpPr txBox="1">
            <a:spLocks noChangeArrowheads="1"/>
          </p:cNvSpPr>
          <p:nvPr/>
        </p:nvSpPr>
        <p:spPr bwMode="auto">
          <a:xfrm>
            <a:off x="6259995" y="2612587"/>
            <a:ext cx="4114800" cy="3308598"/>
          </a:xfrm>
          <a:prstGeom prst="rect">
            <a:avLst/>
          </a:prstGeom>
          <a:noFill/>
          <a:ln w="9525">
            <a:noFill/>
            <a:miter lim="800000"/>
            <a:headEnd/>
            <a:tailEnd/>
          </a:ln>
        </p:spPr>
        <p:txBody>
          <a:bodyPr>
            <a:spAutoFit/>
          </a:bodyPr>
          <a:lstStyle/>
          <a:p>
            <a:pPr algn="ctr"/>
            <a:r>
              <a:rPr lang="en-US" sz="1600" dirty="0"/>
              <a:t>HHC 1 ID M16 MAL</a:t>
            </a:r>
          </a:p>
          <a:p>
            <a:endParaRPr lang="en-US" sz="1600" dirty="0"/>
          </a:p>
          <a:p>
            <a:r>
              <a:rPr lang="en-US" sz="1100" b="1" dirty="0"/>
              <a:t>Rank      Name	Rack #	Serial #</a:t>
            </a:r>
          </a:p>
          <a:p>
            <a:endParaRPr lang="en-US" sz="1100" b="1" dirty="0"/>
          </a:p>
          <a:p>
            <a:r>
              <a:rPr lang="en-US" sz="1100" dirty="0"/>
              <a:t>PFC        Jones, J                    3                2211</a:t>
            </a:r>
          </a:p>
          <a:p>
            <a:endParaRPr lang="en-US" sz="1100" dirty="0"/>
          </a:p>
          <a:p>
            <a:r>
              <a:rPr lang="en-US" sz="1100" dirty="0"/>
              <a:t>SGT        Fielder, M                  5               3456</a:t>
            </a:r>
          </a:p>
          <a:p>
            <a:endParaRPr lang="en-US" sz="1100" dirty="0"/>
          </a:p>
          <a:p>
            <a:r>
              <a:rPr lang="en-US" sz="1100" dirty="0"/>
              <a:t>SSG        Kruger, F                  8                3422</a:t>
            </a:r>
          </a:p>
          <a:p>
            <a:endParaRPr lang="en-US" sz="1100" dirty="0"/>
          </a:p>
          <a:p>
            <a:r>
              <a:rPr lang="en-US" sz="1100" dirty="0"/>
              <a:t>PFC        Smith, J                     1               1123</a:t>
            </a:r>
          </a:p>
          <a:p>
            <a:endParaRPr lang="en-US" sz="1100" dirty="0"/>
          </a:p>
          <a:p>
            <a:r>
              <a:rPr lang="en-US" sz="1100" dirty="0"/>
              <a:t>1SG        Johnson, S                2                2345</a:t>
            </a:r>
          </a:p>
          <a:p>
            <a:endParaRPr lang="en-US" sz="1100" dirty="0"/>
          </a:p>
          <a:p>
            <a:r>
              <a:rPr lang="en-US" sz="1100" dirty="0"/>
              <a:t>SSG        Gabriel, R                 9                9965</a:t>
            </a:r>
          </a:p>
          <a:p>
            <a:endParaRPr lang="en-US" sz="1100" dirty="0"/>
          </a:p>
          <a:p>
            <a:r>
              <a:rPr lang="en-US" sz="1100" dirty="0"/>
              <a:t>PVT         </a:t>
            </a:r>
            <a:r>
              <a:rPr lang="en-US" sz="1100" dirty="0" err="1"/>
              <a:t>Ubetcha</a:t>
            </a:r>
            <a:r>
              <a:rPr lang="en-US" sz="1100" dirty="0"/>
              <a:t>, P               4                8878</a:t>
            </a:r>
          </a:p>
          <a:p>
            <a:endParaRPr lang="en-US" sz="1200" b="1" dirty="0"/>
          </a:p>
        </p:txBody>
      </p:sp>
      <p:sp>
        <p:nvSpPr>
          <p:cNvPr id="671760" name="Rectangle 16"/>
          <p:cNvSpPr>
            <a:spLocks noChangeArrowheads="1"/>
          </p:cNvSpPr>
          <p:nvPr/>
        </p:nvSpPr>
        <p:spPr bwMode="auto">
          <a:xfrm>
            <a:off x="6248400" y="4419600"/>
            <a:ext cx="3505200" cy="304800"/>
          </a:xfrm>
          <a:prstGeom prst="rect">
            <a:avLst/>
          </a:prstGeom>
          <a:solidFill>
            <a:srgbClr val="FFFF00">
              <a:alpha val="41960"/>
            </a:srgbClr>
          </a:solidFill>
          <a:ln w="9525">
            <a:solidFill>
              <a:schemeClr val="tx1"/>
            </a:solidFill>
            <a:miter lim="800000"/>
            <a:headEnd/>
            <a:tailEnd/>
          </a:ln>
        </p:spPr>
        <p:txBody>
          <a:bodyPr wrap="none" anchor="ctr"/>
          <a:lstStyle/>
          <a:p>
            <a:endParaRPr lang="en-US"/>
          </a:p>
        </p:txBody>
      </p:sp>
      <p:sp>
        <p:nvSpPr>
          <p:cNvPr id="17"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Issue / Turn-In Procedures</a:t>
            </a:r>
          </a:p>
        </p:txBody>
      </p:sp>
    </p:spTree>
    <p:extLst>
      <p:ext uri="{BB962C8B-B14F-4D97-AF65-F5344CB8AC3E}">
        <p14:creationId xmlns:p14="http://schemas.microsoft.com/office/powerpoint/2010/main" val="91246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17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1760"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2770" name="Picture 2" descr="m16_01"/>
          <p:cNvPicPr>
            <a:picLocks noChangeAspect="1" noChangeArrowheads="1"/>
          </p:cNvPicPr>
          <p:nvPr/>
        </p:nvPicPr>
        <p:blipFill>
          <a:blip r:embed="rId2" cstate="print"/>
          <a:srcRect/>
          <a:stretch>
            <a:fillRect/>
          </a:stretch>
        </p:blipFill>
        <p:spPr bwMode="auto">
          <a:xfrm rot="4454110">
            <a:off x="7231857" y="3893344"/>
            <a:ext cx="1676400" cy="595313"/>
          </a:xfrm>
          <a:prstGeom prst="rect">
            <a:avLst/>
          </a:prstGeom>
          <a:noFill/>
          <a:ln w="9525">
            <a:noFill/>
            <a:miter lim="800000"/>
            <a:headEnd/>
            <a:tailEnd/>
          </a:ln>
        </p:spPr>
      </p:pic>
      <p:grpSp>
        <p:nvGrpSpPr>
          <p:cNvPr id="2" name="Group 3"/>
          <p:cNvGrpSpPr>
            <a:grpSpLocks/>
          </p:cNvGrpSpPr>
          <p:nvPr/>
        </p:nvGrpSpPr>
        <p:grpSpPr bwMode="auto">
          <a:xfrm>
            <a:off x="8610600" y="3595688"/>
            <a:ext cx="1085850" cy="2347912"/>
            <a:chOff x="4368" y="1152"/>
            <a:chExt cx="684" cy="1479"/>
          </a:xfrm>
        </p:grpSpPr>
        <p:pic>
          <p:nvPicPr>
            <p:cNvPr id="162824" name="Picture 4" descr="soldier with rifle"/>
            <p:cNvPicPr>
              <a:picLocks noChangeAspect="1" noChangeArrowheads="1"/>
            </p:cNvPicPr>
            <p:nvPr/>
          </p:nvPicPr>
          <p:blipFill>
            <a:blip r:embed="rId3" cstate="print"/>
            <a:srcRect/>
            <a:stretch>
              <a:fillRect/>
            </a:stretch>
          </p:blipFill>
          <p:spPr bwMode="auto">
            <a:xfrm>
              <a:off x="4368" y="1152"/>
              <a:ext cx="683" cy="1224"/>
            </a:xfrm>
            <a:prstGeom prst="rect">
              <a:avLst/>
            </a:prstGeom>
            <a:noFill/>
            <a:ln w="9525">
              <a:noFill/>
              <a:miter lim="800000"/>
              <a:headEnd/>
              <a:tailEnd/>
            </a:ln>
          </p:spPr>
        </p:pic>
        <p:sp>
          <p:nvSpPr>
            <p:cNvPr id="162825" name="Text Box 5"/>
            <p:cNvSpPr txBox="1">
              <a:spLocks noChangeArrowheads="1"/>
            </p:cNvSpPr>
            <p:nvPr/>
          </p:nvSpPr>
          <p:spPr bwMode="auto">
            <a:xfrm>
              <a:off x="4368" y="2400"/>
              <a:ext cx="684" cy="231"/>
            </a:xfrm>
            <a:prstGeom prst="rect">
              <a:avLst/>
            </a:prstGeom>
            <a:noFill/>
            <a:ln w="9525">
              <a:noFill/>
              <a:miter lim="800000"/>
              <a:headEnd/>
              <a:tailEnd/>
            </a:ln>
          </p:spPr>
          <p:txBody>
            <a:bodyPr wrap="none">
              <a:spAutoFit/>
            </a:bodyPr>
            <a:lstStyle/>
            <a:p>
              <a:r>
                <a:rPr lang="en-US" b="1"/>
                <a:t>Armorer</a:t>
              </a:r>
            </a:p>
          </p:txBody>
        </p:sp>
      </p:grpSp>
      <p:pic>
        <p:nvPicPr>
          <p:cNvPr id="162820" name="Picture 6" descr="clipart_soldier"/>
          <p:cNvPicPr>
            <a:picLocks noChangeAspect="1" noChangeArrowheads="1"/>
          </p:cNvPicPr>
          <p:nvPr/>
        </p:nvPicPr>
        <p:blipFill>
          <a:blip r:embed="rId4" cstate="print"/>
          <a:srcRect/>
          <a:stretch>
            <a:fillRect/>
          </a:stretch>
        </p:blipFill>
        <p:spPr bwMode="auto">
          <a:xfrm>
            <a:off x="2590801" y="3519488"/>
            <a:ext cx="1154113" cy="2114550"/>
          </a:xfrm>
          <a:prstGeom prst="rect">
            <a:avLst/>
          </a:prstGeom>
          <a:noFill/>
          <a:ln w="9525">
            <a:noFill/>
            <a:miter lim="800000"/>
            <a:headEnd/>
            <a:tailEnd/>
          </a:ln>
        </p:spPr>
      </p:pic>
      <p:sp>
        <p:nvSpPr>
          <p:cNvPr id="162821" name="Text Box 7"/>
          <p:cNvSpPr txBox="1">
            <a:spLocks noChangeArrowheads="1"/>
          </p:cNvSpPr>
          <p:nvPr/>
        </p:nvSpPr>
        <p:spPr bwMode="auto">
          <a:xfrm>
            <a:off x="2514600" y="5653088"/>
            <a:ext cx="958850" cy="366712"/>
          </a:xfrm>
          <a:prstGeom prst="rect">
            <a:avLst/>
          </a:prstGeom>
          <a:noFill/>
          <a:ln w="9525">
            <a:noFill/>
            <a:miter lim="800000"/>
            <a:headEnd/>
            <a:tailEnd/>
          </a:ln>
        </p:spPr>
        <p:txBody>
          <a:bodyPr wrap="none">
            <a:spAutoFit/>
          </a:bodyPr>
          <a:lstStyle/>
          <a:p>
            <a:r>
              <a:rPr lang="en-US" b="1"/>
              <a:t>Soldier</a:t>
            </a:r>
          </a:p>
        </p:txBody>
      </p:sp>
      <p:sp>
        <p:nvSpPr>
          <p:cNvPr id="162822" name="Text Box 8"/>
          <p:cNvSpPr txBox="1">
            <a:spLocks noChangeArrowheads="1"/>
          </p:cNvSpPr>
          <p:nvPr/>
        </p:nvSpPr>
        <p:spPr bwMode="auto">
          <a:xfrm>
            <a:off x="2400299" y="2032762"/>
            <a:ext cx="7391400" cy="461665"/>
          </a:xfrm>
          <a:prstGeom prst="rect">
            <a:avLst/>
          </a:prstGeom>
          <a:noFill/>
          <a:ln w="9525">
            <a:noFill/>
            <a:miter lim="800000"/>
            <a:headEnd/>
            <a:tailEnd/>
          </a:ln>
        </p:spPr>
        <p:txBody>
          <a:bodyPr>
            <a:spAutoFit/>
          </a:bodyPr>
          <a:lstStyle/>
          <a:p>
            <a:pPr algn="ctr"/>
            <a:r>
              <a:rPr lang="en-US" sz="2400" dirty="0"/>
              <a:t>Weapon Issue Less Than 24 Hours</a:t>
            </a:r>
          </a:p>
        </p:txBody>
      </p:sp>
      <p:sp>
        <p:nvSpPr>
          <p:cNvPr id="672777" name="Text Box 9"/>
          <p:cNvSpPr txBox="1">
            <a:spLocks noChangeArrowheads="1"/>
          </p:cNvSpPr>
          <p:nvPr/>
        </p:nvSpPr>
        <p:spPr bwMode="auto">
          <a:xfrm>
            <a:off x="4037584" y="2432769"/>
            <a:ext cx="4116833" cy="400110"/>
          </a:xfrm>
          <a:prstGeom prst="rect">
            <a:avLst/>
          </a:prstGeom>
          <a:noFill/>
          <a:ln w="9525">
            <a:noFill/>
            <a:miter lim="800000"/>
            <a:headEnd/>
            <a:tailEnd/>
          </a:ln>
        </p:spPr>
        <p:txBody>
          <a:bodyPr wrap="none">
            <a:spAutoFit/>
          </a:bodyPr>
          <a:lstStyle/>
          <a:p>
            <a:r>
              <a:rPr lang="en-US" sz="2000" dirty="0"/>
              <a:t>Armorer issues weapons to soldier</a:t>
            </a:r>
          </a:p>
        </p:txBody>
      </p:sp>
      <p:sp>
        <p:nvSpPr>
          <p:cNvPr id="11"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Issue / Turn-In Procedures</a:t>
            </a:r>
          </a:p>
        </p:txBody>
      </p:sp>
    </p:spTree>
    <p:extLst>
      <p:ext uri="{BB962C8B-B14F-4D97-AF65-F5344CB8AC3E}">
        <p14:creationId xmlns:p14="http://schemas.microsoft.com/office/powerpoint/2010/main" val="189741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27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7277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0.03368 -4.62428E-6 L -0.4408 0.05064 " pathEditMode="relative" rAng="0" ptsTypes="AA">
                                      <p:cBhvr>
                                        <p:cTn id="12" dur="2000" fill="hold"/>
                                        <p:tgtEl>
                                          <p:spTgt spid="672770"/>
                                        </p:tgtEl>
                                        <p:attrNameLst>
                                          <p:attrName>ppt_x</p:attrName>
                                          <p:attrName>ppt_y</p:attrName>
                                        </p:attrNameLst>
                                      </p:cBhvr>
                                      <p:rCtr x="-23700" y="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2777"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m16_01"/>
          <p:cNvPicPr>
            <a:picLocks noChangeAspect="1" noChangeArrowheads="1"/>
          </p:cNvPicPr>
          <p:nvPr/>
        </p:nvPicPr>
        <p:blipFill>
          <a:blip r:embed="rId2" cstate="print"/>
          <a:srcRect/>
          <a:stretch>
            <a:fillRect/>
          </a:stretch>
        </p:blipFill>
        <p:spPr bwMode="auto">
          <a:xfrm rot="4454110">
            <a:off x="5022057" y="4274344"/>
            <a:ext cx="1676400" cy="595313"/>
          </a:xfrm>
          <a:prstGeom prst="rect">
            <a:avLst/>
          </a:prstGeom>
          <a:noFill/>
          <a:ln w="9525">
            <a:noFill/>
            <a:miter lim="800000"/>
            <a:headEnd/>
            <a:tailEnd/>
          </a:ln>
        </p:spPr>
      </p:pic>
      <p:grpSp>
        <p:nvGrpSpPr>
          <p:cNvPr id="2" name="Group 3"/>
          <p:cNvGrpSpPr>
            <a:grpSpLocks/>
          </p:cNvGrpSpPr>
          <p:nvPr/>
        </p:nvGrpSpPr>
        <p:grpSpPr bwMode="auto">
          <a:xfrm>
            <a:off x="6858000" y="3657601"/>
            <a:ext cx="1085850" cy="2347913"/>
            <a:chOff x="4368" y="1152"/>
            <a:chExt cx="684" cy="1479"/>
          </a:xfrm>
        </p:grpSpPr>
        <p:pic>
          <p:nvPicPr>
            <p:cNvPr id="163849" name="Picture 4" descr="soldier with rifle"/>
            <p:cNvPicPr>
              <a:picLocks noChangeAspect="1" noChangeArrowheads="1"/>
            </p:cNvPicPr>
            <p:nvPr/>
          </p:nvPicPr>
          <p:blipFill>
            <a:blip r:embed="rId3" cstate="print"/>
            <a:srcRect/>
            <a:stretch>
              <a:fillRect/>
            </a:stretch>
          </p:blipFill>
          <p:spPr bwMode="auto">
            <a:xfrm>
              <a:off x="4368" y="1152"/>
              <a:ext cx="683" cy="1224"/>
            </a:xfrm>
            <a:prstGeom prst="rect">
              <a:avLst/>
            </a:prstGeom>
            <a:noFill/>
            <a:ln w="9525">
              <a:noFill/>
              <a:miter lim="800000"/>
              <a:headEnd/>
              <a:tailEnd/>
            </a:ln>
          </p:spPr>
        </p:pic>
        <p:sp>
          <p:nvSpPr>
            <p:cNvPr id="163850" name="Text Box 5"/>
            <p:cNvSpPr txBox="1">
              <a:spLocks noChangeArrowheads="1"/>
            </p:cNvSpPr>
            <p:nvPr/>
          </p:nvSpPr>
          <p:spPr bwMode="auto">
            <a:xfrm>
              <a:off x="4368" y="2400"/>
              <a:ext cx="684" cy="231"/>
            </a:xfrm>
            <a:prstGeom prst="rect">
              <a:avLst/>
            </a:prstGeom>
            <a:noFill/>
            <a:ln w="9525">
              <a:noFill/>
              <a:miter lim="800000"/>
              <a:headEnd/>
              <a:tailEnd/>
            </a:ln>
          </p:spPr>
          <p:txBody>
            <a:bodyPr wrap="none">
              <a:spAutoFit/>
            </a:bodyPr>
            <a:lstStyle/>
            <a:p>
              <a:r>
                <a:rPr lang="en-US" b="1" dirty="0"/>
                <a:t>Armorer</a:t>
              </a:r>
            </a:p>
          </p:txBody>
        </p:sp>
      </p:grpSp>
      <p:pic>
        <p:nvPicPr>
          <p:cNvPr id="163844" name="Picture 6" descr="clipart_soldier"/>
          <p:cNvPicPr>
            <a:picLocks noChangeAspect="1" noChangeArrowheads="1"/>
          </p:cNvPicPr>
          <p:nvPr/>
        </p:nvPicPr>
        <p:blipFill>
          <a:blip r:embed="rId4" cstate="print"/>
          <a:srcRect/>
          <a:stretch>
            <a:fillRect/>
          </a:stretch>
        </p:blipFill>
        <p:spPr bwMode="auto">
          <a:xfrm>
            <a:off x="3810001" y="3810000"/>
            <a:ext cx="1154113" cy="2114550"/>
          </a:xfrm>
          <a:prstGeom prst="rect">
            <a:avLst/>
          </a:prstGeom>
          <a:noFill/>
          <a:ln w="9525">
            <a:noFill/>
            <a:miter lim="800000"/>
            <a:headEnd/>
            <a:tailEnd/>
          </a:ln>
        </p:spPr>
      </p:pic>
      <p:sp>
        <p:nvSpPr>
          <p:cNvPr id="163845" name="Text Box 7"/>
          <p:cNvSpPr txBox="1">
            <a:spLocks noChangeArrowheads="1"/>
          </p:cNvSpPr>
          <p:nvPr/>
        </p:nvSpPr>
        <p:spPr bwMode="auto">
          <a:xfrm>
            <a:off x="3758294" y="5892331"/>
            <a:ext cx="958850" cy="366713"/>
          </a:xfrm>
          <a:prstGeom prst="rect">
            <a:avLst/>
          </a:prstGeom>
          <a:noFill/>
          <a:ln w="9525">
            <a:noFill/>
            <a:miter lim="800000"/>
            <a:headEnd/>
            <a:tailEnd/>
          </a:ln>
        </p:spPr>
        <p:txBody>
          <a:bodyPr wrap="none">
            <a:spAutoFit/>
          </a:bodyPr>
          <a:lstStyle/>
          <a:p>
            <a:r>
              <a:rPr lang="en-US" b="1" dirty="0"/>
              <a:t>Soldier</a:t>
            </a:r>
          </a:p>
        </p:txBody>
      </p:sp>
      <p:sp>
        <p:nvSpPr>
          <p:cNvPr id="163846" name="Text Box 8"/>
          <p:cNvSpPr txBox="1">
            <a:spLocks noChangeArrowheads="1"/>
          </p:cNvSpPr>
          <p:nvPr/>
        </p:nvSpPr>
        <p:spPr bwMode="auto">
          <a:xfrm>
            <a:off x="2400299" y="1999520"/>
            <a:ext cx="7391400" cy="461665"/>
          </a:xfrm>
          <a:prstGeom prst="rect">
            <a:avLst/>
          </a:prstGeom>
          <a:noFill/>
          <a:ln w="9525">
            <a:noFill/>
            <a:miter lim="800000"/>
            <a:headEnd/>
            <a:tailEnd/>
          </a:ln>
        </p:spPr>
        <p:txBody>
          <a:bodyPr>
            <a:spAutoFit/>
          </a:bodyPr>
          <a:lstStyle/>
          <a:p>
            <a:pPr algn="ctr"/>
            <a:r>
              <a:rPr lang="en-US" sz="2400" dirty="0"/>
              <a:t>Greater Than 24 Hours</a:t>
            </a:r>
          </a:p>
        </p:txBody>
      </p:sp>
      <p:sp>
        <p:nvSpPr>
          <p:cNvPr id="673801" name="Text Box 9"/>
          <p:cNvSpPr txBox="1">
            <a:spLocks noChangeArrowheads="1"/>
          </p:cNvSpPr>
          <p:nvPr/>
        </p:nvSpPr>
        <p:spPr bwMode="auto">
          <a:xfrm>
            <a:off x="4000458" y="2461184"/>
            <a:ext cx="4191084" cy="400110"/>
          </a:xfrm>
          <a:prstGeom prst="rect">
            <a:avLst/>
          </a:prstGeom>
          <a:noFill/>
          <a:ln w="9525">
            <a:noFill/>
            <a:miter lim="800000"/>
            <a:headEnd/>
            <a:tailEnd/>
          </a:ln>
        </p:spPr>
        <p:txBody>
          <a:bodyPr wrap="none">
            <a:spAutoFit/>
          </a:bodyPr>
          <a:lstStyle/>
          <a:p>
            <a:r>
              <a:rPr lang="en-US" sz="2000" dirty="0"/>
              <a:t>Follow Same Procedures As Above</a:t>
            </a:r>
          </a:p>
        </p:txBody>
      </p:sp>
      <p:sp>
        <p:nvSpPr>
          <p:cNvPr id="673802" name="Text Box 10"/>
          <p:cNvSpPr txBox="1">
            <a:spLocks noChangeArrowheads="1"/>
          </p:cNvSpPr>
          <p:nvPr/>
        </p:nvSpPr>
        <p:spPr bwMode="auto">
          <a:xfrm>
            <a:off x="2915258" y="2767621"/>
            <a:ext cx="6361485" cy="707886"/>
          </a:xfrm>
          <a:prstGeom prst="rect">
            <a:avLst/>
          </a:prstGeom>
          <a:noFill/>
          <a:ln w="9525">
            <a:noFill/>
            <a:miter lim="800000"/>
            <a:headEnd/>
            <a:tailEnd/>
          </a:ln>
        </p:spPr>
        <p:txBody>
          <a:bodyPr wrap="none">
            <a:spAutoFit/>
          </a:bodyPr>
          <a:lstStyle/>
          <a:p>
            <a:r>
              <a:rPr lang="en-US" sz="2000" dirty="0"/>
              <a:t>Soldier Must Also Make Entry On Weapon Control Log</a:t>
            </a:r>
          </a:p>
          <a:p>
            <a:r>
              <a:rPr lang="en-US" sz="2000" dirty="0"/>
              <a:t>(FR Form 43-1)</a:t>
            </a:r>
          </a:p>
        </p:txBody>
      </p:sp>
      <p:sp>
        <p:nvSpPr>
          <p:cNvPr id="12"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Issue / Turn-In Procedures</a:t>
            </a:r>
          </a:p>
        </p:txBody>
      </p:sp>
    </p:spTree>
    <p:extLst>
      <p:ext uri="{BB962C8B-B14F-4D97-AF65-F5344CB8AC3E}">
        <p14:creationId xmlns:p14="http://schemas.microsoft.com/office/powerpoint/2010/main" val="1701831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38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38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3801" grpId="0"/>
      <p:bldP spid="673802"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ext Box 2"/>
          <p:cNvSpPr txBox="1">
            <a:spLocks noChangeArrowheads="1"/>
          </p:cNvSpPr>
          <p:nvPr/>
        </p:nvSpPr>
        <p:spPr bwMode="auto">
          <a:xfrm>
            <a:off x="2362200" y="1555870"/>
            <a:ext cx="7391400" cy="400110"/>
          </a:xfrm>
          <a:prstGeom prst="rect">
            <a:avLst/>
          </a:prstGeom>
          <a:noFill/>
          <a:ln w="9525">
            <a:noFill/>
            <a:miter lim="800000"/>
            <a:headEnd/>
            <a:tailEnd/>
          </a:ln>
        </p:spPr>
        <p:txBody>
          <a:bodyPr>
            <a:spAutoFit/>
          </a:bodyPr>
          <a:lstStyle/>
          <a:p>
            <a:pPr algn="ctr"/>
            <a:r>
              <a:rPr lang="en-US" sz="2000" dirty="0"/>
              <a:t>Weapon Control Log FR 43-1</a:t>
            </a:r>
          </a:p>
        </p:txBody>
      </p:sp>
      <p:pic>
        <p:nvPicPr>
          <p:cNvPr id="164867" name="Picture 3"/>
          <p:cNvPicPr>
            <a:picLocks noChangeAspect="1" noChangeArrowheads="1"/>
          </p:cNvPicPr>
          <p:nvPr/>
        </p:nvPicPr>
        <p:blipFill>
          <a:blip r:embed="rId2" cstate="print"/>
          <a:srcRect l="3125" t="15578" r="9375" b="37691"/>
          <a:stretch>
            <a:fillRect/>
          </a:stretch>
        </p:blipFill>
        <p:spPr bwMode="auto">
          <a:xfrm>
            <a:off x="1524000" y="1843089"/>
            <a:ext cx="9067800" cy="3400425"/>
          </a:xfrm>
          <a:prstGeom prst="rect">
            <a:avLst/>
          </a:prstGeom>
          <a:noFill/>
          <a:ln w="9525">
            <a:noFill/>
            <a:miter lim="800000"/>
            <a:headEnd/>
            <a:tailEnd/>
          </a:ln>
        </p:spPr>
      </p:pic>
      <p:sp>
        <p:nvSpPr>
          <p:cNvPr id="164868" name="Text Box 4"/>
          <p:cNvSpPr txBox="1">
            <a:spLocks noChangeArrowheads="1"/>
          </p:cNvSpPr>
          <p:nvPr/>
        </p:nvSpPr>
        <p:spPr bwMode="auto">
          <a:xfrm>
            <a:off x="1581150" y="2757489"/>
            <a:ext cx="592138" cy="244475"/>
          </a:xfrm>
          <a:prstGeom prst="rect">
            <a:avLst/>
          </a:prstGeom>
          <a:noFill/>
          <a:ln w="9525">
            <a:noFill/>
            <a:miter lim="800000"/>
            <a:headEnd/>
            <a:tailEnd/>
          </a:ln>
        </p:spPr>
        <p:txBody>
          <a:bodyPr wrap="none">
            <a:spAutoFit/>
          </a:bodyPr>
          <a:lstStyle/>
          <a:p>
            <a:r>
              <a:rPr lang="en-US" sz="1000" b="1"/>
              <a:t>M16A4</a:t>
            </a:r>
          </a:p>
        </p:txBody>
      </p:sp>
      <p:sp>
        <p:nvSpPr>
          <p:cNvPr id="164869" name="Text Box 5"/>
          <p:cNvSpPr txBox="1">
            <a:spLocks noChangeArrowheads="1"/>
          </p:cNvSpPr>
          <p:nvPr/>
        </p:nvSpPr>
        <p:spPr bwMode="auto">
          <a:xfrm>
            <a:off x="2252663" y="2771776"/>
            <a:ext cx="463550" cy="244475"/>
          </a:xfrm>
          <a:prstGeom prst="rect">
            <a:avLst/>
          </a:prstGeom>
          <a:noFill/>
          <a:ln w="9525">
            <a:noFill/>
            <a:miter lim="800000"/>
            <a:headEnd/>
            <a:tailEnd/>
          </a:ln>
        </p:spPr>
        <p:txBody>
          <a:bodyPr wrap="none">
            <a:spAutoFit/>
          </a:bodyPr>
          <a:lstStyle/>
          <a:p>
            <a:r>
              <a:rPr lang="en-US" sz="1000" b="1"/>
              <a:t>1123</a:t>
            </a:r>
          </a:p>
        </p:txBody>
      </p:sp>
      <p:sp>
        <p:nvSpPr>
          <p:cNvPr id="164870" name="Text Box 6"/>
          <p:cNvSpPr txBox="1">
            <a:spLocks noChangeArrowheads="1"/>
          </p:cNvSpPr>
          <p:nvPr/>
        </p:nvSpPr>
        <p:spPr bwMode="auto">
          <a:xfrm>
            <a:off x="3390900" y="2771776"/>
            <a:ext cx="254000" cy="244475"/>
          </a:xfrm>
          <a:prstGeom prst="rect">
            <a:avLst/>
          </a:prstGeom>
          <a:noFill/>
          <a:ln w="9525">
            <a:noFill/>
            <a:miter lim="800000"/>
            <a:headEnd/>
            <a:tailEnd/>
          </a:ln>
        </p:spPr>
        <p:txBody>
          <a:bodyPr wrap="none">
            <a:spAutoFit/>
          </a:bodyPr>
          <a:lstStyle/>
          <a:p>
            <a:r>
              <a:rPr lang="en-US" sz="1000" b="1"/>
              <a:t>0</a:t>
            </a:r>
          </a:p>
        </p:txBody>
      </p:sp>
      <p:sp>
        <p:nvSpPr>
          <p:cNvPr id="164871" name="Text Box 7"/>
          <p:cNvSpPr txBox="1">
            <a:spLocks noChangeArrowheads="1"/>
          </p:cNvSpPr>
          <p:nvPr/>
        </p:nvSpPr>
        <p:spPr bwMode="auto">
          <a:xfrm>
            <a:off x="4614863" y="2757489"/>
            <a:ext cx="1088760" cy="246221"/>
          </a:xfrm>
          <a:prstGeom prst="rect">
            <a:avLst/>
          </a:prstGeom>
          <a:noFill/>
          <a:ln w="9525">
            <a:noFill/>
            <a:miter lim="800000"/>
            <a:headEnd/>
            <a:tailEnd/>
          </a:ln>
        </p:spPr>
        <p:txBody>
          <a:bodyPr wrap="none">
            <a:spAutoFit/>
          </a:bodyPr>
          <a:lstStyle/>
          <a:p>
            <a:r>
              <a:rPr lang="en-US" sz="1000" b="1" dirty="0"/>
              <a:t>9 Dec 16 / 0900</a:t>
            </a:r>
          </a:p>
        </p:txBody>
      </p:sp>
      <p:sp>
        <p:nvSpPr>
          <p:cNvPr id="164872" name="Text Box 8"/>
          <p:cNvSpPr txBox="1">
            <a:spLocks noChangeArrowheads="1"/>
          </p:cNvSpPr>
          <p:nvPr/>
        </p:nvSpPr>
        <p:spPr bwMode="auto">
          <a:xfrm>
            <a:off x="5757863" y="2757489"/>
            <a:ext cx="965200" cy="244475"/>
          </a:xfrm>
          <a:prstGeom prst="rect">
            <a:avLst/>
          </a:prstGeom>
          <a:noFill/>
          <a:ln w="9525">
            <a:noFill/>
            <a:miter lim="800000"/>
            <a:headEnd/>
            <a:tailEnd/>
          </a:ln>
        </p:spPr>
        <p:txBody>
          <a:bodyPr wrap="none">
            <a:spAutoFit/>
          </a:bodyPr>
          <a:lstStyle/>
          <a:p>
            <a:r>
              <a:rPr lang="en-US" sz="1000" b="1"/>
              <a:t>PFC J. Smith</a:t>
            </a:r>
          </a:p>
        </p:txBody>
      </p:sp>
      <p:sp>
        <p:nvSpPr>
          <p:cNvPr id="164873" name="Text Box 9"/>
          <p:cNvSpPr txBox="1">
            <a:spLocks noChangeArrowheads="1"/>
          </p:cNvSpPr>
          <p:nvPr/>
        </p:nvSpPr>
        <p:spPr bwMode="auto">
          <a:xfrm>
            <a:off x="6977064" y="2757488"/>
            <a:ext cx="892175" cy="336550"/>
          </a:xfrm>
          <a:prstGeom prst="rect">
            <a:avLst/>
          </a:prstGeom>
          <a:noFill/>
          <a:ln w="9525">
            <a:noFill/>
            <a:miter lim="800000"/>
            <a:headEnd/>
            <a:tailEnd/>
          </a:ln>
        </p:spPr>
        <p:txBody>
          <a:bodyPr wrap="none">
            <a:spAutoFit/>
          </a:bodyPr>
          <a:lstStyle/>
          <a:p>
            <a:r>
              <a:rPr lang="en-US" sz="1600">
                <a:latin typeface="Blackadder ITC" pitchFamily="82" charset="0"/>
              </a:rPr>
              <a:t>J. Smith  </a:t>
            </a:r>
            <a:endParaRPr lang="en-US" sz="1600"/>
          </a:p>
        </p:txBody>
      </p:sp>
      <p:sp>
        <p:nvSpPr>
          <p:cNvPr id="164874" name="Text Box 10"/>
          <p:cNvSpPr txBox="1">
            <a:spLocks noChangeArrowheads="1"/>
          </p:cNvSpPr>
          <p:nvPr/>
        </p:nvSpPr>
        <p:spPr bwMode="auto">
          <a:xfrm>
            <a:off x="8120064" y="2757489"/>
            <a:ext cx="377825" cy="274637"/>
          </a:xfrm>
          <a:prstGeom prst="rect">
            <a:avLst/>
          </a:prstGeom>
          <a:noFill/>
          <a:ln w="9525">
            <a:noFill/>
            <a:miter lim="800000"/>
            <a:headEnd/>
            <a:tailEnd/>
          </a:ln>
        </p:spPr>
        <p:txBody>
          <a:bodyPr wrap="none">
            <a:spAutoFit/>
          </a:bodyPr>
          <a:lstStyle/>
          <a:p>
            <a:r>
              <a:rPr lang="en-US" sz="1200" b="1"/>
              <a:t>JA</a:t>
            </a:r>
          </a:p>
        </p:txBody>
      </p:sp>
      <p:sp>
        <p:nvSpPr>
          <p:cNvPr id="12"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Issue / Turn-In Procedures</a:t>
            </a:r>
          </a:p>
        </p:txBody>
      </p:sp>
    </p:spTree>
    <p:extLst>
      <p:ext uri="{BB962C8B-B14F-4D97-AF65-F5344CB8AC3E}">
        <p14:creationId xmlns:p14="http://schemas.microsoft.com/office/powerpoint/2010/main" val="339864765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m16_01"/>
          <p:cNvPicPr>
            <a:picLocks noChangeAspect="1" noChangeArrowheads="1"/>
          </p:cNvPicPr>
          <p:nvPr/>
        </p:nvPicPr>
        <p:blipFill>
          <a:blip r:embed="rId2" cstate="print"/>
          <a:srcRect/>
          <a:stretch>
            <a:fillRect/>
          </a:stretch>
        </p:blipFill>
        <p:spPr bwMode="auto">
          <a:xfrm rot="4454110">
            <a:off x="5022057" y="4274344"/>
            <a:ext cx="1676400" cy="595313"/>
          </a:xfrm>
          <a:prstGeom prst="rect">
            <a:avLst/>
          </a:prstGeom>
          <a:noFill/>
          <a:ln w="9525">
            <a:noFill/>
            <a:miter lim="800000"/>
            <a:headEnd/>
            <a:tailEnd/>
          </a:ln>
        </p:spPr>
      </p:pic>
      <p:grpSp>
        <p:nvGrpSpPr>
          <p:cNvPr id="2" name="Group 3"/>
          <p:cNvGrpSpPr>
            <a:grpSpLocks/>
          </p:cNvGrpSpPr>
          <p:nvPr/>
        </p:nvGrpSpPr>
        <p:grpSpPr bwMode="auto">
          <a:xfrm>
            <a:off x="6858000" y="3657601"/>
            <a:ext cx="1085850" cy="2347913"/>
            <a:chOff x="4368" y="1152"/>
            <a:chExt cx="684" cy="1479"/>
          </a:xfrm>
        </p:grpSpPr>
        <p:pic>
          <p:nvPicPr>
            <p:cNvPr id="165896" name="Picture 4" descr="soldier with rifle"/>
            <p:cNvPicPr>
              <a:picLocks noChangeAspect="1" noChangeArrowheads="1"/>
            </p:cNvPicPr>
            <p:nvPr/>
          </p:nvPicPr>
          <p:blipFill>
            <a:blip r:embed="rId3" cstate="print"/>
            <a:srcRect/>
            <a:stretch>
              <a:fillRect/>
            </a:stretch>
          </p:blipFill>
          <p:spPr bwMode="auto">
            <a:xfrm>
              <a:off x="4368" y="1152"/>
              <a:ext cx="683" cy="1224"/>
            </a:xfrm>
            <a:prstGeom prst="rect">
              <a:avLst/>
            </a:prstGeom>
            <a:noFill/>
            <a:ln w="9525">
              <a:noFill/>
              <a:miter lim="800000"/>
              <a:headEnd/>
              <a:tailEnd/>
            </a:ln>
          </p:spPr>
        </p:pic>
        <p:sp>
          <p:nvSpPr>
            <p:cNvPr id="165897" name="Text Box 5"/>
            <p:cNvSpPr txBox="1">
              <a:spLocks noChangeArrowheads="1"/>
            </p:cNvSpPr>
            <p:nvPr/>
          </p:nvSpPr>
          <p:spPr bwMode="auto">
            <a:xfrm>
              <a:off x="4368" y="2400"/>
              <a:ext cx="684" cy="231"/>
            </a:xfrm>
            <a:prstGeom prst="rect">
              <a:avLst/>
            </a:prstGeom>
            <a:noFill/>
            <a:ln w="9525">
              <a:noFill/>
              <a:miter lim="800000"/>
              <a:headEnd/>
              <a:tailEnd/>
            </a:ln>
          </p:spPr>
          <p:txBody>
            <a:bodyPr wrap="none">
              <a:spAutoFit/>
            </a:bodyPr>
            <a:lstStyle/>
            <a:p>
              <a:r>
                <a:rPr lang="en-US" b="1"/>
                <a:t>Armorer</a:t>
              </a:r>
            </a:p>
          </p:txBody>
        </p:sp>
      </p:grpSp>
      <p:pic>
        <p:nvPicPr>
          <p:cNvPr id="165892" name="Picture 6" descr="clipart_soldier"/>
          <p:cNvPicPr>
            <a:picLocks noChangeAspect="1" noChangeArrowheads="1"/>
          </p:cNvPicPr>
          <p:nvPr/>
        </p:nvPicPr>
        <p:blipFill>
          <a:blip r:embed="rId4" cstate="print"/>
          <a:srcRect/>
          <a:stretch>
            <a:fillRect/>
          </a:stretch>
        </p:blipFill>
        <p:spPr bwMode="auto">
          <a:xfrm>
            <a:off x="3810001" y="3810000"/>
            <a:ext cx="1154113" cy="2114550"/>
          </a:xfrm>
          <a:prstGeom prst="rect">
            <a:avLst/>
          </a:prstGeom>
          <a:noFill/>
          <a:ln w="9525">
            <a:noFill/>
            <a:miter lim="800000"/>
            <a:headEnd/>
            <a:tailEnd/>
          </a:ln>
        </p:spPr>
      </p:pic>
      <p:sp>
        <p:nvSpPr>
          <p:cNvPr id="165893" name="Text Box 7"/>
          <p:cNvSpPr txBox="1">
            <a:spLocks noChangeArrowheads="1"/>
          </p:cNvSpPr>
          <p:nvPr/>
        </p:nvSpPr>
        <p:spPr bwMode="auto">
          <a:xfrm>
            <a:off x="3733800" y="5791201"/>
            <a:ext cx="958850" cy="366713"/>
          </a:xfrm>
          <a:prstGeom prst="rect">
            <a:avLst/>
          </a:prstGeom>
          <a:noFill/>
          <a:ln w="9525">
            <a:noFill/>
            <a:miter lim="800000"/>
            <a:headEnd/>
            <a:tailEnd/>
          </a:ln>
        </p:spPr>
        <p:txBody>
          <a:bodyPr wrap="none">
            <a:spAutoFit/>
          </a:bodyPr>
          <a:lstStyle/>
          <a:p>
            <a:r>
              <a:rPr lang="en-US" b="1"/>
              <a:t>Soldier</a:t>
            </a:r>
          </a:p>
        </p:txBody>
      </p:sp>
      <p:sp>
        <p:nvSpPr>
          <p:cNvPr id="165894" name="Text Box 8"/>
          <p:cNvSpPr txBox="1">
            <a:spLocks noChangeArrowheads="1"/>
          </p:cNvSpPr>
          <p:nvPr/>
        </p:nvSpPr>
        <p:spPr bwMode="auto">
          <a:xfrm>
            <a:off x="2400300" y="1952388"/>
            <a:ext cx="7391400" cy="461665"/>
          </a:xfrm>
          <a:prstGeom prst="rect">
            <a:avLst/>
          </a:prstGeom>
          <a:noFill/>
          <a:ln w="9525">
            <a:noFill/>
            <a:miter lim="800000"/>
            <a:headEnd/>
            <a:tailEnd/>
          </a:ln>
        </p:spPr>
        <p:txBody>
          <a:bodyPr>
            <a:spAutoFit/>
          </a:bodyPr>
          <a:lstStyle/>
          <a:p>
            <a:pPr algn="ctr"/>
            <a:r>
              <a:rPr lang="en-US" sz="2400" dirty="0"/>
              <a:t>Lost Weapons Card</a:t>
            </a:r>
          </a:p>
        </p:txBody>
      </p:sp>
      <p:sp>
        <p:nvSpPr>
          <p:cNvPr id="675849" name="Text Box 9"/>
          <p:cNvSpPr txBox="1">
            <a:spLocks noChangeArrowheads="1"/>
          </p:cNvSpPr>
          <p:nvPr/>
        </p:nvSpPr>
        <p:spPr bwMode="auto">
          <a:xfrm>
            <a:off x="3454764" y="2452152"/>
            <a:ext cx="5369034" cy="400110"/>
          </a:xfrm>
          <a:prstGeom prst="rect">
            <a:avLst/>
          </a:prstGeom>
          <a:noFill/>
          <a:ln w="9525">
            <a:noFill/>
            <a:miter lim="800000"/>
            <a:headEnd/>
            <a:tailEnd/>
          </a:ln>
        </p:spPr>
        <p:txBody>
          <a:bodyPr wrap="none">
            <a:spAutoFit/>
          </a:bodyPr>
          <a:lstStyle/>
          <a:p>
            <a:r>
              <a:rPr lang="en-US" sz="2000" dirty="0"/>
              <a:t>Use hand receipt procedures (DA Form 2062)</a:t>
            </a:r>
          </a:p>
        </p:txBody>
      </p:sp>
      <p:sp>
        <p:nvSpPr>
          <p:cNvPr id="11"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Issue / Turn-In Procedures</a:t>
            </a:r>
          </a:p>
        </p:txBody>
      </p:sp>
    </p:spTree>
    <p:extLst>
      <p:ext uri="{BB962C8B-B14F-4D97-AF65-F5344CB8AC3E}">
        <p14:creationId xmlns:p14="http://schemas.microsoft.com/office/powerpoint/2010/main" val="330711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49"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5" name="Picture 3"/>
          <p:cNvPicPr>
            <a:picLocks noChangeAspect="1" noChangeArrowheads="1"/>
          </p:cNvPicPr>
          <p:nvPr/>
        </p:nvPicPr>
        <p:blipFill>
          <a:blip r:embed="rId2" cstate="print"/>
          <a:srcRect l="13637" t="18845" r="13281" b="6607"/>
          <a:stretch>
            <a:fillRect/>
          </a:stretch>
        </p:blipFill>
        <p:spPr bwMode="auto">
          <a:xfrm>
            <a:off x="2743200" y="1524000"/>
            <a:ext cx="6400800" cy="4584700"/>
          </a:xfrm>
          <a:prstGeom prst="rect">
            <a:avLst/>
          </a:prstGeom>
          <a:noFill/>
          <a:ln w="9525">
            <a:noFill/>
            <a:miter lim="800000"/>
            <a:headEnd/>
            <a:tailEnd/>
          </a:ln>
        </p:spPr>
      </p:pic>
      <p:sp>
        <p:nvSpPr>
          <p:cNvPr id="166916" name="Text Box 4"/>
          <p:cNvSpPr txBox="1">
            <a:spLocks noChangeArrowheads="1"/>
          </p:cNvSpPr>
          <p:nvPr/>
        </p:nvSpPr>
        <p:spPr bwMode="auto">
          <a:xfrm>
            <a:off x="5014913" y="1633539"/>
            <a:ext cx="1282700" cy="274637"/>
          </a:xfrm>
          <a:prstGeom prst="rect">
            <a:avLst/>
          </a:prstGeom>
          <a:noFill/>
          <a:ln w="9525">
            <a:noFill/>
            <a:miter lim="800000"/>
            <a:headEnd/>
            <a:tailEnd/>
          </a:ln>
        </p:spPr>
        <p:txBody>
          <a:bodyPr wrap="none">
            <a:spAutoFit/>
          </a:bodyPr>
          <a:lstStyle/>
          <a:p>
            <a:r>
              <a:rPr lang="en-US" sz="1200" b="1"/>
              <a:t>Joe D. Armorer</a:t>
            </a:r>
          </a:p>
        </p:txBody>
      </p:sp>
      <p:sp>
        <p:nvSpPr>
          <p:cNvPr id="166917" name="Text Box 5"/>
          <p:cNvSpPr txBox="1">
            <a:spLocks noChangeArrowheads="1"/>
          </p:cNvSpPr>
          <p:nvPr/>
        </p:nvSpPr>
        <p:spPr bwMode="auto">
          <a:xfrm>
            <a:off x="6858000" y="1628775"/>
            <a:ext cx="1125538" cy="274638"/>
          </a:xfrm>
          <a:prstGeom prst="rect">
            <a:avLst/>
          </a:prstGeom>
          <a:noFill/>
          <a:ln w="9525">
            <a:noFill/>
            <a:miter lim="800000"/>
            <a:headEnd/>
            <a:tailEnd/>
          </a:ln>
        </p:spPr>
        <p:txBody>
          <a:bodyPr wrap="none">
            <a:spAutoFit/>
          </a:bodyPr>
          <a:lstStyle/>
          <a:p>
            <a:r>
              <a:rPr lang="en-US" sz="1200" b="1"/>
              <a:t>PFC J. Smith</a:t>
            </a:r>
          </a:p>
        </p:txBody>
      </p:sp>
      <p:sp>
        <p:nvSpPr>
          <p:cNvPr id="166918" name="Text Box 6"/>
          <p:cNvSpPr txBox="1">
            <a:spLocks noChangeArrowheads="1"/>
          </p:cNvSpPr>
          <p:nvPr/>
        </p:nvSpPr>
        <p:spPr bwMode="auto">
          <a:xfrm>
            <a:off x="4221163" y="2319339"/>
            <a:ext cx="1390650" cy="274637"/>
          </a:xfrm>
          <a:prstGeom prst="rect">
            <a:avLst/>
          </a:prstGeom>
          <a:noFill/>
          <a:ln w="9525">
            <a:noFill/>
            <a:miter lim="800000"/>
            <a:headEnd/>
            <a:tailEnd/>
          </a:ln>
        </p:spPr>
        <p:txBody>
          <a:bodyPr wrap="none">
            <a:spAutoFit/>
          </a:bodyPr>
          <a:lstStyle/>
          <a:p>
            <a:r>
              <a:rPr lang="en-US" sz="1200" b="1"/>
              <a:t>M16A4 SN# 1123</a:t>
            </a:r>
          </a:p>
        </p:txBody>
      </p:sp>
      <p:sp>
        <p:nvSpPr>
          <p:cNvPr id="166919" name="Text Box 7"/>
          <p:cNvSpPr txBox="1">
            <a:spLocks noChangeArrowheads="1"/>
          </p:cNvSpPr>
          <p:nvPr/>
        </p:nvSpPr>
        <p:spPr bwMode="auto">
          <a:xfrm>
            <a:off x="7300913" y="2354264"/>
            <a:ext cx="323850" cy="244475"/>
          </a:xfrm>
          <a:prstGeom prst="rect">
            <a:avLst/>
          </a:prstGeom>
          <a:noFill/>
          <a:ln w="9525">
            <a:noFill/>
            <a:miter lim="800000"/>
            <a:headEnd/>
            <a:tailEnd/>
          </a:ln>
        </p:spPr>
        <p:txBody>
          <a:bodyPr wrap="none">
            <a:spAutoFit/>
          </a:bodyPr>
          <a:lstStyle/>
          <a:p>
            <a:r>
              <a:rPr lang="en-US" sz="1000" b="1"/>
              <a:t>ea</a:t>
            </a:r>
          </a:p>
        </p:txBody>
      </p:sp>
      <p:sp>
        <p:nvSpPr>
          <p:cNvPr id="166920" name="Text Box 8"/>
          <p:cNvSpPr txBox="1">
            <a:spLocks noChangeArrowheads="1"/>
          </p:cNvSpPr>
          <p:nvPr/>
        </p:nvSpPr>
        <p:spPr bwMode="auto">
          <a:xfrm>
            <a:off x="7529513" y="2362201"/>
            <a:ext cx="254000" cy="244475"/>
          </a:xfrm>
          <a:prstGeom prst="rect">
            <a:avLst/>
          </a:prstGeom>
          <a:noFill/>
          <a:ln w="9525">
            <a:noFill/>
            <a:miter lim="800000"/>
            <a:headEnd/>
            <a:tailEnd/>
          </a:ln>
        </p:spPr>
        <p:txBody>
          <a:bodyPr wrap="none">
            <a:spAutoFit/>
          </a:bodyPr>
          <a:lstStyle/>
          <a:p>
            <a:r>
              <a:rPr lang="en-US" sz="1000" b="1"/>
              <a:t>1</a:t>
            </a:r>
          </a:p>
        </p:txBody>
      </p:sp>
      <p:sp>
        <p:nvSpPr>
          <p:cNvPr id="166921" name="Text Box 9"/>
          <p:cNvSpPr txBox="1">
            <a:spLocks noChangeArrowheads="1"/>
          </p:cNvSpPr>
          <p:nvPr/>
        </p:nvSpPr>
        <p:spPr bwMode="auto">
          <a:xfrm>
            <a:off x="7726363" y="2360614"/>
            <a:ext cx="254000" cy="244475"/>
          </a:xfrm>
          <a:prstGeom prst="rect">
            <a:avLst/>
          </a:prstGeom>
          <a:noFill/>
          <a:ln w="9525">
            <a:noFill/>
            <a:miter lim="800000"/>
            <a:headEnd/>
            <a:tailEnd/>
          </a:ln>
        </p:spPr>
        <p:txBody>
          <a:bodyPr wrap="none">
            <a:spAutoFit/>
          </a:bodyPr>
          <a:lstStyle/>
          <a:p>
            <a:r>
              <a:rPr lang="en-US" sz="1000" b="1"/>
              <a:t>1</a:t>
            </a:r>
          </a:p>
        </p:txBody>
      </p:sp>
      <p:sp>
        <p:nvSpPr>
          <p:cNvPr id="166922" name="Text Box 10"/>
          <p:cNvSpPr txBox="1">
            <a:spLocks noChangeArrowheads="1"/>
          </p:cNvSpPr>
          <p:nvPr/>
        </p:nvSpPr>
        <p:spPr bwMode="auto">
          <a:xfrm>
            <a:off x="2895600" y="2354264"/>
            <a:ext cx="1150938" cy="244475"/>
          </a:xfrm>
          <a:prstGeom prst="rect">
            <a:avLst/>
          </a:prstGeom>
          <a:noFill/>
          <a:ln w="9525">
            <a:noFill/>
            <a:miter lim="800000"/>
            <a:headEnd/>
            <a:tailEnd/>
          </a:ln>
        </p:spPr>
        <p:txBody>
          <a:bodyPr wrap="none">
            <a:spAutoFit/>
          </a:bodyPr>
          <a:lstStyle/>
          <a:p>
            <a:r>
              <a:rPr lang="en-US" sz="1000" b="1"/>
              <a:t>210-01-111-1111</a:t>
            </a:r>
          </a:p>
        </p:txBody>
      </p:sp>
      <p:sp>
        <p:nvSpPr>
          <p:cNvPr id="166923" name="Text Box 11"/>
          <p:cNvSpPr txBox="1">
            <a:spLocks noChangeArrowheads="1"/>
          </p:cNvSpPr>
          <p:nvPr/>
        </p:nvSpPr>
        <p:spPr bwMode="auto">
          <a:xfrm rot="-5400000">
            <a:off x="6754158" y="4343501"/>
            <a:ext cx="2236510" cy="307777"/>
          </a:xfrm>
          <a:prstGeom prst="rect">
            <a:avLst/>
          </a:prstGeom>
          <a:noFill/>
          <a:ln w="9525">
            <a:noFill/>
            <a:miter lim="800000"/>
            <a:headEnd/>
            <a:tailEnd/>
          </a:ln>
        </p:spPr>
        <p:txBody>
          <a:bodyPr wrap="none">
            <a:spAutoFit/>
          </a:bodyPr>
          <a:lstStyle/>
          <a:p>
            <a:r>
              <a:rPr lang="en-US" sz="1400" dirty="0">
                <a:latin typeface="Blackadder ITC" pitchFamily="82" charset="0"/>
              </a:rPr>
              <a:t>J. Smith  </a:t>
            </a:r>
            <a:r>
              <a:rPr lang="en-US" sz="1400" dirty="0"/>
              <a:t>9 December 2016</a:t>
            </a:r>
          </a:p>
        </p:txBody>
      </p:sp>
      <p:sp>
        <p:nvSpPr>
          <p:cNvPr id="166924" name="Line 12"/>
          <p:cNvSpPr>
            <a:spLocks noChangeShapeType="1"/>
          </p:cNvSpPr>
          <p:nvPr/>
        </p:nvSpPr>
        <p:spPr bwMode="auto">
          <a:xfrm flipV="1">
            <a:off x="7767639" y="2571750"/>
            <a:ext cx="187325" cy="185738"/>
          </a:xfrm>
          <a:prstGeom prst="line">
            <a:avLst/>
          </a:prstGeom>
          <a:noFill/>
          <a:ln w="9525">
            <a:solidFill>
              <a:schemeClr val="tx1"/>
            </a:solidFill>
            <a:round/>
            <a:headEnd/>
            <a:tailEnd/>
          </a:ln>
        </p:spPr>
        <p:txBody>
          <a:bodyPr/>
          <a:lstStyle/>
          <a:p>
            <a:endParaRPr lang="en-US"/>
          </a:p>
        </p:txBody>
      </p:sp>
      <p:sp>
        <p:nvSpPr>
          <p:cNvPr id="166925" name="Line 13"/>
          <p:cNvSpPr>
            <a:spLocks noChangeShapeType="1"/>
          </p:cNvSpPr>
          <p:nvPr/>
        </p:nvSpPr>
        <p:spPr bwMode="auto">
          <a:xfrm flipV="1">
            <a:off x="7867650" y="2652713"/>
            <a:ext cx="0" cy="685800"/>
          </a:xfrm>
          <a:prstGeom prst="line">
            <a:avLst/>
          </a:prstGeom>
          <a:noFill/>
          <a:ln w="9525">
            <a:solidFill>
              <a:schemeClr val="tx1"/>
            </a:solidFill>
            <a:round/>
            <a:headEnd/>
            <a:tailEnd/>
          </a:ln>
        </p:spPr>
        <p:txBody>
          <a:bodyPr/>
          <a:lstStyle/>
          <a:p>
            <a:endParaRPr lang="en-US"/>
          </a:p>
        </p:txBody>
      </p:sp>
      <p:sp>
        <p:nvSpPr>
          <p:cNvPr id="15"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Issue / Turn-In Procedures</a:t>
            </a:r>
          </a:p>
        </p:txBody>
      </p:sp>
    </p:spTree>
    <p:extLst>
      <p:ext uri="{BB962C8B-B14F-4D97-AF65-F5344CB8AC3E}">
        <p14:creationId xmlns:p14="http://schemas.microsoft.com/office/powerpoint/2010/main" val="22167845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9743" y="1029913"/>
            <a:ext cx="11709399" cy="5355312"/>
          </a:xfrm>
          <a:prstGeom prst="rect">
            <a:avLst/>
          </a:prstGeom>
          <a:noFill/>
        </p:spPr>
        <p:txBody>
          <a:bodyPr wrap="square" rtlCol="0">
            <a:spAutoFit/>
          </a:bodyPr>
          <a:lstStyle/>
          <a:p>
            <a:pPr algn="ctr"/>
            <a:r>
              <a:rPr lang="en-US" sz="2000" b="1" dirty="0" smtClean="0"/>
              <a:t>Representative Risk Categories</a:t>
            </a:r>
          </a:p>
          <a:p>
            <a:pPr algn="ctr"/>
            <a:endParaRPr lang="en-US" b="1" dirty="0" smtClean="0"/>
          </a:p>
          <a:p>
            <a:r>
              <a:rPr lang="en-US" b="1" dirty="0" smtClean="0"/>
              <a:t>Category </a:t>
            </a:r>
            <a:r>
              <a:rPr lang="en-US" b="1" dirty="0"/>
              <a:t>I</a:t>
            </a:r>
            <a:r>
              <a:rPr lang="en-US" dirty="0"/>
              <a:t> </a:t>
            </a:r>
            <a:r>
              <a:rPr lang="en-US" dirty="0" smtClean="0"/>
              <a:t>(Missiles And Rockets).</a:t>
            </a:r>
          </a:p>
          <a:p>
            <a:endParaRPr lang="en-US" dirty="0"/>
          </a:p>
          <a:p>
            <a:r>
              <a:rPr lang="en-US" dirty="0"/>
              <a:t>(1) Nonnuclear </a:t>
            </a:r>
            <a:r>
              <a:rPr lang="en-US" dirty="0" smtClean="0"/>
              <a:t>man portable </a:t>
            </a:r>
            <a:r>
              <a:rPr lang="en-US" dirty="0"/>
              <a:t>missiles and rockets “in a ready-to-fire” configuration; for example, Redeye, Stinger,</a:t>
            </a:r>
          </a:p>
          <a:p>
            <a:r>
              <a:rPr lang="en-US" dirty="0"/>
              <a:t>Dragon, Javelin, light antitank weapon (66mm), shoulder-launched multi-purpose assault weapon rocket (83mm), </a:t>
            </a:r>
            <a:r>
              <a:rPr lang="en-US" dirty="0" smtClean="0"/>
              <a:t>and AT–4 </a:t>
            </a:r>
            <a:r>
              <a:rPr lang="en-US" dirty="0"/>
              <a:t>anti-armor launcher and cartridge (84mm). Also included are the tube-launched, optically-tracked, </a:t>
            </a:r>
            <a:r>
              <a:rPr lang="en-US" dirty="0" smtClean="0"/>
              <a:t>wire-guided missile </a:t>
            </a:r>
            <a:r>
              <a:rPr lang="en-US" dirty="0"/>
              <a:t>(TOW) weapon and the Hellfire missile</a:t>
            </a:r>
            <a:r>
              <a:rPr lang="en-US" dirty="0" smtClean="0"/>
              <a:t>.</a:t>
            </a:r>
          </a:p>
          <a:p>
            <a:endParaRPr lang="en-US" dirty="0" smtClean="0"/>
          </a:p>
          <a:p>
            <a:r>
              <a:rPr lang="en-US" dirty="0" smtClean="0"/>
              <a:t>(</a:t>
            </a:r>
            <a:r>
              <a:rPr lang="en-US" dirty="0"/>
              <a:t>2) These weapons, when jointly stored or transported with the launcher tube and/or grip stock and the explosive</a:t>
            </a:r>
          </a:p>
          <a:p>
            <a:r>
              <a:rPr lang="en-US" dirty="0"/>
              <a:t>round, though not in a ready-to-fire configuration will be considered Category I weapon items</a:t>
            </a:r>
            <a:r>
              <a:rPr lang="en-US" dirty="0" smtClean="0"/>
              <a:t>.</a:t>
            </a:r>
          </a:p>
          <a:p>
            <a:endParaRPr lang="en-US" dirty="0"/>
          </a:p>
          <a:p>
            <a:r>
              <a:rPr lang="en-US" b="1" dirty="0" smtClean="0"/>
              <a:t>Category </a:t>
            </a:r>
            <a:r>
              <a:rPr lang="en-US" b="1" dirty="0"/>
              <a:t>II</a:t>
            </a:r>
            <a:r>
              <a:rPr lang="en-US" dirty="0"/>
              <a:t>. Light automatic weapons, including .50 caliber, M16A2 rifle, M4 rifle, Squad Automatic Weapon,</a:t>
            </a:r>
          </a:p>
          <a:p>
            <a:r>
              <a:rPr lang="en-US" dirty="0"/>
              <a:t>M240b machine gun, and 40mm MK 19 grenade launcher. </a:t>
            </a:r>
            <a:endParaRPr lang="en-US" dirty="0" smtClean="0"/>
          </a:p>
          <a:p>
            <a:endParaRPr lang="en-US" dirty="0" smtClean="0"/>
          </a:p>
          <a:p>
            <a:r>
              <a:rPr lang="en-US" i="1" dirty="0"/>
              <a:t>*</a:t>
            </a:r>
            <a:r>
              <a:rPr lang="en-US" i="1" dirty="0" smtClean="0"/>
              <a:t>Weapon </a:t>
            </a:r>
            <a:r>
              <a:rPr lang="en-US" i="1" dirty="0"/>
              <a:t>components such as silencers, mufflers, and </a:t>
            </a:r>
            <a:r>
              <a:rPr lang="en-US" i="1" dirty="0" smtClean="0"/>
              <a:t>noise suppression </a:t>
            </a:r>
            <a:r>
              <a:rPr lang="en-US" i="1" dirty="0"/>
              <a:t>devices will be treated as Category II items</a:t>
            </a:r>
            <a:r>
              <a:rPr lang="en-US" i="1" dirty="0" smtClean="0"/>
              <a:t>.</a:t>
            </a:r>
          </a:p>
          <a:p>
            <a:endParaRPr lang="en-US" i="1" dirty="0"/>
          </a:p>
          <a:p>
            <a:r>
              <a:rPr lang="en-US" b="1" i="1" dirty="0" smtClean="0"/>
              <a:t>*Research your specific items in AR 190-11 APP B</a:t>
            </a:r>
            <a:endParaRPr lang="en-US" b="1" i="1" dirty="0"/>
          </a:p>
        </p:txBody>
      </p:sp>
      <p:sp>
        <p:nvSpPr>
          <p:cNvPr id="4" name="TextBox 3"/>
          <p:cNvSpPr txBox="1"/>
          <p:nvPr/>
        </p:nvSpPr>
        <p:spPr>
          <a:xfrm>
            <a:off x="2080895" y="535964"/>
            <a:ext cx="8610600"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Physical Security During Expeditionary Operations</a:t>
            </a:r>
          </a:p>
        </p:txBody>
      </p:sp>
    </p:spTree>
    <p:extLst>
      <p:ext uri="{BB962C8B-B14F-4D97-AF65-F5344CB8AC3E}">
        <p14:creationId xmlns:p14="http://schemas.microsoft.com/office/powerpoint/2010/main" val="110336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1+ppt_w/2"/>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m16_01"/>
          <p:cNvPicPr>
            <a:picLocks noChangeAspect="1" noChangeArrowheads="1"/>
          </p:cNvPicPr>
          <p:nvPr/>
        </p:nvPicPr>
        <p:blipFill>
          <a:blip r:embed="rId2" cstate="print"/>
          <a:srcRect/>
          <a:stretch>
            <a:fillRect/>
          </a:stretch>
        </p:blipFill>
        <p:spPr bwMode="auto">
          <a:xfrm rot="4454110">
            <a:off x="5022057" y="4274344"/>
            <a:ext cx="1676400" cy="595313"/>
          </a:xfrm>
          <a:prstGeom prst="rect">
            <a:avLst/>
          </a:prstGeom>
          <a:noFill/>
          <a:ln w="9525">
            <a:noFill/>
            <a:miter lim="800000"/>
            <a:headEnd/>
            <a:tailEnd/>
          </a:ln>
        </p:spPr>
      </p:pic>
      <p:grpSp>
        <p:nvGrpSpPr>
          <p:cNvPr id="2" name="Group 3"/>
          <p:cNvGrpSpPr>
            <a:grpSpLocks/>
          </p:cNvGrpSpPr>
          <p:nvPr/>
        </p:nvGrpSpPr>
        <p:grpSpPr bwMode="auto">
          <a:xfrm>
            <a:off x="6858000" y="3657601"/>
            <a:ext cx="1085850" cy="2347913"/>
            <a:chOff x="4368" y="1152"/>
            <a:chExt cx="684" cy="1479"/>
          </a:xfrm>
        </p:grpSpPr>
        <p:pic>
          <p:nvPicPr>
            <p:cNvPr id="167945" name="Picture 4" descr="soldier with rifle"/>
            <p:cNvPicPr>
              <a:picLocks noChangeAspect="1" noChangeArrowheads="1"/>
            </p:cNvPicPr>
            <p:nvPr/>
          </p:nvPicPr>
          <p:blipFill>
            <a:blip r:embed="rId3" cstate="print"/>
            <a:srcRect/>
            <a:stretch>
              <a:fillRect/>
            </a:stretch>
          </p:blipFill>
          <p:spPr bwMode="auto">
            <a:xfrm>
              <a:off x="4368" y="1152"/>
              <a:ext cx="683" cy="1224"/>
            </a:xfrm>
            <a:prstGeom prst="rect">
              <a:avLst/>
            </a:prstGeom>
            <a:noFill/>
            <a:ln w="9525">
              <a:noFill/>
              <a:miter lim="800000"/>
              <a:headEnd/>
              <a:tailEnd/>
            </a:ln>
          </p:spPr>
        </p:pic>
        <p:sp>
          <p:nvSpPr>
            <p:cNvPr id="167946" name="Text Box 5"/>
            <p:cNvSpPr txBox="1">
              <a:spLocks noChangeArrowheads="1"/>
            </p:cNvSpPr>
            <p:nvPr/>
          </p:nvSpPr>
          <p:spPr bwMode="auto">
            <a:xfrm>
              <a:off x="4368" y="2400"/>
              <a:ext cx="684" cy="231"/>
            </a:xfrm>
            <a:prstGeom prst="rect">
              <a:avLst/>
            </a:prstGeom>
            <a:noFill/>
            <a:ln w="9525">
              <a:noFill/>
              <a:miter lim="800000"/>
              <a:headEnd/>
              <a:tailEnd/>
            </a:ln>
          </p:spPr>
          <p:txBody>
            <a:bodyPr wrap="none">
              <a:spAutoFit/>
            </a:bodyPr>
            <a:lstStyle/>
            <a:p>
              <a:r>
                <a:rPr lang="en-US" b="1"/>
                <a:t>Armorer</a:t>
              </a:r>
            </a:p>
          </p:txBody>
        </p:sp>
      </p:grpSp>
      <p:pic>
        <p:nvPicPr>
          <p:cNvPr id="167940" name="Picture 6" descr="clipart_soldier"/>
          <p:cNvPicPr>
            <a:picLocks noChangeAspect="1" noChangeArrowheads="1"/>
          </p:cNvPicPr>
          <p:nvPr/>
        </p:nvPicPr>
        <p:blipFill>
          <a:blip r:embed="rId4" cstate="print"/>
          <a:srcRect/>
          <a:stretch>
            <a:fillRect/>
          </a:stretch>
        </p:blipFill>
        <p:spPr bwMode="auto">
          <a:xfrm>
            <a:off x="3810001" y="3810000"/>
            <a:ext cx="1154113" cy="2114550"/>
          </a:xfrm>
          <a:prstGeom prst="rect">
            <a:avLst/>
          </a:prstGeom>
          <a:noFill/>
          <a:ln w="9525">
            <a:noFill/>
            <a:miter lim="800000"/>
            <a:headEnd/>
            <a:tailEnd/>
          </a:ln>
        </p:spPr>
      </p:pic>
      <p:sp>
        <p:nvSpPr>
          <p:cNvPr id="167941" name="Text Box 7"/>
          <p:cNvSpPr txBox="1">
            <a:spLocks noChangeArrowheads="1"/>
          </p:cNvSpPr>
          <p:nvPr/>
        </p:nvSpPr>
        <p:spPr bwMode="auto">
          <a:xfrm>
            <a:off x="3733800" y="5791201"/>
            <a:ext cx="958850" cy="366713"/>
          </a:xfrm>
          <a:prstGeom prst="rect">
            <a:avLst/>
          </a:prstGeom>
          <a:noFill/>
          <a:ln w="9525">
            <a:noFill/>
            <a:miter lim="800000"/>
            <a:headEnd/>
            <a:tailEnd/>
          </a:ln>
        </p:spPr>
        <p:txBody>
          <a:bodyPr wrap="none">
            <a:spAutoFit/>
          </a:bodyPr>
          <a:lstStyle/>
          <a:p>
            <a:r>
              <a:rPr lang="en-US" b="1"/>
              <a:t>Soldier</a:t>
            </a:r>
          </a:p>
        </p:txBody>
      </p:sp>
      <p:sp>
        <p:nvSpPr>
          <p:cNvPr id="167942" name="Text Box 8"/>
          <p:cNvSpPr txBox="1">
            <a:spLocks noChangeArrowheads="1"/>
          </p:cNvSpPr>
          <p:nvPr/>
        </p:nvSpPr>
        <p:spPr bwMode="auto">
          <a:xfrm>
            <a:off x="2400300" y="2001202"/>
            <a:ext cx="7391400" cy="461665"/>
          </a:xfrm>
          <a:prstGeom prst="rect">
            <a:avLst/>
          </a:prstGeom>
          <a:noFill/>
          <a:ln w="9525">
            <a:noFill/>
            <a:miter lim="800000"/>
            <a:headEnd/>
            <a:tailEnd/>
          </a:ln>
        </p:spPr>
        <p:txBody>
          <a:bodyPr>
            <a:spAutoFit/>
          </a:bodyPr>
          <a:lstStyle/>
          <a:p>
            <a:pPr algn="ctr"/>
            <a:r>
              <a:rPr lang="en-US" sz="2400" dirty="0"/>
              <a:t>Lost Weapons Card</a:t>
            </a:r>
          </a:p>
        </p:txBody>
      </p:sp>
      <p:sp>
        <p:nvSpPr>
          <p:cNvPr id="167943" name="Text Box 9"/>
          <p:cNvSpPr txBox="1">
            <a:spLocks noChangeArrowheads="1"/>
          </p:cNvSpPr>
          <p:nvPr/>
        </p:nvSpPr>
        <p:spPr bwMode="auto">
          <a:xfrm>
            <a:off x="3411483" y="2465397"/>
            <a:ext cx="5369034" cy="400110"/>
          </a:xfrm>
          <a:prstGeom prst="rect">
            <a:avLst/>
          </a:prstGeom>
          <a:noFill/>
          <a:ln w="9525">
            <a:noFill/>
            <a:miter lim="800000"/>
            <a:headEnd/>
            <a:tailEnd/>
          </a:ln>
        </p:spPr>
        <p:txBody>
          <a:bodyPr wrap="none">
            <a:spAutoFit/>
          </a:bodyPr>
          <a:lstStyle/>
          <a:p>
            <a:r>
              <a:rPr lang="en-US" sz="2000" dirty="0"/>
              <a:t>Use hand receipt procedures (DA Form 2062)</a:t>
            </a:r>
          </a:p>
        </p:txBody>
      </p:sp>
      <p:sp>
        <p:nvSpPr>
          <p:cNvPr id="677898" name="Text Box 10"/>
          <p:cNvSpPr txBox="1">
            <a:spLocks noChangeArrowheads="1"/>
          </p:cNvSpPr>
          <p:nvPr/>
        </p:nvSpPr>
        <p:spPr bwMode="auto">
          <a:xfrm>
            <a:off x="2171700" y="2764717"/>
            <a:ext cx="7848600" cy="400110"/>
          </a:xfrm>
          <a:prstGeom prst="rect">
            <a:avLst/>
          </a:prstGeom>
          <a:noFill/>
          <a:ln w="9525">
            <a:noFill/>
            <a:miter lim="800000"/>
            <a:headEnd/>
            <a:tailEnd/>
          </a:ln>
        </p:spPr>
        <p:txBody>
          <a:bodyPr wrap="square">
            <a:spAutoFit/>
          </a:bodyPr>
          <a:lstStyle/>
          <a:p>
            <a:r>
              <a:rPr lang="en-US" sz="2000" dirty="0"/>
              <a:t>Soldier must also make entry on weapon control log (FR form 43-1)</a:t>
            </a:r>
          </a:p>
        </p:txBody>
      </p:sp>
      <p:sp>
        <p:nvSpPr>
          <p:cNvPr id="12"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Issue / Turn-In Procedures</a:t>
            </a:r>
          </a:p>
        </p:txBody>
      </p:sp>
    </p:spTree>
    <p:extLst>
      <p:ext uri="{BB962C8B-B14F-4D97-AF65-F5344CB8AC3E}">
        <p14:creationId xmlns:p14="http://schemas.microsoft.com/office/powerpoint/2010/main" val="231398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78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7898"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3" name="Rectangle 3"/>
          <p:cNvSpPr>
            <a:spLocks noGrp="1" noChangeArrowheads="1"/>
          </p:cNvSpPr>
          <p:nvPr>
            <p:ph type="body" idx="1"/>
          </p:nvPr>
        </p:nvSpPr>
        <p:spPr bwMode="auto">
          <a:xfrm>
            <a:off x="1790700" y="1600200"/>
            <a:ext cx="8610600" cy="2438400"/>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lvl="1" eaLnBrk="1" hangingPunct="1">
              <a:buFont typeface="Arial" panose="020B0604020202020204" pitchFamily="34" charset="0"/>
              <a:buChar char="•"/>
            </a:pPr>
            <a:r>
              <a:rPr lang="en-US" sz="2000" dirty="0"/>
              <a:t>Do not use only the FR 43-1 for weapons issue.  </a:t>
            </a:r>
          </a:p>
          <a:p>
            <a:pPr lvl="1" eaLnBrk="1" hangingPunct="1">
              <a:buFontTx/>
              <a:buNone/>
            </a:pPr>
            <a:r>
              <a:rPr lang="en-US" sz="2000" dirty="0"/>
              <a:t>It is not a hand receipt. It is only a Control Log for tracking purposes!</a:t>
            </a:r>
          </a:p>
          <a:p>
            <a:pPr lvl="1" eaLnBrk="1" hangingPunct="1">
              <a:buFontTx/>
              <a:buNone/>
            </a:pPr>
            <a:endParaRPr lang="en-US" b="1" u="sng" dirty="0" smtClean="0"/>
          </a:p>
          <a:p>
            <a:pPr lvl="1" eaLnBrk="1" hangingPunct="1">
              <a:buFont typeface="Arial" panose="020B0604020202020204" pitchFamily="34" charset="0"/>
              <a:buChar char="•"/>
            </a:pPr>
            <a:r>
              <a:rPr lang="en-US" sz="2000" dirty="0"/>
              <a:t>The FR 43-1 does not assign responsibility to the soldier.</a:t>
            </a:r>
          </a:p>
          <a:p>
            <a:pPr eaLnBrk="1" hangingPunct="1">
              <a:buFontTx/>
              <a:buNone/>
            </a:pPr>
            <a:endParaRPr lang="en-US" dirty="0" smtClean="0"/>
          </a:p>
        </p:txBody>
      </p:sp>
      <p:sp>
        <p:nvSpPr>
          <p:cNvPr id="4"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Issue / Turn-In Procedures</a:t>
            </a:r>
          </a:p>
        </p:txBody>
      </p:sp>
    </p:spTree>
    <p:extLst>
      <p:ext uri="{BB962C8B-B14F-4D97-AF65-F5344CB8AC3E}">
        <p14:creationId xmlns:p14="http://schemas.microsoft.com/office/powerpoint/2010/main" val="339247581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7" name="Picture 3"/>
          <p:cNvPicPr>
            <a:picLocks noChangeAspect="1" noChangeArrowheads="1"/>
          </p:cNvPicPr>
          <p:nvPr/>
        </p:nvPicPr>
        <p:blipFill>
          <a:blip r:embed="rId2" cstate="print"/>
          <a:srcRect l="3125" t="15578" r="9375" b="37691"/>
          <a:stretch>
            <a:fillRect/>
          </a:stretch>
        </p:blipFill>
        <p:spPr bwMode="auto">
          <a:xfrm>
            <a:off x="1524000" y="1228726"/>
            <a:ext cx="9067800" cy="3400425"/>
          </a:xfrm>
          <a:prstGeom prst="rect">
            <a:avLst/>
          </a:prstGeom>
          <a:noFill/>
          <a:ln w="9525">
            <a:noFill/>
            <a:miter lim="800000"/>
            <a:headEnd/>
            <a:tailEnd/>
          </a:ln>
        </p:spPr>
      </p:pic>
      <p:sp>
        <p:nvSpPr>
          <p:cNvPr id="169988" name="Text Box 4"/>
          <p:cNvSpPr txBox="1">
            <a:spLocks noChangeArrowheads="1"/>
          </p:cNvSpPr>
          <p:nvPr/>
        </p:nvSpPr>
        <p:spPr bwMode="auto">
          <a:xfrm>
            <a:off x="1581150" y="2143126"/>
            <a:ext cx="592138" cy="244475"/>
          </a:xfrm>
          <a:prstGeom prst="rect">
            <a:avLst/>
          </a:prstGeom>
          <a:noFill/>
          <a:ln w="9525">
            <a:noFill/>
            <a:miter lim="800000"/>
            <a:headEnd/>
            <a:tailEnd/>
          </a:ln>
        </p:spPr>
        <p:txBody>
          <a:bodyPr wrap="none">
            <a:spAutoFit/>
          </a:bodyPr>
          <a:lstStyle/>
          <a:p>
            <a:r>
              <a:rPr lang="en-US" sz="1000" b="1"/>
              <a:t>M16A4</a:t>
            </a:r>
          </a:p>
        </p:txBody>
      </p:sp>
      <p:sp>
        <p:nvSpPr>
          <p:cNvPr id="169989" name="Text Box 5"/>
          <p:cNvSpPr txBox="1">
            <a:spLocks noChangeArrowheads="1"/>
          </p:cNvSpPr>
          <p:nvPr/>
        </p:nvSpPr>
        <p:spPr bwMode="auto">
          <a:xfrm>
            <a:off x="2252663" y="2157414"/>
            <a:ext cx="463550" cy="244475"/>
          </a:xfrm>
          <a:prstGeom prst="rect">
            <a:avLst/>
          </a:prstGeom>
          <a:noFill/>
          <a:ln w="9525">
            <a:noFill/>
            <a:miter lim="800000"/>
            <a:headEnd/>
            <a:tailEnd/>
          </a:ln>
        </p:spPr>
        <p:txBody>
          <a:bodyPr wrap="none">
            <a:spAutoFit/>
          </a:bodyPr>
          <a:lstStyle/>
          <a:p>
            <a:r>
              <a:rPr lang="en-US" sz="1000" b="1"/>
              <a:t>1123</a:t>
            </a:r>
          </a:p>
        </p:txBody>
      </p:sp>
      <p:sp>
        <p:nvSpPr>
          <p:cNvPr id="169990" name="Text Box 6"/>
          <p:cNvSpPr txBox="1">
            <a:spLocks noChangeArrowheads="1"/>
          </p:cNvSpPr>
          <p:nvPr/>
        </p:nvSpPr>
        <p:spPr bwMode="auto">
          <a:xfrm>
            <a:off x="3421063" y="2185989"/>
            <a:ext cx="254000" cy="244475"/>
          </a:xfrm>
          <a:prstGeom prst="rect">
            <a:avLst/>
          </a:prstGeom>
          <a:noFill/>
          <a:ln w="9525">
            <a:noFill/>
            <a:miter lim="800000"/>
            <a:headEnd/>
            <a:tailEnd/>
          </a:ln>
        </p:spPr>
        <p:txBody>
          <a:bodyPr wrap="none">
            <a:spAutoFit/>
          </a:bodyPr>
          <a:lstStyle/>
          <a:p>
            <a:r>
              <a:rPr lang="en-US" sz="1000" b="1"/>
              <a:t>0</a:t>
            </a:r>
          </a:p>
        </p:txBody>
      </p:sp>
      <p:sp>
        <p:nvSpPr>
          <p:cNvPr id="169991" name="Text Box 7"/>
          <p:cNvSpPr txBox="1">
            <a:spLocks noChangeArrowheads="1"/>
          </p:cNvSpPr>
          <p:nvPr/>
        </p:nvSpPr>
        <p:spPr bwMode="auto">
          <a:xfrm>
            <a:off x="4614863" y="2143126"/>
            <a:ext cx="1088760" cy="246221"/>
          </a:xfrm>
          <a:prstGeom prst="rect">
            <a:avLst/>
          </a:prstGeom>
          <a:noFill/>
          <a:ln w="9525">
            <a:noFill/>
            <a:miter lim="800000"/>
            <a:headEnd/>
            <a:tailEnd/>
          </a:ln>
        </p:spPr>
        <p:txBody>
          <a:bodyPr wrap="none">
            <a:spAutoFit/>
          </a:bodyPr>
          <a:lstStyle/>
          <a:p>
            <a:r>
              <a:rPr lang="en-US" sz="1000" b="1" dirty="0"/>
              <a:t>9 Dec 16 / 0900</a:t>
            </a:r>
          </a:p>
        </p:txBody>
      </p:sp>
      <p:sp>
        <p:nvSpPr>
          <p:cNvPr id="169992" name="Text Box 8"/>
          <p:cNvSpPr txBox="1">
            <a:spLocks noChangeArrowheads="1"/>
          </p:cNvSpPr>
          <p:nvPr/>
        </p:nvSpPr>
        <p:spPr bwMode="auto">
          <a:xfrm>
            <a:off x="5757863" y="2143126"/>
            <a:ext cx="965200" cy="244475"/>
          </a:xfrm>
          <a:prstGeom prst="rect">
            <a:avLst/>
          </a:prstGeom>
          <a:noFill/>
          <a:ln w="9525">
            <a:noFill/>
            <a:miter lim="800000"/>
            <a:headEnd/>
            <a:tailEnd/>
          </a:ln>
        </p:spPr>
        <p:txBody>
          <a:bodyPr wrap="none">
            <a:spAutoFit/>
          </a:bodyPr>
          <a:lstStyle/>
          <a:p>
            <a:r>
              <a:rPr lang="en-US" sz="1000" b="1"/>
              <a:t>PFC J. Smith</a:t>
            </a:r>
          </a:p>
        </p:txBody>
      </p:sp>
      <p:sp>
        <p:nvSpPr>
          <p:cNvPr id="169993" name="Text Box 9"/>
          <p:cNvSpPr txBox="1">
            <a:spLocks noChangeArrowheads="1"/>
          </p:cNvSpPr>
          <p:nvPr/>
        </p:nvSpPr>
        <p:spPr bwMode="auto">
          <a:xfrm>
            <a:off x="6977064" y="2143125"/>
            <a:ext cx="892175" cy="336550"/>
          </a:xfrm>
          <a:prstGeom prst="rect">
            <a:avLst/>
          </a:prstGeom>
          <a:noFill/>
          <a:ln w="9525">
            <a:noFill/>
            <a:miter lim="800000"/>
            <a:headEnd/>
            <a:tailEnd/>
          </a:ln>
        </p:spPr>
        <p:txBody>
          <a:bodyPr wrap="none">
            <a:spAutoFit/>
          </a:bodyPr>
          <a:lstStyle/>
          <a:p>
            <a:r>
              <a:rPr lang="en-US" sz="1600">
                <a:latin typeface="Blackadder ITC" pitchFamily="82" charset="0"/>
              </a:rPr>
              <a:t>J. Smith  </a:t>
            </a:r>
            <a:endParaRPr lang="en-US" sz="1600"/>
          </a:p>
        </p:txBody>
      </p:sp>
      <p:sp>
        <p:nvSpPr>
          <p:cNvPr id="169994" name="Text Box 10"/>
          <p:cNvSpPr txBox="1">
            <a:spLocks noChangeArrowheads="1"/>
          </p:cNvSpPr>
          <p:nvPr/>
        </p:nvSpPr>
        <p:spPr bwMode="auto">
          <a:xfrm>
            <a:off x="8120064" y="2143125"/>
            <a:ext cx="377825" cy="274638"/>
          </a:xfrm>
          <a:prstGeom prst="rect">
            <a:avLst/>
          </a:prstGeom>
          <a:noFill/>
          <a:ln w="9525">
            <a:noFill/>
            <a:miter lim="800000"/>
            <a:headEnd/>
            <a:tailEnd/>
          </a:ln>
        </p:spPr>
        <p:txBody>
          <a:bodyPr wrap="none">
            <a:spAutoFit/>
          </a:bodyPr>
          <a:lstStyle/>
          <a:p>
            <a:r>
              <a:rPr lang="en-US" sz="1200" b="1"/>
              <a:t>JA</a:t>
            </a:r>
          </a:p>
        </p:txBody>
      </p:sp>
      <p:sp>
        <p:nvSpPr>
          <p:cNvPr id="680971" name="Rectangle 11"/>
          <p:cNvSpPr>
            <a:spLocks noChangeArrowheads="1"/>
          </p:cNvSpPr>
          <p:nvPr/>
        </p:nvSpPr>
        <p:spPr bwMode="auto">
          <a:xfrm>
            <a:off x="2203269" y="4694147"/>
            <a:ext cx="7772400" cy="923330"/>
          </a:xfrm>
          <a:prstGeom prst="rect">
            <a:avLst/>
          </a:prstGeom>
          <a:noFill/>
          <a:ln w="9525">
            <a:noFill/>
            <a:miter lim="800000"/>
            <a:headEnd/>
            <a:tailEnd/>
          </a:ln>
        </p:spPr>
        <p:txBody>
          <a:bodyPr>
            <a:spAutoFit/>
          </a:bodyPr>
          <a:lstStyle/>
          <a:p>
            <a:pPr algn="ctr"/>
            <a:r>
              <a:rPr lang="en-US" dirty="0"/>
              <a:t>Completed Control Logs (FR 43-1) are kept on file until the next monthly 100% serial number inventories are complete.</a:t>
            </a:r>
          </a:p>
          <a:p>
            <a:pPr algn="ctr"/>
            <a:r>
              <a:rPr lang="en-US" i="1" u="sng" dirty="0"/>
              <a:t>Do not destroy the FR 43-1 if there is still an open entry.</a:t>
            </a:r>
          </a:p>
        </p:txBody>
      </p:sp>
      <p:sp>
        <p:nvSpPr>
          <p:cNvPr id="169996" name="Text Box 12"/>
          <p:cNvSpPr txBox="1">
            <a:spLocks noChangeArrowheads="1"/>
          </p:cNvSpPr>
          <p:nvPr/>
        </p:nvSpPr>
        <p:spPr bwMode="auto">
          <a:xfrm>
            <a:off x="1581150" y="2462214"/>
            <a:ext cx="592138" cy="244475"/>
          </a:xfrm>
          <a:prstGeom prst="rect">
            <a:avLst/>
          </a:prstGeom>
          <a:noFill/>
          <a:ln w="9525">
            <a:noFill/>
            <a:miter lim="800000"/>
            <a:headEnd/>
            <a:tailEnd/>
          </a:ln>
        </p:spPr>
        <p:txBody>
          <a:bodyPr wrap="none">
            <a:spAutoFit/>
          </a:bodyPr>
          <a:lstStyle/>
          <a:p>
            <a:r>
              <a:rPr lang="en-US" sz="1000" b="1"/>
              <a:t>M16A4</a:t>
            </a:r>
          </a:p>
        </p:txBody>
      </p:sp>
      <p:sp>
        <p:nvSpPr>
          <p:cNvPr id="169997" name="Text Box 13"/>
          <p:cNvSpPr txBox="1">
            <a:spLocks noChangeArrowheads="1"/>
          </p:cNvSpPr>
          <p:nvPr/>
        </p:nvSpPr>
        <p:spPr bwMode="auto">
          <a:xfrm>
            <a:off x="1604964" y="2757489"/>
            <a:ext cx="592137" cy="244475"/>
          </a:xfrm>
          <a:prstGeom prst="rect">
            <a:avLst/>
          </a:prstGeom>
          <a:noFill/>
          <a:ln w="9525">
            <a:noFill/>
            <a:miter lim="800000"/>
            <a:headEnd/>
            <a:tailEnd/>
          </a:ln>
        </p:spPr>
        <p:txBody>
          <a:bodyPr wrap="none">
            <a:spAutoFit/>
          </a:bodyPr>
          <a:lstStyle/>
          <a:p>
            <a:r>
              <a:rPr lang="en-US" sz="1000" b="1"/>
              <a:t>M16A4</a:t>
            </a:r>
          </a:p>
        </p:txBody>
      </p:sp>
      <p:sp>
        <p:nvSpPr>
          <p:cNvPr id="169998" name="Text Box 14"/>
          <p:cNvSpPr txBox="1">
            <a:spLocks noChangeArrowheads="1"/>
          </p:cNvSpPr>
          <p:nvPr/>
        </p:nvSpPr>
        <p:spPr bwMode="auto">
          <a:xfrm>
            <a:off x="1600200" y="3079751"/>
            <a:ext cx="592138" cy="244475"/>
          </a:xfrm>
          <a:prstGeom prst="rect">
            <a:avLst/>
          </a:prstGeom>
          <a:noFill/>
          <a:ln w="9525">
            <a:noFill/>
            <a:miter lim="800000"/>
            <a:headEnd/>
            <a:tailEnd/>
          </a:ln>
        </p:spPr>
        <p:txBody>
          <a:bodyPr wrap="none">
            <a:spAutoFit/>
          </a:bodyPr>
          <a:lstStyle/>
          <a:p>
            <a:r>
              <a:rPr lang="en-US" sz="1000" b="1"/>
              <a:t>M16A4</a:t>
            </a:r>
          </a:p>
        </p:txBody>
      </p:sp>
      <p:sp>
        <p:nvSpPr>
          <p:cNvPr id="169999" name="Text Box 15"/>
          <p:cNvSpPr txBox="1">
            <a:spLocks noChangeArrowheads="1"/>
          </p:cNvSpPr>
          <p:nvPr/>
        </p:nvSpPr>
        <p:spPr bwMode="auto">
          <a:xfrm>
            <a:off x="1617664" y="3352801"/>
            <a:ext cx="592137" cy="244475"/>
          </a:xfrm>
          <a:prstGeom prst="rect">
            <a:avLst/>
          </a:prstGeom>
          <a:noFill/>
          <a:ln w="9525">
            <a:noFill/>
            <a:miter lim="800000"/>
            <a:headEnd/>
            <a:tailEnd/>
          </a:ln>
        </p:spPr>
        <p:txBody>
          <a:bodyPr wrap="none">
            <a:spAutoFit/>
          </a:bodyPr>
          <a:lstStyle/>
          <a:p>
            <a:r>
              <a:rPr lang="en-US" sz="1000" b="1"/>
              <a:t>M16A4</a:t>
            </a:r>
          </a:p>
        </p:txBody>
      </p:sp>
      <p:sp>
        <p:nvSpPr>
          <p:cNvPr id="170000" name="Text Box 16"/>
          <p:cNvSpPr txBox="1">
            <a:spLocks noChangeArrowheads="1"/>
          </p:cNvSpPr>
          <p:nvPr/>
        </p:nvSpPr>
        <p:spPr bwMode="auto">
          <a:xfrm>
            <a:off x="2239963" y="2498726"/>
            <a:ext cx="463550" cy="244475"/>
          </a:xfrm>
          <a:prstGeom prst="rect">
            <a:avLst/>
          </a:prstGeom>
          <a:noFill/>
          <a:ln w="9525">
            <a:noFill/>
            <a:miter lim="800000"/>
            <a:headEnd/>
            <a:tailEnd/>
          </a:ln>
        </p:spPr>
        <p:txBody>
          <a:bodyPr wrap="none">
            <a:spAutoFit/>
          </a:bodyPr>
          <a:lstStyle/>
          <a:p>
            <a:r>
              <a:rPr lang="en-US" sz="1000" b="1"/>
              <a:t>9083</a:t>
            </a:r>
          </a:p>
        </p:txBody>
      </p:sp>
      <p:sp>
        <p:nvSpPr>
          <p:cNvPr id="170001" name="Text Box 17"/>
          <p:cNvSpPr txBox="1">
            <a:spLocks noChangeArrowheads="1"/>
          </p:cNvSpPr>
          <p:nvPr/>
        </p:nvSpPr>
        <p:spPr bwMode="auto">
          <a:xfrm>
            <a:off x="2239963" y="2803526"/>
            <a:ext cx="463550" cy="244475"/>
          </a:xfrm>
          <a:prstGeom prst="rect">
            <a:avLst/>
          </a:prstGeom>
          <a:noFill/>
          <a:ln w="9525">
            <a:noFill/>
            <a:miter lim="800000"/>
            <a:headEnd/>
            <a:tailEnd/>
          </a:ln>
        </p:spPr>
        <p:txBody>
          <a:bodyPr wrap="none">
            <a:spAutoFit/>
          </a:bodyPr>
          <a:lstStyle/>
          <a:p>
            <a:r>
              <a:rPr lang="en-US" sz="1000" b="1"/>
              <a:t>9873</a:t>
            </a:r>
          </a:p>
        </p:txBody>
      </p:sp>
      <p:sp>
        <p:nvSpPr>
          <p:cNvPr id="170002" name="Text Box 18"/>
          <p:cNvSpPr txBox="1">
            <a:spLocks noChangeArrowheads="1"/>
          </p:cNvSpPr>
          <p:nvPr/>
        </p:nvSpPr>
        <p:spPr bwMode="auto">
          <a:xfrm>
            <a:off x="2239963" y="3108326"/>
            <a:ext cx="463550" cy="244475"/>
          </a:xfrm>
          <a:prstGeom prst="rect">
            <a:avLst/>
          </a:prstGeom>
          <a:noFill/>
          <a:ln w="9525">
            <a:noFill/>
            <a:miter lim="800000"/>
            <a:headEnd/>
            <a:tailEnd/>
          </a:ln>
        </p:spPr>
        <p:txBody>
          <a:bodyPr wrap="none">
            <a:spAutoFit/>
          </a:bodyPr>
          <a:lstStyle/>
          <a:p>
            <a:r>
              <a:rPr lang="en-US" sz="1000" b="1"/>
              <a:t>6765</a:t>
            </a:r>
          </a:p>
        </p:txBody>
      </p:sp>
      <p:sp>
        <p:nvSpPr>
          <p:cNvPr id="170003" name="Text Box 19"/>
          <p:cNvSpPr txBox="1">
            <a:spLocks noChangeArrowheads="1"/>
          </p:cNvSpPr>
          <p:nvPr/>
        </p:nvSpPr>
        <p:spPr bwMode="auto">
          <a:xfrm>
            <a:off x="2262188" y="3403601"/>
            <a:ext cx="463550" cy="244475"/>
          </a:xfrm>
          <a:prstGeom prst="rect">
            <a:avLst/>
          </a:prstGeom>
          <a:noFill/>
          <a:ln w="9525">
            <a:noFill/>
            <a:miter lim="800000"/>
            <a:headEnd/>
            <a:tailEnd/>
          </a:ln>
        </p:spPr>
        <p:txBody>
          <a:bodyPr wrap="none">
            <a:spAutoFit/>
          </a:bodyPr>
          <a:lstStyle/>
          <a:p>
            <a:r>
              <a:rPr lang="en-US" sz="1000" b="1"/>
              <a:t>3343</a:t>
            </a:r>
          </a:p>
        </p:txBody>
      </p:sp>
      <p:sp>
        <p:nvSpPr>
          <p:cNvPr id="170004" name="Text Box 20"/>
          <p:cNvSpPr txBox="1">
            <a:spLocks noChangeArrowheads="1"/>
          </p:cNvSpPr>
          <p:nvPr/>
        </p:nvSpPr>
        <p:spPr bwMode="auto">
          <a:xfrm>
            <a:off x="2971800" y="2181226"/>
            <a:ext cx="254000" cy="244475"/>
          </a:xfrm>
          <a:prstGeom prst="rect">
            <a:avLst/>
          </a:prstGeom>
          <a:noFill/>
          <a:ln w="9525">
            <a:noFill/>
            <a:miter lim="800000"/>
            <a:headEnd/>
            <a:tailEnd/>
          </a:ln>
        </p:spPr>
        <p:txBody>
          <a:bodyPr wrap="none">
            <a:spAutoFit/>
          </a:bodyPr>
          <a:lstStyle/>
          <a:p>
            <a:r>
              <a:rPr lang="en-US" sz="1000" b="1"/>
              <a:t>0</a:t>
            </a:r>
          </a:p>
        </p:txBody>
      </p:sp>
      <p:sp>
        <p:nvSpPr>
          <p:cNvPr id="170005" name="Text Box 21"/>
          <p:cNvSpPr txBox="1">
            <a:spLocks noChangeArrowheads="1"/>
          </p:cNvSpPr>
          <p:nvPr/>
        </p:nvSpPr>
        <p:spPr bwMode="auto">
          <a:xfrm>
            <a:off x="3429000" y="2743201"/>
            <a:ext cx="254000" cy="244475"/>
          </a:xfrm>
          <a:prstGeom prst="rect">
            <a:avLst/>
          </a:prstGeom>
          <a:noFill/>
          <a:ln w="9525">
            <a:noFill/>
            <a:miter lim="800000"/>
            <a:headEnd/>
            <a:tailEnd/>
          </a:ln>
        </p:spPr>
        <p:txBody>
          <a:bodyPr wrap="none">
            <a:spAutoFit/>
          </a:bodyPr>
          <a:lstStyle/>
          <a:p>
            <a:r>
              <a:rPr lang="en-US" sz="1000" b="1"/>
              <a:t>0</a:t>
            </a:r>
          </a:p>
        </p:txBody>
      </p:sp>
      <p:sp>
        <p:nvSpPr>
          <p:cNvPr id="170006" name="Text Box 22"/>
          <p:cNvSpPr txBox="1">
            <a:spLocks noChangeArrowheads="1"/>
          </p:cNvSpPr>
          <p:nvPr/>
        </p:nvSpPr>
        <p:spPr bwMode="auto">
          <a:xfrm>
            <a:off x="3429000" y="2438401"/>
            <a:ext cx="254000" cy="244475"/>
          </a:xfrm>
          <a:prstGeom prst="rect">
            <a:avLst/>
          </a:prstGeom>
          <a:noFill/>
          <a:ln w="9525">
            <a:noFill/>
            <a:miter lim="800000"/>
            <a:headEnd/>
            <a:tailEnd/>
          </a:ln>
        </p:spPr>
        <p:txBody>
          <a:bodyPr wrap="none">
            <a:spAutoFit/>
          </a:bodyPr>
          <a:lstStyle/>
          <a:p>
            <a:r>
              <a:rPr lang="en-US" sz="1000" b="1"/>
              <a:t>0</a:t>
            </a:r>
          </a:p>
        </p:txBody>
      </p:sp>
      <p:sp>
        <p:nvSpPr>
          <p:cNvPr id="170007" name="Text Box 23"/>
          <p:cNvSpPr txBox="1">
            <a:spLocks noChangeArrowheads="1"/>
          </p:cNvSpPr>
          <p:nvPr/>
        </p:nvSpPr>
        <p:spPr bwMode="auto">
          <a:xfrm>
            <a:off x="2971800" y="2743201"/>
            <a:ext cx="254000" cy="244475"/>
          </a:xfrm>
          <a:prstGeom prst="rect">
            <a:avLst/>
          </a:prstGeom>
          <a:noFill/>
          <a:ln w="9525">
            <a:noFill/>
            <a:miter lim="800000"/>
            <a:headEnd/>
            <a:tailEnd/>
          </a:ln>
        </p:spPr>
        <p:txBody>
          <a:bodyPr wrap="none">
            <a:spAutoFit/>
          </a:bodyPr>
          <a:lstStyle/>
          <a:p>
            <a:r>
              <a:rPr lang="en-US" sz="1000" b="1"/>
              <a:t>0</a:t>
            </a:r>
          </a:p>
        </p:txBody>
      </p:sp>
      <p:sp>
        <p:nvSpPr>
          <p:cNvPr id="170008" name="Text Box 24"/>
          <p:cNvSpPr txBox="1">
            <a:spLocks noChangeArrowheads="1"/>
          </p:cNvSpPr>
          <p:nvPr/>
        </p:nvSpPr>
        <p:spPr bwMode="auto">
          <a:xfrm>
            <a:off x="3429000" y="3048001"/>
            <a:ext cx="254000" cy="244475"/>
          </a:xfrm>
          <a:prstGeom prst="rect">
            <a:avLst/>
          </a:prstGeom>
          <a:noFill/>
          <a:ln w="9525">
            <a:noFill/>
            <a:miter lim="800000"/>
            <a:headEnd/>
            <a:tailEnd/>
          </a:ln>
        </p:spPr>
        <p:txBody>
          <a:bodyPr wrap="none">
            <a:spAutoFit/>
          </a:bodyPr>
          <a:lstStyle/>
          <a:p>
            <a:r>
              <a:rPr lang="en-US" sz="1000" b="1"/>
              <a:t>0</a:t>
            </a:r>
          </a:p>
        </p:txBody>
      </p:sp>
      <p:sp>
        <p:nvSpPr>
          <p:cNvPr id="170009" name="Text Box 25"/>
          <p:cNvSpPr txBox="1">
            <a:spLocks noChangeArrowheads="1"/>
          </p:cNvSpPr>
          <p:nvPr/>
        </p:nvSpPr>
        <p:spPr bwMode="auto">
          <a:xfrm>
            <a:off x="2971800" y="3048001"/>
            <a:ext cx="254000" cy="244475"/>
          </a:xfrm>
          <a:prstGeom prst="rect">
            <a:avLst/>
          </a:prstGeom>
          <a:noFill/>
          <a:ln w="9525">
            <a:noFill/>
            <a:miter lim="800000"/>
            <a:headEnd/>
            <a:tailEnd/>
          </a:ln>
        </p:spPr>
        <p:txBody>
          <a:bodyPr wrap="none">
            <a:spAutoFit/>
          </a:bodyPr>
          <a:lstStyle/>
          <a:p>
            <a:r>
              <a:rPr lang="en-US" sz="1000" b="1"/>
              <a:t>0</a:t>
            </a:r>
          </a:p>
        </p:txBody>
      </p:sp>
      <p:sp>
        <p:nvSpPr>
          <p:cNvPr id="170010" name="Text Box 26"/>
          <p:cNvSpPr txBox="1">
            <a:spLocks noChangeArrowheads="1"/>
          </p:cNvSpPr>
          <p:nvPr/>
        </p:nvSpPr>
        <p:spPr bwMode="auto">
          <a:xfrm>
            <a:off x="3429000" y="3352801"/>
            <a:ext cx="254000" cy="244475"/>
          </a:xfrm>
          <a:prstGeom prst="rect">
            <a:avLst/>
          </a:prstGeom>
          <a:noFill/>
          <a:ln w="9525">
            <a:noFill/>
            <a:miter lim="800000"/>
            <a:headEnd/>
            <a:tailEnd/>
          </a:ln>
        </p:spPr>
        <p:txBody>
          <a:bodyPr wrap="none">
            <a:spAutoFit/>
          </a:bodyPr>
          <a:lstStyle/>
          <a:p>
            <a:r>
              <a:rPr lang="en-US" sz="1000" b="1"/>
              <a:t>0</a:t>
            </a:r>
          </a:p>
        </p:txBody>
      </p:sp>
      <p:sp>
        <p:nvSpPr>
          <p:cNvPr id="170011" name="Text Box 27"/>
          <p:cNvSpPr txBox="1">
            <a:spLocks noChangeArrowheads="1"/>
          </p:cNvSpPr>
          <p:nvPr/>
        </p:nvSpPr>
        <p:spPr bwMode="auto">
          <a:xfrm>
            <a:off x="2971800" y="3352801"/>
            <a:ext cx="254000" cy="244475"/>
          </a:xfrm>
          <a:prstGeom prst="rect">
            <a:avLst/>
          </a:prstGeom>
          <a:noFill/>
          <a:ln w="9525">
            <a:noFill/>
            <a:miter lim="800000"/>
            <a:headEnd/>
            <a:tailEnd/>
          </a:ln>
        </p:spPr>
        <p:txBody>
          <a:bodyPr wrap="none">
            <a:spAutoFit/>
          </a:bodyPr>
          <a:lstStyle/>
          <a:p>
            <a:r>
              <a:rPr lang="en-US" sz="1000" b="1"/>
              <a:t>0</a:t>
            </a:r>
          </a:p>
        </p:txBody>
      </p:sp>
      <p:sp>
        <p:nvSpPr>
          <p:cNvPr id="170012" name="Text Box 28"/>
          <p:cNvSpPr txBox="1">
            <a:spLocks noChangeArrowheads="1"/>
          </p:cNvSpPr>
          <p:nvPr/>
        </p:nvSpPr>
        <p:spPr bwMode="auto">
          <a:xfrm>
            <a:off x="4621213" y="2438401"/>
            <a:ext cx="1088760" cy="246221"/>
          </a:xfrm>
          <a:prstGeom prst="rect">
            <a:avLst/>
          </a:prstGeom>
          <a:noFill/>
          <a:ln w="9525">
            <a:noFill/>
            <a:miter lim="800000"/>
            <a:headEnd/>
            <a:tailEnd/>
          </a:ln>
        </p:spPr>
        <p:txBody>
          <a:bodyPr wrap="none">
            <a:spAutoFit/>
          </a:bodyPr>
          <a:lstStyle/>
          <a:p>
            <a:r>
              <a:rPr lang="en-US" sz="1000" b="1" dirty="0"/>
              <a:t>9 Dec 16 / 0905</a:t>
            </a:r>
          </a:p>
        </p:txBody>
      </p:sp>
      <p:sp>
        <p:nvSpPr>
          <p:cNvPr id="170013" name="Text Box 29"/>
          <p:cNvSpPr txBox="1">
            <a:spLocks noChangeArrowheads="1"/>
          </p:cNvSpPr>
          <p:nvPr/>
        </p:nvSpPr>
        <p:spPr bwMode="auto">
          <a:xfrm>
            <a:off x="4621213" y="2760664"/>
            <a:ext cx="1079500" cy="244475"/>
          </a:xfrm>
          <a:prstGeom prst="rect">
            <a:avLst/>
          </a:prstGeom>
          <a:noFill/>
          <a:ln w="9525">
            <a:noFill/>
            <a:miter lim="800000"/>
            <a:headEnd/>
            <a:tailEnd/>
          </a:ln>
        </p:spPr>
        <p:txBody>
          <a:bodyPr wrap="none">
            <a:spAutoFit/>
          </a:bodyPr>
          <a:lstStyle/>
          <a:p>
            <a:r>
              <a:rPr lang="en-US" sz="1000" b="1"/>
              <a:t>9 Dec 06 / 0906</a:t>
            </a:r>
          </a:p>
        </p:txBody>
      </p:sp>
      <p:sp>
        <p:nvSpPr>
          <p:cNvPr id="170014" name="Text Box 30"/>
          <p:cNvSpPr txBox="1">
            <a:spLocks noChangeArrowheads="1"/>
          </p:cNvSpPr>
          <p:nvPr/>
        </p:nvSpPr>
        <p:spPr bwMode="auto">
          <a:xfrm>
            <a:off x="4621213" y="3048001"/>
            <a:ext cx="1088760" cy="246221"/>
          </a:xfrm>
          <a:prstGeom prst="rect">
            <a:avLst/>
          </a:prstGeom>
          <a:noFill/>
          <a:ln w="9525">
            <a:noFill/>
            <a:miter lim="800000"/>
            <a:headEnd/>
            <a:tailEnd/>
          </a:ln>
        </p:spPr>
        <p:txBody>
          <a:bodyPr wrap="none">
            <a:spAutoFit/>
          </a:bodyPr>
          <a:lstStyle/>
          <a:p>
            <a:r>
              <a:rPr lang="en-US" sz="1000" b="1" dirty="0"/>
              <a:t>9 Dec 16 / 0910</a:t>
            </a:r>
          </a:p>
        </p:txBody>
      </p:sp>
      <p:sp>
        <p:nvSpPr>
          <p:cNvPr id="170015" name="Text Box 31"/>
          <p:cNvSpPr txBox="1">
            <a:spLocks noChangeArrowheads="1"/>
          </p:cNvSpPr>
          <p:nvPr/>
        </p:nvSpPr>
        <p:spPr bwMode="auto">
          <a:xfrm>
            <a:off x="4621213" y="3352801"/>
            <a:ext cx="1088760" cy="246221"/>
          </a:xfrm>
          <a:prstGeom prst="rect">
            <a:avLst/>
          </a:prstGeom>
          <a:noFill/>
          <a:ln w="9525">
            <a:noFill/>
            <a:miter lim="800000"/>
            <a:headEnd/>
            <a:tailEnd/>
          </a:ln>
        </p:spPr>
        <p:txBody>
          <a:bodyPr wrap="none">
            <a:spAutoFit/>
          </a:bodyPr>
          <a:lstStyle/>
          <a:p>
            <a:r>
              <a:rPr lang="en-US" sz="1000" b="1" dirty="0"/>
              <a:t>9 Dec 16 / 0911</a:t>
            </a:r>
          </a:p>
        </p:txBody>
      </p:sp>
      <p:sp>
        <p:nvSpPr>
          <p:cNvPr id="170016" name="Text Box 32"/>
          <p:cNvSpPr txBox="1">
            <a:spLocks noChangeArrowheads="1"/>
          </p:cNvSpPr>
          <p:nvPr/>
        </p:nvSpPr>
        <p:spPr bwMode="auto">
          <a:xfrm>
            <a:off x="3657600" y="2162175"/>
            <a:ext cx="1069524" cy="230832"/>
          </a:xfrm>
          <a:prstGeom prst="rect">
            <a:avLst/>
          </a:prstGeom>
          <a:noFill/>
          <a:ln w="9525">
            <a:noFill/>
            <a:miter lim="800000"/>
            <a:headEnd/>
            <a:tailEnd/>
          </a:ln>
        </p:spPr>
        <p:txBody>
          <a:bodyPr wrap="none">
            <a:spAutoFit/>
          </a:bodyPr>
          <a:lstStyle/>
          <a:p>
            <a:r>
              <a:rPr lang="en-US" sz="900" b="1" dirty="0"/>
              <a:t>10 Dec 16 / 1010</a:t>
            </a:r>
          </a:p>
        </p:txBody>
      </p:sp>
      <p:sp>
        <p:nvSpPr>
          <p:cNvPr id="170017" name="Text Box 33"/>
          <p:cNvSpPr txBox="1">
            <a:spLocks noChangeArrowheads="1"/>
          </p:cNvSpPr>
          <p:nvPr/>
        </p:nvSpPr>
        <p:spPr bwMode="auto">
          <a:xfrm>
            <a:off x="3657600" y="2781300"/>
            <a:ext cx="1069524" cy="230832"/>
          </a:xfrm>
          <a:prstGeom prst="rect">
            <a:avLst/>
          </a:prstGeom>
          <a:noFill/>
          <a:ln w="9525">
            <a:noFill/>
            <a:miter lim="800000"/>
            <a:headEnd/>
            <a:tailEnd/>
          </a:ln>
        </p:spPr>
        <p:txBody>
          <a:bodyPr wrap="none">
            <a:spAutoFit/>
          </a:bodyPr>
          <a:lstStyle/>
          <a:p>
            <a:r>
              <a:rPr lang="en-US" sz="900" b="1" dirty="0"/>
              <a:t>10 Dec 16 / 1015</a:t>
            </a:r>
          </a:p>
        </p:txBody>
      </p:sp>
      <p:sp>
        <p:nvSpPr>
          <p:cNvPr id="170018" name="Text Box 34"/>
          <p:cNvSpPr txBox="1">
            <a:spLocks noChangeArrowheads="1"/>
          </p:cNvSpPr>
          <p:nvPr/>
        </p:nvSpPr>
        <p:spPr bwMode="auto">
          <a:xfrm>
            <a:off x="3663950" y="3124200"/>
            <a:ext cx="1069524" cy="230832"/>
          </a:xfrm>
          <a:prstGeom prst="rect">
            <a:avLst/>
          </a:prstGeom>
          <a:noFill/>
          <a:ln w="9525">
            <a:noFill/>
            <a:miter lim="800000"/>
            <a:headEnd/>
            <a:tailEnd/>
          </a:ln>
        </p:spPr>
        <p:txBody>
          <a:bodyPr wrap="none">
            <a:spAutoFit/>
          </a:bodyPr>
          <a:lstStyle/>
          <a:p>
            <a:r>
              <a:rPr lang="en-US" sz="900" b="1" dirty="0"/>
              <a:t>10 Dec 16 / 1017</a:t>
            </a:r>
          </a:p>
        </p:txBody>
      </p:sp>
      <p:sp>
        <p:nvSpPr>
          <p:cNvPr id="170019" name="Text Box 35"/>
          <p:cNvSpPr txBox="1">
            <a:spLocks noChangeArrowheads="1"/>
          </p:cNvSpPr>
          <p:nvPr/>
        </p:nvSpPr>
        <p:spPr bwMode="auto">
          <a:xfrm>
            <a:off x="3663950" y="3414713"/>
            <a:ext cx="1069524" cy="230832"/>
          </a:xfrm>
          <a:prstGeom prst="rect">
            <a:avLst/>
          </a:prstGeom>
          <a:noFill/>
          <a:ln w="9525">
            <a:noFill/>
            <a:miter lim="800000"/>
            <a:headEnd/>
            <a:tailEnd/>
          </a:ln>
        </p:spPr>
        <p:txBody>
          <a:bodyPr wrap="none">
            <a:spAutoFit/>
          </a:bodyPr>
          <a:lstStyle/>
          <a:p>
            <a:r>
              <a:rPr lang="en-US" sz="900" b="1" dirty="0"/>
              <a:t>10 Dec 16 / 1019</a:t>
            </a:r>
          </a:p>
        </p:txBody>
      </p:sp>
      <p:sp>
        <p:nvSpPr>
          <p:cNvPr id="170020" name="Text Box 36"/>
          <p:cNvSpPr txBox="1">
            <a:spLocks noChangeArrowheads="1"/>
          </p:cNvSpPr>
          <p:nvPr/>
        </p:nvSpPr>
        <p:spPr bwMode="auto">
          <a:xfrm>
            <a:off x="5745163" y="2466976"/>
            <a:ext cx="1001712" cy="246063"/>
          </a:xfrm>
          <a:prstGeom prst="rect">
            <a:avLst/>
          </a:prstGeom>
          <a:noFill/>
          <a:ln w="9525">
            <a:noFill/>
            <a:miter lim="800000"/>
            <a:headEnd/>
            <a:tailEnd/>
          </a:ln>
        </p:spPr>
        <p:txBody>
          <a:bodyPr wrap="none">
            <a:spAutoFit/>
          </a:bodyPr>
          <a:lstStyle/>
          <a:p>
            <a:r>
              <a:rPr lang="en-US" sz="1000" b="1"/>
              <a:t>SGT R. Smith</a:t>
            </a:r>
          </a:p>
        </p:txBody>
      </p:sp>
      <p:sp>
        <p:nvSpPr>
          <p:cNvPr id="170021" name="Text Box 37"/>
          <p:cNvSpPr txBox="1">
            <a:spLocks noChangeArrowheads="1"/>
          </p:cNvSpPr>
          <p:nvPr/>
        </p:nvSpPr>
        <p:spPr bwMode="auto">
          <a:xfrm>
            <a:off x="6953250" y="2433638"/>
            <a:ext cx="985838" cy="336550"/>
          </a:xfrm>
          <a:prstGeom prst="rect">
            <a:avLst/>
          </a:prstGeom>
          <a:noFill/>
          <a:ln w="9525">
            <a:noFill/>
            <a:miter lim="800000"/>
            <a:headEnd/>
            <a:tailEnd/>
          </a:ln>
        </p:spPr>
        <p:txBody>
          <a:bodyPr wrap="none">
            <a:spAutoFit/>
          </a:bodyPr>
          <a:lstStyle/>
          <a:p>
            <a:r>
              <a:rPr lang="en-US" sz="1600">
                <a:latin typeface="Blackadder ITC" pitchFamily="82" charset="0"/>
              </a:rPr>
              <a:t>Roy Smith</a:t>
            </a:r>
            <a:endParaRPr lang="en-US" sz="1600"/>
          </a:p>
        </p:txBody>
      </p:sp>
      <p:sp>
        <p:nvSpPr>
          <p:cNvPr id="170022" name="Text Box 38"/>
          <p:cNvSpPr txBox="1">
            <a:spLocks noChangeArrowheads="1"/>
          </p:cNvSpPr>
          <p:nvPr/>
        </p:nvSpPr>
        <p:spPr bwMode="auto">
          <a:xfrm>
            <a:off x="5729289" y="2786064"/>
            <a:ext cx="879475" cy="244475"/>
          </a:xfrm>
          <a:prstGeom prst="rect">
            <a:avLst/>
          </a:prstGeom>
          <a:noFill/>
          <a:ln w="9525">
            <a:noFill/>
            <a:miter lim="800000"/>
            <a:headEnd/>
            <a:tailEnd/>
          </a:ln>
        </p:spPr>
        <p:txBody>
          <a:bodyPr wrap="none">
            <a:spAutoFit/>
          </a:bodyPr>
          <a:lstStyle/>
          <a:p>
            <a:r>
              <a:rPr lang="en-US" sz="1000" b="1"/>
              <a:t>SGT G. Poe</a:t>
            </a:r>
          </a:p>
        </p:txBody>
      </p:sp>
      <p:sp>
        <p:nvSpPr>
          <p:cNvPr id="170023" name="Text Box 39"/>
          <p:cNvSpPr txBox="1">
            <a:spLocks noChangeArrowheads="1"/>
          </p:cNvSpPr>
          <p:nvPr/>
        </p:nvSpPr>
        <p:spPr bwMode="auto">
          <a:xfrm>
            <a:off x="6938963" y="2711450"/>
            <a:ext cx="912812" cy="336550"/>
          </a:xfrm>
          <a:prstGeom prst="rect">
            <a:avLst/>
          </a:prstGeom>
          <a:noFill/>
          <a:ln w="9525">
            <a:noFill/>
            <a:miter lim="800000"/>
            <a:headEnd/>
            <a:tailEnd/>
          </a:ln>
        </p:spPr>
        <p:txBody>
          <a:bodyPr wrap="none">
            <a:spAutoFit/>
          </a:bodyPr>
          <a:lstStyle/>
          <a:p>
            <a:r>
              <a:rPr lang="en-US" sz="1600">
                <a:latin typeface="Blackadder ITC" pitchFamily="82" charset="0"/>
              </a:rPr>
              <a:t>Grace Poe</a:t>
            </a:r>
            <a:endParaRPr lang="en-US" sz="1600"/>
          </a:p>
        </p:txBody>
      </p:sp>
      <p:sp>
        <p:nvSpPr>
          <p:cNvPr id="170024" name="Text Box 40"/>
          <p:cNvSpPr txBox="1">
            <a:spLocks noChangeArrowheads="1"/>
          </p:cNvSpPr>
          <p:nvPr/>
        </p:nvSpPr>
        <p:spPr bwMode="auto">
          <a:xfrm>
            <a:off x="5734050" y="3090864"/>
            <a:ext cx="1085850" cy="244475"/>
          </a:xfrm>
          <a:prstGeom prst="rect">
            <a:avLst/>
          </a:prstGeom>
          <a:noFill/>
          <a:ln w="9525">
            <a:noFill/>
            <a:miter lim="800000"/>
            <a:headEnd/>
            <a:tailEnd/>
          </a:ln>
        </p:spPr>
        <p:txBody>
          <a:bodyPr wrap="none">
            <a:spAutoFit/>
          </a:bodyPr>
          <a:lstStyle/>
          <a:p>
            <a:r>
              <a:rPr lang="en-US" sz="1000" b="1"/>
              <a:t>SGT W. Wilson</a:t>
            </a:r>
          </a:p>
        </p:txBody>
      </p:sp>
      <p:sp>
        <p:nvSpPr>
          <p:cNvPr id="170025" name="Text Box 41"/>
          <p:cNvSpPr txBox="1">
            <a:spLocks noChangeArrowheads="1"/>
          </p:cNvSpPr>
          <p:nvPr/>
        </p:nvSpPr>
        <p:spPr bwMode="auto">
          <a:xfrm>
            <a:off x="6781800" y="3048000"/>
            <a:ext cx="1327150" cy="336550"/>
          </a:xfrm>
          <a:prstGeom prst="rect">
            <a:avLst/>
          </a:prstGeom>
          <a:noFill/>
          <a:ln w="9525">
            <a:noFill/>
            <a:miter lim="800000"/>
            <a:headEnd/>
            <a:tailEnd/>
          </a:ln>
        </p:spPr>
        <p:txBody>
          <a:bodyPr wrap="none">
            <a:spAutoFit/>
          </a:bodyPr>
          <a:lstStyle/>
          <a:p>
            <a:r>
              <a:rPr lang="en-US" sz="1600">
                <a:latin typeface="Blackadder ITC" pitchFamily="82" charset="0"/>
              </a:rPr>
              <a:t>William Wilson</a:t>
            </a:r>
            <a:endParaRPr lang="en-US" sz="1600"/>
          </a:p>
        </p:txBody>
      </p:sp>
      <p:sp>
        <p:nvSpPr>
          <p:cNvPr id="170026" name="Text Box 42"/>
          <p:cNvSpPr txBox="1">
            <a:spLocks noChangeArrowheads="1"/>
          </p:cNvSpPr>
          <p:nvPr/>
        </p:nvSpPr>
        <p:spPr bwMode="auto">
          <a:xfrm>
            <a:off x="5729288" y="3381376"/>
            <a:ext cx="1033462" cy="244475"/>
          </a:xfrm>
          <a:prstGeom prst="rect">
            <a:avLst/>
          </a:prstGeom>
          <a:noFill/>
          <a:ln w="9525">
            <a:noFill/>
            <a:miter lim="800000"/>
            <a:headEnd/>
            <a:tailEnd/>
          </a:ln>
        </p:spPr>
        <p:txBody>
          <a:bodyPr wrap="none">
            <a:spAutoFit/>
          </a:bodyPr>
          <a:lstStyle/>
          <a:p>
            <a:r>
              <a:rPr lang="en-US" sz="1000" b="1"/>
              <a:t>SGT J. Fielder</a:t>
            </a:r>
          </a:p>
        </p:txBody>
      </p:sp>
      <p:sp>
        <p:nvSpPr>
          <p:cNvPr id="170027" name="Text Box 43"/>
          <p:cNvSpPr txBox="1">
            <a:spLocks noChangeArrowheads="1"/>
          </p:cNvSpPr>
          <p:nvPr/>
        </p:nvSpPr>
        <p:spPr bwMode="auto">
          <a:xfrm>
            <a:off x="6800851" y="3333750"/>
            <a:ext cx="1089025" cy="336550"/>
          </a:xfrm>
          <a:prstGeom prst="rect">
            <a:avLst/>
          </a:prstGeom>
          <a:noFill/>
          <a:ln w="9525">
            <a:noFill/>
            <a:miter lim="800000"/>
            <a:headEnd/>
            <a:tailEnd/>
          </a:ln>
        </p:spPr>
        <p:txBody>
          <a:bodyPr wrap="none">
            <a:spAutoFit/>
          </a:bodyPr>
          <a:lstStyle/>
          <a:p>
            <a:r>
              <a:rPr lang="en-US" sz="1600">
                <a:latin typeface="Blackadder ITC" pitchFamily="82" charset="0"/>
              </a:rPr>
              <a:t>Judy Fielder</a:t>
            </a:r>
            <a:endParaRPr lang="en-US" sz="1600"/>
          </a:p>
        </p:txBody>
      </p:sp>
      <p:sp>
        <p:nvSpPr>
          <p:cNvPr id="170028" name="Text Box 44"/>
          <p:cNvSpPr txBox="1">
            <a:spLocks noChangeArrowheads="1"/>
          </p:cNvSpPr>
          <p:nvPr/>
        </p:nvSpPr>
        <p:spPr bwMode="auto">
          <a:xfrm>
            <a:off x="8610600" y="3048000"/>
            <a:ext cx="1327150" cy="336550"/>
          </a:xfrm>
          <a:prstGeom prst="rect">
            <a:avLst/>
          </a:prstGeom>
          <a:noFill/>
          <a:ln w="9525">
            <a:noFill/>
            <a:miter lim="800000"/>
            <a:headEnd/>
            <a:tailEnd/>
          </a:ln>
        </p:spPr>
        <p:txBody>
          <a:bodyPr wrap="none">
            <a:spAutoFit/>
          </a:bodyPr>
          <a:lstStyle/>
          <a:p>
            <a:r>
              <a:rPr lang="en-US" sz="1600">
                <a:latin typeface="Blackadder ITC" pitchFamily="82" charset="0"/>
              </a:rPr>
              <a:t>William Wilson</a:t>
            </a:r>
            <a:endParaRPr lang="en-US" sz="1600"/>
          </a:p>
        </p:txBody>
      </p:sp>
      <p:sp>
        <p:nvSpPr>
          <p:cNvPr id="170029" name="Text Box 45"/>
          <p:cNvSpPr txBox="1">
            <a:spLocks noChangeArrowheads="1"/>
          </p:cNvSpPr>
          <p:nvPr/>
        </p:nvSpPr>
        <p:spPr bwMode="auto">
          <a:xfrm>
            <a:off x="8686801" y="3352800"/>
            <a:ext cx="1089025" cy="336550"/>
          </a:xfrm>
          <a:prstGeom prst="rect">
            <a:avLst/>
          </a:prstGeom>
          <a:noFill/>
          <a:ln w="9525">
            <a:noFill/>
            <a:miter lim="800000"/>
            <a:headEnd/>
            <a:tailEnd/>
          </a:ln>
        </p:spPr>
        <p:txBody>
          <a:bodyPr wrap="none">
            <a:spAutoFit/>
          </a:bodyPr>
          <a:lstStyle/>
          <a:p>
            <a:r>
              <a:rPr lang="en-US" sz="1600">
                <a:latin typeface="Blackadder ITC" pitchFamily="82" charset="0"/>
              </a:rPr>
              <a:t>Judy Fielder</a:t>
            </a:r>
            <a:endParaRPr lang="en-US" sz="1600"/>
          </a:p>
        </p:txBody>
      </p:sp>
      <p:sp>
        <p:nvSpPr>
          <p:cNvPr id="170030" name="Text Box 46"/>
          <p:cNvSpPr txBox="1">
            <a:spLocks noChangeArrowheads="1"/>
          </p:cNvSpPr>
          <p:nvPr/>
        </p:nvSpPr>
        <p:spPr bwMode="auto">
          <a:xfrm>
            <a:off x="8686801" y="2743200"/>
            <a:ext cx="912813" cy="336550"/>
          </a:xfrm>
          <a:prstGeom prst="rect">
            <a:avLst/>
          </a:prstGeom>
          <a:noFill/>
          <a:ln w="9525">
            <a:noFill/>
            <a:miter lim="800000"/>
            <a:headEnd/>
            <a:tailEnd/>
          </a:ln>
        </p:spPr>
        <p:txBody>
          <a:bodyPr wrap="none">
            <a:spAutoFit/>
          </a:bodyPr>
          <a:lstStyle/>
          <a:p>
            <a:r>
              <a:rPr lang="en-US" sz="1600">
                <a:latin typeface="Blackadder ITC" pitchFamily="82" charset="0"/>
              </a:rPr>
              <a:t>Grace Poe</a:t>
            </a:r>
            <a:endParaRPr lang="en-US" sz="1600"/>
          </a:p>
        </p:txBody>
      </p:sp>
      <p:sp>
        <p:nvSpPr>
          <p:cNvPr id="170031" name="Text Box 47"/>
          <p:cNvSpPr txBox="1">
            <a:spLocks noChangeArrowheads="1"/>
          </p:cNvSpPr>
          <p:nvPr/>
        </p:nvSpPr>
        <p:spPr bwMode="auto">
          <a:xfrm>
            <a:off x="8763001" y="2133600"/>
            <a:ext cx="892175" cy="336550"/>
          </a:xfrm>
          <a:prstGeom prst="rect">
            <a:avLst/>
          </a:prstGeom>
          <a:noFill/>
          <a:ln w="9525">
            <a:noFill/>
            <a:miter lim="800000"/>
            <a:headEnd/>
            <a:tailEnd/>
          </a:ln>
        </p:spPr>
        <p:txBody>
          <a:bodyPr wrap="none">
            <a:spAutoFit/>
          </a:bodyPr>
          <a:lstStyle/>
          <a:p>
            <a:r>
              <a:rPr lang="en-US" sz="1600">
                <a:latin typeface="Blackadder ITC" pitchFamily="82" charset="0"/>
              </a:rPr>
              <a:t>J. Smith  </a:t>
            </a:r>
            <a:endParaRPr lang="en-US" sz="1600"/>
          </a:p>
        </p:txBody>
      </p:sp>
      <p:sp>
        <p:nvSpPr>
          <p:cNvPr id="170032" name="Text Box 48"/>
          <p:cNvSpPr txBox="1">
            <a:spLocks noChangeArrowheads="1"/>
          </p:cNvSpPr>
          <p:nvPr/>
        </p:nvSpPr>
        <p:spPr bwMode="auto">
          <a:xfrm>
            <a:off x="8158164" y="2468564"/>
            <a:ext cx="377825" cy="274637"/>
          </a:xfrm>
          <a:prstGeom prst="rect">
            <a:avLst/>
          </a:prstGeom>
          <a:noFill/>
          <a:ln w="9525">
            <a:noFill/>
            <a:miter lim="800000"/>
            <a:headEnd/>
            <a:tailEnd/>
          </a:ln>
        </p:spPr>
        <p:txBody>
          <a:bodyPr wrap="none">
            <a:spAutoFit/>
          </a:bodyPr>
          <a:lstStyle/>
          <a:p>
            <a:r>
              <a:rPr lang="en-US" sz="1200" b="1"/>
              <a:t>JA</a:t>
            </a:r>
          </a:p>
        </p:txBody>
      </p:sp>
      <p:sp>
        <p:nvSpPr>
          <p:cNvPr id="170033" name="Text Box 49"/>
          <p:cNvSpPr txBox="1">
            <a:spLocks noChangeArrowheads="1"/>
          </p:cNvSpPr>
          <p:nvPr/>
        </p:nvSpPr>
        <p:spPr bwMode="auto">
          <a:xfrm>
            <a:off x="8153401" y="2773364"/>
            <a:ext cx="377825" cy="274637"/>
          </a:xfrm>
          <a:prstGeom prst="rect">
            <a:avLst/>
          </a:prstGeom>
          <a:noFill/>
          <a:ln w="9525">
            <a:noFill/>
            <a:miter lim="800000"/>
            <a:headEnd/>
            <a:tailEnd/>
          </a:ln>
        </p:spPr>
        <p:txBody>
          <a:bodyPr wrap="none">
            <a:spAutoFit/>
          </a:bodyPr>
          <a:lstStyle/>
          <a:p>
            <a:r>
              <a:rPr lang="en-US" sz="1200" b="1"/>
              <a:t>JA</a:t>
            </a:r>
          </a:p>
        </p:txBody>
      </p:sp>
      <p:sp>
        <p:nvSpPr>
          <p:cNvPr id="170034" name="Text Box 50"/>
          <p:cNvSpPr txBox="1">
            <a:spLocks noChangeArrowheads="1"/>
          </p:cNvSpPr>
          <p:nvPr/>
        </p:nvSpPr>
        <p:spPr bwMode="auto">
          <a:xfrm>
            <a:off x="8153401" y="3078164"/>
            <a:ext cx="377825" cy="274637"/>
          </a:xfrm>
          <a:prstGeom prst="rect">
            <a:avLst/>
          </a:prstGeom>
          <a:noFill/>
          <a:ln w="9525">
            <a:noFill/>
            <a:miter lim="800000"/>
            <a:headEnd/>
            <a:tailEnd/>
          </a:ln>
        </p:spPr>
        <p:txBody>
          <a:bodyPr wrap="none">
            <a:spAutoFit/>
          </a:bodyPr>
          <a:lstStyle/>
          <a:p>
            <a:r>
              <a:rPr lang="en-US" sz="1200" b="1"/>
              <a:t>JA</a:t>
            </a:r>
          </a:p>
        </p:txBody>
      </p:sp>
      <p:sp>
        <p:nvSpPr>
          <p:cNvPr id="170035" name="Text Box 51"/>
          <p:cNvSpPr txBox="1">
            <a:spLocks noChangeArrowheads="1"/>
          </p:cNvSpPr>
          <p:nvPr/>
        </p:nvSpPr>
        <p:spPr bwMode="auto">
          <a:xfrm>
            <a:off x="8153401" y="3352800"/>
            <a:ext cx="377825" cy="274638"/>
          </a:xfrm>
          <a:prstGeom prst="rect">
            <a:avLst/>
          </a:prstGeom>
          <a:noFill/>
          <a:ln w="9525">
            <a:noFill/>
            <a:miter lim="800000"/>
            <a:headEnd/>
            <a:tailEnd/>
          </a:ln>
        </p:spPr>
        <p:txBody>
          <a:bodyPr wrap="none">
            <a:spAutoFit/>
          </a:bodyPr>
          <a:lstStyle/>
          <a:p>
            <a:r>
              <a:rPr lang="en-US" sz="1200" b="1"/>
              <a:t>JA</a:t>
            </a:r>
          </a:p>
        </p:txBody>
      </p:sp>
      <p:sp>
        <p:nvSpPr>
          <p:cNvPr id="170036" name="Text Box 52"/>
          <p:cNvSpPr txBox="1">
            <a:spLocks noChangeArrowheads="1"/>
          </p:cNvSpPr>
          <p:nvPr/>
        </p:nvSpPr>
        <p:spPr bwMode="auto">
          <a:xfrm>
            <a:off x="9982201" y="2133600"/>
            <a:ext cx="377825" cy="274638"/>
          </a:xfrm>
          <a:prstGeom prst="rect">
            <a:avLst/>
          </a:prstGeom>
          <a:noFill/>
          <a:ln w="9525">
            <a:noFill/>
            <a:miter lim="800000"/>
            <a:headEnd/>
            <a:tailEnd/>
          </a:ln>
        </p:spPr>
        <p:txBody>
          <a:bodyPr wrap="none">
            <a:spAutoFit/>
          </a:bodyPr>
          <a:lstStyle/>
          <a:p>
            <a:r>
              <a:rPr lang="en-US" sz="1200" b="1"/>
              <a:t>JA</a:t>
            </a:r>
          </a:p>
        </p:txBody>
      </p:sp>
      <p:sp>
        <p:nvSpPr>
          <p:cNvPr id="170037" name="Text Box 53"/>
          <p:cNvSpPr txBox="1">
            <a:spLocks noChangeArrowheads="1"/>
          </p:cNvSpPr>
          <p:nvPr/>
        </p:nvSpPr>
        <p:spPr bwMode="auto">
          <a:xfrm>
            <a:off x="9986964" y="2773364"/>
            <a:ext cx="377825" cy="274637"/>
          </a:xfrm>
          <a:prstGeom prst="rect">
            <a:avLst/>
          </a:prstGeom>
          <a:noFill/>
          <a:ln w="9525">
            <a:noFill/>
            <a:miter lim="800000"/>
            <a:headEnd/>
            <a:tailEnd/>
          </a:ln>
        </p:spPr>
        <p:txBody>
          <a:bodyPr wrap="none">
            <a:spAutoFit/>
          </a:bodyPr>
          <a:lstStyle/>
          <a:p>
            <a:r>
              <a:rPr lang="en-US" sz="1200" b="1"/>
              <a:t>JA</a:t>
            </a:r>
          </a:p>
        </p:txBody>
      </p:sp>
      <p:sp>
        <p:nvSpPr>
          <p:cNvPr id="170038" name="Text Box 54"/>
          <p:cNvSpPr txBox="1">
            <a:spLocks noChangeArrowheads="1"/>
          </p:cNvSpPr>
          <p:nvPr/>
        </p:nvSpPr>
        <p:spPr bwMode="auto">
          <a:xfrm>
            <a:off x="9986964" y="3078164"/>
            <a:ext cx="377825" cy="274637"/>
          </a:xfrm>
          <a:prstGeom prst="rect">
            <a:avLst/>
          </a:prstGeom>
          <a:noFill/>
          <a:ln w="9525">
            <a:noFill/>
            <a:miter lim="800000"/>
            <a:headEnd/>
            <a:tailEnd/>
          </a:ln>
        </p:spPr>
        <p:txBody>
          <a:bodyPr wrap="none">
            <a:spAutoFit/>
          </a:bodyPr>
          <a:lstStyle/>
          <a:p>
            <a:r>
              <a:rPr lang="en-US" sz="1200" b="1"/>
              <a:t>JA</a:t>
            </a:r>
          </a:p>
        </p:txBody>
      </p:sp>
      <p:sp>
        <p:nvSpPr>
          <p:cNvPr id="170039" name="Text Box 55"/>
          <p:cNvSpPr txBox="1">
            <a:spLocks noChangeArrowheads="1"/>
          </p:cNvSpPr>
          <p:nvPr/>
        </p:nvSpPr>
        <p:spPr bwMode="auto">
          <a:xfrm>
            <a:off x="9982201" y="3368675"/>
            <a:ext cx="377825" cy="274638"/>
          </a:xfrm>
          <a:prstGeom prst="rect">
            <a:avLst/>
          </a:prstGeom>
          <a:noFill/>
          <a:ln w="9525">
            <a:noFill/>
            <a:miter lim="800000"/>
            <a:headEnd/>
            <a:tailEnd/>
          </a:ln>
        </p:spPr>
        <p:txBody>
          <a:bodyPr wrap="none">
            <a:spAutoFit/>
          </a:bodyPr>
          <a:lstStyle/>
          <a:p>
            <a:r>
              <a:rPr lang="en-US" sz="1200" b="1"/>
              <a:t>JA</a:t>
            </a:r>
          </a:p>
        </p:txBody>
      </p:sp>
      <p:sp>
        <p:nvSpPr>
          <p:cNvPr id="681016" name="Rectangle 56"/>
          <p:cNvSpPr>
            <a:spLocks noChangeArrowheads="1"/>
          </p:cNvSpPr>
          <p:nvPr/>
        </p:nvSpPr>
        <p:spPr bwMode="auto">
          <a:xfrm>
            <a:off x="1603471" y="2405832"/>
            <a:ext cx="8686800" cy="381000"/>
          </a:xfrm>
          <a:prstGeom prst="rect">
            <a:avLst/>
          </a:prstGeom>
          <a:solidFill>
            <a:srgbClr val="FF0000">
              <a:alpha val="76077"/>
            </a:srgbClr>
          </a:solidFill>
          <a:ln w="9525">
            <a:solidFill>
              <a:schemeClr val="tx1"/>
            </a:solidFill>
            <a:miter lim="800000"/>
            <a:headEnd/>
            <a:tailEnd/>
          </a:ln>
        </p:spPr>
        <p:txBody>
          <a:bodyPr wrap="none" anchor="ctr"/>
          <a:lstStyle/>
          <a:p>
            <a:endParaRPr lang="en-US"/>
          </a:p>
        </p:txBody>
      </p:sp>
      <p:sp>
        <p:nvSpPr>
          <p:cNvPr id="58"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Issue / Turn-In Procedures</a:t>
            </a:r>
          </a:p>
        </p:txBody>
      </p:sp>
    </p:spTree>
    <p:extLst>
      <p:ext uri="{BB962C8B-B14F-4D97-AF65-F5344CB8AC3E}">
        <p14:creationId xmlns:p14="http://schemas.microsoft.com/office/powerpoint/2010/main" val="3167825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81016"/>
                                        </p:tgtEl>
                                        <p:attrNameLst>
                                          <p:attrName>style.visibility</p:attrName>
                                        </p:attrNameLst>
                                      </p:cBhvr>
                                      <p:to>
                                        <p:strVal val="visible"/>
                                      </p:to>
                                    </p:set>
                                  </p:childTnLst>
                                </p:cTn>
                              </p:par>
                              <p:par>
                                <p:cTn id="7" presetID="26" presetClass="emph" presetSubtype="0" repeatCount="indefinite" grpId="1" nodeType="withEffect">
                                  <p:stCondLst>
                                    <p:cond delay="0"/>
                                  </p:stCondLst>
                                  <p:childTnLst>
                                    <p:animEffect transition="out" filter="fade">
                                      <p:cBhvr>
                                        <p:cTn id="8" dur="1000" tmFilter="0, 0; .2, .5; .8, .5; 1, 0"/>
                                        <p:tgtEl>
                                          <p:spTgt spid="681016"/>
                                        </p:tgtEl>
                                      </p:cBhvr>
                                    </p:animEffect>
                                    <p:animScale>
                                      <p:cBhvr>
                                        <p:cTn id="9" dur="500" autoRev="1" fill="hold"/>
                                        <p:tgtEl>
                                          <p:spTgt spid="6810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016" grpId="0" animBg="1"/>
      <p:bldP spid="681016" grpId="1"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7" name="Rectangle 3"/>
          <p:cNvSpPr>
            <a:spLocks noGrp="1" noChangeArrowheads="1"/>
          </p:cNvSpPr>
          <p:nvPr>
            <p:ph type="body" idx="1"/>
          </p:nvPr>
        </p:nvSpPr>
        <p:spPr bwMode="auto">
          <a:xfrm>
            <a:off x="2017712" y="1676401"/>
            <a:ext cx="8229600" cy="3581400"/>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marL="0" indent="0" eaLnBrk="1" hangingPunct="1">
              <a:lnSpc>
                <a:spcPct val="90000"/>
              </a:lnSpc>
              <a:buNone/>
            </a:pPr>
            <a:r>
              <a:rPr lang="en-US" sz="2400" dirty="0"/>
              <a:t>Additional Issue Situations</a:t>
            </a:r>
            <a:br>
              <a:rPr lang="en-US" sz="2400" dirty="0"/>
            </a:br>
            <a:endParaRPr lang="en-US" sz="2400" dirty="0"/>
          </a:p>
          <a:p>
            <a:pPr eaLnBrk="1" hangingPunct="1">
              <a:lnSpc>
                <a:spcPct val="90000"/>
              </a:lnSpc>
            </a:pPr>
            <a:r>
              <a:rPr lang="en-US" sz="1800" dirty="0"/>
              <a:t>Equipment not assigned to a single, specific individual:</a:t>
            </a:r>
          </a:p>
          <a:p>
            <a:pPr lvl="1" eaLnBrk="1" hangingPunct="1">
              <a:lnSpc>
                <a:spcPct val="90000"/>
              </a:lnSpc>
            </a:pPr>
            <a:r>
              <a:rPr lang="en-US" sz="1800" dirty="0"/>
              <a:t>DA Form 2062 and Weapons Control Log.</a:t>
            </a:r>
          </a:p>
          <a:p>
            <a:pPr lvl="1" eaLnBrk="1" hangingPunct="1">
              <a:lnSpc>
                <a:spcPct val="90000"/>
              </a:lnSpc>
            </a:pPr>
            <a:endParaRPr lang="en-US" b="1" dirty="0"/>
          </a:p>
          <a:p>
            <a:pPr eaLnBrk="1" hangingPunct="1">
              <a:lnSpc>
                <a:spcPct val="90000"/>
              </a:lnSpc>
            </a:pPr>
            <a:r>
              <a:rPr lang="en-US" sz="1800" dirty="0"/>
              <a:t>When a single weapon is needed for issue to more than one Soldier (ex. Squad assigned weapon): </a:t>
            </a:r>
          </a:p>
          <a:p>
            <a:pPr lvl="1">
              <a:lnSpc>
                <a:spcPct val="90000"/>
              </a:lnSpc>
            </a:pPr>
            <a:r>
              <a:rPr lang="en-US" sz="1800" dirty="0"/>
              <a:t>DA Form 3749 for each person authorized to withdraw it and Weapons Control Log.</a:t>
            </a:r>
          </a:p>
          <a:p>
            <a:pPr marL="0" indent="0" eaLnBrk="1" hangingPunct="1">
              <a:lnSpc>
                <a:spcPct val="90000"/>
              </a:lnSpc>
              <a:buNone/>
            </a:pPr>
            <a:endParaRPr lang="en-US" sz="2400" b="1" dirty="0"/>
          </a:p>
        </p:txBody>
      </p:sp>
      <p:sp>
        <p:nvSpPr>
          <p:cNvPr id="4"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Issue / Turn-In Procedures</a:t>
            </a:r>
          </a:p>
        </p:txBody>
      </p:sp>
    </p:spTree>
    <p:extLst>
      <p:ext uri="{BB962C8B-B14F-4D97-AF65-F5344CB8AC3E}">
        <p14:creationId xmlns:p14="http://schemas.microsoft.com/office/powerpoint/2010/main" val="2749760257"/>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8260" y="1625849"/>
            <a:ext cx="8229600" cy="533400"/>
          </a:xfrm>
        </p:spPr>
        <p:txBody>
          <a:bodyPr/>
          <a:lstStyle/>
          <a:p>
            <a:r>
              <a:rPr lang="en-US" sz="2400" b="0" dirty="0"/>
              <a:t>Check on Learning</a:t>
            </a:r>
          </a:p>
        </p:txBody>
      </p:sp>
      <p:sp>
        <p:nvSpPr>
          <p:cNvPr id="3" name="Content Placeholder 2"/>
          <p:cNvSpPr>
            <a:spLocks noGrp="1"/>
          </p:cNvSpPr>
          <p:nvPr>
            <p:ph idx="1"/>
          </p:nvPr>
        </p:nvSpPr>
        <p:spPr>
          <a:xfrm>
            <a:off x="1950720" y="2484438"/>
            <a:ext cx="8394940" cy="914400"/>
          </a:xfrm>
        </p:spPr>
        <p:txBody>
          <a:bodyPr/>
          <a:lstStyle/>
          <a:p>
            <a:pPr>
              <a:buNone/>
            </a:pPr>
            <a:r>
              <a:rPr lang="en-US" sz="2000" dirty="0"/>
              <a:t>Q:  How would you issue an M4 to a soldier who will be attending Warrior Leaders Course for Two Weeks?</a:t>
            </a:r>
          </a:p>
        </p:txBody>
      </p:sp>
      <p:sp>
        <p:nvSpPr>
          <p:cNvPr id="4" name="Content Placeholder 2"/>
          <p:cNvSpPr txBox="1">
            <a:spLocks/>
          </p:cNvSpPr>
          <p:nvPr/>
        </p:nvSpPr>
        <p:spPr>
          <a:xfrm>
            <a:off x="1950720" y="3622926"/>
            <a:ext cx="8564880" cy="1138487"/>
          </a:xfrm>
          <a:prstGeom prst="rect">
            <a:avLst/>
          </a:prstGeom>
        </p:spPr>
        <p:txBody>
          <a:bodyPr/>
          <a:lstStyle/>
          <a:p>
            <a:pPr marL="342900" indent="-342900" eaLnBrk="0" fontAlgn="base" hangingPunct="0">
              <a:spcBef>
                <a:spcPct val="20000"/>
              </a:spcBef>
              <a:spcAft>
                <a:spcPct val="0"/>
              </a:spcAft>
              <a:defRPr/>
            </a:pPr>
            <a:r>
              <a:rPr lang="en-US" sz="2000" kern="0" dirty="0"/>
              <a:t>A:  Soldier Turns In Weapons Card (DA Form 3749) or Hand Receipt (DA Form 2062), and soldier makes an entry on weapon control log (FR Form 43-1)</a:t>
            </a:r>
          </a:p>
        </p:txBody>
      </p:sp>
      <p:sp>
        <p:nvSpPr>
          <p:cNvPr id="6"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Issue / Turn-In Procedures</a:t>
            </a:r>
          </a:p>
        </p:txBody>
      </p:sp>
    </p:spTree>
    <p:extLst>
      <p:ext uri="{BB962C8B-B14F-4D97-AF65-F5344CB8AC3E}">
        <p14:creationId xmlns:p14="http://schemas.microsoft.com/office/powerpoint/2010/main" val="389404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59551" y="2508722"/>
            <a:ext cx="8229600" cy="727464"/>
          </a:xfrm>
        </p:spPr>
        <p:txBody>
          <a:bodyPr/>
          <a:lstStyle/>
          <a:p>
            <a:pPr>
              <a:buNone/>
            </a:pPr>
            <a:r>
              <a:rPr lang="en-US" sz="2000" dirty="0"/>
              <a:t>Q:  How would you issue the Commander’s M9 to his driver so that his driver may clean the Commander’s weapon?</a:t>
            </a:r>
          </a:p>
        </p:txBody>
      </p:sp>
      <p:sp>
        <p:nvSpPr>
          <p:cNvPr id="4" name="Content Placeholder 2"/>
          <p:cNvSpPr txBox="1">
            <a:spLocks/>
          </p:cNvSpPr>
          <p:nvPr/>
        </p:nvSpPr>
        <p:spPr>
          <a:xfrm>
            <a:off x="1959551" y="3666804"/>
            <a:ext cx="8229600" cy="914400"/>
          </a:xfrm>
          <a:prstGeom prst="rect">
            <a:avLst/>
          </a:prstGeom>
        </p:spPr>
        <p:txBody>
          <a:bodyPr/>
          <a:lstStyle/>
          <a:p>
            <a:pPr marL="342900" indent="-342900" eaLnBrk="0" fontAlgn="base" hangingPunct="0">
              <a:spcBef>
                <a:spcPct val="20000"/>
              </a:spcBef>
              <a:spcAft>
                <a:spcPct val="0"/>
              </a:spcAft>
              <a:defRPr/>
            </a:pPr>
            <a:r>
              <a:rPr lang="en-US" sz="2000" kern="0" dirty="0"/>
              <a:t>A:  Commander’s Driver turn in a hand receipt (DA Form 2062) and makes an entry on the weapons control log since the weapon is not assigned to him on the MAL.</a:t>
            </a:r>
          </a:p>
        </p:txBody>
      </p:sp>
      <p:sp>
        <p:nvSpPr>
          <p:cNvPr id="6"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Issue / Turn-In Procedures</a:t>
            </a:r>
          </a:p>
        </p:txBody>
      </p:sp>
      <p:sp>
        <p:nvSpPr>
          <p:cNvPr id="8" name="Title 1"/>
          <p:cNvSpPr txBox="1">
            <a:spLocks/>
          </p:cNvSpPr>
          <p:nvPr/>
        </p:nvSpPr>
        <p:spPr>
          <a:xfrm>
            <a:off x="1968260" y="1625849"/>
            <a:ext cx="8229600" cy="533400"/>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r>
              <a:rPr lang="en-US" sz="2400" b="0" kern="0"/>
              <a:t>Check on Learning</a:t>
            </a:r>
            <a:endParaRPr lang="en-US" sz="2400" b="0" kern="0" dirty="0"/>
          </a:p>
        </p:txBody>
      </p:sp>
    </p:spTree>
    <p:extLst>
      <p:ext uri="{BB962C8B-B14F-4D97-AF65-F5344CB8AC3E}">
        <p14:creationId xmlns:p14="http://schemas.microsoft.com/office/powerpoint/2010/main" val="60261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8617" y="1524000"/>
            <a:ext cx="8229600" cy="3962400"/>
          </a:xfrm>
        </p:spPr>
        <p:txBody>
          <a:bodyPr/>
          <a:lstStyle/>
          <a:p>
            <a:pPr algn="l"/>
            <a:r>
              <a:rPr lang="en-US" sz="2400" b="0" dirty="0"/>
              <a:t>Simple Vs. Complicated </a:t>
            </a:r>
            <a:br>
              <a:rPr lang="en-US" sz="2400" b="0" dirty="0"/>
            </a:br>
            <a:r>
              <a:rPr lang="en-US" sz="2400" b="0" dirty="0"/>
              <a:t/>
            </a:r>
            <a:br>
              <a:rPr lang="en-US" sz="2400" b="0" dirty="0"/>
            </a:br>
            <a:r>
              <a:rPr lang="en-US" sz="1800" b="0" dirty="0"/>
              <a:t>* Simple Issue – Only DA Form 3749 (Less Than 24 Hours)</a:t>
            </a:r>
            <a:br>
              <a:rPr lang="en-US" sz="1800" b="0" dirty="0"/>
            </a:br>
            <a:r>
              <a:rPr lang="en-US" sz="1800" b="0" dirty="0"/>
              <a:t/>
            </a:r>
            <a:br>
              <a:rPr lang="en-US" sz="1800" b="0" dirty="0"/>
            </a:br>
            <a:r>
              <a:rPr lang="en-US" sz="1800" b="0" dirty="0"/>
              <a:t>* Complicated Issue – Weapons Control Log (FR 43-1) </a:t>
            </a:r>
            <a:br>
              <a:rPr lang="en-US" sz="1800" b="0" dirty="0"/>
            </a:br>
            <a:r>
              <a:rPr lang="en-US" sz="1800" b="0" dirty="0"/>
              <a:t>		       Some Type of Hand Receipt</a:t>
            </a:r>
            <a:br>
              <a:rPr lang="en-US" sz="1800" b="0" dirty="0"/>
            </a:br>
            <a:endParaRPr lang="en-US" sz="1800" b="0" dirty="0"/>
          </a:p>
        </p:txBody>
      </p:sp>
      <p:sp>
        <p:nvSpPr>
          <p:cNvPr id="5"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Issue / Turn-In Procedures</a:t>
            </a:r>
          </a:p>
        </p:txBody>
      </p:sp>
    </p:spTree>
    <p:extLst>
      <p:ext uri="{BB962C8B-B14F-4D97-AF65-F5344CB8AC3E}">
        <p14:creationId xmlns:p14="http://schemas.microsoft.com/office/powerpoint/2010/main" val="17971844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8896" y="5105401"/>
            <a:ext cx="7772400" cy="896621"/>
          </a:xfrm>
        </p:spPr>
        <p:txBody>
          <a:bodyPr/>
          <a:lstStyle/>
          <a:p>
            <a:r>
              <a:rPr lang="en-US" sz="2800" dirty="0"/>
              <a:t>Privately owned </a:t>
            </a:r>
            <a:r>
              <a:rPr lang="en-US" sz="2800" dirty="0" smtClean="0"/>
              <a:t>Weapons</a:t>
            </a:r>
            <a:endParaRPr lang="en-US" sz="2800" dirty="0"/>
          </a:p>
        </p:txBody>
      </p:sp>
      <p:sp>
        <p:nvSpPr>
          <p:cNvPr id="3" name="Text Placeholder 2"/>
          <p:cNvSpPr>
            <a:spLocks noGrp="1"/>
          </p:cNvSpPr>
          <p:nvPr>
            <p:ph type="body" idx="1"/>
          </p:nvPr>
        </p:nvSpPr>
        <p:spPr>
          <a:xfrm>
            <a:off x="2228896" y="3505201"/>
            <a:ext cx="7772400" cy="1500187"/>
          </a:xfrm>
        </p:spPr>
        <p:txBody>
          <a:bodyPr/>
          <a:lstStyle/>
          <a:p>
            <a:r>
              <a:rPr lang="en-US" sz="1800" dirty="0"/>
              <a:t>Storage and Control of </a:t>
            </a:r>
            <a:r>
              <a:rPr lang="en-US" sz="1800" dirty="0" smtClean="0"/>
              <a:t>POW’s</a:t>
            </a:r>
            <a:endParaRPr lang="en-US" sz="1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3465" y="1308409"/>
            <a:ext cx="3635335" cy="3696979"/>
          </a:xfrm>
          <a:prstGeom prst="rect">
            <a:avLst/>
          </a:prstGeom>
        </p:spPr>
      </p:pic>
    </p:spTree>
    <p:extLst>
      <p:ext uri="{BB962C8B-B14F-4D97-AF65-F5344CB8AC3E}">
        <p14:creationId xmlns:p14="http://schemas.microsoft.com/office/powerpoint/2010/main" val="3217673277"/>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3"/>
          <p:cNvSpPr>
            <a:spLocks noGrp="1" noChangeArrowheads="1"/>
          </p:cNvSpPr>
          <p:nvPr>
            <p:ph type="body" idx="4294967295"/>
          </p:nvPr>
        </p:nvSpPr>
        <p:spPr bwMode="auto">
          <a:xfrm>
            <a:off x="88641" y="1030092"/>
            <a:ext cx="6526763" cy="5072128"/>
          </a:xfrm>
          <a:prstGeom prst="rect">
            <a:avLst/>
          </a:prstGeom>
          <a:solidFill>
            <a:srgbClr val="FFFFFF"/>
          </a:solidFill>
          <a:ln>
            <a:miter lim="800000"/>
            <a:headEnd/>
            <a:tailEnd/>
          </a:ln>
        </p:spPr>
        <p:txBody>
          <a:bodyPr/>
          <a:lstStyle/>
          <a:p>
            <a:pPr eaLnBrk="1" hangingPunct="1">
              <a:buFontTx/>
              <a:buNone/>
            </a:pPr>
            <a:r>
              <a:rPr lang="en-US" sz="2400" dirty="0"/>
              <a:t>Firearm</a:t>
            </a:r>
            <a:endParaRPr lang="en-US" sz="2400" i="1" dirty="0">
              <a:solidFill>
                <a:srgbClr val="FF3300"/>
              </a:solidFill>
            </a:endParaRPr>
          </a:p>
          <a:p>
            <a:pPr marL="0" indent="0" eaLnBrk="1" hangingPunct="1">
              <a:buNone/>
            </a:pPr>
            <a:r>
              <a:rPr lang="en-US" sz="2000" dirty="0" smtClean="0"/>
              <a:t>Any </a:t>
            </a:r>
            <a:r>
              <a:rPr lang="en-US" sz="2000" dirty="0"/>
              <a:t>revolver, pistol, rifle, shotgun, </a:t>
            </a:r>
            <a:r>
              <a:rPr lang="en-US" sz="2000" dirty="0" smtClean="0"/>
              <a:t>or </a:t>
            </a:r>
            <a:r>
              <a:rPr lang="en-US" sz="2000" dirty="0"/>
              <a:t>other device designed for or capable of propelling a bullet or other projectile by means of an explosive or compressed charge. </a:t>
            </a:r>
            <a:endParaRPr lang="en-US" sz="2000" dirty="0" smtClean="0"/>
          </a:p>
          <a:p>
            <a:pPr marL="0" indent="0" eaLnBrk="1" hangingPunct="1">
              <a:buNone/>
            </a:pPr>
            <a:endParaRPr lang="en-US" sz="2000" i="1" dirty="0"/>
          </a:p>
          <a:p>
            <a:pPr eaLnBrk="1" hangingPunct="1">
              <a:buFontTx/>
              <a:buNone/>
            </a:pPr>
            <a:r>
              <a:rPr lang="en-US" sz="2400" dirty="0"/>
              <a:t>Weapon</a:t>
            </a:r>
            <a:endParaRPr lang="en-US" sz="2400" i="1" dirty="0">
              <a:solidFill>
                <a:srgbClr val="FF3300"/>
              </a:solidFill>
            </a:endParaRPr>
          </a:p>
          <a:p>
            <a:pPr marL="0" indent="0" eaLnBrk="1" hangingPunct="1">
              <a:buNone/>
            </a:pPr>
            <a:r>
              <a:rPr lang="en-US" sz="2000" dirty="0" smtClean="0"/>
              <a:t>Anything </a:t>
            </a:r>
            <a:r>
              <a:rPr lang="en-US" sz="2000" dirty="0"/>
              <a:t>designed or used for inflicting bodily harm or physical damage</a:t>
            </a:r>
            <a:r>
              <a:rPr lang="en-US" sz="2000" dirty="0" smtClean="0"/>
              <a:t>.</a:t>
            </a:r>
          </a:p>
          <a:p>
            <a:pPr marL="0" indent="0" eaLnBrk="1" hangingPunct="1">
              <a:buNone/>
            </a:pPr>
            <a:endParaRPr lang="en-US" sz="2000" i="1" dirty="0"/>
          </a:p>
          <a:p>
            <a:pPr eaLnBrk="1" hangingPunct="1">
              <a:buFontTx/>
              <a:buNone/>
            </a:pPr>
            <a:r>
              <a:rPr lang="en-US" sz="2400" dirty="0"/>
              <a:t>Privately-Owned </a:t>
            </a:r>
            <a:r>
              <a:rPr lang="en-US" sz="2400" dirty="0" smtClean="0"/>
              <a:t>Weapon</a:t>
            </a:r>
            <a:endParaRPr lang="en-US" sz="2400" i="1" dirty="0" smtClean="0">
              <a:solidFill>
                <a:srgbClr val="FF3300"/>
              </a:solidFill>
            </a:endParaRPr>
          </a:p>
          <a:p>
            <a:pPr marL="0" indent="0" eaLnBrk="1" hangingPunct="1">
              <a:buNone/>
            </a:pPr>
            <a:r>
              <a:rPr lang="en-US" sz="2000" dirty="0" smtClean="0"/>
              <a:t>Any weapon in the possession of an individual, other than authorized military weapons in an individual’s possession as part of official military duties. </a:t>
            </a:r>
            <a:endParaRPr lang="en-US" sz="2000" i="1" dirty="0" smtClean="0"/>
          </a:p>
          <a:p>
            <a:pPr algn="ctr" eaLnBrk="1" hangingPunct="1">
              <a:buFontTx/>
              <a:buNone/>
            </a:pPr>
            <a:endParaRPr lang="en-US" b="1" i="1" dirty="0"/>
          </a:p>
        </p:txBody>
      </p:sp>
      <p:sp>
        <p:nvSpPr>
          <p:cNvPr id="5"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Privately Owned </a:t>
            </a:r>
            <a:r>
              <a:rPr lang="en-US" kern="0" dirty="0" smtClean="0"/>
              <a:t>Weapons</a:t>
            </a:r>
            <a:endParaRPr lang="en-US" kern="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4106" y="1158860"/>
            <a:ext cx="3086788" cy="164965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4146" y="2817846"/>
            <a:ext cx="5753878" cy="3522111"/>
          </a:xfrm>
          <a:prstGeom prst="rect">
            <a:avLst/>
          </a:prstGeom>
        </p:spPr>
      </p:pic>
    </p:spTree>
    <p:extLst>
      <p:ext uri="{BB962C8B-B14F-4D97-AF65-F5344CB8AC3E}">
        <p14:creationId xmlns:p14="http://schemas.microsoft.com/office/powerpoint/2010/main" val="81032823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5"/>
          <p:cNvSpPr>
            <a:spLocks noChangeArrowheads="1"/>
          </p:cNvSpPr>
          <p:nvPr/>
        </p:nvSpPr>
        <p:spPr bwMode="auto">
          <a:xfrm>
            <a:off x="426722" y="1102931"/>
            <a:ext cx="6477932" cy="4647426"/>
          </a:xfrm>
          <a:prstGeom prst="rect">
            <a:avLst/>
          </a:prstGeom>
          <a:noFill/>
          <a:ln w="9525">
            <a:noFill/>
            <a:miter lim="800000"/>
            <a:headEnd/>
            <a:tailEnd/>
          </a:ln>
        </p:spPr>
        <p:txBody>
          <a:bodyPr wrap="square" anchor="ctr">
            <a:spAutoFit/>
          </a:bodyPr>
          <a:lstStyle/>
          <a:p>
            <a:pPr eaLnBrk="0" hangingPunct="0">
              <a:spcAft>
                <a:spcPts val="1200"/>
              </a:spcAft>
            </a:pPr>
            <a:r>
              <a:rPr lang="en-US" sz="2400" dirty="0" smtClean="0">
                <a:latin typeface="Arial" charset="0"/>
                <a:ea typeface="Times New Roman" pitchFamily="18" charset="0"/>
                <a:cs typeface="Arial" charset="0"/>
              </a:rPr>
              <a:t>Applicable Regulations:</a:t>
            </a:r>
            <a:endParaRPr lang="en-US" sz="2400" dirty="0">
              <a:latin typeface="Arial" charset="0"/>
              <a:ea typeface="Times New Roman" pitchFamily="18" charset="0"/>
              <a:cs typeface="Arial" charset="0"/>
            </a:endParaRPr>
          </a:p>
          <a:p>
            <a:pPr marL="342900" indent="-342900" eaLnBrk="0" hangingPunct="0">
              <a:spcAft>
                <a:spcPts val="1200"/>
              </a:spcAft>
              <a:buFont typeface="Arial" panose="020B0604020202020204" pitchFamily="34" charset="0"/>
              <a:buChar char="•"/>
            </a:pPr>
            <a:r>
              <a:rPr lang="en-US" dirty="0">
                <a:latin typeface="Arial" charset="0"/>
                <a:ea typeface="Times New Roman" pitchFamily="18" charset="0"/>
                <a:cs typeface="Arial" charset="0"/>
              </a:rPr>
              <a:t>AR 190-11 para </a:t>
            </a:r>
            <a:r>
              <a:rPr lang="en-US" dirty="0" smtClean="0">
                <a:latin typeface="Arial" charset="0"/>
                <a:ea typeface="Times New Roman" pitchFamily="18" charset="0"/>
                <a:cs typeface="Arial" charset="0"/>
              </a:rPr>
              <a:t>4-5: </a:t>
            </a:r>
            <a:r>
              <a:rPr lang="en-US" dirty="0">
                <a:latin typeface="Arial" charset="0"/>
                <a:ea typeface="Times New Roman" pitchFamily="18" charset="0"/>
                <a:cs typeface="Arial" charset="0"/>
              </a:rPr>
              <a:t>prohibits POFs unless policy designated in writing by Senior Commander.</a:t>
            </a:r>
          </a:p>
          <a:p>
            <a:pPr marL="342900" indent="-342900" eaLnBrk="0" hangingPunct="0">
              <a:spcAft>
                <a:spcPts val="1200"/>
              </a:spcAft>
              <a:buFont typeface="Arial" panose="020B0604020202020204" pitchFamily="34" charset="0"/>
              <a:buChar char="•"/>
            </a:pPr>
            <a:r>
              <a:rPr lang="en-US" dirty="0" smtClean="0">
                <a:latin typeface="Arial" charset="0"/>
                <a:ea typeface="Times New Roman" pitchFamily="18" charset="0"/>
                <a:cs typeface="Arial" charset="0"/>
              </a:rPr>
              <a:t>FR 190-1 (Dated: 3 Apr 2018</a:t>
            </a:r>
            <a:r>
              <a:rPr lang="en-US" dirty="0">
                <a:latin typeface="Arial" charset="0"/>
                <a:ea typeface="Times New Roman" pitchFamily="18" charset="0"/>
                <a:cs typeface="Arial" charset="0"/>
              </a:rPr>
              <a:t>): </a:t>
            </a:r>
            <a:r>
              <a:rPr lang="en-US" dirty="0" smtClean="0">
                <a:latin typeface="Arial" charset="0"/>
                <a:ea typeface="Times New Roman" pitchFamily="18" charset="0"/>
                <a:cs typeface="Arial" charset="0"/>
              </a:rPr>
              <a:t>Fort Riley specific regulation titled Privately Owned Weapons, Explosives </a:t>
            </a:r>
            <a:r>
              <a:rPr lang="en-US" dirty="0">
                <a:latin typeface="Arial" charset="0"/>
                <a:ea typeface="Times New Roman" pitchFamily="18" charset="0"/>
                <a:cs typeface="Arial" charset="0"/>
              </a:rPr>
              <a:t>a</a:t>
            </a:r>
            <a:r>
              <a:rPr lang="en-US" dirty="0" smtClean="0">
                <a:latin typeface="Arial" charset="0"/>
                <a:ea typeface="Times New Roman" pitchFamily="18" charset="0"/>
                <a:cs typeface="Arial" charset="0"/>
              </a:rPr>
              <a:t>nd Ammunition.</a:t>
            </a:r>
          </a:p>
          <a:p>
            <a:pPr eaLnBrk="0" hangingPunct="0">
              <a:spcAft>
                <a:spcPts val="1200"/>
              </a:spcAft>
            </a:pPr>
            <a:r>
              <a:rPr lang="en-US" sz="2400" dirty="0" smtClean="0">
                <a:latin typeface="Arial" charset="0"/>
                <a:ea typeface="Times New Roman" pitchFamily="18" charset="0"/>
                <a:cs typeface="Arial" charset="0"/>
              </a:rPr>
              <a:t>Unit Requirements:</a:t>
            </a:r>
            <a:endParaRPr lang="en-US" sz="2400" dirty="0">
              <a:latin typeface="Arial" charset="0"/>
              <a:ea typeface="Times New Roman" pitchFamily="18" charset="0"/>
              <a:cs typeface="Arial" charset="0"/>
            </a:endParaRPr>
          </a:p>
          <a:p>
            <a:pPr marL="342900" indent="-342900" eaLnBrk="0" hangingPunct="0">
              <a:spcAft>
                <a:spcPts val="1200"/>
              </a:spcAft>
              <a:buFont typeface="Arial" panose="020B0604020202020204" pitchFamily="34" charset="0"/>
              <a:buChar char="•"/>
            </a:pPr>
            <a:r>
              <a:rPr lang="en-US" dirty="0">
                <a:latin typeface="Arial" charset="0"/>
                <a:ea typeface="Times New Roman" pitchFamily="18" charset="0"/>
                <a:cs typeface="Arial" charset="0"/>
              </a:rPr>
              <a:t>FR Form 102 maintained on </a:t>
            </a:r>
            <a:r>
              <a:rPr lang="en-US" dirty="0" smtClean="0">
                <a:latin typeface="Arial" charset="0"/>
                <a:ea typeface="Times New Roman" pitchFamily="18" charset="0"/>
                <a:cs typeface="Arial" charset="0"/>
              </a:rPr>
              <a:t>file until the Soldier/Family Member departs the organization.</a:t>
            </a:r>
            <a:endParaRPr lang="en-US" dirty="0">
              <a:latin typeface="Arial" charset="0"/>
              <a:ea typeface="Times New Roman" pitchFamily="18" charset="0"/>
              <a:cs typeface="Arial" charset="0"/>
            </a:endParaRPr>
          </a:p>
          <a:p>
            <a:pPr marL="342900" indent="-342900" eaLnBrk="0" hangingPunct="0">
              <a:spcAft>
                <a:spcPts val="1200"/>
              </a:spcAft>
              <a:buFont typeface="Arial" panose="020B0604020202020204" pitchFamily="34" charset="0"/>
              <a:buChar char="•"/>
            </a:pPr>
            <a:r>
              <a:rPr lang="en-US" dirty="0" smtClean="0">
                <a:latin typeface="Arial" charset="0"/>
                <a:ea typeface="Times New Roman" pitchFamily="18" charset="0"/>
                <a:cs typeface="Arial" charset="0"/>
              </a:rPr>
              <a:t>Have policies, plans and procedures in place for storing privately owned weapons.  Plan tailored by the CDR for their specific situation based on mission, facility space, etc.…</a:t>
            </a:r>
            <a:endParaRPr lang="en-US" dirty="0">
              <a:latin typeface="Arial" charset="0"/>
              <a:ea typeface="Times New Roman" pitchFamily="18" charset="0"/>
              <a:cs typeface="Arial" charset="0"/>
            </a:endParaRPr>
          </a:p>
        </p:txBody>
      </p:sp>
      <p:sp>
        <p:nvSpPr>
          <p:cNvPr id="4"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Privately Owned Weapons</a:t>
            </a:r>
          </a:p>
        </p:txBody>
      </p:sp>
      <p:pic>
        <p:nvPicPr>
          <p:cNvPr id="3" name="Picture 2"/>
          <p:cNvPicPr>
            <a:picLocks noChangeAspect="1"/>
          </p:cNvPicPr>
          <p:nvPr/>
        </p:nvPicPr>
        <p:blipFill>
          <a:blip r:embed="rId3"/>
          <a:stretch>
            <a:fillRect/>
          </a:stretch>
        </p:blipFill>
        <p:spPr>
          <a:xfrm>
            <a:off x="7069230" y="1020762"/>
            <a:ext cx="4342372" cy="5189491"/>
          </a:xfrm>
          <a:prstGeom prst="rect">
            <a:avLst/>
          </a:prstGeom>
          <a:ln>
            <a:solidFill>
              <a:schemeClr val="tx1"/>
            </a:solidFill>
          </a:ln>
        </p:spPr>
      </p:pic>
      <p:sp>
        <p:nvSpPr>
          <p:cNvPr id="5" name="Rectangle 4"/>
          <p:cNvSpPr/>
          <p:nvPr/>
        </p:nvSpPr>
        <p:spPr>
          <a:xfrm rot="19809564">
            <a:off x="7060220" y="1684582"/>
            <a:ext cx="2603791" cy="707886"/>
          </a:xfrm>
          <a:prstGeom prst="rect">
            <a:avLst/>
          </a:prstGeom>
          <a:noFill/>
        </p:spPr>
        <p:txBody>
          <a:bodyPr wrap="none" lIns="91440" tIns="45720" rIns="91440" bIns="45720">
            <a:spAutoFit/>
          </a:bodyPr>
          <a:lstStyle/>
          <a:p>
            <a:pPr algn="ctr"/>
            <a:r>
              <a:rPr lang="en-US" sz="2000" b="1" cap="none" spc="0" dirty="0" smtClean="0">
                <a:ln w="0"/>
                <a:solidFill>
                  <a:srgbClr val="FF0000"/>
                </a:solidFill>
                <a:effectLst>
                  <a:outerShdw blurRad="38100" dist="19050" dir="2700000" algn="tl" rotWithShape="0">
                    <a:schemeClr val="dk1">
                      <a:alpha val="40000"/>
                    </a:schemeClr>
                  </a:outerShdw>
                </a:effectLst>
              </a:rPr>
              <a:t>NEW REGULATION </a:t>
            </a:r>
          </a:p>
          <a:p>
            <a:pPr algn="ctr"/>
            <a:r>
              <a:rPr lang="en-US" sz="2000" b="1" cap="none" spc="0" dirty="0" smtClean="0">
                <a:ln w="0"/>
                <a:solidFill>
                  <a:srgbClr val="FF0000"/>
                </a:solidFill>
                <a:effectLst>
                  <a:outerShdw blurRad="38100" dist="19050" dir="2700000" algn="tl" rotWithShape="0">
                    <a:schemeClr val="dk1">
                      <a:alpha val="40000"/>
                    </a:schemeClr>
                  </a:outerShdw>
                </a:effectLst>
              </a:rPr>
              <a:t>APR 2018!</a:t>
            </a:r>
            <a:endParaRPr lang="en-US" sz="2000" b="1"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6884292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80812" y="1101994"/>
            <a:ext cx="3060710" cy="400110"/>
          </a:xfrm>
          <a:prstGeom prst="rect">
            <a:avLst/>
          </a:prstGeom>
          <a:noFill/>
        </p:spPr>
        <p:txBody>
          <a:bodyPr wrap="none" rtlCol="0">
            <a:spAutoFit/>
          </a:bodyPr>
          <a:lstStyle/>
          <a:p>
            <a:r>
              <a:rPr lang="en-US" sz="2000" b="1" dirty="0" smtClean="0"/>
              <a:t>In Transit Guard Forces</a:t>
            </a:r>
            <a:endParaRPr lang="en-US" sz="2000" b="1" dirty="0"/>
          </a:p>
        </p:txBody>
      </p:sp>
      <p:sp>
        <p:nvSpPr>
          <p:cNvPr id="5" name="Rectangle 4"/>
          <p:cNvSpPr/>
          <p:nvPr/>
        </p:nvSpPr>
        <p:spPr>
          <a:xfrm>
            <a:off x="393169" y="1540111"/>
            <a:ext cx="6687253" cy="5078313"/>
          </a:xfrm>
          <a:prstGeom prst="rect">
            <a:avLst/>
          </a:prstGeom>
        </p:spPr>
        <p:txBody>
          <a:bodyPr wrap="square">
            <a:spAutoFit/>
          </a:bodyPr>
          <a:lstStyle/>
          <a:p>
            <a:pPr marL="285750" indent="-285750">
              <a:buFont typeface="Arial" panose="020B0604020202020204" pitchFamily="34" charset="0"/>
              <a:buChar char="•"/>
            </a:pPr>
            <a:r>
              <a:rPr lang="en-US" dirty="0" smtClean="0"/>
              <a:t>Unit equipment must be safeguarded according to governing   regulations and SOPs while it is being transported to, and staged at, installations, marshaling areas, and ports of embarkation.</a:t>
            </a:r>
          </a:p>
          <a:p>
            <a:endParaRPr lang="en-US" dirty="0" smtClean="0"/>
          </a:p>
          <a:p>
            <a:pPr marL="285750" indent="-285750">
              <a:buFont typeface="Arial" panose="020B0604020202020204" pitchFamily="34" charset="0"/>
              <a:buChar char="•"/>
            </a:pPr>
            <a:r>
              <a:rPr lang="en-US" dirty="0" smtClean="0"/>
              <a:t>Certain cargo categories require care while in transit and some special cargo categories require extraordinary protection and monitoring while in transit.</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Measures of protection and monitoring range from continuous surveillance to a simple seal used in shipping.</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Rail movement may require rail guards, while shipments by sea may require personnel assigned as supercargo.</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The threat to the particular asset can increase the specific security requirement, however, the minimums are mandatory.</a:t>
            </a:r>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0422" y="1668024"/>
            <a:ext cx="4792172" cy="4176584"/>
          </a:xfrm>
          <a:prstGeom prst="rect">
            <a:avLst/>
          </a:prstGeom>
        </p:spPr>
      </p:pic>
      <p:sp>
        <p:nvSpPr>
          <p:cNvPr id="7" name="TextBox 6"/>
          <p:cNvSpPr txBox="1"/>
          <p:nvPr/>
        </p:nvSpPr>
        <p:spPr>
          <a:xfrm>
            <a:off x="2080895" y="535964"/>
            <a:ext cx="8610600"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Physical Security During Expeditionary Operations</a:t>
            </a:r>
          </a:p>
        </p:txBody>
      </p:sp>
    </p:spTree>
    <p:extLst>
      <p:ext uri="{BB962C8B-B14F-4D97-AF65-F5344CB8AC3E}">
        <p14:creationId xmlns:p14="http://schemas.microsoft.com/office/powerpoint/2010/main" val="112141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1+ppt_w/2"/>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Privately Owned Weapons</a:t>
            </a:r>
          </a:p>
        </p:txBody>
      </p:sp>
      <p:sp>
        <p:nvSpPr>
          <p:cNvPr id="4" name="Rectangle 5"/>
          <p:cNvSpPr>
            <a:spLocks noChangeArrowheads="1"/>
          </p:cNvSpPr>
          <p:nvPr/>
        </p:nvSpPr>
        <p:spPr bwMode="auto">
          <a:xfrm>
            <a:off x="158620" y="1005373"/>
            <a:ext cx="12033380" cy="5201424"/>
          </a:xfrm>
          <a:prstGeom prst="rect">
            <a:avLst/>
          </a:prstGeom>
          <a:noFill/>
          <a:ln w="9525">
            <a:noFill/>
            <a:miter lim="800000"/>
            <a:headEnd/>
            <a:tailEnd/>
          </a:ln>
        </p:spPr>
        <p:txBody>
          <a:bodyPr wrap="square" anchor="ctr">
            <a:spAutoFit/>
          </a:bodyPr>
          <a:lstStyle/>
          <a:p>
            <a:pPr eaLnBrk="0" hangingPunct="0">
              <a:spcAft>
                <a:spcPts val="1200"/>
              </a:spcAft>
            </a:pPr>
            <a:r>
              <a:rPr lang="en-US" b="1" u="sng" dirty="0" smtClean="0">
                <a:latin typeface="Arial" charset="0"/>
                <a:ea typeface="Times New Roman" pitchFamily="18" charset="0"/>
                <a:cs typeface="Arial" charset="0"/>
              </a:rPr>
              <a:t>Compliance</a:t>
            </a:r>
            <a:r>
              <a:rPr lang="en-US" dirty="0" smtClean="0">
                <a:latin typeface="Arial" charset="0"/>
                <a:ea typeface="Times New Roman" pitchFamily="18" charset="0"/>
                <a:cs typeface="Arial" charset="0"/>
              </a:rPr>
              <a:t>:</a:t>
            </a:r>
          </a:p>
          <a:p>
            <a:pPr marL="285750" indent="-285750" eaLnBrk="0" hangingPunct="0">
              <a:spcAft>
                <a:spcPts val="1200"/>
              </a:spcAft>
              <a:buFont typeface="Arial" panose="020B0604020202020204" pitchFamily="34" charset="0"/>
              <a:buChar char="•"/>
            </a:pPr>
            <a:r>
              <a:rPr lang="en-US" dirty="0" smtClean="0">
                <a:latin typeface="Arial" charset="0"/>
                <a:ea typeface="Times New Roman" pitchFamily="18" charset="0"/>
                <a:cs typeface="Arial" charset="0"/>
              </a:rPr>
              <a:t>Military </a:t>
            </a:r>
            <a:r>
              <a:rPr lang="en-US" dirty="0">
                <a:latin typeface="Arial" charset="0"/>
                <a:ea typeface="Times New Roman" pitchFamily="18" charset="0"/>
                <a:cs typeface="Arial" charset="0"/>
              </a:rPr>
              <a:t>personnel who fail to comply with this regulation are subject to judicial </a:t>
            </a:r>
            <a:r>
              <a:rPr lang="en-US" dirty="0" smtClean="0">
                <a:latin typeface="Arial" charset="0"/>
                <a:ea typeface="Times New Roman" pitchFamily="18" charset="0"/>
                <a:cs typeface="Arial" charset="0"/>
              </a:rPr>
              <a:t>or non-judicial action </a:t>
            </a:r>
            <a:r>
              <a:rPr lang="en-US" dirty="0">
                <a:latin typeface="Arial" charset="0"/>
                <a:ea typeface="Times New Roman" pitchFamily="18" charset="0"/>
                <a:cs typeface="Arial" charset="0"/>
              </a:rPr>
              <a:t>under the Uniform Code of Military Justice (UCMJ), or </a:t>
            </a:r>
            <a:r>
              <a:rPr lang="en-US" dirty="0" smtClean="0">
                <a:latin typeface="Arial" charset="0"/>
                <a:ea typeface="Times New Roman" pitchFamily="18" charset="0"/>
                <a:cs typeface="Arial" charset="0"/>
              </a:rPr>
              <a:t>appropriate administrative </a:t>
            </a:r>
            <a:r>
              <a:rPr lang="en-US" dirty="0">
                <a:latin typeface="Arial" charset="0"/>
                <a:ea typeface="Times New Roman" pitchFamily="18" charset="0"/>
                <a:cs typeface="Arial" charset="0"/>
              </a:rPr>
              <a:t>action.</a:t>
            </a:r>
          </a:p>
          <a:p>
            <a:pPr marL="285750" indent="-285750" eaLnBrk="0" hangingPunct="0">
              <a:spcAft>
                <a:spcPts val="1200"/>
              </a:spcAft>
              <a:buFont typeface="Arial" panose="020B0604020202020204" pitchFamily="34" charset="0"/>
              <a:buChar char="•"/>
            </a:pPr>
            <a:r>
              <a:rPr lang="en-US" dirty="0" smtClean="0">
                <a:latin typeface="Arial" charset="0"/>
                <a:ea typeface="Times New Roman" pitchFamily="18" charset="0"/>
                <a:cs typeface="Arial" charset="0"/>
              </a:rPr>
              <a:t>Government </a:t>
            </a:r>
            <a:r>
              <a:rPr lang="en-US" dirty="0">
                <a:latin typeface="Arial" charset="0"/>
                <a:ea typeface="Times New Roman" pitchFamily="18" charset="0"/>
                <a:cs typeface="Arial" charset="0"/>
              </a:rPr>
              <a:t>employees and civilians who violate this regulation may be subject </a:t>
            </a:r>
            <a:r>
              <a:rPr lang="en-US" dirty="0" smtClean="0">
                <a:latin typeface="Arial" charset="0"/>
                <a:ea typeface="Times New Roman" pitchFamily="18" charset="0"/>
                <a:cs typeface="Arial" charset="0"/>
              </a:rPr>
              <a:t>to prosecution </a:t>
            </a:r>
            <a:r>
              <a:rPr lang="en-US" dirty="0">
                <a:latin typeface="Arial" charset="0"/>
                <a:ea typeface="Times New Roman" pitchFamily="18" charset="0"/>
                <a:cs typeface="Arial" charset="0"/>
              </a:rPr>
              <a:t>in the United States District Court, barred from post, referred to </a:t>
            </a:r>
            <a:r>
              <a:rPr lang="en-US" dirty="0" smtClean="0">
                <a:latin typeface="Arial" charset="0"/>
                <a:ea typeface="Times New Roman" pitchFamily="18" charset="0"/>
                <a:cs typeface="Arial" charset="0"/>
              </a:rPr>
              <a:t>civilian authorities</a:t>
            </a:r>
            <a:r>
              <a:rPr lang="en-US" dirty="0">
                <a:latin typeface="Arial" charset="0"/>
                <a:ea typeface="Times New Roman" pitchFamily="18" charset="0"/>
                <a:cs typeface="Arial" charset="0"/>
              </a:rPr>
              <a:t>, and/or subject to disciplinary and administrative action according to </a:t>
            </a:r>
            <a:r>
              <a:rPr lang="en-US" dirty="0" smtClean="0">
                <a:latin typeface="Arial" charset="0"/>
                <a:ea typeface="Times New Roman" pitchFamily="18" charset="0"/>
                <a:cs typeface="Arial" charset="0"/>
              </a:rPr>
              <a:t>federal laws </a:t>
            </a:r>
            <a:r>
              <a:rPr lang="en-US" dirty="0">
                <a:latin typeface="Arial" charset="0"/>
                <a:ea typeface="Times New Roman" pitchFamily="18" charset="0"/>
                <a:cs typeface="Arial" charset="0"/>
              </a:rPr>
              <a:t>and regulations.</a:t>
            </a:r>
          </a:p>
          <a:p>
            <a:pPr marL="285750" indent="-285750" eaLnBrk="0" hangingPunct="0">
              <a:spcAft>
                <a:spcPts val="1200"/>
              </a:spcAft>
              <a:buFont typeface="Arial" panose="020B0604020202020204" pitchFamily="34" charset="0"/>
              <a:buChar char="•"/>
            </a:pPr>
            <a:r>
              <a:rPr lang="en-US" dirty="0" smtClean="0">
                <a:latin typeface="Arial" charset="0"/>
                <a:ea typeface="Times New Roman" pitchFamily="18" charset="0"/>
                <a:cs typeface="Arial" charset="0"/>
              </a:rPr>
              <a:t>Weapons </a:t>
            </a:r>
            <a:r>
              <a:rPr lang="en-US" dirty="0">
                <a:latin typeface="Arial" charset="0"/>
                <a:ea typeface="Times New Roman" pitchFamily="18" charset="0"/>
                <a:cs typeface="Arial" charset="0"/>
              </a:rPr>
              <a:t>used, possessed, transported, or stored in violation of </a:t>
            </a:r>
            <a:r>
              <a:rPr lang="en-US" dirty="0" smtClean="0">
                <a:latin typeface="Arial" charset="0"/>
                <a:ea typeface="Times New Roman" pitchFamily="18" charset="0"/>
                <a:cs typeface="Arial" charset="0"/>
              </a:rPr>
              <a:t>FR 190-1 may </a:t>
            </a:r>
            <a:r>
              <a:rPr lang="en-US" dirty="0">
                <a:latin typeface="Arial" charset="0"/>
                <a:ea typeface="Times New Roman" pitchFamily="18" charset="0"/>
                <a:cs typeface="Arial" charset="0"/>
              </a:rPr>
              <a:t>be temporarily seized or permanently confiscated.</a:t>
            </a:r>
          </a:p>
          <a:p>
            <a:pPr marL="285750" indent="-285750" eaLnBrk="0" hangingPunct="0">
              <a:spcAft>
                <a:spcPts val="1200"/>
              </a:spcAft>
              <a:buFont typeface="Arial" panose="020B0604020202020204" pitchFamily="34" charset="0"/>
              <a:buChar char="•"/>
            </a:pPr>
            <a:r>
              <a:rPr lang="en-US" dirty="0" smtClean="0">
                <a:latin typeface="Arial" charset="0"/>
                <a:ea typeface="Times New Roman" pitchFamily="18" charset="0"/>
                <a:cs typeface="Arial" charset="0"/>
              </a:rPr>
              <a:t>Legally </a:t>
            </a:r>
            <a:r>
              <a:rPr lang="en-US" dirty="0">
                <a:latin typeface="Arial" charset="0"/>
                <a:ea typeface="Times New Roman" pitchFamily="18" charset="0"/>
                <a:cs typeface="Arial" charset="0"/>
              </a:rPr>
              <a:t>owning National Firearms Act (Class III) weapons does not </a:t>
            </a:r>
            <a:r>
              <a:rPr lang="en-US" dirty="0" smtClean="0">
                <a:latin typeface="Arial" charset="0"/>
                <a:ea typeface="Times New Roman" pitchFamily="18" charset="0"/>
                <a:cs typeface="Arial" charset="0"/>
              </a:rPr>
              <a:t>mean they can be used on post –</a:t>
            </a:r>
            <a:r>
              <a:rPr lang="en-US" dirty="0" smtClean="0">
                <a:solidFill>
                  <a:srgbClr val="FF0000"/>
                </a:solidFill>
                <a:latin typeface="Arial" charset="0"/>
                <a:ea typeface="Times New Roman" pitchFamily="18" charset="0"/>
                <a:cs typeface="Arial" charset="0"/>
              </a:rPr>
              <a:t> </a:t>
            </a:r>
            <a:r>
              <a:rPr lang="en-US" dirty="0" smtClean="0">
                <a:latin typeface="Arial" charset="0"/>
                <a:ea typeface="Times New Roman" pitchFamily="18" charset="0"/>
                <a:cs typeface="Arial" charset="0"/>
              </a:rPr>
              <a:t>review FR 190-1 for clarification</a:t>
            </a:r>
          </a:p>
          <a:p>
            <a:pPr marL="285750" indent="-285750" eaLnBrk="0" hangingPunct="0">
              <a:spcAft>
                <a:spcPts val="1200"/>
              </a:spcAft>
              <a:buFont typeface="Arial" panose="020B0604020202020204" pitchFamily="34" charset="0"/>
              <a:buChar char="•"/>
            </a:pPr>
            <a:r>
              <a:rPr lang="en-US" dirty="0" smtClean="0">
                <a:latin typeface="Arial" charset="0"/>
                <a:ea typeface="Times New Roman" pitchFamily="18" charset="0"/>
                <a:cs typeface="Arial" charset="0"/>
              </a:rPr>
              <a:t>It </a:t>
            </a:r>
            <a:r>
              <a:rPr lang="en-US" dirty="0">
                <a:latin typeface="Arial" charset="0"/>
                <a:ea typeface="Times New Roman" pitchFamily="18" charset="0"/>
                <a:cs typeface="Arial" charset="0"/>
              </a:rPr>
              <a:t>is unlawful for any person to:</a:t>
            </a:r>
          </a:p>
          <a:p>
            <a:pPr eaLnBrk="0" hangingPunct="0">
              <a:spcAft>
                <a:spcPts val="1200"/>
              </a:spcAft>
            </a:pPr>
            <a:r>
              <a:rPr lang="en-US" dirty="0" smtClean="0">
                <a:latin typeface="Arial" charset="0"/>
                <a:ea typeface="Times New Roman" pitchFamily="18" charset="0"/>
                <a:cs typeface="Arial" charset="0"/>
              </a:rPr>
              <a:t>	(</a:t>
            </a:r>
            <a:r>
              <a:rPr lang="en-US" dirty="0">
                <a:latin typeface="Arial" charset="0"/>
                <a:ea typeface="Times New Roman" pitchFamily="18" charset="0"/>
                <a:cs typeface="Arial" charset="0"/>
              </a:rPr>
              <a:t>1) Fail to register, store, or transport a firearm on </a:t>
            </a:r>
            <a:r>
              <a:rPr lang="en-US" dirty="0" smtClean="0">
                <a:latin typeface="Arial" charset="0"/>
                <a:ea typeface="Times New Roman" pitchFamily="18" charset="0"/>
                <a:cs typeface="Arial" charset="0"/>
              </a:rPr>
              <a:t>Fort Riley </a:t>
            </a:r>
            <a:r>
              <a:rPr lang="en-US" dirty="0">
                <a:latin typeface="Arial" charset="0"/>
                <a:ea typeface="Times New Roman" pitchFamily="18" charset="0"/>
                <a:cs typeface="Arial" charset="0"/>
              </a:rPr>
              <a:t>in </a:t>
            </a:r>
            <a:r>
              <a:rPr lang="en-US" dirty="0" smtClean="0">
                <a:latin typeface="Arial" charset="0"/>
                <a:ea typeface="Times New Roman" pitchFamily="18" charset="0"/>
                <a:cs typeface="Arial" charset="0"/>
              </a:rPr>
              <a:t>accordance with FR 190-1.</a:t>
            </a:r>
            <a:endParaRPr lang="en-US" dirty="0">
              <a:latin typeface="Arial" charset="0"/>
              <a:ea typeface="Times New Roman" pitchFamily="18" charset="0"/>
              <a:cs typeface="Arial" charset="0"/>
            </a:endParaRPr>
          </a:p>
          <a:p>
            <a:pPr eaLnBrk="0" hangingPunct="0">
              <a:spcAft>
                <a:spcPts val="1200"/>
              </a:spcAft>
            </a:pPr>
            <a:r>
              <a:rPr lang="en-US" dirty="0" smtClean="0">
                <a:latin typeface="Arial" charset="0"/>
                <a:ea typeface="Times New Roman" pitchFamily="18" charset="0"/>
                <a:cs typeface="Arial" charset="0"/>
              </a:rPr>
              <a:t>	(</a:t>
            </a:r>
            <a:r>
              <a:rPr lang="en-US" dirty="0">
                <a:latin typeface="Arial" charset="0"/>
                <a:ea typeface="Times New Roman" pitchFamily="18" charset="0"/>
                <a:cs typeface="Arial" charset="0"/>
              </a:rPr>
              <a:t>2) Possess an item on </a:t>
            </a:r>
            <a:r>
              <a:rPr lang="en-US" dirty="0" smtClean="0">
                <a:latin typeface="Arial" charset="0"/>
                <a:ea typeface="Times New Roman" pitchFamily="18" charset="0"/>
                <a:cs typeface="Arial" charset="0"/>
              </a:rPr>
              <a:t>Fort Riley that </a:t>
            </a:r>
            <a:r>
              <a:rPr lang="en-US" dirty="0">
                <a:latin typeface="Arial" charset="0"/>
                <a:ea typeface="Times New Roman" pitchFamily="18" charset="0"/>
                <a:cs typeface="Arial" charset="0"/>
              </a:rPr>
              <a:t>is prohibited by </a:t>
            </a:r>
            <a:r>
              <a:rPr lang="en-US" dirty="0" smtClean="0">
                <a:latin typeface="Arial" charset="0"/>
                <a:ea typeface="Times New Roman" pitchFamily="18" charset="0"/>
                <a:cs typeface="Arial" charset="0"/>
              </a:rPr>
              <a:t>FR 190-1.</a:t>
            </a:r>
            <a:endParaRPr lang="en-US" dirty="0">
              <a:latin typeface="Arial" charset="0"/>
              <a:ea typeface="Times New Roman" pitchFamily="18" charset="0"/>
              <a:cs typeface="Arial" charset="0"/>
            </a:endParaRPr>
          </a:p>
          <a:p>
            <a:pPr marL="285750" indent="-285750" eaLnBrk="0" hangingPunct="0">
              <a:spcAft>
                <a:spcPts val="1200"/>
              </a:spcAft>
              <a:buFont typeface="Arial" panose="020B0604020202020204" pitchFamily="34" charset="0"/>
              <a:buChar char="•"/>
            </a:pPr>
            <a:r>
              <a:rPr lang="en-US" dirty="0">
                <a:latin typeface="Arial" charset="0"/>
                <a:ea typeface="Times New Roman" pitchFamily="18" charset="0"/>
                <a:cs typeface="Arial" charset="0"/>
              </a:rPr>
              <a:t> </a:t>
            </a:r>
            <a:r>
              <a:rPr lang="en-US" dirty="0" smtClean="0">
                <a:latin typeface="Arial" charset="0"/>
                <a:ea typeface="Times New Roman" pitchFamily="18" charset="0"/>
                <a:cs typeface="Arial" charset="0"/>
              </a:rPr>
              <a:t>Any </a:t>
            </a:r>
            <a:r>
              <a:rPr lang="en-US" dirty="0">
                <a:latin typeface="Arial" charset="0"/>
                <a:ea typeface="Times New Roman" pitchFamily="18" charset="0"/>
                <a:cs typeface="Arial" charset="0"/>
              </a:rPr>
              <a:t>violations will be investigated and forwarded to the appropriate authorities </a:t>
            </a:r>
            <a:r>
              <a:rPr lang="en-US" dirty="0" smtClean="0">
                <a:latin typeface="Arial" charset="0"/>
                <a:ea typeface="Times New Roman" pitchFamily="18" charset="0"/>
                <a:cs typeface="Arial" charset="0"/>
              </a:rPr>
              <a:t>for action</a:t>
            </a:r>
            <a:r>
              <a:rPr lang="en-US" dirty="0">
                <a:latin typeface="Arial" charset="0"/>
                <a:ea typeface="Times New Roman" pitchFamily="18" charset="0"/>
                <a:cs typeface="Arial" charset="0"/>
              </a:rPr>
              <a:t>.</a:t>
            </a:r>
          </a:p>
        </p:txBody>
      </p:sp>
    </p:spTree>
    <p:extLst>
      <p:ext uri="{BB962C8B-B14F-4D97-AF65-F5344CB8AC3E}">
        <p14:creationId xmlns:p14="http://schemas.microsoft.com/office/powerpoint/2010/main" val="266291410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5"/>
          <p:cNvSpPr>
            <a:spLocks noChangeArrowheads="1"/>
          </p:cNvSpPr>
          <p:nvPr/>
        </p:nvSpPr>
        <p:spPr bwMode="auto">
          <a:xfrm>
            <a:off x="0" y="1951501"/>
            <a:ext cx="7351279" cy="2308324"/>
          </a:xfrm>
          <a:prstGeom prst="rect">
            <a:avLst/>
          </a:prstGeom>
          <a:noFill/>
          <a:ln w="9525">
            <a:noFill/>
            <a:miter lim="800000"/>
            <a:headEnd/>
            <a:tailEnd/>
          </a:ln>
        </p:spPr>
        <p:txBody>
          <a:bodyPr wrap="square" anchor="ctr">
            <a:spAutoFit/>
          </a:bodyPr>
          <a:lstStyle/>
          <a:p>
            <a:pPr indent="393700" eaLnBrk="0" hangingPunct="0">
              <a:spcAft>
                <a:spcPts val="1200"/>
              </a:spcAft>
            </a:pPr>
            <a:r>
              <a:rPr lang="en-US" sz="2400" dirty="0">
                <a:latin typeface="Arial" charset="0"/>
                <a:ea typeface="Times New Roman" pitchFamily="18" charset="0"/>
                <a:cs typeface="Arial" charset="0"/>
              </a:rPr>
              <a:t>Three Step Registration Process</a:t>
            </a:r>
          </a:p>
          <a:p>
            <a:pPr lvl="2" indent="393700" eaLnBrk="0" hangingPunct="0">
              <a:spcAft>
                <a:spcPts val="1200"/>
              </a:spcAft>
              <a:buFont typeface="+mj-lt"/>
              <a:buAutoNum type="arabicPeriod"/>
            </a:pPr>
            <a:r>
              <a:rPr lang="en-US" dirty="0">
                <a:latin typeface="Arial" charset="0"/>
                <a:ea typeface="Times New Roman" pitchFamily="18" charset="0"/>
                <a:cs typeface="Arial" charset="0"/>
              </a:rPr>
              <a:t>Validate POF is legal (5 Day Temporary Registration)</a:t>
            </a:r>
          </a:p>
          <a:p>
            <a:pPr lvl="2" indent="393700" eaLnBrk="0" hangingPunct="0">
              <a:spcAft>
                <a:spcPts val="1200"/>
              </a:spcAft>
              <a:buFont typeface="+mj-lt"/>
              <a:buAutoNum type="arabicPeriod"/>
            </a:pPr>
            <a:r>
              <a:rPr lang="en-US" dirty="0">
                <a:latin typeface="Arial" charset="0"/>
                <a:ea typeface="Times New Roman" pitchFamily="18" charset="0"/>
                <a:cs typeface="Arial" charset="0"/>
              </a:rPr>
              <a:t>Obtain Commander’s permission by completing FR form 102</a:t>
            </a:r>
          </a:p>
          <a:p>
            <a:pPr lvl="2" indent="393700" eaLnBrk="0" hangingPunct="0">
              <a:spcAft>
                <a:spcPts val="1200"/>
              </a:spcAft>
              <a:buFont typeface="+mj-lt"/>
              <a:buAutoNum type="arabicPeriod"/>
            </a:pPr>
            <a:r>
              <a:rPr lang="en-US" dirty="0">
                <a:latin typeface="Arial" charset="0"/>
                <a:ea typeface="Times New Roman" pitchFamily="18" charset="0"/>
                <a:cs typeface="Arial" charset="0"/>
              </a:rPr>
              <a:t>Complete registration process at Visitor Control Center </a:t>
            </a:r>
            <a:r>
              <a:rPr lang="en-US" b="1" dirty="0">
                <a:latin typeface="Arial" charset="0"/>
                <a:ea typeface="Times New Roman" pitchFamily="18" charset="0"/>
                <a:cs typeface="Arial" charset="0"/>
              </a:rPr>
              <a:t>(Henry ACP, I-70 exit </a:t>
            </a:r>
            <a:r>
              <a:rPr lang="en-US" b="1" dirty="0" smtClean="0">
                <a:latin typeface="Arial" charset="0"/>
                <a:ea typeface="Times New Roman" pitchFamily="18" charset="0"/>
                <a:cs typeface="Arial" charset="0"/>
              </a:rPr>
              <a:t>301)</a:t>
            </a:r>
          </a:p>
        </p:txBody>
      </p:sp>
      <p:sp>
        <p:nvSpPr>
          <p:cNvPr id="4"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Privately Owned Weapons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1279" y="2546263"/>
            <a:ext cx="4286250" cy="3124200"/>
          </a:xfrm>
          <a:prstGeom prst="rect">
            <a:avLst/>
          </a:prstGeom>
        </p:spPr>
      </p:pic>
    </p:spTree>
    <p:extLst>
      <p:ext uri="{BB962C8B-B14F-4D97-AF65-F5344CB8AC3E}">
        <p14:creationId xmlns:p14="http://schemas.microsoft.com/office/powerpoint/2010/main" val="3362200735"/>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Privately Owned Weapons</a:t>
            </a:r>
          </a:p>
        </p:txBody>
      </p:sp>
      <p:sp>
        <p:nvSpPr>
          <p:cNvPr id="4" name="Rectangle 3"/>
          <p:cNvSpPr/>
          <p:nvPr/>
        </p:nvSpPr>
        <p:spPr>
          <a:xfrm>
            <a:off x="171061" y="1020762"/>
            <a:ext cx="11849877" cy="5355312"/>
          </a:xfrm>
          <a:prstGeom prst="rect">
            <a:avLst/>
          </a:prstGeom>
        </p:spPr>
        <p:txBody>
          <a:bodyPr wrap="square">
            <a:spAutoFit/>
          </a:bodyPr>
          <a:lstStyle/>
          <a:p>
            <a:r>
              <a:rPr lang="en-US" b="1" u="sng" dirty="0" smtClean="0">
                <a:latin typeface="Arial" charset="0"/>
                <a:ea typeface="Times New Roman" pitchFamily="18" charset="0"/>
                <a:cs typeface="Arial" charset="0"/>
              </a:rPr>
              <a:t>Transporting Firearms</a:t>
            </a:r>
            <a:r>
              <a:rPr lang="en-US" dirty="0" smtClean="0">
                <a:latin typeface="Arial" charset="0"/>
                <a:ea typeface="Times New Roman" pitchFamily="18" charset="0"/>
                <a:cs typeface="Arial" charset="0"/>
              </a:rPr>
              <a:t>:</a:t>
            </a:r>
            <a:endParaRPr lang="en-US" dirty="0">
              <a:latin typeface="Arial" charset="0"/>
              <a:ea typeface="Times New Roman" pitchFamily="18" charset="0"/>
              <a:cs typeface="Arial" charset="0"/>
            </a:endParaRPr>
          </a:p>
          <a:p>
            <a:endParaRPr lang="en-US" dirty="0" smtClean="0">
              <a:latin typeface="Arial" panose="020B0604020202020204" pitchFamily="34" charset="0"/>
            </a:endParaRPr>
          </a:p>
          <a:p>
            <a:pPr marL="285750" indent="-285750">
              <a:buFont typeface="Arial" panose="020B0604020202020204" pitchFamily="34" charset="0"/>
              <a:buChar char="•"/>
            </a:pPr>
            <a:r>
              <a:rPr lang="en-US" u="sng" dirty="0" smtClean="0">
                <a:latin typeface="Arial" panose="020B0604020202020204" pitchFamily="34" charset="0"/>
              </a:rPr>
              <a:t>The </a:t>
            </a:r>
            <a:r>
              <a:rPr lang="en-US" u="sng" dirty="0">
                <a:latin typeface="Arial" panose="020B0604020202020204" pitchFamily="34" charset="0"/>
              </a:rPr>
              <a:t>carrying or </a:t>
            </a:r>
            <a:r>
              <a:rPr lang="en-US" u="sng" dirty="0" smtClean="0">
                <a:latin typeface="Arial" panose="020B0604020202020204" pitchFamily="34" charset="0"/>
              </a:rPr>
              <a:t>transportation of </a:t>
            </a:r>
            <a:r>
              <a:rPr lang="en-US" u="sng" dirty="0">
                <a:latin typeface="Arial" panose="020B0604020202020204" pitchFamily="34" charset="0"/>
              </a:rPr>
              <a:t>a loaded firearm is prohibited</a:t>
            </a:r>
            <a:r>
              <a:rPr lang="en-US" dirty="0">
                <a:latin typeface="Arial" panose="020B0604020202020204" pitchFamily="34" charset="0"/>
              </a:rPr>
              <a:t>. Any weapon with any ammunition in the </a:t>
            </a:r>
            <a:r>
              <a:rPr lang="en-US" dirty="0" smtClean="0">
                <a:latin typeface="Arial" panose="020B0604020202020204" pitchFamily="34" charset="0"/>
              </a:rPr>
              <a:t>breech, chamber</a:t>
            </a:r>
            <a:r>
              <a:rPr lang="en-US" dirty="0">
                <a:latin typeface="Arial" panose="020B0604020202020204" pitchFamily="34" charset="0"/>
              </a:rPr>
              <a:t>, cylinder, magazine, or other loading mechanism attached to the weapon </a:t>
            </a:r>
            <a:r>
              <a:rPr lang="en-US" dirty="0" smtClean="0">
                <a:latin typeface="Arial" panose="020B0604020202020204" pitchFamily="34" charset="0"/>
              </a:rPr>
              <a:t>shall be </a:t>
            </a:r>
            <a:r>
              <a:rPr lang="en-US" dirty="0">
                <a:latin typeface="Arial" panose="020B0604020202020204" pitchFamily="34" charset="0"/>
              </a:rPr>
              <a:t>considered loaded for the purposes of this regulation. </a:t>
            </a:r>
            <a:endParaRPr lang="en-US" dirty="0" smtClean="0">
              <a:latin typeface="Arial" panose="020B0604020202020204" pitchFamily="34" charset="0"/>
            </a:endParaRPr>
          </a:p>
          <a:p>
            <a:pPr marL="285750" indent="-285750">
              <a:buFont typeface="Arial" panose="020B0604020202020204" pitchFamily="34" charset="0"/>
              <a:buChar char="•"/>
            </a:pPr>
            <a:endParaRPr lang="en-US" dirty="0" smtClean="0">
              <a:latin typeface="Arial" panose="020B0604020202020204" pitchFamily="34" charset="0"/>
            </a:endParaRPr>
          </a:p>
          <a:p>
            <a:pPr marL="285750" indent="-285750">
              <a:buFont typeface="Arial" panose="020B0604020202020204" pitchFamily="34" charset="0"/>
              <a:buChar char="•"/>
            </a:pPr>
            <a:r>
              <a:rPr lang="en-US" dirty="0" smtClean="0">
                <a:latin typeface="Arial" panose="020B0604020202020204" pitchFamily="34" charset="0"/>
              </a:rPr>
              <a:t>A </a:t>
            </a:r>
            <a:r>
              <a:rPr lang="en-US" dirty="0">
                <a:latin typeface="Arial" panose="020B0604020202020204" pitchFamily="34" charset="0"/>
              </a:rPr>
              <a:t>muzzle loader is </a:t>
            </a:r>
            <a:r>
              <a:rPr lang="en-US" dirty="0" smtClean="0">
                <a:latin typeface="Arial" panose="020B0604020202020204" pitchFamily="34" charset="0"/>
              </a:rPr>
              <a:t>considered unloaded </a:t>
            </a:r>
            <a:r>
              <a:rPr lang="en-US" dirty="0">
                <a:latin typeface="Arial" panose="020B0604020202020204" pitchFamily="34" charset="0"/>
              </a:rPr>
              <a:t>when the firing cap or priming powder is removed, rendering it unable to fire</a:t>
            </a:r>
            <a:r>
              <a:rPr lang="en-US" dirty="0" smtClean="0">
                <a:latin typeface="Arial" panose="020B0604020202020204" pitchFamily="34" charset="0"/>
              </a:rPr>
              <a:t>.</a:t>
            </a:r>
          </a:p>
          <a:p>
            <a:pPr marL="285750" indent="-285750">
              <a:buFont typeface="Arial" panose="020B0604020202020204" pitchFamily="34" charset="0"/>
              <a:buChar char="•"/>
            </a:pPr>
            <a:endParaRPr lang="en-US" dirty="0">
              <a:latin typeface="Arial" panose="020B0604020202020204" pitchFamily="34" charset="0"/>
            </a:endParaRPr>
          </a:p>
          <a:p>
            <a:pPr marL="285750" indent="-285750">
              <a:buFont typeface="Arial" panose="020B0604020202020204" pitchFamily="34" charset="0"/>
              <a:buChar char="•"/>
            </a:pPr>
            <a:r>
              <a:rPr lang="en-US" dirty="0" smtClean="0">
                <a:latin typeface="Arial" panose="020B0604020202020204" pitchFamily="34" charset="0"/>
              </a:rPr>
              <a:t>Firearms </a:t>
            </a:r>
            <a:r>
              <a:rPr lang="en-US" dirty="0">
                <a:latin typeface="Arial" panose="020B0604020202020204" pitchFamily="34" charset="0"/>
              </a:rPr>
              <a:t>will be transported in a compartment of the vehicle that is inaccessible </a:t>
            </a:r>
            <a:r>
              <a:rPr lang="en-US" dirty="0" smtClean="0">
                <a:latin typeface="Arial" panose="020B0604020202020204" pitchFamily="34" charset="0"/>
              </a:rPr>
              <a:t>to all </a:t>
            </a:r>
            <a:r>
              <a:rPr lang="en-US" dirty="0">
                <a:latin typeface="Arial" panose="020B0604020202020204" pitchFamily="34" charset="0"/>
              </a:rPr>
              <a:t>passengers in the vehicle. If no inaccessible area exists, the firearm will </a:t>
            </a:r>
            <a:r>
              <a:rPr lang="en-US" dirty="0" smtClean="0">
                <a:latin typeface="Arial" panose="020B0604020202020204" pitchFamily="34" charset="0"/>
              </a:rPr>
              <a:t>be transported </a:t>
            </a:r>
            <a:r>
              <a:rPr lang="en-US" dirty="0">
                <a:latin typeface="Arial" panose="020B0604020202020204" pitchFamily="34" charset="0"/>
              </a:rPr>
              <a:t>in a closed case that is in open view and the ammunition stored </a:t>
            </a:r>
            <a:r>
              <a:rPr lang="en-US" dirty="0" smtClean="0">
                <a:latin typeface="Arial" panose="020B0604020202020204" pitchFamily="34" charset="0"/>
              </a:rPr>
              <a:t>separately. A </a:t>
            </a:r>
            <a:r>
              <a:rPr lang="en-US" dirty="0">
                <a:latin typeface="Arial" panose="020B0604020202020204" pitchFamily="34" charset="0"/>
              </a:rPr>
              <a:t>glove compartment or center console is not considered a closed case. In </a:t>
            </a:r>
            <a:r>
              <a:rPr lang="en-US" dirty="0" smtClean="0">
                <a:latin typeface="Arial" panose="020B0604020202020204" pitchFamily="34" charset="0"/>
              </a:rPr>
              <a:t>all circumstances</a:t>
            </a:r>
            <a:r>
              <a:rPr lang="en-US" dirty="0">
                <a:latin typeface="Arial" panose="020B0604020202020204" pitchFamily="34" charset="0"/>
              </a:rPr>
              <a:t>, ammunition will be separate from the firearm</a:t>
            </a:r>
            <a:r>
              <a:rPr lang="en-US" dirty="0" smtClean="0">
                <a:latin typeface="Arial" panose="020B0604020202020204" pitchFamily="34" charset="0"/>
              </a:rPr>
              <a:t>.</a:t>
            </a:r>
          </a:p>
          <a:p>
            <a:pPr marL="285750" indent="-285750">
              <a:buFont typeface="Arial" panose="020B0604020202020204" pitchFamily="34" charset="0"/>
              <a:buChar char="•"/>
            </a:pPr>
            <a:endParaRPr lang="en-US" dirty="0">
              <a:latin typeface="Arial" panose="020B0604020202020204" pitchFamily="34" charset="0"/>
            </a:endParaRPr>
          </a:p>
          <a:p>
            <a:pPr marL="285750" indent="-285750">
              <a:buFont typeface="Arial" panose="020B0604020202020204" pitchFamily="34" charset="0"/>
              <a:buChar char="•"/>
            </a:pPr>
            <a:r>
              <a:rPr lang="en-US" dirty="0" smtClean="0">
                <a:latin typeface="Arial" panose="020B0604020202020204" pitchFamily="34" charset="0"/>
              </a:rPr>
              <a:t>Firearms </a:t>
            </a:r>
            <a:r>
              <a:rPr lang="en-US" dirty="0">
                <a:latin typeface="Arial" panose="020B0604020202020204" pitchFamily="34" charset="0"/>
              </a:rPr>
              <a:t>used for authorized recreational activities North of Vinton School </a:t>
            </a:r>
            <a:r>
              <a:rPr lang="en-US" dirty="0" smtClean="0">
                <a:latin typeface="Arial" panose="020B0604020202020204" pitchFamily="34" charset="0"/>
              </a:rPr>
              <a:t>Road may </a:t>
            </a:r>
            <a:r>
              <a:rPr lang="en-US" dirty="0">
                <a:latin typeface="Arial" panose="020B0604020202020204" pitchFamily="34" charset="0"/>
              </a:rPr>
              <a:t>be transported in the passenger compartment of </a:t>
            </a:r>
            <a:r>
              <a:rPr lang="en-US" dirty="0" smtClean="0">
                <a:latin typeface="Arial" panose="020B0604020202020204" pitchFamily="34" charset="0"/>
              </a:rPr>
              <a:t>a vehicle </a:t>
            </a:r>
            <a:r>
              <a:rPr lang="en-US" dirty="0">
                <a:latin typeface="Arial" panose="020B0604020202020204" pitchFamily="34" charset="0"/>
              </a:rPr>
              <a:t>as long as they are unloaded and cased, and only while the possessor of </a:t>
            </a:r>
            <a:r>
              <a:rPr lang="en-US" dirty="0" smtClean="0">
                <a:latin typeface="Arial" panose="020B0604020202020204" pitchFamily="34" charset="0"/>
              </a:rPr>
              <a:t>the firearm(s</a:t>
            </a:r>
            <a:r>
              <a:rPr lang="en-US" dirty="0">
                <a:latin typeface="Arial" panose="020B0604020202020204" pitchFamily="34" charset="0"/>
              </a:rPr>
              <a:t>) is actively engaged in hunting, as defined in </a:t>
            </a:r>
            <a:r>
              <a:rPr lang="en-US" dirty="0" smtClean="0">
                <a:latin typeface="Arial" panose="020B0604020202020204" pitchFamily="34" charset="0"/>
              </a:rPr>
              <a:t>FR Reg </a:t>
            </a:r>
            <a:r>
              <a:rPr lang="en-US" dirty="0">
                <a:latin typeface="Arial" panose="020B0604020202020204" pitchFamily="34" charset="0"/>
              </a:rPr>
              <a:t>210-15</a:t>
            </a:r>
            <a:r>
              <a:rPr lang="en-US" dirty="0" smtClean="0">
                <a:latin typeface="Arial" panose="020B0604020202020204" pitchFamily="34" charset="0"/>
              </a:rPr>
              <a:t>.</a:t>
            </a:r>
          </a:p>
          <a:p>
            <a:pPr marL="285750" indent="-285750">
              <a:buFont typeface="Arial" panose="020B0604020202020204" pitchFamily="34" charset="0"/>
              <a:buChar char="•"/>
            </a:pPr>
            <a:endParaRPr lang="en-US" dirty="0">
              <a:latin typeface="Arial" panose="020B0604020202020204" pitchFamily="34" charset="0"/>
            </a:endParaRPr>
          </a:p>
          <a:p>
            <a:pPr marL="285750" indent="-285750">
              <a:buFont typeface="Arial" panose="020B0604020202020204" pitchFamily="34" charset="0"/>
              <a:buChar char="•"/>
            </a:pPr>
            <a:r>
              <a:rPr lang="en-US" dirty="0" smtClean="0"/>
              <a:t>Firearms </a:t>
            </a:r>
            <a:r>
              <a:rPr lang="en-US" dirty="0"/>
              <a:t>left in an unattended and unsecure vehicle may be confiscated by </a:t>
            </a:r>
            <a:r>
              <a:rPr lang="en-US" dirty="0" smtClean="0"/>
              <a:t>law enforcement </a:t>
            </a:r>
            <a:r>
              <a:rPr lang="en-US" dirty="0"/>
              <a:t>personnel.</a:t>
            </a:r>
          </a:p>
        </p:txBody>
      </p:sp>
    </p:spTree>
    <p:extLst>
      <p:ext uri="{BB962C8B-B14F-4D97-AF65-F5344CB8AC3E}">
        <p14:creationId xmlns:p14="http://schemas.microsoft.com/office/powerpoint/2010/main" val="69771236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5"/>
          <p:cNvSpPr>
            <a:spLocks noChangeArrowheads="1"/>
          </p:cNvSpPr>
          <p:nvPr/>
        </p:nvSpPr>
        <p:spPr bwMode="auto">
          <a:xfrm>
            <a:off x="150475" y="1083523"/>
            <a:ext cx="7556241" cy="4862870"/>
          </a:xfrm>
          <a:prstGeom prst="rect">
            <a:avLst/>
          </a:prstGeom>
          <a:noFill/>
          <a:ln w="9525">
            <a:noFill/>
            <a:miter lim="800000"/>
            <a:headEnd/>
            <a:tailEnd/>
          </a:ln>
        </p:spPr>
        <p:txBody>
          <a:bodyPr wrap="square" anchor="ctr">
            <a:spAutoFit/>
          </a:bodyPr>
          <a:lstStyle/>
          <a:p>
            <a:pPr eaLnBrk="0" hangingPunct="0">
              <a:spcAft>
                <a:spcPts val="1200"/>
              </a:spcAft>
            </a:pPr>
            <a:r>
              <a:rPr lang="en-US" sz="2000" b="1" u="sng" dirty="0" smtClean="0">
                <a:latin typeface="Arial" charset="0"/>
                <a:ea typeface="Times New Roman" pitchFamily="18" charset="0"/>
                <a:cs typeface="Arial" charset="0"/>
              </a:rPr>
              <a:t>After Obtaining/Purchasing Firearms</a:t>
            </a:r>
            <a:r>
              <a:rPr lang="en-US" sz="2000" dirty="0" smtClean="0">
                <a:latin typeface="Arial" charset="0"/>
                <a:ea typeface="Times New Roman" pitchFamily="18" charset="0"/>
                <a:cs typeface="Arial" charset="0"/>
              </a:rPr>
              <a:t>:</a:t>
            </a:r>
          </a:p>
          <a:p>
            <a:pPr indent="393700" eaLnBrk="0" hangingPunct="0">
              <a:spcAft>
                <a:spcPts val="1200"/>
              </a:spcAft>
              <a:buFont typeface="Arial" charset="0"/>
              <a:buChar char="•"/>
            </a:pPr>
            <a:r>
              <a:rPr lang="en-US" sz="2000" dirty="0" smtClean="0">
                <a:latin typeface="Arial" charset="0"/>
                <a:ea typeface="Times New Roman" pitchFamily="18" charset="0"/>
                <a:cs typeface="Arial" charset="0"/>
              </a:rPr>
              <a:t>Anyone </a:t>
            </a:r>
            <a:r>
              <a:rPr lang="en-US" sz="2000" dirty="0">
                <a:latin typeface="Arial" charset="0"/>
                <a:ea typeface="Times New Roman" pitchFamily="18" charset="0"/>
                <a:cs typeface="Arial" charset="0"/>
              </a:rPr>
              <a:t>entering the installation in possession of a firearm (registered or not registered) must declare possession at the gate.</a:t>
            </a:r>
          </a:p>
          <a:p>
            <a:pPr marL="800100" lvl="1" indent="-342900" eaLnBrk="0" hangingPunct="0">
              <a:spcAft>
                <a:spcPts val="1200"/>
              </a:spcAft>
              <a:buFont typeface="+mj-lt"/>
              <a:buAutoNum type="arabicParenR"/>
            </a:pPr>
            <a:r>
              <a:rPr lang="en-US" sz="2000" dirty="0">
                <a:latin typeface="Arial" charset="0"/>
                <a:ea typeface="Times New Roman" pitchFamily="18" charset="0"/>
                <a:cs typeface="Arial" charset="0"/>
              </a:rPr>
              <a:t>Guards will assist with unregistered firearms by issuing a 5 day temporary registration.</a:t>
            </a:r>
          </a:p>
          <a:p>
            <a:pPr marL="800100" lvl="1" indent="-342900" eaLnBrk="0" hangingPunct="0">
              <a:spcAft>
                <a:spcPts val="1200"/>
              </a:spcAft>
              <a:buFont typeface="+mj-lt"/>
              <a:buAutoNum type="arabicParenR"/>
            </a:pPr>
            <a:r>
              <a:rPr lang="en-US" sz="2000" dirty="0">
                <a:latin typeface="Arial" charset="0"/>
                <a:ea typeface="Times New Roman" pitchFamily="18" charset="0"/>
                <a:cs typeface="Arial" charset="0"/>
              </a:rPr>
              <a:t>Patrons who purchase a firearm at PX will also be issued a 5 day temporary registration.</a:t>
            </a:r>
          </a:p>
          <a:p>
            <a:pPr indent="393700" eaLnBrk="0" hangingPunct="0">
              <a:spcAft>
                <a:spcPts val="1200"/>
              </a:spcAft>
              <a:buFont typeface="Arial" charset="0"/>
              <a:buChar char="•"/>
            </a:pPr>
            <a:r>
              <a:rPr lang="en-US" sz="2000" dirty="0">
                <a:latin typeface="Arial" charset="0"/>
                <a:ea typeface="Times New Roman" pitchFamily="18" charset="0"/>
                <a:cs typeface="Arial" charset="0"/>
              </a:rPr>
              <a:t>Soldiers who have firearms shipped in their household goods can stop by the police station to obtain a form that will authorize transporting the unregistered firearms to bldg 219.</a:t>
            </a:r>
          </a:p>
          <a:p>
            <a:pPr indent="393700" eaLnBrk="0" hangingPunct="0">
              <a:spcAft>
                <a:spcPts val="1200"/>
              </a:spcAft>
              <a:buFont typeface="Arial" charset="0"/>
              <a:buChar char="•"/>
            </a:pPr>
            <a:r>
              <a:rPr lang="en-US" sz="2000" dirty="0">
                <a:latin typeface="Arial" charset="0"/>
                <a:ea typeface="Times New Roman" pitchFamily="18" charset="0"/>
                <a:cs typeface="Arial" charset="0"/>
              </a:rPr>
              <a:t>Commanders must know who has registered firearms and maintain a completed copy of FR 102</a:t>
            </a:r>
            <a:r>
              <a:rPr lang="en-US" sz="2000" dirty="0" smtClean="0">
                <a:latin typeface="Arial" charset="0"/>
                <a:ea typeface="Times New Roman" pitchFamily="18" charset="0"/>
                <a:cs typeface="Arial" charset="0"/>
              </a:rPr>
              <a:t>. </a:t>
            </a:r>
            <a:endParaRPr lang="en-US" sz="2000" dirty="0">
              <a:latin typeface="Arial" charset="0"/>
              <a:ea typeface="Times New Roman" pitchFamily="18" charset="0"/>
              <a:cs typeface="Arial" charset="0"/>
            </a:endParaRPr>
          </a:p>
        </p:txBody>
      </p:sp>
      <p:sp>
        <p:nvSpPr>
          <p:cNvPr id="4"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Privately Owned Weapons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1715" y="2883158"/>
            <a:ext cx="4498910" cy="3508311"/>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2853" y="1184404"/>
            <a:ext cx="3761792" cy="2071980"/>
          </a:xfrm>
          <a:prstGeom prst="rect">
            <a:avLst/>
          </a:prstGeom>
        </p:spPr>
      </p:pic>
    </p:spTree>
    <p:extLst>
      <p:ext uri="{BB962C8B-B14F-4D97-AF65-F5344CB8AC3E}">
        <p14:creationId xmlns:p14="http://schemas.microsoft.com/office/powerpoint/2010/main" val="63802233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extBox 2"/>
          <p:cNvSpPr txBox="1">
            <a:spLocks noChangeArrowheads="1"/>
          </p:cNvSpPr>
          <p:nvPr/>
        </p:nvSpPr>
        <p:spPr bwMode="auto">
          <a:xfrm>
            <a:off x="298580" y="1198985"/>
            <a:ext cx="11765902" cy="5047536"/>
          </a:xfrm>
          <a:prstGeom prst="rect">
            <a:avLst/>
          </a:prstGeom>
          <a:noFill/>
          <a:ln w="9525">
            <a:noFill/>
            <a:miter lim="800000"/>
            <a:headEnd/>
            <a:tailEnd/>
          </a:ln>
        </p:spPr>
        <p:txBody>
          <a:bodyPr wrap="square">
            <a:spAutoFit/>
          </a:bodyPr>
          <a:lstStyle/>
          <a:p>
            <a:pPr eaLnBrk="0" hangingPunct="0">
              <a:spcAft>
                <a:spcPts val="1200"/>
              </a:spcAft>
            </a:pPr>
            <a:r>
              <a:rPr lang="en-US" b="1" u="sng" dirty="0" smtClean="0">
                <a:latin typeface="Arial" charset="0"/>
                <a:ea typeface="Times New Roman" pitchFamily="18" charset="0"/>
                <a:cs typeface="Arial" charset="0"/>
              </a:rPr>
              <a:t>Other Firearms</a:t>
            </a:r>
            <a:r>
              <a:rPr lang="en-US" dirty="0">
                <a:latin typeface="Arial" charset="0"/>
                <a:ea typeface="Times New Roman" pitchFamily="18" charset="0"/>
                <a:cs typeface="Arial" charset="0"/>
              </a:rPr>
              <a:t>:</a:t>
            </a:r>
          </a:p>
          <a:p>
            <a:pPr marL="285750" indent="-285750">
              <a:buFont typeface="Arial" panose="020B0604020202020204" pitchFamily="34" charset="0"/>
              <a:buChar char="•"/>
            </a:pPr>
            <a:r>
              <a:rPr lang="en-US" dirty="0" smtClean="0"/>
              <a:t>Paintball </a:t>
            </a:r>
            <a:r>
              <a:rPr lang="en-US" dirty="0"/>
              <a:t>and Airsoft do not have to be registered. Crossbows, swords, bows and other such items are not firearms and are not registered, but are </a:t>
            </a:r>
            <a:r>
              <a:rPr lang="en-US" dirty="0" smtClean="0"/>
              <a:t>weapons. No weapons, ammunition, or explosives are authorized to be stored in the barracks.</a:t>
            </a:r>
            <a:endParaRPr lang="en-US" b="1"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BB and Pellet guns MUST be </a:t>
            </a:r>
            <a:r>
              <a:rPr lang="en-US" dirty="0" smtClean="0"/>
              <a:t>registered, stored</a:t>
            </a:r>
            <a:r>
              <a:rPr lang="en-US" dirty="0"/>
              <a:t>, and transported as a firearm.</a:t>
            </a:r>
          </a:p>
          <a:p>
            <a:r>
              <a:rPr lang="en-US" sz="2400" dirty="0"/>
              <a:t/>
            </a:r>
            <a:br>
              <a:rPr lang="en-US" sz="2400" dirty="0"/>
            </a:br>
            <a:r>
              <a:rPr lang="en-US" b="1" u="sng" dirty="0" smtClean="0"/>
              <a:t>Firearms Authorized to Register/Store but not to use on Fort Riley</a:t>
            </a:r>
            <a:r>
              <a:rPr lang="en-US" b="1" dirty="0" smtClean="0"/>
              <a:t>. </a:t>
            </a:r>
          </a:p>
          <a:p>
            <a:endParaRPr lang="en-US" b="1" dirty="0"/>
          </a:p>
          <a:p>
            <a:pPr marL="285750" indent="-285750">
              <a:buFont typeface="Arial" panose="020B0604020202020204" pitchFamily="34" charset="0"/>
              <a:buChar char="•"/>
            </a:pPr>
            <a:r>
              <a:rPr lang="en-US" dirty="0" smtClean="0"/>
              <a:t>Automatic </a:t>
            </a:r>
            <a:r>
              <a:rPr lang="en-US" dirty="0"/>
              <a:t>firearms and machine guns are </a:t>
            </a:r>
            <a:r>
              <a:rPr lang="en-US" dirty="0" smtClean="0"/>
              <a:t>required to </a:t>
            </a:r>
            <a:r>
              <a:rPr lang="en-US" dirty="0"/>
              <a:t>be registered but are prohibited to be used on Fort Riley. They are defined as </a:t>
            </a:r>
            <a:r>
              <a:rPr lang="en-US" dirty="0" smtClean="0"/>
              <a:t>any weapon </a:t>
            </a:r>
            <a:r>
              <a:rPr lang="en-US" dirty="0"/>
              <a:t>which shoots, is designed to shoot, or can be readily restored to </a:t>
            </a:r>
            <a:r>
              <a:rPr lang="en-US" dirty="0" smtClean="0"/>
              <a:t>shoot, automatically </a:t>
            </a:r>
            <a:r>
              <a:rPr lang="en-US" dirty="0"/>
              <a:t>more than one shot, without manual reloading, by a single function of </a:t>
            </a:r>
            <a:r>
              <a:rPr lang="en-US" dirty="0" smtClean="0"/>
              <a:t>the trigger</a:t>
            </a:r>
            <a:r>
              <a:rPr lang="en-US" dirty="0"/>
              <a:t>. </a:t>
            </a:r>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The </a:t>
            </a:r>
            <a:r>
              <a:rPr lang="en-US" dirty="0"/>
              <a:t>term shall also include the frame or receiver of any such weapon, any </a:t>
            </a:r>
            <a:r>
              <a:rPr lang="en-US" dirty="0" smtClean="0"/>
              <a:t>part designed </a:t>
            </a:r>
            <a:r>
              <a:rPr lang="en-US" dirty="0"/>
              <a:t>and intended solely and exclusively, or combination of parts designed </a:t>
            </a:r>
            <a:r>
              <a:rPr lang="en-US" dirty="0" smtClean="0"/>
              <a:t>and intended</a:t>
            </a:r>
            <a:r>
              <a:rPr lang="en-US" dirty="0"/>
              <a:t>, for use in converting a weapon into a machine gun, and any combination </a:t>
            </a:r>
            <a:r>
              <a:rPr lang="en-US" dirty="0" smtClean="0"/>
              <a:t>of parts </a:t>
            </a:r>
            <a:r>
              <a:rPr lang="en-US" dirty="0"/>
              <a:t>from which a machine gun can be assembled if such parts are in the </a:t>
            </a:r>
            <a:r>
              <a:rPr lang="en-US" dirty="0" smtClean="0"/>
              <a:t>possession or </a:t>
            </a:r>
            <a:r>
              <a:rPr lang="en-US" dirty="0"/>
              <a:t>under the control of a person.</a:t>
            </a:r>
          </a:p>
        </p:txBody>
      </p:sp>
      <p:sp>
        <p:nvSpPr>
          <p:cNvPr id="4"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Privately Owned Weapons</a:t>
            </a:r>
          </a:p>
        </p:txBody>
      </p:sp>
    </p:spTree>
    <p:extLst>
      <p:ext uri="{BB962C8B-B14F-4D97-AF65-F5344CB8AC3E}">
        <p14:creationId xmlns:p14="http://schemas.microsoft.com/office/powerpoint/2010/main" val="1375741310"/>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Privately Owned Weapons</a:t>
            </a:r>
          </a:p>
        </p:txBody>
      </p:sp>
      <p:sp>
        <p:nvSpPr>
          <p:cNvPr id="4" name="Rectangle 3"/>
          <p:cNvSpPr/>
          <p:nvPr/>
        </p:nvSpPr>
        <p:spPr>
          <a:xfrm>
            <a:off x="65315" y="1020762"/>
            <a:ext cx="11877869" cy="5262979"/>
          </a:xfrm>
          <a:prstGeom prst="rect">
            <a:avLst/>
          </a:prstGeom>
        </p:spPr>
        <p:txBody>
          <a:bodyPr wrap="square">
            <a:spAutoFit/>
          </a:bodyPr>
          <a:lstStyle/>
          <a:p>
            <a:r>
              <a:rPr lang="en-US" sz="2400" b="1" u="sng" dirty="0">
                <a:solidFill>
                  <a:srgbClr val="000000"/>
                </a:solidFill>
              </a:rPr>
              <a:t>Prohibited </a:t>
            </a:r>
            <a:r>
              <a:rPr lang="en-US" sz="2400" b="1" u="sng" dirty="0" smtClean="0">
                <a:solidFill>
                  <a:srgbClr val="000000"/>
                </a:solidFill>
              </a:rPr>
              <a:t>Items/Practices:</a:t>
            </a:r>
          </a:p>
          <a:p>
            <a:endParaRPr lang="en-US" sz="2400" b="1" u="sng" dirty="0">
              <a:solidFill>
                <a:srgbClr val="000000"/>
              </a:solidFill>
            </a:endParaRPr>
          </a:p>
          <a:p>
            <a:pPr marL="285750" indent="-285750">
              <a:buFont typeface="Arial" panose="020B0604020202020204" pitchFamily="34" charset="0"/>
              <a:buChar char="•"/>
            </a:pPr>
            <a:r>
              <a:rPr lang="en-US" dirty="0" smtClean="0"/>
              <a:t>Any </a:t>
            </a:r>
            <a:r>
              <a:rPr lang="en-US" dirty="0"/>
              <a:t>"brass knuckles" or "knucks</a:t>
            </a:r>
            <a:r>
              <a:rPr lang="en-US" dirty="0" smtClean="0"/>
              <a:t>.“ Blackjacks</a:t>
            </a:r>
            <a:r>
              <a:rPr lang="en-US" dirty="0"/>
              <a:t>, saps, cudgel type weapons or clubs, nightsticks, riot </a:t>
            </a:r>
            <a:r>
              <a:rPr lang="en-US" dirty="0" smtClean="0"/>
              <a:t>batons, homemade </a:t>
            </a:r>
            <a:r>
              <a:rPr lang="en-US" dirty="0"/>
              <a:t>clubs, and expandable </a:t>
            </a:r>
            <a:r>
              <a:rPr lang="en-US" dirty="0" smtClean="0"/>
              <a:t>batons. Nunchakus</a:t>
            </a:r>
            <a:r>
              <a:rPr lang="en-US" dirty="0"/>
              <a:t>, throwing stars, throwing spikes, shurikins, swords, kung fu </a:t>
            </a:r>
            <a:r>
              <a:rPr lang="en-US" dirty="0" smtClean="0"/>
              <a:t>sticks, garrotes</a:t>
            </a:r>
            <a:r>
              <a:rPr lang="en-US" dirty="0"/>
              <a:t>, or other related martial arts weapons. </a:t>
            </a: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Personnel </a:t>
            </a:r>
            <a:r>
              <a:rPr lang="en-US" dirty="0"/>
              <a:t>may possess or </a:t>
            </a:r>
            <a:r>
              <a:rPr lang="en-US" dirty="0" smtClean="0"/>
              <a:t>use nunchaku </a:t>
            </a:r>
            <a:r>
              <a:rPr lang="en-US" dirty="0"/>
              <a:t>and kung fu sticks only in connection with martial arts training, practice, </a:t>
            </a:r>
            <a:r>
              <a:rPr lang="en-US" dirty="0" smtClean="0"/>
              <a:t>and exhibitions</a:t>
            </a:r>
            <a:r>
              <a:rPr lang="en-US" dirty="0"/>
              <a:t>. They will not be used in a threatening manner and may never be carried </a:t>
            </a:r>
            <a:r>
              <a:rPr lang="en-US" dirty="0" smtClean="0"/>
              <a:t>in a </a:t>
            </a:r>
            <a:r>
              <a:rPr lang="en-US" dirty="0"/>
              <a:t>concealed manner. </a:t>
            </a:r>
            <a:r>
              <a:rPr lang="en-US" b="1" i="1" u="sng" dirty="0"/>
              <a:t>Personnel residing in the barracks will store such item(s) in </a:t>
            </a:r>
            <a:r>
              <a:rPr lang="en-US" b="1" i="1" u="sng" dirty="0" smtClean="0"/>
              <a:t>the unit </a:t>
            </a:r>
            <a:r>
              <a:rPr lang="en-US" b="1" i="1" u="sng" dirty="0"/>
              <a:t>arms room.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Any Taser, </a:t>
            </a:r>
            <a:r>
              <a:rPr lang="en-US" dirty="0"/>
              <a:t>stun gun, cattle prod or other device designed to deliver an </a:t>
            </a:r>
            <a:r>
              <a:rPr lang="en-US" dirty="0" smtClean="0"/>
              <a:t>electrical shock</a:t>
            </a:r>
            <a:r>
              <a:rPr lang="en-US"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Any </a:t>
            </a:r>
            <a:r>
              <a:rPr lang="en-US" dirty="0"/>
              <a:t>razor, ice pick, or letter opener carried in a concealed manner. This </a:t>
            </a:r>
            <a:r>
              <a:rPr lang="en-US" dirty="0" smtClean="0"/>
              <a:t>includes the </a:t>
            </a:r>
            <a:r>
              <a:rPr lang="en-US" dirty="0"/>
              <a:t>following items: sword canes, sword umbrellas, penknives, lipstick knives, and </a:t>
            </a:r>
            <a:r>
              <a:rPr lang="en-US" dirty="0" smtClean="0"/>
              <a:t>any other </a:t>
            </a:r>
            <a:r>
              <a:rPr lang="en-US" dirty="0"/>
              <a:t>blade that is disguised to resemble everyday items</a:t>
            </a:r>
            <a:r>
              <a:rPr lang="en-US" dirty="0" smtClean="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Dummy </a:t>
            </a:r>
            <a:r>
              <a:rPr lang="en-US" dirty="0"/>
              <a:t>hand grenades/IEDs. (Military training aids are exempted and are </a:t>
            </a:r>
            <a:r>
              <a:rPr lang="en-US" dirty="0" smtClean="0"/>
              <a:t>required to </a:t>
            </a:r>
            <a:r>
              <a:rPr lang="en-US" dirty="0"/>
              <a:t>be maintained by and at military organizations in a controlled environment</a:t>
            </a:r>
            <a:r>
              <a:rPr lang="en-US" dirty="0" smtClean="0"/>
              <a:t>)</a:t>
            </a:r>
            <a:endParaRPr lang="en-US" dirty="0"/>
          </a:p>
        </p:txBody>
      </p:sp>
    </p:spTree>
    <p:extLst>
      <p:ext uri="{BB962C8B-B14F-4D97-AF65-F5344CB8AC3E}">
        <p14:creationId xmlns:p14="http://schemas.microsoft.com/office/powerpoint/2010/main" val="79195330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892706"/>
            <a:ext cx="12005387" cy="5616922"/>
          </a:xfrm>
          <a:prstGeom prst="rect">
            <a:avLst/>
          </a:prstGeom>
        </p:spPr>
        <p:txBody>
          <a:bodyPr wrap="square">
            <a:spAutoFit/>
          </a:bodyPr>
          <a:lstStyle/>
          <a:p>
            <a:r>
              <a:rPr lang="en-US" b="1" u="sng" dirty="0">
                <a:solidFill>
                  <a:srgbClr val="000000"/>
                </a:solidFill>
              </a:rPr>
              <a:t>Prohibited </a:t>
            </a:r>
            <a:r>
              <a:rPr lang="en-US" b="1" u="sng" dirty="0" smtClean="0">
                <a:solidFill>
                  <a:srgbClr val="000000"/>
                </a:solidFill>
              </a:rPr>
              <a:t>Items/Practices cont.:</a:t>
            </a:r>
            <a:endParaRPr lang="en-US" b="1" u="sng" dirty="0">
              <a:solidFill>
                <a:srgbClr val="000000"/>
              </a:solidFill>
            </a:endParaRPr>
          </a:p>
          <a:p>
            <a:endParaRPr lang="en-US" dirty="0" smtClean="0"/>
          </a:p>
          <a:p>
            <a:pPr marL="285750" indent="-285750">
              <a:buFont typeface="Arial" panose="020B0604020202020204" pitchFamily="34" charset="0"/>
              <a:buChar char="•"/>
            </a:pPr>
            <a:r>
              <a:rPr lang="en-US" sz="1700" dirty="0" smtClean="0"/>
              <a:t>Any </a:t>
            </a:r>
            <a:r>
              <a:rPr lang="en-US" sz="1700" dirty="0"/>
              <a:t>poisonous gases, pyrotechnics, explosives or incendiary devices of any type (other than ammunition for firearms) including simulators, exploding targets (Tannerite), fireworks, and grenades, except when authorized for military use. </a:t>
            </a:r>
            <a:endParaRPr lang="en-US" sz="1700" dirty="0" smtClean="0"/>
          </a:p>
          <a:p>
            <a:pPr marL="285750" indent="-285750">
              <a:buFont typeface="Arial" panose="020B0604020202020204" pitchFamily="34" charset="0"/>
              <a:buChar char="•"/>
            </a:pPr>
            <a:endParaRPr lang="en-US" sz="1700" dirty="0"/>
          </a:p>
          <a:p>
            <a:pPr marL="285750" indent="-285750">
              <a:buFont typeface="Arial" panose="020B0604020202020204" pitchFamily="34" charset="0"/>
              <a:buChar char="•"/>
            </a:pPr>
            <a:r>
              <a:rPr lang="en-US" sz="1700" dirty="0" smtClean="0"/>
              <a:t>Any </a:t>
            </a:r>
            <a:r>
              <a:rPr lang="en-US" sz="1700" dirty="0"/>
              <a:t>type of weapon by whatever name known which will, or which </a:t>
            </a:r>
            <a:r>
              <a:rPr lang="en-US" sz="1700" dirty="0" smtClean="0"/>
              <a:t>may be </a:t>
            </a:r>
            <a:r>
              <a:rPr lang="en-US" sz="1700" dirty="0"/>
              <a:t>readily converted to, expel a projectile by the action of an explosive or other propellant, the barrel or barrels of which have a bore of more than one-half inch in diameter, except a shotgun or shotgun shell which the Director finds is generally recognized as particularly suitable for sporting </a:t>
            </a:r>
            <a:r>
              <a:rPr lang="en-US" sz="1700" dirty="0" smtClean="0"/>
              <a:t>purposes</a:t>
            </a:r>
            <a:endParaRPr lang="en-US" sz="1700" dirty="0"/>
          </a:p>
          <a:p>
            <a:pPr marL="285750" indent="-285750">
              <a:buFont typeface="Arial" panose="020B0604020202020204" pitchFamily="34" charset="0"/>
              <a:buChar char="•"/>
            </a:pPr>
            <a:endParaRPr lang="en-US" sz="1700" dirty="0" smtClean="0"/>
          </a:p>
          <a:p>
            <a:pPr marL="285750" indent="-285750">
              <a:buFont typeface="Arial" panose="020B0604020202020204" pitchFamily="34" charset="0"/>
              <a:buChar char="•"/>
            </a:pPr>
            <a:r>
              <a:rPr lang="en-US" sz="1700" dirty="0" smtClean="0"/>
              <a:t>Any </a:t>
            </a:r>
            <a:r>
              <a:rPr lang="en-US" sz="1700" dirty="0"/>
              <a:t>combination </a:t>
            </a:r>
            <a:r>
              <a:rPr lang="en-US" sz="1700" dirty="0" smtClean="0"/>
              <a:t>of parts </a:t>
            </a:r>
            <a:r>
              <a:rPr lang="en-US" sz="1700" dirty="0"/>
              <a:t>either designed or intended for use in converting any device into a destructive device </a:t>
            </a:r>
            <a:r>
              <a:rPr lang="en-US" sz="1700" dirty="0" smtClean="0"/>
              <a:t>and </a:t>
            </a:r>
            <a:r>
              <a:rPr lang="en-US" sz="1700" dirty="0"/>
              <a:t>from which a destructive device may be readily assembled. No destructive device, to include gunpowder and primers for reloading / muzzle loading will be maintained in barracks.</a:t>
            </a:r>
          </a:p>
          <a:p>
            <a:pPr marL="285750" indent="-285750">
              <a:buFont typeface="Arial" panose="020B0604020202020204" pitchFamily="34" charset="0"/>
              <a:buChar char="•"/>
            </a:pPr>
            <a:endParaRPr lang="en-US" sz="1700" dirty="0"/>
          </a:p>
          <a:p>
            <a:pPr marL="285750" indent="-285750">
              <a:buFont typeface="Arial" panose="020B0604020202020204" pitchFamily="34" charset="0"/>
              <a:buChar char="•"/>
            </a:pPr>
            <a:r>
              <a:rPr lang="en-US" sz="1700" dirty="0" smtClean="0"/>
              <a:t>Armor-piercing </a:t>
            </a:r>
            <a:r>
              <a:rPr lang="en-US" sz="1700" dirty="0"/>
              <a:t>ammunition as defined by the ATF. Any ammunition that has been designed, manufactured, or adapted for the purpose of defeating metal armor of any type or soft body armor, such as worn by law enforcement personnel</a:t>
            </a:r>
            <a:r>
              <a:rPr lang="en-US" sz="1700" dirty="0" smtClean="0"/>
              <a:t>..</a:t>
            </a:r>
          </a:p>
          <a:p>
            <a:endParaRPr lang="en-US" sz="1700" dirty="0" smtClean="0"/>
          </a:p>
          <a:p>
            <a:pPr marL="342900" indent="-342900">
              <a:buFont typeface="Wingdings" panose="05000000000000000000" pitchFamily="2" charset="2"/>
              <a:buChar char="v"/>
            </a:pPr>
            <a:r>
              <a:rPr lang="en-US" sz="1700" b="1" i="1" dirty="0" smtClean="0"/>
              <a:t>Note: In family housing on Fort Riley (not barracks) gunpowder </a:t>
            </a:r>
            <a:r>
              <a:rPr lang="en-US" sz="1700" b="1" i="1" dirty="0"/>
              <a:t>for legitimate reloading or muzzle loading weapons are authorized </a:t>
            </a:r>
            <a:r>
              <a:rPr lang="en-US" sz="1700" b="1" i="1" dirty="0" smtClean="0"/>
              <a:t>as ammunition</a:t>
            </a:r>
            <a:r>
              <a:rPr lang="en-US" sz="1700" b="1" i="1" dirty="0"/>
              <a:t>. Possession and storage of reasonable amounts not more than 1 </a:t>
            </a:r>
            <a:r>
              <a:rPr lang="en-US" sz="1700" b="1" i="1" dirty="0" err="1" smtClean="0"/>
              <a:t>lb</a:t>
            </a:r>
            <a:r>
              <a:rPr lang="en-US" sz="1700" b="1" i="1" dirty="0" smtClean="0"/>
              <a:t> (0.454 </a:t>
            </a:r>
            <a:r>
              <a:rPr lang="en-US" sz="1700" b="1" i="1" dirty="0"/>
              <a:t>kg) of commercially manufactured sporting black powder or 20 pounds (9 kg) </a:t>
            </a:r>
            <a:r>
              <a:rPr lang="en-US" sz="1700" b="1" i="1" dirty="0" smtClean="0"/>
              <a:t>of smokeless </a:t>
            </a:r>
            <a:r>
              <a:rPr lang="en-US" sz="1700" b="1" i="1" dirty="0"/>
              <a:t>powder for hand loading of small arms ammunition for </a:t>
            </a:r>
            <a:r>
              <a:rPr lang="en-US" sz="1700" b="1" i="1" dirty="0" smtClean="0"/>
              <a:t>personal use is </a:t>
            </a:r>
            <a:r>
              <a:rPr lang="en-US" sz="1700" b="1" i="1" dirty="0"/>
              <a:t>authorized</a:t>
            </a:r>
            <a:r>
              <a:rPr lang="en-US" sz="1700" b="1" i="1" dirty="0" smtClean="0"/>
              <a:t>.  May not be stored in Arms Rooms</a:t>
            </a:r>
            <a:endParaRPr lang="en-US" sz="1700" b="1" i="1" dirty="0"/>
          </a:p>
        </p:txBody>
      </p:sp>
      <p:sp>
        <p:nvSpPr>
          <p:cNvPr id="6"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Privately Owned Weapons</a:t>
            </a:r>
          </a:p>
        </p:txBody>
      </p:sp>
    </p:spTree>
    <p:extLst>
      <p:ext uri="{BB962C8B-B14F-4D97-AF65-F5344CB8AC3E}">
        <p14:creationId xmlns:p14="http://schemas.microsoft.com/office/powerpoint/2010/main" val="112685813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1299" y="1008418"/>
            <a:ext cx="7221893" cy="4339650"/>
          </a:xfrm>
          <a:prstGeom prst="rect">
            <a:avLst/>
          </a:prstGeom>
        </p:spPr>
        <p:txBody>
          <a:bodyPr wrap="square">
            <a:spAutoFit/>
          </a:bodyPr>
          <a:lstStyle/>
          <a:p>
            <a:r>
              <a:rPr lang="en-US" b="1" u="sng" dirty="0">
                <a:solidFill>
                  <a:srgbClr val="000000"/>
                </a:solidFill>
              </a:rPr>
              <a:t>Prohibited Items/Practices cont</a:t>
            </a:r>
            <a:r>
              <a:rPr lang="en-US" b="1" u="sng" dirty="0" smtClean="0">
                <a:solidFill>
                  <a:srgbClr val="000000"/>
                </a:solidFill>
              </a:rPr>
              <a:t>.:</a:t>
            </a:r>
          </a:p>
          <a:p>
            <a:endParaRPr lang="en-US" b="1" u="sng" dirty="0">
              <a:solidFill>
                <a:srgbClr val="000000"/>
              </a:solidFill>
            </a:endParaRPr>
          </a:p>
          <a:p>
            <a:pPr marL="285750" indent="-285750">
              <a:buFont typeface="Arial" panose="020B0604020202020204" pitchFamily="34" charset="0"/>
              <a:buChar char="•"/>
            </a:pPr>
            <a:r>
              <a:rPr lang="en-US" dirty="0" smtClean="0"/>
              <a:t>The </a:t>
            </a:r>
            <a:r>
              <a:rPr lang="en-US" dirty="0"/>
              <a:t>open carry of any weapon within the Fort Riley cantonment area </a:t>
            </a:r>
            <a:r>
              <a:rPr lang="en-US" dirty="0" smtClean="0"/>
              <a:t>is prohibited </a:t>
            </a:r>
            <a:r>
              <a:rPr lang="en-US" dirty="0"/>
              <a:t>except at authorized ranges and authorized areas</a:t>
            </a:r>
            <a:r>
              <a:rPr lang="en-US" dirty="0" smtClean="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The </a:t>
            </a:r>
            <a:r>
              <a:rPr lang="en-US" dirty="0"/>
              <a:t>carrying of a concealed weapon on </a:t>
            </a:r>
            <a:r>
              <a:rPr lang="en-US" dirty="0" smtClean="0"/>
              <a:t>Fort Riley is </a:t>
            </a:r>
            <a:r>
              <a:rPr lang="en-US" dirty="0"/>
              <a:t>prohibited regardless </a:t>
            </a:r>
            <a:r>
              <a:rPr lang="en-US" dirty="0" smtClean="0"/>
              <a:t>of whether </a:t>
            </a:r>
            <a:r>
              <a:rPr lang="en-US" dirty="0"/>
              <a:t>a state or county permit has been </a:t>
            </a:r>
            <a:r>
              <a:rPr lang="en-US" dirty="0" smtClean="0"/>
              <a:t>obtained.</a:t>
            </a:r>
            <a:br>
              <a:rPr lang="en-US" dirty="0" smtClean="0"/>
            </a:br>
            <a:endParaRPr lang="en-US" dirty="0" smtClean="0"/>
          </a:p>
          <a:p>
            <a:pPr marL="285750" indent="-285750">
              <a:buFont typeface="Arial" panose="020B0604020202020204" pitchFamily="34" charset="0"/>
              <a:buChar char="•"/>
            </a:pPr>
            <a:r>
              <a:rPr lang="en-US" sz="2400" dirty="0" smtClean="0">
                <a:latin typeface="Arial" charset="0"/>
                <a:ea typeface="Times New Roman" pitchFamily="18" charset="0"/>
                <a:cs typeface="Arial" charset="0"/>
              </a:rPr>
              <a:t>State Policies:</a:t>
            </a:r>
          </a:p>
          <a:p>
            <a:pPr marL="742950" lvl="1" indent="-285750">
              <a:buFont typeface="Arial" panose="020B0604020202020204" pitchFamily="34" charset="0"/>
              <a:buChar char="•"/>
            </a:pPr>
            <a:r>
              <a:rPr lang="en-US" dirty="0" smtClean="0">
                <a:latin typeface="Arial" charset="0"/>
                <a:ea typeface="Times New Roman" pitchFamily="18" charset="0"/>
                <a:cs typeface="Arial" charset="0"/>
              </a:rPr>
              <a:t>KS </a:t>
            </a:r>
            <a:r>
              <a:rPr lang="en-US" dirty="0">
                <a:latin typeface="Arial" charset="0"/>
                <a:ea typeface="Times New Roman" pitchFamily="18" charset="0"/>
                <a:cs typeface="Arial" charset="0"/>
              </a:rPr>
              <a:t>/ MO – No state registration </a:t>
            </a:r>
            <a:r>
              <a:rPr lang="en-US" dirty="0" smtClean="0">
                <a:latin typeface="Arial" charset="0"/>
                <a:ea typeface="Times New Roman" pitchFamily="18" charset="0"/>
                <a:cs typeface="Arial" charset="0"/>
              </a:rPr>
              <a:t>/ Constitutional Carry</a:t>
            </a:r>
          </a:p>
          <a:p>
            <a:pPr marL="742950" lvl="1" indent="-285750">
              <a:buFont typeface="Arial" panose="020B0604020202020204" pitchFamily="34" charset="0"/>
              <a:buChar char="•"/>
            </a:pPr>
            <a:r>
              <a:rPr lang="en-US" dirty="0" smtClean="0">
                <a:latin typeface="Arial" charset="0"/>
                <a:ea typeface="Times New Roman" pitchFamily="18" charset="0"/>
                <a:cs typeface="Arial" charset="0"/>
              </a:rPr>
              <a:t>Ok – Reciprocal </a:t>
            </a:r>
            <a:r>
              <a:rPr lang="en-US" dirty="0">
                <a:latin typeface="Arial" charset="0"/>
                <a:ea typeface="Times New Roman" pitchFamily="18" charset="0"/>
                <a:cs typeface="Arial" charset="0"/>
              </a:rPr>
              <a:t>based on </a:t>
            </a:r>
            <a:r>
              <a:rPr lang="en-US" dirty="0" smtClean="0">
                <a:latin typeface="Arial" charset="0"/>
                <a:ea typeface="Times New Roman" pitchFamily="18" charset="0"/>
                <a:cs typeface="Arial" charset="0"/>
              </a:rPr>
              <a:t>residency</a:t>
            </a:r>
            <a:endParaRPr lang="en-US" dirty="0">
              <a:latin typeface="Arial" charset="0"/>
              <a:ea typeface="Times New Roman" pitchFamily="18" charset="0"/>
              <a:cs typeface="Arial" charset="0"/>
            </a:endParaRPr>
          </a:p>
          <a:p>
            <a:pPr marL="742950" lvl="1" indent="-285750">
              <a:buFont typeface="Arial" panose="020B0604020202020204" pitchFamily="34" charset="0"/>
              <a:buChar char="•"/>
            </a:pPr>
            <a:r>
              <a:rPr lang="en-US" dirty="0" smtClean="0">
                <a:latin typeface="Arial" charset="0"/>
                <a:ea typeface="Times New Roman" pitchFamily="18" charset="0"/>
                <a:cs typeface="Arial" charset="0"/>
              </a:rPr>
              <a:t>CO, NE – Reciprocal based on CC license</a:t>
            </a:r>
          </a:p>
          <a:p>
            <a:pPr marL="742950" lvl="1" indent="-285750">
              <a:buFont typeface="Arial" panose="020B0604020202020204" pitchFamily="34" charset="0"/>
              <a:buChar char="•"/>
            </a:pPr>
            <a:r>
              <a:rPr lang="en-US" dirty="0" smtClean="0">
                <a:latin typeface="Arial" charset="0"/>
                <a:ea typeface="Times New Roman" pitchFamily="18" charset="0"/>
                <a:cs typeface="Arial" charset="0"/>
              </a:rPr>
              <a:t>Check local laws for specifics</a:t>
            </a:r>
            <a:endParaRPr lang="en-US" dirty="0">
              <a:ea typeface="Times New Roman" pitchFamily="18" charset="0"/>
              <a:cs typeface="Arial" charset="0"/>
            </a:endParaRPr>
          </a:p>
          <a:p>
            <a:pPr marL="285750" indent="-285750">
              <a:buFont typeface="Arial" panose="020B0604020202020204" pitchFamily="34" charset="0"/>
              <a:buChar char="•"/>
            </a:pPr>
            <a:endParaRPr lang="en-US" dirty="0">
              <a:solidFill>
                <a:srgbClr val="00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3192" y="4506687"/>
            <a:ext cx="1940767" cy="177252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8980" y="4506687"/>
            <a:ext cx="2313019" cy="1772520"/>
          </a:xfrm>
          <a:prstGeom prst="rect">
            <a:avLst/>
          </a:prstGeom>
        </p:spPr>
      </p:pic>
      <p:sp>
        <p:nvSpPr>
          <p:cNvPr id="8"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Privately Owned Weapons</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3192" y="1107329"/>
            <a:ext cx="4848807" cy="3268728"/>
          </a:xfrm>
          <a:prstGeom prst="rect">
            <a:avLst/>
          </a:prstGeom>
        </p:spPr>
      </p:pic>
    </p:spTree>
    <p:extLst>
      <p:ext uri="{BB962C8B-B14F-4D97-AF65-F5344CB8AC3E}">
        <p14:creationId xmlns:p14="http://schemas.microsoft.com/office/powerpoint/2010/main" val="1921922368"/>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Privately Owned Weapons</a:t>
            </a:r>
          </a:p>
        </p:txBody>
      </p:sp>
      <p:sp>
        <p:nvSpPr>
          <p:cNvPr id="4" name="Rectangle 3"/>
          <p:cNvSpPr/>
          <p:nvPr/>
        </p:nvSpPr>
        <p:spPr>
          <a:xfrm>
            <a:off x="224132" y="1179382"/>
            <a:ext cx="4543812" cy="5355312"/>
          </a:xfrm>
          <a:prstGeom prst="rect">
            <a:avLst/>
          </a:prstGeom>
        </p:spPr>
        <p:txBody>
          <a:bodyPr wrap="square">
            <a:spAutoFit/>
          </a:bodyPr>
          <a:lstStyle/>
          <a:p>
            <a:r>
              <a:rPr lang="en-US" b="1" u="sng" dirty="0" smtClean="0">
                <a:solidFill>
                  <a:srgbClr val="000000"/>
                </a:solidFill>
              </a:rPr>
              <a:t>QUICK REFERENCE:</a:t>
            </a:r>
          </a:p>
          <a:p>
            <a:endParaRPr lang="en-US" b="1" u="sng" dirty="0">
              <a:solidFill>
                <a:srgbClr val="000000"/>
              </a:solidFill>
            </a:endParaRPr>
          </a:p>
          <a:p>
            <a:r>
              <a:rPr lang="en-US" dirty="0" smtClean="0">
                <a:solidFill>
                  <a:srgbClr val="000000"/>
                </a:solidFill>
              </a:rPr>
              <a:t>For a summary of which category a specific item falls, whether it requires registration, and if it can be brought onto Fort Riley, reference FR 190-1 Appendix E.</a:t>
            </a:r>
          </a:p>
          <a:p>
            <a:endParaRPr lang="en-US" dirty="0">
              <a:solidFill>
                <a:srgbClr val="000000"/>
              </a:solidFill>
            </a:endParaRPr>
          </a:p>
          <a:p>
            <a:r>
              <a:rPr lang="en-US" dirty="0" smtClean="0">
                <a:solidFill>
                  <a:srgbClr val="000000"/>
                </a:solidFill>
              </a:rPr>
              <a:t>For all Fort Riley forms, regulations, pamphlets, supplements, and the </a:t>
            </a:r>
            <a:r>
              <a:rPr lang="en-US" dirty="0">
                <a:solidFill>
                  <a:srgbClr val="000000"/>
                </a:solidFill>
              </a:rPr>
              <a:t>CG Policy Letters go </a:t>
            </a:r>
            <a:r>
              <a:rPr lang="en-US" dirty="0" smtClean="0">
                <a:solidFill>
                  <a:srgbClr val="000000"/>
                </a:solidFill>
              </a:rPr>
              <a:t>to: </a:t>
            </a:r>
            <a:r>
              <a:rPr lang="en-US" b="1" dirty="0" smtClean="0">
                <a:solidFill>
                  <a:srgbClr val="0070C0"/>
                </a:solidFill>
              </a:rPr>
              <a:t>http</a:t>
            </a:r>
            <a:r>
              <a:rPr lang="en-US" b="1" dirty="0">
                <a:solidFill>
                  <a:srgbClr val="0070C0"/>
                </a:solidFill>
              </a:rPr>
              <a:t>://www.riley.army.mil/News/Article-Display/Article/472159/fort-riley-publications</a:t>
            </a:r>
            <a:r>
              <a:rPr lang="en-US" b="1" dirty="0" smtClean="0">
                <a:solidFill>
                  <a:srgbClr val="0070C0"/>
                </a:solidFill>
              </a:rPr>
              <a:t>/</a:t>
            </a:r>
          </a:p>
          <a:p>
            <a:endParaRPr lang="en-US" b="1" dirty="0">
              <a:solidFill>
                <a:srgbClr val="0070C0"/>
              </a:solidFill>
            </a:endParaRPr>
          </a:p>
          <a:p>
            <a:r>
              <a:rPr lang="en-US" b="1" dirty="0" smtClean="0"/>
              <a:t>Select the item you wish to view and log in.  The FR 102 can be found under forms and the 190-1 under regulations.</a:t>
            </a:r>
          </a:p>
          <a:p>
            <a:endParaRPr lang="en-US" b="1" dirty="0" smtClean="0">
              <a:solidFill>
                <a:srgbClr val="FF0000"/>
              </a:solidFill>
            </a:endParaRPr>
          </a:p>
          <a:p>
            <a:endParaRPr lang="en-US" dirty="0">
              <a:solidFill>
                <a:srgbClr val="000000"/>
              </a:solidFill>
            </a:endParaRPr>
          </a:p>
        </p:txBody>
      </p:sp>
      <p:pic>
        <p:nvPicPr>
          <p:cNvPr id="7" name="Picture 6"/>
          <p:cNvPicPr>
            <a:picLocks noChangeAspect="1"/>
          </p:cNvPicPr>
          <p:nvPr/>
        </p:nvPicPr>
        <p:blipFill>
          <a:blip r:embed="rId3"/>
          <a:stretch>
            <a:fillRect/>
          </a:stretch>
        </p:blipFill>
        <p:spPr>
          <a:xfrm>
            <a:off x="5178490" y="1020762"/>
            <a:ext cx="5952930" cy="5333385"/>
          </a:xfrm>
          <a:prstGeom prst="rect">
            <a:avLst/>
          </a:prstGeom>
        </p:spPr>
      </p:pic>
    </p:spTree>
    <p:extLst>
      <p:ext uri="{BB962C8B-B14F-4D97-AF65-F5344CB8AC3E}">
        <p14:creationId xmlns:p14="http://schemas.microsoft.com/office/powerpoint/2010/main" val="1346040988"/>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Privately Owned Weapons</a:t>
            </a:r>
          </a:p>
        </p:txBody>
      </p:sp>
      <p:pic>
        <p:nvPicPr>
          <p:cNvPr id="2" name="Picture 1"/>
          <p:cNvPicPr>
            <a:picLocks noChangeAspect="1"/>
          </p:cNvPicPr>
          <p:nvPr/>
        </p:nvPicPr>
        <p:blipFill>
          <a:blip r:embed="rId3"/>
          <a:stretch>
            <a:fillRect/>
          </a:stretch>
        </p:blipFill>
        <p:spPr>
          <a:xfrm>
            <a:off x="329498" y="1020762"/>
            <a:ext cx="5726070" cy="5304343"/>
          </a:xfrm>
          <a:prstGeom prst="rect">
            <a:avLst/>
          </a:prstGeom>
        </p:spPr>
      </p:pic>
      <p:sp>
        <p:nvSpPr>
          <p:cNvPr id="10" name="Text Box 4"/>
          <p:cNvSpPr txBox="1">
            <a:spLocks noChangeArrowheads="1"/>
          </p:cNvSpPr>
          <p:nvPr/>
        </p:nvSpPr>
        <p:spPr bwMode="auto">
          <a:xfrm>
            <a:off x="6055569" y="1434787"/>
            <a:ext cx="6136432" cy="3785652"/>
          </a:xfrm>
          <a:prstGeom prst="rect">
            <a:avLst/>
          </a:prstGeom>
          <a:noFill/>
          <a:ln w="9525">
            <a:noFill/>
            <a:miter lim="800000"/>
            <a:headEnd/>
            <a:tailEnd/>
          </a:ln>
        </p:spPr>
        <p:txBody>
          <a:bodyPr wrap="square">
            <a:spAutoFit/>
          </a:bodyPr>
          <a:lstStyle/>
          <a:p>
            <a:pPr algn="ctr"/>
            <a:r>
              <a:rPr lang="en-US" sz="2400" u="sng" dirty="0" smtClean="0"/>
              <a:t>FR 102-2 (MAR 2018)</a:t>
            </a:r>
          </a:p>
          <a:p>
            <a:pPr>
              <a:buFontTx/>
              <a:buChar char="•"/>
            </a:pPr>
            <a:endParaRPr lang="en-US" sz="2400" dirty="0" smtClean="0"/>
          </a:p>
          <a:p>
            <a:pPr marL="285750" indent="-285750">
              <a:buFont typeface="Arial" panose="020B0604020202020204" pitchFamily="34" charset="0"/>
              <a:buChar char="•"/>
            </a:pPr>
            <a:r>
              <a:rPr lang="en-US" sz="2400" dirty="0" smtClean="0"/>
              <a:t>Register </a:t>
            </a:r>
            <a:r>
              <a:rPr lang="en-US" sz="2400" dirty="0"/>
              <a:t>up to </a:t>
            </a:r>
            <a:r>
              <a:rPr lang="en-US" sz="2400" dirty="0" smtClean="0"/>
              <a:t>5 firearms </a:t>
            </a:r>
            <a:r>
              <a:rPr lang="en-US" sz="2400" dirty="0"/>
              <a:t>per </a:t>
            </a:r>
            <a:r>
              <a:rPr lang="en-US" sz="2400" dirty="0" smtClean="0"/>
              <a:t>form</a:t>
            </a: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 </a:t>
            </a:r>
            <a:r>
              <a:rPr lang="en-US" sz="2400" dirty="0" smtClean="0"/>
              <a:t>Valid for 5 calendar days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smtClean="0"/>
              <a:t>Required in order to receive permanent registration.  (Commanders should not approve 102-1 without verifying the approved 102-2)</a:t>
            </a:r>
            <a:endParaRPr lang="en-US" sz="2400" dirty="0"/>
          </a:p>
        </p:txBody>
      </p:sp>
    </p:spTree>
    <p:extLst>
      <p:ext uri="{BB962C8B-B14F-4D97-AF65-F5344CB8AC3E}">
        <p14:creationId xmlns:p14="http://schemas.microsoft.com/office/powerpoint/2010/main" val="26216695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574915" y="1036692"/>
            <a:ext cx="1622560" cy="400110"/>
          </a:xfrm>
          <a:prstGeom prst="rect">
            <a:avLst/>
          </a:prstGeom>
          <a:noFill/>
        </p:spPr>
        <p:txBody>
          <a:bodyPr wrap="none" rtlCol="0">
            <a:spAutoFit/>
          </a:bodyPr>
          <a:lstStyle/>
          <a:p>
            <a:r>
              <a:rPr lang="en-US" sz="2000" b="1" dirty="0" smtClean="0"/>
              <a:t>Rail Guards</a:t>
            </a:r>
            <a:endParaRPr lang="en-US" sz="2000" b="1" dirty="0"/>
          </a:p>
        </p:txBody>
      </p:sp>
      <p:sp>
        <p:nvSpPr>
          <p:cNvPr id="6" name="Rectangle 5"/>
          <p:cNvSpPr/>
          <p:nvPr/>
        </p:nvSpPr>
        <p:spPr>
          <a:xfrm>
            <a:off x="0" y="1537421"/>
            <a:ext cx="12192000" cy="4524315"/>
          </a:xfrm>
          <a:prstGeom prst="rect">
            <a:avLst/>
          </a:prstGeom>
        </p:spPr>
        <p:txBody>
          <a:bodyPr wrap="square">
            <a:spAutoFit/>
          </a:bodyPr>
          <a:lstStyle/>
          <a:p>
            <a:pPr marL="285750" indent="-285750">
              <a:buFont typeface="Arial" panose="020B0604020202020204" pitchFamily="34" charset="0"/>
              <a:buChar char="•"/>
            </a:pPr>
            <a:r>
              <a:rPr lang="en-US" dirty="0" smtClean="0"/>
              <a:t>Physical Security Requirements remain during rail load operations and shipments.</a:t>
            </a:r>
          </a:p>
          <a:p>
            <a:endParaRPr lang="en-US" dirty="0" smtClean="0"/>
          </a:p>
          <a:p>
            <a:pPr marL="285750" indent="-285750">
              <a:buFont typeface="Arial" panose="020B0604020202020204" pitchFamily="34" charset="0"/>
              <a:buChar char="•"/>
            </a:pPr>
            <a:r>
              <a:rPr lang="en-US" dirty="0" smtClean="0"/>
              <a:t>The </a:t>
            </a:r>
            <a:r>
              <a:rPr lang="en-US" dirty="0"/>
              <a:t>deploying unit commander coordinates with the installation transportation officer (continental </a:t>
            </a:r>
            <a:r>
              <a:rPr lang="en-US" dirty="0" smtClean="0"/>
              <a:t>United States</a:t>
            </a:r>
            <a:r>
              <a:rPr lang="en-US" dirty="0"/>
              <a:t>) or the unit movement coordinator (outside the continental United States) and authorized </a:t>
            </a:r>
            <a:r>
              <a:rPr lang="en-US" dirty="0" smtClean="0"/>
              <a:t>railroad representatives </a:t>
            </a:r>
            <a:r>
              <a:rPr lang="en-US" dirty="0"/>
              <a:t>on guard or escort matters</a:t>
            </a:r>
            <a:r>
              <a:rPr lang="en-US" dirty="0" smtClean="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Guards or escorts are armed at the installation </a:t>
            </a:r>
            <a:r>
              <a:rPr lang="en-US" dirty="0" smtClean="0"/>
              <a:t>commander’s discretion for CAT III and IV AA&amp;E. </a:t>
            </a:r>
            <a:r>
              <a:rPr lang="en-US" dirty="0"/>
              <a:t>When armed guards are used, all participating railroads must be notified. All armed guards </a:t>
            </a:r>
            <a:r>
              <a:rPr lang="en-US" dirty="0" smtClean="0"/>
              <a:t>must be </a:t>
            </a:r>
            <a:r>
              <a:rPr lang="en-US" dirty="0"/>
              <a:t>familiar with the rules of engagement and trained in the use of force</a:t>
            </a:r>
            <a:r>
              <a:rPr lang="en-US" dirty="0" smtClean="0"/>
              <a:t>.</a:t>
            </a:r>
          </a:p>
          <a:p>
            <a:endParaRPr lang="en-US" dirty="0"/>
          </a:p>
          <a:p>
            <a:pPr marL="285750" indent="-285750">
              <a:buFont typeface="Arial" panose="020B0604020202020204" pitchFamily="34" charset="0"/>
              <a:buChar char="•"/>
            </a:pPr>
            <a:r>
              <a:rPr lang="en-US" dirty="0"/>
              <a:t>Cargo guards or escorts maintain surveillance over military equipment during the journey </a:t>
            </a:r>
            <a:r>
              <a:rPr lang="en-US" dirty="0" smtClean="0"/>
              <a:t>and notify </a:t>
            </a:r>
            <a:r>
              <a:rPr lang="en-US" dirty="0"/>
              <a:t>railroad personnel of any </a:t>
            </a:r>
            <a:r>
              <a:rPr lang="en-US" dirty="0" smtClean="0"/>
              <a:t>problems. When </a:t>
            </a:r>
            <a:r>
              <a:rPr lang="en-US" dirty="0"/>
              <a:t>outside </a:t>
            </a:r>
            <a:r>
              <a:rPr lang="en-US" dirty="0" smtClean="0"/>
              <a:t>the continental </a:t>
            </a:r>
            <a:r>
              <a:rPr lang="en-US" dirty="0"/>
              <a:t>United States, host nation support is used when appropriate</a:t>
            </a:r>
            <a:r>
              <a:rPr lang="en-US" dirty="0" smtClean="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Escorts are instructed on locomotive and </a:t>
            </a:r>
            <a:r>
              <a:rPr lang="en-US" dirty="0" smtClean="0"/>
              <a:t>railroad safety</a:t>
            </a:r>
            <a:r>
              <a:rPr lang="en-US" dirty="0"/>
              <a:t>. Additionally, escorts will be briefed on the rules of engagement before the train leaves the station</a:t>
            </a:r>
            <a:r>
              <a:rPr lang="en-US" dirty="0" smtClean="0"/>
              <a:t>.</a:t>
            </a:r>
            <a:r>
              <a:rPr lang="en-US" dirty="0" smtClean="0">
                <a:solidFill>
                  <a:srgbClr val="FF0000"/>
                </a:solidFill>
              </a:rPr>
              <a:t> </a:t>
            </a:r>
            <a:endParaRPr lang="en-US" dirty="0"/>
          </a:p>
        </p:txBody>
      </p:sp>
      <p:sp>
        <p:nvSpPr>
          <p:cNvPr id="7" name="TextBox 6"/>
          <p:cNvSpPr txBox="1"/>
          <p:nvPr/>
        </p:nvSpPr>
        <p:spPr>
          <a:xfrm>
            <a:off x="2080895" y="535964"/>
            <a:ext cx="8610600"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Physical Security During Expeditionary Operations</a:t>
            </a:r>
          </a:p>
        </p:txBody>
      </p:sp>
    </p:spTree>
    <p:extLst>
      <p:ext uri="{BB962C8B-B14F-4D97-AF65-F5344CB8AC3E}">
        <p14:creationId xmlns:p14="http://schemas.microsoft.com/office/powerpoint/2010/main" val="242949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1+ppt_w/2"/>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Text Box 4"/>
          <p:cNvSpPr txBox="1">
            <a:spLocks noChangeArrowheads="1"/>
          </p:cNvSpPr>
          <p:nvPr/>
        </p:nvSpPr>
        <p:spPr bwMode="auto">
          <a:xfrm>
            <a:off x="5318450" y="1360142"/>
            <a:ext cx="6307494" cy="3416320"/>
          </a:xfrm>
          <a:prstGeom prst="rect">
            <a:avLst/>
          </a:prstGeom>
          <a:noFill/>
          <a:ln w="9525">
            <a:noFill/>
            <a:miter lim="800000"/>
            <a:headEnd/>
            <a:tailEnd/>
          </a:ln>
        </p:spPr>
        <p:txBody>
          <a:bodyPr wrap="square">
            <a:spAutoFit/>
          </a:bodyPr>
          <a:lstStyle/>
          <a:p>
            <a:pPr algn="ctr"/>
            <a:r>
              <a:rPr lang="en-US" sz="2400" u="sng" dirty="0" smtClean="0"/>
              <a:t>FR 102-1 (MAR 2018)</a:t>
            </a:r>
          </a:p>
          <a:p>
            <a:pPr>
              <a:buFontTx/>
              <a:buChar char="•"/>
            </a:pPr>
            <a:endParaRPr lang="en-US" sz="2400" dirty="0" smtClean="0"/>
          </a:p>
          <a:p>
            <a:pPr marL="285750" indent="-285750">
              <a:buFont typeface="Arial" panose="020B0604020202020204" pitchFamily="34" charset="0"/>
              <a:buChar char="•"/>
            </a:pPr>
            <a:r>
              <a:rPr lang="en-US" sz="2400" dirty="0" smtClean="0"/>
              <a:t>Register </a:t>
            </a:r>
            <a:r>
              <a:rPr lang="en-US" sz="2400" dirty="0"/>
              <a:t>up to </a:t>
            </a:r>
            <a:r>
              <a:rPr lang="en-US" sz="2400" dirty="0" smtClean="0"/>
              <a:t>6 firearms per form</a:t>
            </a: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 </a:t>
            </a:r>
            <a:r>
              <a:rPr lang="en-US" sz="2400" dirty="0" smtClean="0"/>
              <a:t>Valid for 3 years (All)</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smtClean="0"/>
              <a:t>Commander must maintain copies of the forms for personnel within the organization. (Generally maintained by the Unit Armorer)</a:t>
            </a:r>
            <a:endParaRPr lang="en-US" sz="2400" dirty="0"/>
          </a:p>
        </p:txBody>
      </p:sp>
      <p:sp>
        <p:nvSpPr>
          <p:cNvPr id="6"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Privately Owned Weapons</a:t>
            </a:r>
          </a:p>
        </p:txBody>
      </p:sp>
      <p:pic>
        <p:nvPicPr>
          <p:cNvPr id="4" name="Picture 3"/>
          <p:cNvPicPr>
            <a:picLocks noChangeAspect="1"/>
          </p:cNvPicPr>
          <p:nvPr/>
        </p:nvPicPr>
        <p:blipFill>
          <a:blip r:embed="rId3"/>
          <a:stretch>
            <a:fillRect/>
          </a:stretch>
        </p:blipFill>
        <p:spPr>
          <a:xfrm>
            <a:off x="317840" y="1118407"/>
            <a:ext cx="4813998" cy="5137442"/>
          </a:xfrm>
          <a:prstGeom prst="rect">
            <a:avLst/>
          </a:prstGeom>
        </p:spPr>
      </p:pic>
    </p:spTree>
    <p:extLst>
      <p:ext uri="{BB962C8B-B14F-4D97-AF65-F5344CB8AC3E}">
        <p14:creationId xmlns:p14="http://schemas.microsoft.com/office/powerpoint/2010/main" val="728261400"/>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7" name="Rectangle 3"/>
          <p:cNvSpPr>
            <a:spLocks noGrp="1" noChangeArrowheads="1"/>
          </p:cNvSpPr>
          <p:nvPr>
            <p:ph type="body" idx="4294967295"/>
          </p:nvPr>
        </p:nvSpPr>
        <p:spPr bwMode="auto">
          <a:xfrm>
            <a:off x="0" y="909735"/>
            <a:ext cx="12008498" cy="4648200"/>
          </a:xfrm>
          <a:prstGeom prst="rect">
            <a:avLst/>
          </a:prstGeom>
          <a:solidFill>
            <a:srgbClr val="FFFFFF"/>
          </a:solidFill>
          <a:ln>
            <a:miter lim="800000"/>
            <a:headEnd/>
            <a:tailEnd/>
          </a:ln>
        </p:spPr>
        <p:txBody>
          <a:bodyPr>
            <a:noAutofit/>
          </a:bodyPr>
          <a:lstStyle/>
          <a:p>
            <a:pPr eaLnBrk="1" hangingPunct="1">
              <a:lnSpc>
                <a:spcPct val="80000"/>
              </a:lnSpc>
              <a:buFontTx/>
              <a:buNone/>
            </a:pPr>
            <a:r>
              <a:rPr lang="en-US" sz="1800" b="1" u="sng" dirty="0">
                <a:latin typeface="Arial" panose="020B0604020202020204" pitchFamily="34" charset="0"/>
                <a:cs typeface="Arial" panose="020B0604020202020204" pitchFamily="34" charset="0"/>
              </a:rPr>
              <a:t>Commanders </a:t>
            </a:r>
            <a:r>
              <a:rPr lang="en-US" sz="1800" b="1" u="sng" dirty="0" smtClean="0">
                <a:latin typeface="Arial" panose="020B0604020202020204" pitchFamily="34" charset="0"/>
                <a:cs typeface="Arial" panose="020B0604020202020204" pitchFamily="34" charset="0"/>
              </a:rPr>
              <a:t>Responsibilities:</a:t>
            </a:r>
          </a:p>
          <a:p>
            <a:pPr eaLnBrk="1" hangingPunct="1">
              <a:lnSpc>
                <a:spcPct val="80000"/>
              </a:lnSpc>
              <a:buFontTx/>
              <a:buNone/>
            </a:pP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Brief all newly assigned personnel on this regulation and ensure that members </a:t>
            </a:r>
            <a:r>
              <a:rPr lang="en-US" sz="1800" dirty="0" smtClean="0">
                <a:latin typeface="Arial" panose="020B0604020202020204" pitchFamily="34" charset="0"/>
                <a:cs typeface="Arial" panose="020B0604020202020204" pitchFamily="34" charset="0"/>
              </a:rPr>
              <a:t>of their </a:t>
            </a:r>
            <a:r>
              <a:rPr lang="en-US" sz="1800" dirty="0">
                <a:latin typeface="Arial" panose="020B0604020202020204" pitchFamily="34" charset="0"/>
                <a:cs typeface="Arial" panose="020B0604020202020204" pitchFamily="34" charset="0"/>
              </a:rPr>
              <a:t>command are briefed on any changes to this regulation, Federal laws, state </a:t>
            </a:r>
            <a:r>
              <a:rPr lang="en-US" sz="1800" dirty="0" smtClean="0">
                <a:latin typeface="Arial" panose="020B0604020202020204" pitchFamily="34" charset="0"/>
                <a:cs typeface="Arial" panose="020B0604020202020204" pitchFamily="34" charset="0"/>
              </a:rPr>
              <a:t>laws, or </a:t>
            </a:r>
            <a:r>
              <a:rPr lang="en-US" sz="1800" dirty="0">
                <a:latin typeface="Arial" panose="020B0604020202020204" pitchFamily="34" charset="0"/>
                <a:cs typeface="Arial" panose="020B0604020202020204" pitchFamily="34" charset="0"/>
              </a:rPr>
              <a:t>local ordinances</a:t>
            </a:r>
            <a:r>
              <a:rPr lang="en-US" sz="1800" dirty="0" smtClean="0">
                <a:latin typeface="Arial" panose="020B0604020202020204" pitchFamily="34" charset="0"/>
                <a:cs typeface="Arial" panose="020B0604020202020204" pitchFamily="34" charset="0"/>
              </a:rPr>
              <a:t>.</a:t>
            </a:r>
          </a:p>
          <a:p>
            <a:endParaRPr lang="en-US" sz="1800" b="1"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Establish in and out-processing procedures at the unit level to identify if Soldiers </a:t>
            </a:r>
            <a:r>
              <a:rPr lang="en-US" sz="1800" dirty="0" smtClean="0">
                <a:latin typeface="Arial" panose="020B0604020202020204" pitchFamily="34" charset="0"/>
                <a:cs typeface="Arial" panose="020B0604020202020204" pitchFamily="34" charset="0"/>
              </a:rPr>
              <a:t>in the </a:t>
            </a:r>
            <a:r>
              <a:rPr lang="en-US" sz="1800" dirty="0">
                <a:latin typeface="Arial" panose="020B0604020202020204" pitchFamily="34" charset="0"/>
                <a:cs typeface="Arial" panose="020B0604020202020204" pitchFamily="34" charset="0"/>
              </a:rPr>
              <a:t>command and Family Members they sponsor who reside on the installation own </a:t>
            </a:r>
            <a:r>
              <a:rPr lang="en-US" sz="1800" dirty="0" smtClean="0">
                <a:latin typeface="Arial" panose="020B0604020202020204" pitchFamily="34" charset="0"/>
                <a:cs typeface="Arial" panose="020B0604020202020204" pitchFamily="34" charset="0"/>
              </a:rPr>
              <a:t>or possess </a:t>
            </a:r>
            <a:r>
              <a:rPr lang="en-US" sz="1800" dirty="0">
                <a:latin typeface="Arial" panose="020B0604020202020204" pitchFamily="34" charset="0"/>
                <a:cs typeface="Arial" panose="020B0604020202020204" pitchFamily="34" charset="0"/>
              </a:rPr>
              <a:t>a firearm requiring storage on the installation or those who reside off </a:t>
            </a:r>
            <a:r>
              <a:rPr lang="en-US" sz="1800" dirty="0" smtClean="0">
                <a:latin typeface="Arial" panose="020B0604020202020204" pitchFamily="34" charset="0"/>
                <a:cs typeface="Arial" panose="020B0604020202020204" pitchFamily="34" charset="0"/>
              </a:rPr>
              <a:t>the installation </a:t>
            </a:r>
            <a:r>
              <a:rPr lang="en-US" sz="1800" dirty="0">
                <a:latin typeface="Arial" panose="020B0604020202020204" pitchFamily="34" charset="0"/>
                <a:cs typeface="Arial" panose="020B0604020202020204" pitchFamily="34" charset="0"/>
              </a:rPr>
              <a:t>have a need to bring a firearm on the installation</a:t>
            </a:r>
            <a:r>
              <a:rPr lang="en-US" sz="1800" dirty="0" smtClean="0">
                <a:latin typeface="Arial" panose="020B0604020202020204" pitchFamily="34" charset="0"/>
                <a:cs typeface="Arial" panose="020B0604020202020204" pitchFamily="34" charset="0"/>
              </a:rPr>
              <a:t>. Establish </a:t>
            </a:r>
            <a:r>
              <a:rPr lang="en-US" sz="1800" dirty="0">
                <a:latin typeface="Arial" panose="020B0604020202020204" pitchFamily="34" charset="0"/>
                <a:cs typeface="Arial" panose="020B0604020202020204" pitchFamily="34" charset="0"/>
              </a:rPr>
              <a:t>unit SOP for POFs</a:t>
            </a:r>
            <a:r>
              <a:rPr lang="en-US" sz="1800" dirty="0" smtClean="0">
                <a:latin typeface="Arial" panose="020B0604020202020204" pitchFamily="34" charset="0"/>
                <a:cs typeface="Arial" panose="020B0604020202020204" pitchFamily="34" charset="0"/>
              </a:rPr>
              <a:t>.</a:t>
            </a:r>
          </a:p>
          <a:p>
            <a:endParaRPr lang="en-US" sz="1800" dirty="0" smtClean="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Make decisions on the appropriate storage location of firearms on </a:t>
            </a:r>
            <a:r>
              <a:rPr lang="en-US" sz="1800" dirty="0" smtClean="0">
                <a:latin typeface="Arial" panose="020B0604020202020204" pitchFamily="34" charset="0"/>
                <a:cs typeface="Arial" panose="020B0604020202020204" pitchFamily="34" charset="0"/>
              </a:rPr>
              <a:t>request approvals </a:t>
            </a:r>
            <a:r>
              <a:rPr lang="en-US" sz="1800" dirty="0">
                <a:latin typeface="Arial" panose="020B0604020202020204" pitchFamily="34" charset="0"/>
                <a:cs typeface="Arial" panose="020B0604020202020204" pitchFamily="34" charset="0"/>
              </a:rPr>
              <a:t>by appropriate annotation on FR 102-1</a:t>
            </a:r>
            <a:r>
              <a:rPr lang="en-US" sz="1800" dirty="0" smtClean="0">
                <a:latin typeface="Arial" panose="020B0604020202020204" pitchFamily="34" charset="0"/>
                <a:cs typeface="Arial" panose="020B0604020202020204" pitchFamily="34" charset="0"/>
              </a:rPr>
              <a:t>.</a:t>
            </a:r>
          </a:p>
          <a:p>
            <a:endParaRPr lang="en-US" sz="1800" dirty="0">
              <a:latin typeface="Arial" panose="020B0604020202020204" pitchFamily="34" charset="0"/>
              <a:cs typeface="Arial" panose="020B0604020202020204" pitchFamily="34" charset="0"/>
            </a:endParaRPr>
          </a:p>
          <a:p>
            <a:pPr eaLnBrk="1" hangingPunct="1"/>
            <a:r>
              <a:rPr lang="en-US" sz="1800" dirty="0">
                <a:latin typeface="Arial" panose="020B0604020202020204" pitchFamily="34" charset="0"/>
                <a:cs typeface="Arial" panose="020B0604020202020204" pitchFamily="34" charset="0"/>
              </a:rPr>
              <a:t>Ensure POFs and ammunition in the arms room are inventoried at the same frequency as military weapons and ammunition. (Add to monthly serial number inventory</a:t>
            </a:r>
            <a:r>
              <a:rPr lang="en-US" sz="1800" dirty="0" smtClean="0">
                <a:latin typeface="Arial" panose="020B0604020202020204" pitchFamily="34" charset="0"/>
                <a:cs typeface="Arial" panose="020B0604020202020204" pitchFamily="34" charset="0"/>
              </a:rPr>
              <a:t>)</a:t>
            </a:r>
          </a:p>
          <a:p>
            <a:pPr eaLnBrk="1" hangingPunct="1"/>
            <a:endParaRPr lang="en-US" sz="1800" dirty="0">
              <a:latin typeface="Arial" panose="020B0604020202020204" pitchFamily="34" charset="0"/>
              <a:cs typeface="Arial" panose="020B0604020202020204" pitchFamily="34" charset="0"/>
            </a:endParaRPr>
          </a:p>
          <a:p>
            <a:pPr eaLnBrk="1" hangingPunct="1"/>
            <a:r>
              <a:rPr lang="en-US" sz="1800" dirty="0">
                <a:latin typeface="Arial" panose="020B0604020202020204" pitchFamily="34" charset="0"/>
                <a:cs typeface="Arial" panose="020B0604020202020204" pitchFamily="34" charset="0"/>
              </a:rPr>
              <a:t>Provide </a:t>
            </a:r>
            <a:r>
              <a:rPr lang="en-US" sz="1800" b="1" u="sng" dirty="0">
                <a:latin typeface="Arial" panose="020B0604020202020204" pitchFamily="34" charset="0"/>
                <a:cs typeface="Arial" panose="020B0604020202020204" pitchFamily="34" charset="0"/>
              </a:rPr>
              <a:t>written authorization to </a:t>
            </a:r>
            <a:r>
              <a:rPr lang="en-US" sz="1800" b="1" u="sng" dirty="0" smtClean="0">
                <a:latin typeface="Arial" panose="020B0604020202020204" pitchFamily="34" charset="0"/>
                <a:cs typeface="Arial" panose="020B0604020202020204" pitchFamily="34" charset="0"/>
              </a:rPr>
              <a:t>store and </a:t>
            </a:r>
            <a:r>
              <a:rPr lang="en-US" sz="1800" b="1" u="sng" dirty="0">
                <a:latin typeface="Arial" panose="020B0604020202020204" pitchFamily="34" charset="0"/>
                <a:cs typeface="Arial" panose="020B0604020202020204" pitchFamily="34" charset="0"/>
              </a:rPr>
              <a:t>remove POFs</a:t>
            </a:r>
            <a:r>
              <a:rPr lang="en-US" sz="1800" dirty="0">
                <a:latin typeface="Arial" panose="020B0604020202020204" pitchFamily="34" charset="0"/>
                <a:cs typeface="Arial" panose="020B0604020202020204" pitchFamily="34" charset="0"/>
              </a:rPr>
              <a:t>, ammunition and other privately owned weapons in the arms </a:t>
            </a:r>
            <a:r>
              <a:rPr lang="en-US" sz="1800" dirty="0" smtClean="0">
                <a:latin typeface="Arial" panose="020B0604020202020204" pitchFamily="34" charset="0"/>
                <a:cs typeface="Arial" panose="020B0604020202020204" pitchFamily="34" charset="0"/>
              </a:rPr>
              <a:t>room. </a:t>
            </a:r>
          </a:p>
          <a:p>
            <a:pPr eaLnBrk="1" hangingPunct="1"/>
            <a:endParaRPr lang="en-US" sz="1800" dirty="0">
              <a:latin typeface="Arial" panose="020B0604020202020204" pitchFamily="34" charset="0"/>
              <a:cs typeface="Arial" panose="020B0604020202020204" pitchFamily="34" charset="0"/>
            </a:endParaRPr>
          </a:p>
          <a:p>
            <a:pPr algn="ctr" eaLnBrk="1" hangingPunct="1">
              <a:lnSpc>
                <a:spcPct val="80000"/>
              </a:lnSpc>
              <a:buFontTx/>
              <a:buNone/>
            </a:pPr>
            <a:endParaRPr lang="en-US" sz="1800" b="1" dirty="0">
              <a:latin typeface="Arial" panose="020B0604020202020204" pitchFamily="34" charset="0"/>
              <a:cs typeface="Arial" panose="020B0604020202020204" pitchFamily="34" charset="0"/>
            </a:endParaRPr>
          </a:p>
          <a:p>
            <a:pPr algn="ctr" eaLnBrk="1" hangingPunct="1">
              <a:lnSpc>
                <a:spcPct val="80000"/>
              </a:lnSpc>
              <a:buFontTx/>
              <a:buNone/>
            </a:pPr>
            <a:endParaRPr lang="en-US" sz="1800" b="1" dirty="0">
              <a:latin typeface="Arial" panose="020B0604020202020204" pitchFamily="34" charset="0"/>
              <a:cs typeface="Arial" panose="020B0604020202020204" pitchFamily="34" charset="0"/>
            </a:endParaRPr>
          </a:p>
          <a:p>
            <a:pPr algn="ctr" eaLnBrk="1" hangingPunct="1">
              <a:lnSpc>
                <a:spcPct val="80000"/>
              </a:lnSpc>
              <a:buFontTx/>
              <a:buNone/>
            </a:pPr>
            <a:endParaRPr lang="en-US" sz="1800" b="1" dirty="0">
              <a:latin typeface="Arial" panose="020B0604020202020204" pitchFamily="34" charset="0"/>
              <a:cs typeface="Arial" panose="020B0604020202020204" pitchFamily="34" charset="0"/>
            </a:endParaRPr>
          </a:p>
          <a:p>
            <a:pPr algn="ctr" eaLnBrk="1" hangingPunct="1">
              <a:lnSpc>
                <a:spcPct val="80000"/>
              </a:lnSpc>
              <a:buFontTx/>
              <a:buNone/>
            </a:pPr>
            <a:endParaRPr lang="en-US" sz="1800" b="1" dirty="0">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Privately Owned Weapons</a:t>
            </a:r>
          </a:p>
        </p:txBody>
      </p:sp>
    </p:spTree>
    <p:extLst>
      <p:ext uri="{BB962C8B-B14F-4D97-AF65-F5344CB8AC3E}">
        <p14:creationId xmlns:p14="http://schemas.microsoft.com/office/powerpoint/2010/main" val="1113489515"/>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1298" y="886094"/>
            <a:ext cx="12434596" cy="5355312"/>
          </a:xfrm>
          <a:prstGeom prst="rect">
            <a:avLst/>
          </a:prstGeom>
        </p:spPr>
        <p:txBody>
          <a:bodyPr wrap="square">
            <a:spAutoFit/>
          </a:bodyPr>
          <a:lstStyle/>
          <a:p>
            <a:r>
              <a:rPr lang="en-US" b="1" u="sng" dirty="0" smtClean="0"/>
              <a:t> Commanders Responsibilities cont.:</a:t>
            </a:r>
            <a:endParaRPr lang="en-US" b="1" u="sng" dirty="0"/>
          </a:p>
          <a:p>
            <a:endParaRPr lang="en-US" dirty="0" smtClean="0"/>
          </a:p>
          <a:p>
            <a:pPr marL="285750" indent="-285750">
              <a:buFont typeface="Arial" panose="020B0604020202020204" pitchFamily="34" charset="0"/>
              <a:buChar char="•"/>
            </a:pPr>
            <a:r>
              <a:rPr lang="en-US" sz="1700" dirty="0" smtClean="0"/>
              <a:t>Maintain </a:t>
            </a:r>
            <a:r>
              <a:rPr lang="en-US" sz="1700" dirty="0"/>
              <a:t>records of all approved FR 102-1 of Soldiers in the command and their immediate Family members. Once the firearms are registered through DES, the Soldier will return the FR 102-1 to the Commander. (Generally maintained by the Unit Armorer)</a:t>
            </a:r>
            <a:endParaRPr lang="en-US" sz="1700" b="1" dirty="0"/>
          </a:p>
          <a:p>
            <a:pPr marL="285750" indent="-285750">
              <a:buFont typeface="Arial" panose="020B0604020202020204" pitchFamily="34" charset="0"/>
              <a:buChar char="•"/>
            </a:pPr>
            <a:endParaRPr lang="en-US" sz="1700" dirty="0" smtClean="0">
              <a:latin typeface="Arial" panose="020B0604020202020204" pitchFamily="34" charset="0"/>
            </a:endParaRPr>
          </a:p>
          <a:p>
            <a:pPr marL="285750" indent="-285750">
              <a:buFont typeface="Arial" panose="020B0604020202020204" pitchFamily="34" charset="0"/>
              <a:buChar char="•"/>
            </a:pPr>
            <a:r>
              <a:rPr lang="en-US" sz="1700" dirty="0" smtClean="0">
                <a:latin typeface="Arial" panose="020B0604020202020204" pitchFamily="34" charset="0"/>
              </a:rPr>
              <a:t>Establish </a:t>
            </a:r>
            <a:r>
              <a:rPr lang="en-US" sz="1700" dirty="0">
                <a:latin typeface="Arial" panose="020B0604020202020204" pitchFamily="34" charset="0"/>
              </a:rPr>
              <a:t>and identify individual limits on the quantity and type of privately </a:t>
            </a:r>
            <a:r>
              <a:rPr lang="en-US" sz="1700" dirty="0" smtClean="0">
                <a:latin typeface="Arial" panose="020B0604020202020204" pitchFamily="34" charset="0"/>
              </a:rPr>
              <a:t>owned ammunition </a:t>
            </a:r>
            <a:r>
              <a:rPr lang="en-US" sz="1700" dirty="0">
                <a:latin typeface="Arial" panose="020B0604020202020204" pitchFamily="34" charset="0"/>
              </a:rPr>
              <a:t>that may be stored in the arms room, based upon availability of space </a:t>
            </a:r>
            <a:r>
              <a:rPr lang="en-US" sz="1700" dirty="0" smtClean="0">
                <a:latin typeface="Arial" panose="020B0604020202020204" pitchFamily="34" charset="0"/>
              </a:rPr>
              <a:t>and safety </a:t>
            </a:r>
            <a:r>
              <a:rPr lang="en-US" sz="1700" dirty="0">
                <a:latin typeface="Arial" panose="020B0604020202020204" pitchFamily="34" charset="0"/>
              </a:rPr>
              <a:t>considerations. Limits must be annotated in the unit arms room </a:t>
            </a:r>
            <a:r>
              <a:rPr lang="en-US" sz="1700" dirty="0" smtClean="0">
                <a:latin typeface="Arial" panose="020B0604020202020204" pitchFamily="34" charset="0"/>
              </a:rPr>
              <a:t>standing operating </a:t>
            </a:r>
            <a:r>
              <a:rPr lang="en-US" sz="1700" dirty="0">
                <a:latin typeface="Arial" panose="020B0604020202020204" pitchFamily="34" charset="0"/>
              </a:rPr>
              <a:t>procedures (SOP).</a:t>
            </a:r>
          </a:p>
          <a:p>
            <a:pPr marL="285750" indent="-285750">
              <a:buFont typeface="Arial" panose="020B0604020202020204" pitchFamily="34" charset="0"/>
              <a:buChar char="•"/>
            </a:pPr>
            <a:endParaRPr lang="en-US" sz="1700" dirty="0">
              <a:latin typeface="Arial" panose="020B0604020202020204" pitchFamily="34" charset="0"/>
            </a:endParaRPr>
          </a:p>
          <a:p>
            <a:pPr marL="285750" indent="-285750">
              <a:buFont typeface="Arial" panose="020B0604020202020204" pitchFamily="34" charset="0"/>
              <a:buChar char="•"/>
            </a:pPr>
            <a:r>
              <a:rPr lang="en-US" sz="1700" dirty="0" smtClean="0">
                <a:latin typeface="Arial" panose="020B0604020202020204" pitchFamily="34" charset="0"/>
              </a:rPr>
              <a:t>Ensure </a:t>
            </a:r>
            <a:r>
              <a:rPr lang="en-US" sz="1700" dirty="0">
                <a:latin typeface="Arial" panose="020B0604020202020204" pitchFamily="34" charset="0"/>
              </a:rPr>
              <a:t>the security and control of privately-owned firearms that are stored in </a:t>
            </a:r>
            <a:r>
              <a:rPr lang="en-US" sz="1700" dirty="0" smtClean="0">
                <a:latin typeface="Arial" panose="020B0604020202020204" pitchFamily="34" charset="0"/>
              </a:rPr>
              <a:t>the unit </a:t>
            </a:r>
            <a:r>
              <a:rPr lang="en-US" sz="1700" dirty="0">
                <a:latin typeface="Arial" panose="020B0604020202020204" pitchFamily="34" charset="0"/>
              </a:rPr>
              <a:t>arms room. </a:t>
            </a:r>
            <a:endParaRPr lang="en-US" sz="1700" dirty="0" smtClean="0">
              <a:latin typeface="Arial" panose="020B0604020202020204" pitchFamily="34" charset="0"/>
            </a:endParaRPr>
          </a:p>
          <a:p>
            <a:pPr marL="285750" indent="-285750">
              <a:buFont typeface="Arial" panose="020B0604020202020204" pitchFamily="34" charset="0"/>
              <a:buChar char="•"/>
            </a:pPr>
            <a:endParaRPr lang="en-US" sz="1700" dirty="0">
              <a:latin typeface="Arial" panose="020B0604020202020204" pitchFamily="34" charset="0"/>
            </a:endParaRPr>
          </a:p>
          <a:p>
            <a:pPr marL="285750" indent="-285750">
              <a:buFont typeface="Arial" panose="020B0604020202020204" pitchFamily="34" charset="0"/>
              <a:buChar char="•"/>
            </a:pPr>
            <a:r>
              <a:rPr lang="en-US" sz="1700" dirty="0" smtClean="0">
                <a:latin typeface="Arial" panose="020B0604020202020204" pitchFamily="34" charset="0"/>
              </a:rPr>
              <a:t>Secure </a:t>
            </a:r>
            <a:r>
              <a:rPr lang="en-US" sz="1700" dirty="0">
                <a:latin typeface="Arial" panose="020B0604020202020204" pitchFamily="34" charset="0"/>
              </a:rPr>
              <a:t>privately </a:t>
            </a:r>
            <a:r>
              <a:rPr lang="en-US" sz="1700" dirty="0" smtClean="0">
                <a:latin typeface="Arial" panose="020B0604020202020204" pitchFamily="34" charset="0"/>
              </a:rPr>
              <a:t>owned weapons </a:t>
            </a:r>
            <a:r>
              <a:rPr lang="en-US" sz="1700" dirty="0">
                <a:latin typeface="Arial" panose="020B0604020202020204" pitchFamily="34" charset="0"/>
              </a:rPr>
              <a:t>and ammunition in unit arms rooms in locked containers separate from </a:t>
            </a:r>
            <a:r>
              <a:rPr lang="en-US" sz="1700" dirty="0" smtClean="0">
                <a:latin typeface="Arial" panose="020B0604020202020204" pitchFamily="34" charset="0"/>
              </a:rPr>
              <a:t>military arms</a:t>
            </a:r>
            <a:r>
              <a:rPr lang="en-US" sz="1700" dirty="0">
                <a:latin typeface="Arial" panose="020B0604020202020204" pitchFamily="34" charset="0"/>
              </a:rPr>
              <a:t>, ammunition, and explosives</a:t>
            </a:r>
            <a:r>
              <a:rPr lang="en-US" sz="1700" dirty="0" smtClean="0">
                <a:latin typeface="Arial" panose="020B0604020202020204" pitchFamily="34" charset="0"/>
              </a:rPr>
              <a:t>.</a:t>
            </a:r>
            <a:r>
              <a:rPr lang="en-US" sz="1700" dirty="0"/>
              <a:t> </a:t>
            </a:r>
            <a:endParaRPr lang="en-US" sz="1700" dirty="0" smtClean="0"/>
          </a:p>
          <a:p>
            <a:pPr marL="285750" indent="-285750">
              <a:buFont typeface="Arial" panose="020B0604020202020204" pitchFamily="34" charset="0"/>
              <a:buChar char="•"/>
            </a:pPr>
            <a:endParaRPr lang="en-US" sz="1700" dirty="0" smtClean="0"/>
          </a:p>
          <a:p>
            <a:pPr marL="285750" indent="-285750">
              <a:buFont typeface="Arial" panose="020B0604020202020204" pitchFamily="34" charset="0"/>
              <a:buChar char="•"/>
            </a:pPr>
            <a:r>
              <a:rPr lang="en-US" sz="1700" dirty="0" smtClean="0"/>
              <a:t>Conduct </a:t>
            </a:r>
            <a:r>
              <a:rPr lang="en-US" sz="1700" dirty="0"/>
              <a:t>unannounced inspections of their unit areas to include parking areas </a:t>
            </a:r>
            <a:r>
              <a:rPr lang="en-US" sz="1700" dirty="0" smtClean="0"/>
              <a:t>to ensure </a:t>
            </a:r>
            <a:r>
              <a:rPr lang="en-US" sz="1700" dirty="0"/>
              <a:t>that proper storage of weapons and registration of firearms is </a:t>
            </a:r>
            <a:r>
              <a:rPr lang="en-US" sz="1700" dirty="0" smtClean="0"/>
              <a:t>being accomplished</a:t>
            </a:r>
            <a:r>
              <a:rPr lang="en-US" sz="1700" dirty="0"/>
              <a:t>. </a:t>
            </a:r>
            <a:endParaRPr lang="en-US" sz="1700" dirty="0" smtClean="0"/>
          </a:p>
          <a:p>
            <a:pPr marL="285750" indent="-285750">
              <a:buFont typeface="Arial" panose="020B0604020202020204" pitchFamily="34" charset="0"/>
              <a:buChar char="•"/>
            </a:pPr>
            <a:endParaRPr lang="en-US" sz="1700" dirty="0"/>
          </a:p>
          <a:p>
            <a:pPr marL="285750" indent="-285750">
              <a:buFont typeface="Arial" panose="020B0604020202020204" pitchFamily="34" charset="0"/>
              <a:buChar char="•"/>
            </a:pPr>
            <a:r>
              <a:rPr lang="en-US" sz="1700" dirty="0" smtClean="0"/>
              <a:t>Immediately </a:t>
            </a:r>
            <a:r>
              <a:rPr lang="en-US" sz="1700" dirty="0"/>
              <a:t>notify the Military Police (MP) Desk Sergeant upon discovery of a </a:t>
            </a:r>
            <a:r>
              <a:rPr lang="en-US" sz="1700" dirty="0" smtClean="0"/>
              <a:t>loss of </a:t>
            </a:r>
            <a:r>
              <a:rPr lang="en-US" sz="1700" dirty="0"/>
              <a:t>accountability for privately owned firearms stored in the unit arms room.</a:t>
            </a:r>
          </a:p>
        </p:txBody>
      </p:sp>
      <p:sp>
        <p:nvSpPr>
          <p:cNvPr id="4"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Privately Owned Weapons</a:t>
            </a:r>
          </a:p>
        </p:txBody>
      </p:sp>
    </p:spTree>
    <p:extLst>
      <p:ext uri="{BB962C8B-B14F-4D97-AF65-F5344CB8AC3E}">
        <p14:creationId xmlns:p14="http://schemas.microsoft.com/office/powerpoint/2010/main" val="2573654357"/>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1" name="Rectangle 3"/>
          <p:cNvSpPr>
            <a:spLocks noGrp="1" noChangeArrowheads="1"/>
          </p:cNvSpPr>
          <p:nvPr>
            <p:ph type="body" idx="4294967295"/>
          </p:nvPr>
        </p:nvSpPr>
        <p:spPr bwMode="auto">
          <a:xfrm>
            <a:off x="0" y="852810"/>
            <a:ext cx="12453257" cy="4373563"/>
          </a:xfrm>
          <a:prstGeom prst="rect">
            <a:avLst/>
          </a:prstGeom>
          <a:solidFill>
            <a:srgbClr val="FFFFFF"/>
          </a:solidFill>
          <a:ln>
            <a:miter lim="800000"/>
            <a:headEnd/>
            <a:tailEnd/>
          </a:ln>
        </p:spPr>
        <p:txBody>
          <a:bodyPr>
            <a:noAutofit/>
          </a:bodyPr>
          <a:lstStyle/>
          <a:p>
            <a:pPr eaLnBrk="1" hangingPunct="1">
              <a:lnSpc>
                <a:spcPct val="90000"/>
              </a:lnSpc>
              <a:buFontTx/>
              <a:buNone/>
            </a:pPr>
            <a:r>
              <a:rPr lang="en-US" sz="1800" b="1" u="sng" dirty="0"/>
              <a:t>Armorers </a:t>
            </a:r>
            <a:r>
              <a:rPr lang="en-US" sz="1800" b="1" u="sng" dirty="0" smtClean="0"/>
              <a:t>Responsibilities:</a:t>
            </a:r>
            <a:r>
              <a:rPr lang="en-US" sz="2400" dirty="0"/>
              <a:t/>
            </a:r>
            <a:br>
              <a:rPr lang="en-US" sz="2400" dirty="0"/>
            </a:br>
            <a:endParaRPr lang="en-US" sz="2400" dirty="0" smtClean="0"/>
          </a:p>
          <a:p>
            <a:pPr eaLnBrk="1" hangingPunct="1">
              <a:lnSpc>
                <a:spcPct val="90000"/>
              </a:lnSpc>
              <a:buFont typeface="Arial" panose="020B0604020202020204" pitchFamily="34" charset="0"/>
              <a:buChar char="•"/>
            </a:pPr>
            <a:r>
              <a:rPr lang="en-US" sz="1800" b="1" i="1" u="sng" dirty="0" smtClean="0"/>
              <a:t>Meet the storage requirements of FR 190-1 Appendix B.</a:t>
            </a:r>
          </a:p>
          <a:p>
            <a:pPr eaLnBrk="1" hangingPunct="1">
              <a:lnSpc>
                <a:spcPct val="90000"/>
              </a:lnSpc>
              <a:buFont typeface="Arial" panose="020B0604020202020204" pitchFamily="34" charset="0"/>
              <a:buChar char="•"/>
            </a:pPr>
            <a:endParaRPr lang="en-US" sz="1800" dirty="0"/>
          </a:p>
          <a:p>
            <a:pPr eaLnBrk="1" hangingPunct="1">
              <a:lnSpc>
                <a:spcPct val="90000"/>
              </a:lnSpc>
            </a:pPr>
            <a:r>
              <a:rPr lang="en-US" sz="1800" dirty="0"/>
              <a:t>Sign for POF from owner and give owner hand </a:t>
            </a:r>
            <a:r>
              <a:rPr lang="en-US" sz="1800" dirty="0" smtClean="0"/>
              <a:t>receipt. Issue </a:t>
            </a:r>
            <a:r>
              <a:rPr lang="en-US" sz="1800" dirty="0"/>
              <a:t>owner DA Form 3749 (equipment receipt) in order for owner to draw POF in the future</a:t>
            </a:r>
            <a:r>
              <a:rPr lang="en-US" sz="1800" dirty="0" smtClean="0"/>
              <a:t>.</a:t>
            </a:r>
          </a:p>
          <a:p>
            <a:pPr eaLnBrk="1" hangingPunct="1">
              <a:lnSpc>
                <a:spcPct val="90000"/>
              </a:lnSpc>
            </a:pPr>
            <a:endParaRPr lang="en-US" sz="1800" dirty="0"/>
          </a:p>
          <a:p>
            <a:pPr eaLnBrk="1" hangingPunct="1">
              <a:lnSpc>
                <a:spcPct val="90000"/>
              </a:lnSpc>
            </a:pPr>
            <a:r>
              <a:rPr lang="en-US" sz="1800" dirty="0"/>
              <a:t>Ensure written permission is received from the unit commander prior to issuing the POF</a:t>
            </a:r>
            <a:r>
              <a:rPr lang="en-US" sz="1800" dirty="0" smtClean="0"/>
              <a:t>.</a:t>
            </a:r>
          </a:p>
          <a:p>
            <a:pPr eaLnBrk="1" hangingPunct="1">
              <a:lnSpc>
                <a:spcPct val="90000"/>
              </a:lnSpc>
            </a:pPr>
            <a:endParaRPr lang="en-US" sz="1800" dirty="0"/>
          </a:p>
          <a:p>
            <a:pPr eaLnBrk="1" hangingPunct="1">
              <a:lnSpc>
                <a:spcPct val="90000"/>
              </a:lnSpc>
            </a:pPr>
            <a:r>
              <a:rPr lang="en-US" sz="1800" dirty="0"/>
              <a:t>Ensure same issuance procedures are followed when issuing a POF as you would when issuing a military weapon. </a:t>
            </a:r>
            <a:endParaRPr lang="en-US" sz="1800" dirty="0" smtClean="0"/>
          </a:p>
          <a:p>
            <a:pPr eaLnBrk="1" hangingPunct="1">
              <a:lnSpc>
                <a:spcPct val="90000"/>
              </a:lnSpc>
            </a:pPr>
            <a:endParaRPr lang="en-US" sz="1800" dirty="0"/>
          </a:p>
          <a:p>
            <a:pPr eaLnBrk="1" hangingPunct="1">
              <a:lnSpc>
                <a:spcPct val="90000"/>
              </a:lnSpc>
            </a:pPr>
            <a:r>
              <a:rPr lang="en-US" sz="1800" dirty="0"/>
              <a:t>Ensure POFs and civilian ammunition are stored separately from military weapons and ammunition. The are required to be stored in an approved container for AA&amp;E</a:t>
            </a:r>
            <a:r>
              <a:rPr lang="en-US" sz="1800" dirty="0" smtClean="0"/>
              <a:t>.</a:t>
            </a:r>
          </a:p>
          <a:p>
            <a:pPr eaLnBrk="1" hangingPunct="1">
              <a:lnSpc>
                <a:spcPct val="90000"/>
              </a:lnSpc>
            </a:pPr>
            <a:endParaRPr lang="en-US" sz="1800" dirty="0"/>
          </a:p>
          <a:p>
            <a:pPr eaLnBrk="1" hangingPunct="1">
              <a:lnSpc>
                <a:spcPct val="90000"/>
              </a:lnSpc>
            </a:pPr>
            <a:r>
              <a:rPr lang="en-US" sz="1800" dirty="0"/>
              <a:t>Inventory POFs and other privately owned weapons at the same frequency as Government owned </a:t>
            </a:r>
            <a:r>
              <a:rPr lang="en-US" sz="1800" dirty="0" smtClean="0"/>
              <a:t>AA&amp;E</a:t>
            </a:r>
          </a:p>
          <a:p>
            <a:pPr eaLnBrk="1" hangingPunct="1">
              <a:lnSpc>
                <a:spcPct val="90000"/>
              </a:lnSpc>
            </a:pPr>
            <a:endParaRPr lang="en-US" sz="1800" dirty="0" smtClean="0"/>
          </a:p>
          <a:p>
            <a:pPr eaLnBrk="1" hangingPunct="1">
              <a:lnSpc>
                <a:spcPct val="90000"/>
              </a:lnSpc>
            </a:pPr>
            <a:r>
              <a:rPr lang="en-US" sz="1800" dirty="0" smtClean="0"/>
              <a:t>Maintain accountability of temporary release authorization documents for 90 days and permanent removal documentation for 2 years.</a:t>
            </a:r>
            <a:endParaRPr lang="en-US" sz="1800" dirty="0"/>
          </a:p>
          <a:p>
            <a:pPr eaLnBrk="1" hangingPunct="1">
              <a:lnSpc>
                <a:spcPct val="90000"/>
              </a:lnSpc>
              <a:buFontTx/>
              <a:buNone/>
            </a:pPr>
            <a:endParaRPr lang="en-US" b="1" dirty="0"/>
          </a:p>
          <a:p>
            <a:pPr algn="ctr" eaLnBrk="1" hangingPunct="1">
              <a:lnSpc>
                <a:spcPct val="90000"/>
              </a:lnSpc>
              <a:buFontTx/>
              <a:buNone/>
            </a:pPr>
            <a:endParaRPr lang="en-US" b="1" dirty="0"/>
          </a:p>
          <a:p>
            <a:pPr algn="ctr" eaLnBrk="1" hangingPunct="1">
              <a:lnSpc>
                <a:spcPct val="90000"/>
              </a:lnSpc>
              <a:buFontTx/>
              <a:buNone/>
            </a:pPr>
            <a:endParaRPr lang="en-US" b="1" dirty="0"/>
          </a:p>
          <a:p>
            <a:pPr algn="ctr" eaLnBrk="1" hangingPunct="1">
              <a:lnSpc>
                <a:spcPct val="90000"/>
              </a:lnSpc>
              <a:buFontTx/>
              <a:buNone/>
            </a:pPr>
            <a:endParaRPr lang="en-US" b="1" dirty="0"/>
          </a:p>
          <a:p>
            <a:pPr algn="ctr" eaLnBrk="1" hangingPunct="1">
              <a:lnSpc>
                <a:spcPct val="90000"/>
              </a:lnSpc>
              <a:buFontTx/>
              <a:buNone/>
            </a:pPr>
            <a:endParaRPr lang="en-US" b="1" dirty="0"/>
          </a:p>
        </p:txBody>
      </p:sp>
      <p:sp>
        <p:nvSpPr>
          <p:cNvPr id="5"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Privately Owned Weapons</a:t>
            </a:r>
          </a:p>
        </p:txBody>
      </p:sp>
    </p:spTree>
    <p:extLst>
      <p:ext uri="{BB962C8B-B14F-4D97-AF65-F5344CB8AC3E}">
        <p14:creationId xmlns:p14="http://schemas.microsoft.com/office/powerpoint/2010/main" val="2290721601"/>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9" name="Rectangle 3"/>
          <p:cNvSpPr>
            <a:spLocks noGrp="1" noChangeArrowheads="1"/>
          </p:cNvSpPr>
          <p:nvPr>
            <p:ph type="body" idx="4294967295"/>
          </p:nvPr>
        </p:nvSpPr>
        <p:spPr bwMode="auto">
          <a:xfrm>
            <a:off x="2057400" y="2133600"/>
            <a:ext cx="7088436" cy="1676400"/>
          </a:xfrm>
          <a:prstGeom prst="rect">
            <a:avLst/>
          </a:prstGeom>
          <a:solidFill>
            <a:srgbClr val="FFFFFF"/>
          </a:solidFill>
          <a:ln>
            <a:miter lim="800000"/>
            <a:headEnd/>
            <a:tailEnd/>
          </a:ln>
        </p:spPr>
        <p:txBody>
          <a:bodyPr/>
          <a:lstStyle/>
          <a:p>
            <a:pPr eaLnBrk="1" hangingPunct="1">
              <a:lnSpc>
                <a:spcPct val="90000"/>
              </a:lnSpc>
              <a:buFontTx/>
              <a:buNone/>
            </a:pPr>
            <a:r>
              <a:rPr lang="en-US" sz="2000" dirty="0"/>
              <a:t>Q: I have a state issued concealed carry permit. Can I conceal carry on Fort Riley?</a:t>
            </a:r>
          </a:p>
          <a:p>
            <a:pPr eaLnBrk="1" hangingPunct="1">
              <a:lnSpc>
                <a:spcPct val="90000"/>
              </a:lnSpc>
              <a:buFontTx/>
              <a:buNone/>
            </a:pPr>
            <a:endParaRPr lang="en-US" b="1" dirty="0" smtClean="0"/>
          </a:p>
        </p:txBody>
      </p:sp>
      <p:sp>
        <p:nvSpPr>
          <p:cNvPr id="623620" name="Rectangle 4"/>
          <p:cNvSpPr>
            <a:spLocks noChangeArrowheads="1"/>
          </p:cNvSpPr>
          <p:nvPr/>
        </p:nvSpPr>
        <p:spPr bwMode="auto">
          <a:xfrm>
            <a:off x="2057400" y="3657600"/>
            <a:ext cx="8229600" cy="1524000"/>
          </a:xfrm>
          <a:prstGeom prst="rect">
            <a:avLst/>
          </a:prstGeom>
          <a:noFill/>
          <a:ln w="9525">
            <a:noFill/>
            <a:miter lim="800000"/>
            <a:headEnd/>
            <a:tailEnd/>
          </a:ln>
        </p:spPr>
        <p:txBody>
          <a:bodyPr/>
          <a:lstStyle/>
          <a:p>
            <a:pPr marL="342900" indent="-342900">
              <a:lnSpc>
                <a:spcPct val="90000"/>
              </a:lnSpc>
              <a:spcBef>
                <a:spcPct val="20000"/>
              </a:spcBef>
            </a:pPr>
            <a:r>
              <a:rPr lang="en-US" sz="2000" dirty="0"/>
              <a:t>A: No.  The only people authorized to conceal carry are Law Enforcement Officers on the installation, while in the performance of official duties.  FR Reg 190-1</a:t>
            </a:r>
          </a:p>
          <a:p>
            <a:pPr marL="342900" indent="-342900">
              <a:lnSpc>
                <a:spcPct val="90000"/>
              </a:lnSpc>
              <a:spcBef>
                <a:spcPct val="20000"/>
              </a:spcBef>
            </a:pPr>
            <a:endParaRPr lang="en-US" sz="2800" b="1" dirty="0"/>
          </a:p>
        </p:txBody>
      </p:sp>
      <p:sp>
        <p:nvSpPr>
          <p:cNvPr id="6"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Privately Owned Weapons</a:t>
            </a:r>
          </a:p>
        </p:txBody>
      </p:sp>
      <p:sp>
        <p:nvSpPr>
          <p:cNvPr id="2" name="Rectangle 1"/>
          <p:cNvSpPr/>
          <p:nvPr/>
        </p:nvSpPr>
        <p:spPr>
          <a:xfrm>
            <a:off x="4572001" y="1383282"/>
            <a:ext cx="2953053" cy="387798"/>
          </a:xfrm>
          <a:prstGeom prst="rect">
            <a:avLst/>
          </a:prstGeom>
        </p:spPr>
        <p:txBody>
          <a:bodyPr wrap="none">
            <a:spAutoFit/>
          </a:bodyPr>
          <a:lstStyle/>
          <a:p>
            <a:pPr eaLnBrk="1" hangingPunct="1">
              <a:lnSpc>
                <a:spcPct val="80000"/>
              </a:lnSpc>
              <a:buFontTx/>
              <a:buNone/>
            </a:pPr>
            <a:r>
              <a:rPr lang="en-US" sz="2400" b="1" dirty="0"/>
              <a:t>Check on Learning</a:t>
            </a:r>
            <a:endParaRPr lang="en-US" sz="2000" b="1" dirty="0"/>
          </a:p>
        </p:txBody>
      </p:sp>
    </p:spTree>
    <p:extLst>
      <p:ext uri="{BB962C8B-B14F-4D97-AF65-F5344CB8AC3E}">
        <p14:creationId xmlns:p14="http://schemas.microsoft.com/office/powerpoint/2010/main" val="196289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236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362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9" name="Rectangle 3"/>
          <p:cNvSpPr>
            <a:spLocks noGrp="1" noChangeArrowheads="1"/>
          </p:cNvSpPr>
          <p:nvPr>
            <p:ph type="body" idx="4294967295"/>
          </p:nvPr>
        </p:nvSpPr>
        <p:spPr bwMode="auto">
          <a:xfrm>
            <a:off x="163286" y="2133600"/>
            <a:ext cx="7088436" cy="1676400"/>
          </a:xfrm>
          <a:prstGeom prst="rect">
            <a:avLst/>
          </a:prstGeom>
          <a:solidFill>
            <a:srgbClr val="FFFFFF"/>
          </a:solidFill>
          <a:ln>
            <a:miter lim="800000"/>
            <a:headEnd/>
            <a:tailEnd/>
          </a:ln>
        </p:spPr>
        <p:txBody>
          <a:bodyPr/>
          <a:lstStyle/>
          <a:p>
            <a:pPr eaLnBrk="1" hangingPunct="1">
              <a:lnSpc>
                <a:spcPct val="90000"/>
              </a:lnSpc>
              <a:buFontTx/>
              <a:buNone/>
            </a:pPr>
            <a:r>
              <a:rPr lang="en-US" sz="2000" dirty="0"/>
              <a:t>Q: </a:t>
            </a:r>
            <a:r>
              <a:rPr lang="en-US" sz="2000" dirty="0" smtClean="0"/>
              <a:t>Can I possess and utilize a suppressor / silencer on Fort Riley?</a:t>
            </a:r>
            <a:endParaRPr lang="en-US" sz="2000" dirty="0"/>
          </a:p>
          <a:p>
            <a:pPr eaLnBrk="1" hangingPunct="1">
              <a:lnSpc>
                <a:spcPct val="90000"/>
              </a:lnSpc>
              <a:buFontTx/>
              <a:buNone/>
            </a:pPr>
            <a:endParaRPr lang="en-US" b="1" dirty="0" smtClean="0"/>
          </a:p>
        </p:txBody>
      </p:sp>
      <p:sp>
        <p:nvSpPr>
          <p:cNvPr id="623620" name="Rectangle 4"/>
          <p:cNvSpPr>
            <a:spLocks noChangeArrowheads="1"/>
          </p:cNvSpPr>
          <p:nvPr/>
        </p:nvSpPr>
        <p:spPr bwMode="auto">
          <a:xfrm>
            <a:off x="163286" y="3722914"/>
            <a:ext cx="8077890" cy="1524000"/>
          </a:xfrm>
          <a:prstGeom prst="rect">
            <a:avLst/>
          </a:prstGeom>
          <a:noFill/>
          <a:ln w="9525">
            <a:noFill/>
            <a:miter lim="800000"/>
            <a:headEnd/>
            <a:tailEnd/>
          </a:ln>
        </p:spPr>
        <p:txBody>
          <a:bodyPr/>
          <a:lstStyle/>
          <a:p>
            <a:pPr marL="342900" indent="-342900">
              <a:lnSpc>
                <a:spcPct val="90000"/>
              </a:lnSpc>
              <a:spcBef>
                <a:spcPct val="20000"/>
              </a:spcBef>
            </a:pPr>
            <a:r>
              <a:rPr lang="en-US" sz="2000" dirty="0"/>
              <a:t>A: </a:t>
            </a:r>
            <a:r>
              <a:rPr lang="en-US" sz="2000" dirty="0" smtClean="0"/>
              <a:t>Yes.  Suppressor’s and Silencers are authorized under FR 190-1.  However, the owner/user must have valid  stamps / Registrations / Permits.</a:t>
            </a:r>
            <a:endParaRPr lang="en-US" sz="2000" dirty="0"/>
          </a:p>
          <a:p>
            <a:pPr marL="342900" indent="-342900">
              <a:lnSpc>
                <a:spcPct val="90000"/>
              </a:lnSpc>
              <a:spcBef>
                <a:spcPct val="20000"/>
              </a:spcBef>
            </a:pPr>
            <a:endParaRPr lang="en-US" sz="2800" b="1" dirty="0"/>
          </a:p>
        </p:txBody>
      </p:sp>
      <p:sp>
        <p:nvSpPr>
          <p:cNvPr id="6"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Privately Owned Weapons</a:t>
            </a:r>
          </a:p>
        </p:txBody>
      </p:sp>
      <p:sp>
        <p:nvSpPr>
          <p:cNvPr id="2" name="Rectangle 1"/>
          <p:cNvSpPr/>
          <p:nvPr/>
        </p:nvSpPr>
        <p:spPr>
          <a:xfrm>
            <a:off x="4572001" y="1383282"/>
            <a:ext cx="2953053" cy="387798"/>
          </a:xfrm>
          <a:prstGeom prst="rect">
            <a:avLst/>
          </a:prstGeom>
        </p:spPr>
        <p:txBody>
          <a:bodyPr wrap="none">
            <a:spAutoFit/>
          </a:bodyPr>
          <a:lstStyle/>
          <a:p>
            <a:pPr eaLnBrk="1" hangingPunct="1">
              <a:lnSpc>
                <a:spcPct val="80000"/>
              </a:lnSpc>
              <a:buFontTx/>
              <a:buNone/>
            </a:pPr>
            <a:r>
              <a:rPr lang="en-US" sz="2400" b="1" dirty="0"/>
              <a:t>Check on Learning</a:t>
            </a:r>
            <a:endParaRPr lang="en-US" sz="2000" b="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2886" y="1454707"/>
            <a:ext cx="3432477" cy="2584580"/>
          </a:xfrm>
          <a:prstGeom prst="rect">
            <a:avLst/>
          </a:prstGeom>
        </p:spPr>
      </p:pic>
    </p:spTree>
    <p:extLst>
      <p:ext uri="{BB962C8B-B14F-4D97-AF65-F5344CB8AC3E}">
        <p14:creationId xmlns:p14="http://schemas.microsoft.com/office/powerpoint/2010/main" val="122985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236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362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9" name="Rectangle 3"/>
          <p:cNvSpPr>
            <a:spLocks noGrp="1" noChangeArrowheads="1"/>
          </p:cNvSpPr>
          <p:nvPr>
            <p:ph type="body" idx="4294967295"/>
          </p:nvPr>
        </p:nvSpPr>
        <p:spPr bwMode="auto">
          <a:xfrm>
            <a:off x="2074817" y="2057400"/>
            <a:ext cx="7848600" cy="1752600"/>
          </a:xfrm>
          <a:prstGeom prst="rect">
            <a:avLst/>
          </a:prstGeom>
          <a:solidFill>
            <a:srgbClr val="FFFFFF"/>
          </a:solidFill>
          <a:ln>
            <a:miter lim="800000"/>
            <a:headEnd/>
            <a:tailEnd/>
          </a:ln>
        </p:spPr>
        <p:txBody>
          <a:bodyPr>
            <a:normAutofit/>
          </a:bodyPr>
          <a:lstStyle/>
          <a:p>
            <a:pPr eaLnBrk="1" hangingPunct="1">
              <a:lnSpc>
                <a:spcPct val="90000"/>
              </a:lnSpc>
              <a:buFontTx/>
              <a:buNone/>
            </a:pPr>
            <a:r>
              <a:rPr lang="en-US" sz="2000" dirty="0"/>
              <a:t>Q: My Company Commander has given me permission to carry because of a specific threat to me and my family. Is that memorandum OK?</a:t>
            </a:r>
          </a:p>
          <a:p>
            <a:pPr eaLnBrk="1" hangingPunct="1">
              <a:lnSpc>
                <a:spcPct val="90000"/>
              </a:lnSpc>
              <a:buFontTx/>
              <a:buNone/>
            </a:pPr>
            <a:endParaRPr lang="en-US" b="1" dirty="0" smtClean="0"/>
          </a:p>
        </p:txBody>
      </p:sp>
      <p:sp>
        <p:nvSpPr>
          <p:cNvPr id="623620" name="Rectangle 4"/>
          <p:cNvSpPr>
            <a:spLocks noChangeArrowheads="1"/>
          </p:cNvSpPr>
          <p:nvPr/>
        </p:nvSpPr>
        <p:spPr bwMode="auto">
          <a:xfrm>
            <a:off x="2074817" y="3657600"/>
            <a:ext cx="7239000" cy="1752600"/>
          </a:xfrm>
          <a:prstGeom prst="rect">
            <a:avLst/>
          </a:prstGeom>
          <a:noFill/>
          <a:ln w="9525">
            <a:noFill/>
            <a:miter lim="800000"/>
            <a:headEnd/>
            <a:tailEnd/>
          </a:ln>
        </p:spPr>
        <p:txBody>
          <a:bodyPr/>
          <a:lstStyle/>
          <a:p>
            <a:pPr marL="342900" indent="-342900">
              <a:spcBef>
                <a:spcPct val="20000"/>
              </a:spcBef>
            </a:pPr>
            <a:r>
              <a:rPr lang="en-US" sz="2000" dirty="0"/>
              <a:t>A: No. The Senior Commander (DIV CDR) is the approving authority.  </a:t>
            </a:r>
            <a:endParaRPr lang="en-US" sz="2800" b="1" dirty="0"/>
          </a:p>
        </p:txBody>
      </p:sp>
      <p:sp>
        <p:nvSpPr>
          <p:cNvPr id="6"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Privately Owned Weapons</a:t>
            </a:r>
          </a:p>
        </p:txBody>
      </p:sp>
      <p:sp>
        <p:nvSpPr>
          <p:cNvPr id="7" name="Rectangle 6"/>
          <p:cNvSpPr/>
          <p:nvPr/>
        </p:nvSpPr>
        <p:spPr>
          <a:xfrm>
            <a:off x="4572001" y="1383282"/>
            <a:ext cx="2953053" cy="387798"/>
          </a:xfrm>
          <a:prstGeom prst="rect">
            <a:avLst/>
          </a:prstGeom>
        </p:spPr>
        <p:txBody>
          <a:bodyPr wrap="none">
            <a:spAutoFit/>
          </a:bodyPr>
          <a:lstStyle/>
          <a:p>
            <a:pPr eaLnBrk="1" hangingPunct="1">
              <a:lnSpc>
                <a:spcPct val="80000"/>
              </a:lnSpc>
              <a:buFontTx/>
              <a:buNone/>
            </a:pPr>
            <a:r>
              <a:rPr lang="en-US" sz="2400" b="1" dirty="0"/>
              <a:t>Check on Learning</a:t>
            </a:r>
            <a:endParaRPr lang="en-US" sz="2000" b="1" dirty="0"/>
          </a:p>
        </p:txBody>
      </p:sp>
    </p:spTree>
    <p:extLst>
      <p:ext uri="{BB962C8B-B14F-4D97-AF65-F5344CB8AC3E}">
        <p14:creationId xmlns:p14="http://schemas.microsoft.com/office/powerpoint/2010/main" val="257701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23619">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361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236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3619" grpId="0" build="p" animBg="1"/>
      <p:bldP spid="623620"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Privately Owned Weapons</a:t>
            </a:r>
          </a:p>
        </p:txBody>
      </p:sp>
      <p:sp>
        <p:nvSpPr>
          <p:cNvPr id="4" name="Rectangle 3"/>
          <p:cNvSpPr/>
          <p:nvPr/>
        </p:nvSpPr>
        <p:spPr>
          <a:xfrm rot="19470371">
            <a:off x="721178" y="2687416"/>
            <a:ext cx="4647427" cy="923330"/>
          </a:xfrm>
          <a:prstGeom prst="rect">
            <a:avLst/>
          </a:prstGeom>
          <a:noFill/>
        </p:spPr>
        <p:txBody>
          <a:bodyPr wrap="none" lIns="91440" tIns="45720" rIns="91440" bIns="45720">
            <a:spAutoFit/>
          </a:bodyPr>
          <a:lstStyle/>
          <a:p>
            <a:pPr algn="ctr"/>
            <a:r>
              <a:rPr lang="en-US" sz="5400" b="1" cap="none" spc="0" dirty="0" smtClean="0">
                <a:ln w="0"/>
                <a:solidFill>
                  <a:srgbClr val="7030A0"/>
                </a:solidFill>
                <a:effectLst>
                  <a:outerShdw blurRad="38100" dist="19050" dir="2700000" algn="tl" rotWithShape="0">
                    <a:schemeClr val="dk1">
                      <a:alpha val="40000"/>
                    </a:schemeClr>
                  </a:outerShdw>
                </a:effectLst>
              </a:rPr>
              <a:t>QUESTIONS?</a:t>
            </a:r>
            <a:endParaRPr lang="en-US" sz="5400" b="1" cap="none" spc="0" dirty="0">
              <a:ln w="0"/>
              <a:solidFill>
                <a:srgbClr val="7030A0"/>
              </a:solidFill>
              <a:effectLst>
                <a:outerShdw blurRad="38100" dist="19050" dir="2700000" algn="tl" rotWithShape="0">
                  <a:schemeClr val="dk1">
                    <a:alpha val="40000"/>
                  </a:schemeClr>
                </a:outerShdw>
              </a:effectLs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9890" y="1218228"/>
            <a:ext cx="4514850" cy="4514850"/>
          </a:xfrm>
          <a:prstGeom prst="rect">
            <a:avLst/>
          </a:prstGeom>
        </p:spPr>
      </p:pic>
    </p:spTree>
    <p:extLst>
      <p:ext uri="{BB962C8B-B14F-4D97-AF65-F5344CB8AC3E}">
        <p14:creationId xmlns:p14="http://schemas.microsoft.com/office/powerpoint/2010/main" val="204294626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1524001"/>
            <a:ext cx="8229600" cy="4525963"/>
          </a:xfrm>
        </p:spPr>
        <p:txBody>
          <a:bodyPr/>
          <a:lstStyle/>
          <a:p>
            <a:r>
              <a:rPr lang="en-US" sz="2400" dirty="0"/>
              <a:t>Key Control</a:t>
            </a:r>
          </a:p>
          <a:p>
            <a:r>
              <a:rPr lang="en-US" sz="2400" dirty="0"/>
              <a:t>PS Equipment</a:t>
            </a:r>
          </a:p>
          <a:p>
            <a:r>
              <a:rPr lang="en-US" sz="2400" dirty="0"/>
              <a:t>Crime Prevention</a:t>
            </a:r>
          </a:p>
          <a:p>
            <a:r>
              <a:rPr lang="en-US" sz="2400" dirty="0"/>
              <a:t>Course Review</a:t>
            </a:r>
          </a:p>
          <a:p>
            <a:pPr marL="0" indent="0">
              <a:buNone/>
            </a:pPr>
            <a:endParaRPr lang="en-US" dirty="0" smtClean="0"/>
          </a:p>
        </p:txBody>
      </p:sp>
      <p:sp>
        <p:nvSpPr>
          <p:cNvPr id="6" name="Title 3"/>
          <p:cNvSpPr txBox="1">
            <a:spLocks/>
          </p:cNvSpPr>
          <p:nvPr/>
        </p:nvSpPr>
        <p:spPr>
          <a:xfrm>
            <a:off x="1447800" y="454321"/>
            <a:ext cx="9144000" cy="457200"/>
          </a:xfrm>
          <a:prstGeom prst="rect">
            <a:avLst/>
          </a:prstGeom>
        </p:spPr>
        <p:txBody>
          <a:bodyPr/>
          <a:lstStyle/>
          <a:p>
            <a:pPr algn="ctr">
              <a:spcBef>
                <a:spcPct val="0"/>
              </a:spcBef>
              <a:defRPr/>
            </a:pPr>
            <a:r>
              <a:rPr lang="en-US" sz="2800" b="1" dirty="0">
                <a:latin typeface="+mj-lt"/>
                <a:ea typeface="+mj-ea"/>
                <a:cs typeface="+mj-cs"/>
              </a:rPr>
              <a:t>Day 3 Pre-View</a:t>
            </a:r>
          </a:p>
        </p:txBody>
      </p:sp>
    </p:spTree>
    <p:extLst>
      <p:ext uri="{BB962C8B-B14F-4D97-AF65-F5344CB8AC3E}">
        <p14:creationId xmlns:p14="http://schemas.microsoft.com/office/powerpoint/2010/main" val="2472032380"/>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Rectangle 3"/>
          <p:cNvSpPr>
            <a:spLocks noGrp="1" noChangeArrowheads="1"/>
          </p:cNvSpPr>
          <p:nvPr>
            <p:ph type="body"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algn="ctr" eaLnBrk="1" hangingPunct="1">
              <a:buFontTx/>
              <a:buNone/>
            </a:pPr>
            <a:endParaRPr lang="en-US" sz="4800" b="1" dirty="0"/>
          </a:p>
          <a:p>
            <a:pPr algn="ctr" eaLnBrk="1" hangingPunct="1">
              <a:buFontTx/>
              <a:buNone/>
            </a:pPr>
            <a:r>
              <a:rPr lang="en-US" sz="4800" b="1" dirty="0"/>
              <a:t>QUESTIONS?</a:t>
            </a:r>
          </a:p>
          <a:p>
            <a:pPr algn="ctr" eaLnBrk="1" hangingPunct="1">
              <a:buFontTx/>
              <a:buNone/>
            </a:pPr>
            <a:r>
              <a:rPr lang="en-US" sz="4800" b="1" dirty="0"/>
              <a:t>COMMENTS?</a:t>
            </a:r>
          </a:p>
          <a:p>
            <a:pPr algn="ctr" eaLnBrk="1" hangingPunct="1">
              <a:buFontTx/>
              <a:buNone/>
            </a:pPr>
            <a:r>
              <a:rPr lang="en-US" sz="4800" b="1" dirty="0"/>
              <a:t>CONCERNS?</a:t>
            </a:r>
          </a:p>
        </p:txBody>
      </p:sp>
      <p:pic>
        <p:nvPicPr>
          <p:cNvPr id="185348" name="Picture 4" descr="question-mark"/>
          <p:cNvPicPr>
            <a:picLocks noChangeAspect="1" noChangeArrowheads="1"/>
          </p:cNvPicPr>
          <p:nvPr/>
        </p:nvPicPr>
        <p:blipFill>
          <a:blip r:embed="rId2" cstate="print"/>
          <a:srcRect/>
          <a:stretch>
            <a:fillRect/>
          </a:stretch>
        </p:blipFill>
        <p:spPr bwMode="auto">
          <a:xfrm>
            <a:off x="8405813" y="4800601"/>
            <a:ext cx="1981200" cy="1287463"/>
          </a:xfrm>
          <a:prstGeom prst="rect">
            <a:avLst/>
          </a:prstGeom>
          <a:noFill/>
          <a:ln w="9525">
            <a:noFill/>
            <a:miter lim="800000"/>
            <a:headEnd/>
            <a:tailEnd/>
          </a:ln>
        </p:spPr>
      </p:pic>
      <p:pic>
        <p:nvPicPr>
          <p:cNvPr id="185349" name="Picture 5" descr="BIGthinkingcapwhoa_color"/>
          <p:cNvPicPr>
            <a:picLocks noChangeAspect="1" noChangeArrowheads="1"/>
          </p:cNvPicPr>
          <p:nvPr/>
        </p:nvPicPr>
        <p:blipFill>
          <a:blip r:embed="rId3" cstate="print"/>
          <a:srcRect/>
          <a:stretch>
            <a:fillRect/>
          </a:stretch>
        </p:blipFill>
        <p:spPr bwMode="auto">
          <a:xfrm>
            <a:off x="2057401" y="3962400"/>
            <a:ext cx="1839913" cy="2133600"/>
          </a:xfrm>
          <a:prstGeom prst="rect">
            <a:avLst/>
          </a:prstGeom>
          <a:noFill/>
          <a:ln w="9525">
            <a:noFill/>
            <a:miter lim="800000"/>
            <a:headEnd/>
            <a:tailEnd/>
          </a:ln>
        </p:spPr>
      </p:pic>
      <p:pic>
        <p:nvPicPr>
          <p:cNvPr id="185350" name="Picture 6" descr="question-mark"/>
          <p:cNvPicPr>
            <a:picLocks noChangeAspect="1" noChangeArrowheads="1"/>
          </p:cNvPicPr>
          <p:nvPr/>
        </p:nvPicPr>
        <p:blipFill>
          <a:blip r:embed="rId2" cstate="print"/>
          <a:srcRect/>
          <a:stretch>
            <a:fillRect/>
          </a:stretch>
        </p:blipFill>
        <p:spPr bwMode="auto">
          <a:xfrm>
            <a:off x="1981200" y="1600201"/>
            <a:ext cx="1981200" cy="1287463"/>
          </a:xfrm>
          <a:prstGeom prst="rect">
            <a:avLst/>
          </a:prstGeom>
          <a:noFill/>
          <a:ln w="9525">
            <a:noFill/>
            <a:miter lim="800000"/>
            <a:headEnd/>
            <a:tailEnd/>
          </a:ln>
        </p:spPr>
      </p:pic>
      <p:pic>
        <p:nvPicPr>
          <p:cNvPr id="185351" name="Picture 7" descr="BIGthinkingcapwhoa_color"/>
          <p:cNvPicPr>
            <a:picLocks noChangeAspect="1" noChangeArrowheads="1"/>
          </p:cNvPicPr>
          <p:nvPr/>
        </p:nvPicPr>
        <p:blipFill>
          <a:blip r:embed="rId3" cstate="print"/>
          <a:srcRect/>
          <a:stretch>
            <a:fillRect/>
          </a:stretch>
        </p:blipFill>
        <p:spPr bwMode="auto">
          <a:xfrm>
            <a:off x="8382001" y="1447800"/>
            <a:ext cx="1839913" cy="2133600"/>
          </a:xfrm>
          <a:prstGeom prst="rect">
            <a:avLst/>
          </a:prstGeom>
          <a:noFill/>
          <a:ln w="9525">
            <a:noFill/>
            <a:miter lim="800000"/>
            <a:headEnd/>
            <a:tailEnd/>
          </a:ln>
        </p:spPr>
      </p:pic>
    </p:spTree>
    <p:extLst>
      <p:ext uri="{BB962C8B-B14F-4D97-AF65-F5344CB8AC3E}">
        <p14:creationId xmlns:p14="http://schemas.microsoft.com/office/powerpoint/2010/main" val="41429577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3569" y="1691504"/>
            <a:ext cx="11850128" cy="4524315"/>
          </a:xfrm>
          <a:prstGeom prst="rect">
            <a:avLst/>
          </a:prstGeom>
        </p:spPr>
        <p:txBody>
          <a:bodyPr wrap="square">
            <a:spAutoFit/>
          </a:bodyPr>
          <a:lstStyle/>
          <a:p>
            <a:pPr marL="285750" indent="-285750">
              <a:buFont typeface="Arial" panose="020B0604020202020204" pitchFamily="34" charset="0"/>
              <a:buChar char="•"/>
            </a:pPr>
            <a:r>
              <a:rPr lang="en-US" dirty="0"/>
              <a:t>Supercargoes are unit personnel designated on orders to accompany, secure, and maintain </a:t>
            </a:r>
            <a:r>
              <a:rPr lang="en-US" dirty="0" smtClean="0"/>
              <a:t>unit cargo </a:t>
            </a:r>
            <a:r>
              <a:rPr lang="en-US" dirty="0"/>
              <a:t>aboard ships</a:t>
            </a:r>
            <a:r>
              <a:rPr lang="en-US" dirty="0" smtClean="0"/>
              <a:t>.</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a:t>They perform liaison during cargo reception at the seaport </a:t>
            </a:r>
            <a:r>
              <a:rPr lang="en-US" dirty="0" smtClean="0"/>
              <a:t>of embarkation</a:t>
            </a:r>
            <a:r>
              <a:rPr lang="en-US" dirty="0"/>
              <a:t>, shipload and discharge operations, and seaport of debarkation port </a:t>
            </a:r>
            <a:r>
              <a:rPr lang="en-US"/>
              <a:t>clearance </a:t>
            </a:r>
            <a:r>
              <a:rPr lang="en-US" smtClean="0"/>
              <a:t>operations.</a:t>
            </a: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Upon arrival at the seaport of embarkation</a:t>
            </a:r>
            <a:r>
              <a:rPr lang="en-US"/>
              <a:t>, </a:t>
            </a:r>
            <a:r>
              <a:rPr lang="en-US" smtClean="0"/>
              <a:t>supercargos </a:t>
            </a:r>
            <a:r>
              <a:rPr lang="en-US" dirty="0"/>
              <a:t>are under the operational control of </a:t>
            </a:r>
            <a:r>
              <a:rPr lang="en-US" dirty="0" smtClean="0"/>
              <a:t>the port </a:t>
            </a:r>
            <a:r>
              <a:rPr lang="en-US" dirty="0"/>
              <a:t>commander. While aboard a ship, </a:t>
            </a:r>
            <a:r>
              <a:rPr lang="en-US"/>
              <a:t>the </a:t>
            </a:r>
            <a:r>
              <a:rPr lang="en-US" smtClean="0"/>
              <a:t>supercargos </a:t>
            </a:r>
            <a:r>
              <a:rPr lang="en-US" dirty="0"/>
              <a:t>are under the mission command of the </a:t>
            </a:r>
            <a:r>
              <a:rPr lang="en-US" dirty="0" smtClean="0"/>
              <a:t>vessel captain </a:t>
            </a:r>
            <a:r>
              <a:rPr lang="en-US" dirty="0"/>
              <a:t>or first mate</a:t>
            </a:r>
            <a:r>
              <a:rPr lang="en-US" dirty="0" smtClean="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Upon arrival at the seaport of debarkation</a:t>
            </a:r>
            <a:r>
              <a:rPr lang="en-US"/>
              <a:t>, </a:t>
            </a:r>
            <a:r>
              <a:rPr lang="en-US" smtClean="0"/>
              <a:t>supercargos </a:t>
            </a:r>
            <a:r>
              <a:rPr lang="en-US" dirty="0"/>
              <a:t>are under the </a:t>
            </a:r>
            <a:r>
              <a:rPr lang="en-US" dirty="0" smtClean="0"/>
              <a:t>operational control </a:t>
            </a:r>
            <a:r>
              <a:rPr lang="en-US" dirty="0"/>
              <a:t>of the port commander</a:t>
            </a:r>
            <a:r>
              <a:rPr lang="en-US"/>
              <a:t>. </a:t>
            </a:r>
            <a:r>
              <a:rPr lang="en-US" smtClean="0"/>
              <a:t>Supercargos </a:t>
            </a:r>
            <a:r>
              <a:rPr lang="en-US" dirty="0"/>
              <a:t>are normally released to the unit upon completion of </a:t>
            </a:r>
            <a:r>
              <a:rPr lang="en-US" dirty="0" smtClean="0"/>
              <a:t>port clearance </a:t>
            </a:r>
            <a:r>
              <a:rPr lang="en-US" dirty="0"/>
              <a:t>operations</a:t>
            </a:r>
            <a:r>
              <a:rPr lang="en-US" dirty="0" smtClean="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Unit commanders recommend the composition </a:t>
            </a:r>
            <a:r>
              <a:rPr lang="en-US"/>
              <a:t>of </a:t>
            </a:r>
            <a:r>
              <a:rPr lang="en-US" smtClean="0"/>
              <a:t>supercargos </a:t>
            </a:r>
            <a:r>
              <a:rPr lang="en-US" dirty="0"/>
              <a:t>based on </a:t>
            </a:r>
            <a:r>
              <a:rPr lang="en-US" dirty="0" smtClean="0"/>
              <a:t>several factors</a:t>
            </a:r>
            <a:r>
              <a:rPr lang="en-US" dirty="0"/>
              <a:t>, including the amount and type of equipment loaded aboard the ship and the number of units </a:t>
            </a:r>
            <a:r>
              <a:rPr lang="en-US" dirty="0" smtClean="0"/>
              <a:t>with equipment </a:t>
            </a:r>
            <a:r>
              <a:rPr lang="en-US" dirty="0"/>
              <a:t>on the ship.</a:t>
            </a:r>
          </a:p>
          <a:p>
            <a:endParaRPr lang="en-US" dirty="0"/>
          </a:p>
        </p:txBody>
      </p:sp>
      <p:sp>
        <p:nvSpPr>
          <p:cNvPr id="6" name="TextBox 5"/>
          <p:cNvSpPr txBox="1"/>
          <p:nvPr/>
        </p:nvSpPr>
        <p:spPr>
          <a:xfrm>
            <a:off x="5771218" y="1128541"/>
            <a:ext cx="1709122" cy="400110"/>
          </a:xfrm>
          <a:prstGeom prst="rect">
            <a:avLst/>
          </a:prstGeom>
          <a:noFill/>
        </p:spPr>
        <p:txBody>
          <a:bodyPr wrap="none" rtlCol="0">
            <a:spAutoFit/>
          </a:bodyPr>
          <a:lstStyle/>
          <a:p>
            <a:r>
              <a:rPr lang="en-US" sz="2000" b="1" dirty="0" smtClean="0"/>
              <a:t>Ship Guards</a:t>
            </a:r>
            <a:endParaRPr lang="en-US" sz="2000" b="1" dirty="0"/>
          </a:p>
        </p:txBody>
      </p:sp>
      <p:sp>
        <p:nvSpPr>
          <p:cNvPr id="7" name="TextBox 6"/>
          <p:cNvSpPr txBox="1"/>
          <p:nvPr/>
        </p:nvSpPr>
        <p:spPr>
          <a:xfrm>
            <a:off x="2080895" y="535964"/>
            <a:ext cx="8610600"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Physical Security During Expeditionary Operations</a:t>
            </a:r>
          </a:p>
        </p:txBody>
      </p:sp>
    </p:spTree>
    <p:extLst>
      <p:ext uri="{BB962C8B-B14F-4D97-AF65-F5344CB8AC3E}">
        <p14:creationId xmlns:p14="http://schemas.microsoft.com/office/powerpoint/2010/main" val="171379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1+ppt_w/2"/>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77358" y="1241250"/>
            <a:ext cx="7619394" cy="461665"/>
          </a:xfrm>
          <a:prstGeom prst="rect">
            <a:avLst/>
          </a:prstGeom>
          <a:noFill/>
        </p:spPr>
        <p:txBody>
          <a:bodyPr wrap="none" rtlCol="0">
            <a:spAutoFit/>
          </a:bodyPr>
          <a:lstStyle/>
          <a:p>
            <a:r>
              <a:rPr lang="en-US" sz="2400" b="1" dirty="0" smtClean="0"/>
              <a:t>Physical Security in an Expeditionary Environment</a:t>
            </a:r>
            <a:endParaRPr lang="en-US" sz="2400"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902941"/>
            <a:ext cx="11430000" cy="4526433"/>
          </a:xfrm>
          <a:prstGeom prst="rect">
            <a:avLst/>
          </a:prstGeom>
        </p:spPr>
      </p:pic>
      <p:sp>
        <p:nvSpPr>
          <p:cNvPr id="6" name="TextBox 5"/>
          <p:cNvSpPr txBox="1"/>
          <p:nvPr/>
        </p:nvSpPr>
        <p:spPr>
          <a:xfrm>
            <a:off x="2080895" y="535964"/>
            <a:ext cx="8610600"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Physical Security During Expeditionary Operations</a:t>
            </a:r>
          </a:p>
        </p:txBody>
      </p:sp>
    </p:spTree>
    <p:extLst>
      <p:ext uri="{BB962C8B-B14F-4D97-AF65-F5344CB8AC3E}">
        <p14:creationId xmlns:p14="http://schemas.microsoft.com/office/powerpoint/2010/main" val="419687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1+ppt_w/2"/>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26500" y="1012142"/>
            <a:ext cx="2919389" cy="400110"/>
          </a:xfrm>
          <a:prstGeom prst="rect">
            <a:avLst/>
          </a:prstGeom>
          <a:noFill/>
        </p:spPr>
        <p:txBody>
          <a:bodyPr wrap="none" rtlCol="0">
            <a:spAutoFit/>
          </a:bodyPr>
          <a:lstStyle/>
          <a:p>
            <a:r>
              <a:rPr lang="en-US" sz="2000" b="1" dirty="0" smtClean="0"/>
              <a:t>Physical Security Plan</a:t>
            </a:r>
            <a:endParaRPr lang="en-US" sz="2000" b="1" dirty="0"/>
          </a:p>
        </p:txBody>
      </p:sp>
      <p:sp>
        <p:nvSpPr>
          <p:cNvPr id="5" name="TextBox 4"/>
          <p:cNvSpPr txBox="1"/>
          <p:nvPr/>
        </p:nvSpPr>
        <p:spPr>
          <a:xfrm>
            <a:off x="236991" y="1439435"/>
            <a:ext cx="5570685" cy="4801314"/>
          </a:xfrm>
          <a:prstGeom prst="rect">
            <a:avLst/>
          </a:prstGeom>
          <a:noFill/>
          <a:ln>
            <a:noFill/>
            <a:prstDash val="sysDot"/>
          </a:ln>
        </p:spPr>
        <p:txBody>
          <a:bodyPr wrap="square" rtlCol="0">
            <a:spAutoFit/>
          </a:bodyPr>
          <a:lstStyle/>
          <a:p>
            <a:r>
              <a:rPr lang="en-US" dirty="0" smtClean="0"/>
              <a:t>The requirements for a physical security plan can be found in ATP 3-39.32 and the plan should focus on the deployed environment/location.</a:t>
            </a:r>
          </a:p>
          <a:p>
            <a:endParaRPr lang="en-US" dirty="0"/>
          </a:p>
          <a:p>
            <a:r>
              <a:rPr lang="en-US" dirty="0" smtClean="0"/>
              <a:t>Some items that should be included in the plan are:</a:t>
            </a:r>
          </a:p>
          <a:p>
            <a:endParaRPr lang="en-US" dirty="0" smtClean="0"/>
          </a:p>
          <a:p>
            <a:pPr marL="285750" indent="-285750">
              <a:buFont typeface="Arial" panose="020B0604020202020204" pitchFamily="34" charset="0"/>
              <a:buChar char="•"/>
            </a:pPr>
            <a:r>
              <a:rPr lang="en-US" dirty="0" smtClean="0"/>
              <a:t>Area Security - Define the areas, buildings and other structures considered critical.  Establish priorities of protection.</a:t>
            </a:r>
          </a:p>
          <a:p>
            <a:pPr marL="285750" indent="-285750">
              <a:buFont typeface="Arial" panose="020B0604020202020204" pitchFamily="34" charset="0"/>
              <a:buChar char="•"/>
            </a:pPr>
            <a:r>
              <a:rPr lang="en-US" dirty="0" smtClean="0"/>
              <a:t>Control measures</a:t>
            </a:r>
          </a:p>
          <a:p>
            <a:pPr marL="742950" lvl="1" indent="-285750">
              <a:buFont typeface="Wingdings" panose="05000000000000000000" pitchFamily="2" charset="2"/>
              <a:buChar char="Ø"/>
            </a:pPr>
            <a:r>
              <a:rPr lang="en-US" dirty="0" smtClean="0"/>
              <a:t>Access, vehicle, and material controls.</a:t>
            </a:r>
          </a:p>
          <a:p>
            <a:pPr marL="742950" lvl="1" indent="-285750">
              <a:buFont typeface="Wingdings" panose="05000000000000000000" pitchFamily="2" charset="2"/>
              <a:buChar char="Ø"/>
            </a:pPr>
            <a:r>
              <a:rPr lang="en-US" dirty="0" smtClean="0"/>
              <a:t>Barrier Plan</a:t>
            </a:r>
          </a:p>
          <a:p>
            <a:pPr marL="742950" lvl="1" indent="-285750">
              <a:buFont typeface="Wingdings" panose="05000000000000000000" pitchFamily="2" charset="2"/>
              <a:buChar char="Ø"/>
            </a:pPr>
            <a:r>
              <a:rPr lang="en-US" dirty="0" smtClean="0"/>
              <a:t>Lighting Plan</a:t>
            </a:r>
          </a:p>
          <a:p>
            <a:pPr marL="742950" lvl="1" indent="-285750">
              <a:buFont typeface="Wingdings" panose="05000000000000000000" pitchFamily="2" charset="2"/>
              <a:buChar char="Ø"/>
            </a:pPr>
            <a:r>
              <a:rPr lang="en-US" dirty="0" smtClean="0"/>
              <a:t>IDS Requirements</a:t>
            </a:r>
          </a:p>
          <a:p>
            <a:pPr marL="285750" indent="-285750">
              <a:buFont typeface="Arial" panose="020B0604020202020204" pitchFamily="34" charset="0"/>
              <a:buChar char="•"/>
            </a:pPr>
            <a:r>
              <a:rPr lang="en-US" dirty="0" smtClean="0"/>
              <a:t>Security Forces</a:t>
            </a:r>
          </a:p>
          <a:p>
            <a:pPr marL="285750" indent="-285750">
              <a:buFont typeface="Arial" panose="020B0604020202020204" pitchFamily="34" charset="0"/>
              <a:buChar char="•"/>
            </a:pPr>
            <a:r>
              <a:rPr lang="en-US" dirty="0" smtClean="0"/>
              <a:t>Contingency Plans</a:t>
            </a:r>
          </a:p>
          <a:p>
            <a:pPr marL="285750" indent="-285750">
              <a:buFont typeface="Arial" panose="020B0604020202020204" pitchFamily="34" charset="0"/>
              <a:buChar char="•"/>
            </a:pPr>
            <a:r>
              <a:rPr lang="en-US" dirty="0" smtClean="0"/>
              <a:t>Use of Air Surveillance</a:t>
            </a:r>
          </a:p>
        </p:txBody>
      </p:sp>
      <p:sp>
        <p:nvSpPr>
          <p:cNvPr id="8" name="TextBox 7"/>
          <p:cNvSpPr txBox="1"/>
          <p:nvPr/>
        </p:nvSpPr>
        <p:spPr>
          <a:xfrm>
            <a:off x="5976730" y="1423999"/>
            <a:ext cx="6215270" cy="5078313"/>
          </a:xfrm>
          <a:prstGeom prst="rect">
            <a:avLst/>
          </a:prstGeom>
          <a:noFill/>
          <a:ln>
            <a:noFill/>
          </a:ln>
        </p:spPr>
        <p:txBody>
          <a:bodyPr wrap="square" rtlCol="0">
            <a:spAutoFit/>
          </a:bodyPr>
          <a:lstStyle/>
          <a:p>
            <a:pPr marL="285750" indent="-285750">
              <a:buFont typeface="Arial" panose="020B0604020202020204" pitchFamily="34" charset="0"/>
              <a:buChar char="•"/>
            </a:pPr>
            <a:r>
              <a:rPr lang="en-US" dirty="0"/>
              <a:t>In a tactical environment, the </a:t>
            </a:r>
            <a:r>
              <a:rPr lang="en-US" dirty="0" smtClean="0"/>
              <a:t>implementation </a:t>
            </a:r>
            <a:r>
              <a:rPr lang="en-US" dirty="0"/>
              <a:t>of a physical security plan is based on METT-TC </a:t>
            </a:r>
            <a:r>
              <a:rPr lang="en-US" dirty="0" smtClean="0"/>
              <a:t>(through </a:t>
            </a:r>
            <a:r>
              <a:rPr lang="en-US" dirty="0"/>
              <a:t>the operations order format and the higher headquarters order). </a:t>
            </a:r>
          </a:p>
          <a:p>
            <a:endParaRPr lang="en-US" dirty="0"/>
          </a:p>
          <a:p>
            <a:pPr marL="285750" indent="-285750">
              <a:buFont typeface="Arial" panose="020B0604020202020204" pitchFamily="34" charset="0"/>
              <a:buChar char="•"/>
            </a:pPr>
            <a:r>
              <a:rPr lang="en-US" dirty="0"/>
              <a:t>Physical Security:  Physical security plans for property movement should be established during initial preparation for deployment. </a:t>
            </a:r>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a:t>The plans should provide for the security of government property from the originating installation to the port of debarkation. Division</a:t>
            </a:r>
            <a:r>
              <a:rPr lang="en-US" dirty="0">
                <a:solidFill>
                  <a:srgbClr val="FF0000"/>
                </a:solidFill>
              </a:rPr>
              <a:t> </a:t>
            </a:r>
            <a:r>
              <a:rPr lang="en-US" dirty="0" smtClean="0"/>
              <a:t>PSO</a:t>
            </a:r>
            <a:r>
              <a:rPr lang="en-US" dirty="0" smtClean="0">
                <a:solidFill>
                  <a:srgbClr val="FF0000"/>
                </a:solidFill>
              </a:rPr>
              <a:t> </a:t>
            </a:r>
            <a:r>
              <a:rPr lang="en-US" dirty="0"/>
              <a:t>and transportation personnel should assist in the development of redeployment security</a:t>
            </a:r>
            <a:r>
              <a:rPr lang="en-US" dirty="0" smtClean="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This information should be included in the unit’s physical security plan and rehearsed during training exercises.</a:t>
            </a:r>
            <a:endParaRPr lang="en-US" dirty="0"/>
          </a:p>
          <a:p>
            <a:pPr marL="285750" indent="-285750">
              <a:buFont typeface="Arial" panose="020B0604020202020204" pitchFamily="34" charset="0"/>
              <a:buChar char="•"/>
            </a:pPr>
            <a:endParaRPr lang="en-US" dirty="0" smtClean="0"/>
          </a:p>
        </p:txBody>
      </p:sp>
      <p:sp>
        <p:nvSpPr>
          <p:cNvPr id="6" name="TextBox 5"/>
          <p:cNvSpPr txBox="1"/>
          <p:nvPr/>
        </p:nvSpPr>
        <p:spPr>
          <a:xfrm>
            <a:off x="2080895" y="535964"/>
            <a:ext cx="8610600"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Physical Security During Expeditionary Operations</a:t>
            </a:r>
          </a:p>
        </p:txBody>
      </p:sp>
      <p:cxnSp>
        <p:nvCxnSpPr>
          <p:cNvPr id="3" name="Straight Connector 2"/>
          <p:cNvCxnSpPr/>
          <p:nvPr/>
        </p:nvCxnSpPr>
        <p:spPr>
          <a:xfrm>
            <a:off x="5950226" y="1423999"/>
            <a:ext cx="26504" cy="48167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754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1+ppt_w/2"/>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1849" y="1755855"/>
            <a:ext cx="11454713" cy="2308324"/>
          </a:xfrm>
          <a:prstGeom prst="rect">
            <a:avLst/>
          </a:prstGeom>
        </p:spPr>
        <p:txBody>
          <a:bodyPr wrap="square">
            <a:spAutoFit/>
          </a:bodyPr>
          <a:lstStyle/>
          <a:p>
            <a:r>
              <a:rPr lang="en-US" dirty="0"/>
              <a:t>Regardless of the environment or available resources, the protection of Army personnel </a:t>
            </a:r>
            <a:r>
              <a:rPr lang="en-US" dirty="0" smtClean="0"/>
              <a:t>and assets </a:t>
            </a:r>
            <a:r>
              <a:rPr lang="en-US" dirty="0"/>
              <a:t>follow the same general procedures</a:t>
            </a:r>
            <a:r>
              <a:rPr lang="en-US" dirty="0" smtClean="0"/>
              <a:t>:</a:t>
            </a:r>
          </a:p>
          <a:p>
            <a:endParaRPr lang="en-US" dirty="0"/>
          </a:p>
          <a:p>
            <a:pPr marL="457200" indent="-457200">
              <a:buFont typeface="Arial" panose="020B0604020202020204" pitchFamily="34" charset="0"/>
              <a:buChar char="•"/>
            </a:pPr>
            <a:r>
              <a:rPr lang="en-US" dirty="0" smtClean="0"/>
              <a:t>Identify </a:t>
            </a:r>
            <a:r>
              <a:rPr lang="en-US" dirty="0"/>
              <a:t>the asset or area to be protected.</a:t>
            </a:r>
          </a:p>
          <a:p>
            <a:pPr marL="457200" indent="-457200">
              <a:buFont typeface="Arial" panose="020B0604020202020204" pitchFamily="34" charset="0"/>
              <a:buChar char="•"/>
            </a:pPr>
            <a:r>
              <a:rPr lang="en-US" dirty="0" smtClean="0"/>
              <a:t>Determine </a:t>
            </a:r>
            <a:r>
              <a:rPr lang="en-US" dirty="0"/>
              <a:t>its mission criticality.</a:t>
            </a:r>
          </a:p>
          <a:p>
            <a:pPr marL="457200" indent="-457200">
              <a:buFont typeface="Arial" panose="020B0604020202020204" pitchFamily="34" charset="0"/>
              <a:buChar char="•"/>
            </a:pPr>
            <a:r>
              <a:rPr lang="en-US" dirty="0" smtClean="0"/>
              <a:t>Assess </a:t>
            </a:r>
            <a:r>
              <a:rPr lang="en-US" dirty="0"/>
              <a:t>the likelihood of compromise.</a:t>
            </a:r>
          </a:p>
          <a:p>
            <a:pPr marL="457200" indent="-457200">
              <a:buFont typeface="Arial" panose="020B0604020202020204" pitchFamily="34" charset="0"/>
              <a:buChar char="•"/>
            </a:pPr>
            <a:r>
              <a:rPr lang="en-US" dirty="0" smtClean="0"/>
              <a:t>Assess </a:t>
            </a:r>
            <a:r>
              <a:rPr lang="en-US" dirty="0"/>
              <a:t>potential threats and tactics.</a:t>
            </a:r>
          </a:p>
          <a:p>
            <a:pPr marL="457200" indent="-457200">
              <a:buFont typeface="Arial" panose="020B0604020202020204" pitchFamily="34" charset="0"/>
              <a:buChar char="•"/>
            </a:pPr>
            <a:r>
              <a:rPr lang="en-US" dirty="0" smtClean="0"/>
              <a:t>Develop </a:t>
            </a:r>
            <a:r>
              <a:rPr lang="en-US" dirty="0"/>
              <a:t>and implement control measures</a:t>
            </a:r>
            <a:r>
              <a:rPr lang="en-US" dirty="0" smtClean="0"/>
              <a:t>.</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0043" y="2344380"/>
            <a:ext cx="3966519" cy="4028303"/>
          </a:xfrm>
          <a:prstGeom prst="rect">
            <a:avLst/>
          </a:prstGeom>
        </p:spPr>
      </p:pic>
      <p:sp>
        <p:nvSpPr>
          <p:cNvPr id="6" name="TextBox 5"/>
          <p:cNvSpPr txBox="1"/>
          <p:nvPr/>
        </p:nvSpPr>
        <p:spPr>
          <a:xfrm>
            <a:off x="2080895" y="535964"/>
            <a:ext cx="8610600"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Physical Security During Expeditionary Operations</a:t>
            </a:r>
          </a:p>
        </p:txBody>
      </p:sp>
      <p:sp>
        <p:nvSpPr>
          <p:cNvPr id="7" name="TextBox 6"/>
          <p:cNvSpPr txBox="1"/>
          <p:nvPr/>
        </p:nvSpPr>
        <p:spPr>
          <a:xfrm>
            <a:off x="4811885" y="1170468"/>
            <a:ext cx="3148619" cy="400110"/>
          </a:xfrm>
          <a:prstGeom prst="rect">
            <a:avLst/>
          </a:prstGeom>
          <a:noFill/>
        </p:spPr>
        <p:txBody>
          <a:bodyPr wrap="none" rtlCol="0">
            <a:spAutoFit/>
          </a:bodyPr>
          <a:lstStyle/>
          <a:p>
            <a:r>
              <a:rPr lang="en-US" sz="2000" b="1" dirty="0" smtClean="0"/>
              <a:t>Assess the Risk/Threats</a:t>
            </a:r>
            <a:endParaRPr lang="en-US" sz="2000" b="1" dirty="0"/>
          </a:p>
        </p:txBody>
      </p:sp>
    </p:spTree>
    <p:extLst>
      <p:ext uri="{BB962C8B-B14F-4D97-AF65-F5344CB8AC3E}">
        <p14:creationId xmlns:p14="http://schemas.microsoft.com/office/powerpoint/2010/main" val="2599338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1+ppt_w/2"/>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70581" y="1191390"/>
            <a:ext cx="11133438" cy="4801314"/>
          </a:xfrm>
          <a:prstGeom prst="rect">
            <a:avLst/>
          </a:prstGeom>
        </p:spPr>
        <p:txBody>
          <a:bodyPr wrap="square">
            <a:spAutoFit/>
          </a:bodyPr>
          <a:lstStyle/>
          <a:p>
            <a:pPr algn="ctr"/>
            <a:r>
              <a:rPr lang="en-US" sz="2000" b="1" dirty="0" smtClean="0"/>
              <a:t>Tactical Environment Considerations </a:t>
            </a:r>
          </a:p>
          <a:p>
            <a:pPr algn="ctr"/>
            <a:endParaRPr lang="en-US" b="1" dirty="0"/>
          </a:p>
          <a:p>
            <a:pPr marL="285750" indent="-285750">
              <a:buFont typeface="Arial" panose="020B0604020202020204" pitchFamily="34" charset="0"/>
              <a:buChar char="•"/>
            </a:pPr>
            <a:r>
              <a:rPr lang="en-US" dirty="0" smtClean="0"/>
              <a:t>Fixed </a:t>
            </a:r>
            <a:r>
              <a:rPr lang="en-US" dirty="0"/>
              <a:t>sites in tactical environments are especially vulnerable to hazards and threats. </a:t>
            </a:r>
            <a:r>
              <a:rPr lang="en-US" dirty="0" smtClean="0"/>
              <a:t>Actions against </a:t>
            </a:r>
            <a:r>
              <a:rPr lang="en-US" dirty="0"/>
              <a:t>enemy threats and toward other potential emergencies (natural disasters, accidents) must </a:t>
            </a:r>
            <a:r>
              <a:rPr lang="en-US" dirty="0" smtClean="0"/>
              <a:t>be planned.</a:t>
            </a:r>
          </a:p>
          <a:p>
            <a:r>
              <a:rPr lang="en-US" dirty="0" smtClean="0"/>
              <a:t> </a:t>
            </a:r>
          </a:p>
          <a:p>
            <a:pPr marL="285750" indent="-285750">
              <a:buFont typeface="Arial" panose="020B0604020202020204" pitchFamily="34" charset="0"/>
              <a:buChar char="•"/>
            </a:pPr>
            <a:r>
              <a:rPr lang="en-US" dirty="0" smtClean="0"/>
              <a:t>Adjustments </a:t>
            </a:r>
            <a:r>
              <a:rPr lang="en-US" dirty="0"/>
              <a:t>must be made to protection and security plans. Expeditionary forces may not </a:t>
            </a:r>
            <a:r>
              <a:rPr lang="en-US" dirty="0" smtClean="0"/>
              <a:t>have initial </a:t>
            </a:r>
            <a:r>
              <a:rPr lang="en-US" dirty="0"/>
              <a:t>access to sophisticated electronic security devices and may have to develop field-expedient means </a:t>
            </a:r>
            <a:r>
              <a:rPr lang="en-US" dirty="0" smtClean="0"/>
              <a:t>of intrusion </a:t>
            </a:r>
            <a:r>
              <a:rPr lang="en-US" dirty="0"/>
              <a:t>detection, early warning, and other protection measures. </a:t>
            </a:r>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For </a:t>
            </a:r>
            <a:r>
              <a:rPr lang="en-US" dirty="0"/>
              <a:t>these forces, the enhancement </a:t>
            </a:r>
            <a:r>
              <a:rPr lang="en-US" dirty="0" smtClean="0"/>
              <a:t>of local </a:t>
            </a:r>
            <a:r>
              <a:rPr lang="en-US" dirty="0"/>
              <a:t>security and protection efforts occurs with trip flares, binoculars, night vision devices, </a:t>
            </a:r>
            <a:r>
              <a:rPr lang="en-US" dirty="0" smtClean="0"/>
              <a:t>barriers, fences</a:t>
            </a:r>
            <a:r>
              <a:rPr lang="en-US" dirty="0"/>
              <a:t>, exterior security lighting, and clear fields of fire</a:t>
            </a:r>
            <a:r>
              <a:rPr lang="en-US" dirty="0" smtClean="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Establishing </a:t>
            </a:r>
            <a:r>
              <a:rPr lang="en-US" dirty="0"/>
              <a:t>access control measures, installing concrete barriers and guard </a:t>
            </a:r>
            <a:r>
              <a:rPr lang="en-US" dirty="0" smtClean="0"/>
              <a:t>towers, and </a:t>
            </a:r>
            <a:r>
              <a:rPr lang="en-US" dirty="0"/>
              <a:t>conducting aggressive security patrols can deny enemy access to the area immediately </a:t>
            </a:r>
            <a:r>
              <a:rPr lang="en-US" dirty="0" smtClean="0"/>
              <a:t>surrounding friendly </a:t>
            </a:r>
            <a:r>
              <a:rPr lang="en-US" dirty="0"/>
              <a:t>forces</a:t>
            </a:r>
            <a:r>
              <a:rPr lang="en-US" dirty="0" smtClean="0"/>
              <a:t>.</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 </a:t>
            </a:r>
            <a:r>
              <a:rPr lang="en-US" dirty="0"/>
              <a:t>Whether establishing a new base or occupying an existing one, military leaders </a:t>
            </a:r>
            <a:r>
              <a:rPr lang="en-US" dirty="0" smtClean="0"/>
              <a:t>should initially </a:t>
            </a:r>
            <a:r>
              <a:rPr lang="en-US" dirty="0"/>
              <a:t>focus on establishing or reassessing protective measures at the perimeter of the base. </a:t>
            </a:r>
          </a:p>
        </p:txBody>
      </p:sp>
      <p:sp>
        <p:nvSpPr>
          <p:cNvPr id="5" name="TextBox 4"/>
          <p:cNvSpPr txBox="1"/>
          <p:nvPr/>
        </p:nvSpPr>
        <p:spPr>
          <a:xfrm>
            <a:off x="2080895" y="535964"/>
            <a:ext cx="8610600"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Physical Security During Expeditionary Operations</a:t>
            </a:r>
          </a:p>
        </p:txBody>
      </p:sp>
    </p:spTree>
    <p:extLst>
      <p:ext uri="{BB962C8B-B14F-4D97-AF65-F5344CB8AC3E}">
        <p14:creationId xmlns:p14="http://schemas.microsoft.com/office/powerpoint/2010/main" val="326841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1+ppt_w/2"/>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984" y="3521674"/>
            <a:ext cx="4085968" cy="229835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9244" y="3521673"/>
            <a:ext cx="6400800" cy="2298357"/>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0907" y="1579546"/>
            <a:ext cx="4769709" cy="1841213"/>
          </a:xfrm>
          <a:prstGeom prst="rect">
            <a:avLst/>
          </a:prstGeom>
        </p:spPr>
      </p:pic>
      <p:sp>
        <p:nvSpPr>
          <p:cNvPr id="12" name="TextBox 11"/>
          <p:cNvSpPr txBox="1"/>
          <p:nvPr/>
        </p:nvSpPr>
        <p:spPr>
          <a:xfrm>
            <a:off x="0" y="747637"/>
            <a:ext cx="12192000" cy="584775"/>
          </a:xfrm>
          <a:prstGeom prst="rect">
            <a:avLst/>
          </a:prstGeom>
          <a:noFill/>
        </p:spPr>
        <p:txBody>
          <a:bodyPr wrap="square" rtlCol="0">
            <a:spAutoFit/>
          </a:bodyPr>
          <a:lstStyle/>
          <a:p>
            <a:pPr algn="ctr"/>
            <a:r>
              <a:rPr lang="en-US" sz="3200" dirty="0" smtClean="0">
                <a:latin typeface="Arial" panose="020B0604020202020204" pitchFamily="34" charset="0"/>
                <a:cs typeface="Arial" panose="020B0604020202020204" pitchFamily="34" charset="0"/>
              </a:rPr>
              <a:t>Physical Security During Expeditionary Operations</a:t>
            </a:r>
          </a:p>
        </p:txBody>
      </p:sp>
      <p:sp>
        <p:nvSpPr>
          <p:cNvPr id="4" name="Rectangle 3"/>
          <p:cNvSpPr/>
          <p:nvPr/>
        </p:nvSpPr>
        <p:spPr>
          <a:xfrm>
            <a:off x="189470" y="6019799"/>
            <a:ext cx="11813059" cy="369332"/>
          </a:xfrm>
          <a:prstGeom prst="rect">
            <a:avLst/>
          </a:prstGeom>
        </p:spPr>
        <p:txBody>
          <a:bodyPr wrap="square">
            <a:spAutoFit/>
          </a:bodyPr>
          <a:lstStyle/>
          <a:p>
            <a:r>
              <a:rPr lang="en-US" b="1" i="1" dirty="0">
                <a:latin typeface="TimesNewRoman"/>
                <a:ea typeface="Calibri" panose="020F0502020204030204" pitchFamily="34" charset="0"/>
                <a:cs typeface="TimesNewRoman"/>
              </a:rPr>
              <a:t>“The force is often most vulnerable to an enemy or adversary surprise attack during preparation</a:t>
            </a:r>
            <a:r>
              <a:rPr lang="en-US" b="1" i="1" dirty="0" smtClean="0">
                <a:latin typeface="TimesNewRoman"/>
                <a:ea typeface="Calibri" panose="020F0502020204030204" pitchFamily="34" charset="0"/>
                <a:cs typeface="TimesNewRoman"/>
              </a:rPr>
              <a:t>.” </a:t>
            </a:r>
            <a:r>
              <a:rPr lang="en-US" sz="1400" b="1" i="1" dirty="0" smtClean="0">
                <a:latin typeface="TimesNewRoman"/>
                <a:ea typeface="Calibri" panose="020F0502020204030204" pitchFamily="34" charset="0"/>
                <a:cs typeface="TimesNewRoman"/>
              </a:rPr>
              <a:t>ADRP 3-37</a:t>
            </a:r>
            <a:endParaRPr lang="en-US" sz="1400" b="1" i="1" dirty="0"/>
          </a:p>
        </p:txBody>
      </p:sp>
    </p:spTree>
    <p:extLst>
      <p:ext uri="{BB962C8B-B14F-4D97-AF65-F5344CB8AC3E}">
        <p14:creationId xmlns:p14="http://schemas.microsoft.com/office/powerpoint/2010/main" val="4873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12"/>
                                        </p:tgtEl>
                                        <p:attrNameLst>
                                          <p:attrName>ppt_x</p:attrName>
                                        </p:attrNameLst>
                                      </p:cBhvr>
                                      <p:tavLst>
                                        <p:tav tm="0">
                                          <p:val>
                                            <p:strVal val="ppt_x"/>
                                          </p:val>
                                        </p:tav>
                                        <p:tav tm="100000">
                                          <p:val>
                                            <p:strVal val="1+ppt_w/2"/>
                                          </p:val>
                                        </p:tav>
                                      </p:tavLst>
                                    </p:anim>
                                    <p:anim calcmode="lin" valueType="num">
                                      <p:cBhvr additive="base">
                                        <p:cTn id="7" dur="500"/>
                                        <p:tgtEl>
                                          <p:spTgt spid="12"/>
                                        </p:tgtEl>
                                        <p:attrNameLst>
                                          <p:attrName>ppt_y</p:attrName>
                                        </p:attrNameLst>
                                      </p:cBhvr>
                                      <p:tavLst>
                                        <p:tav tm="0">
                                          <p:val>
                                            <p:strVal val="ppt_y"/>
                                          </p:val>
                                        </p:tav>
                                        <p:tav tm="100000">
                                          <p:val>
                                            <p:strVal val="1+ppt_h/2"/>
                                          </p:val>
                                        </p:tav>
                                      </p:tavLst>
                                    </p:anim>
                                    <p:set>
                                      <p:cBhvr>
                                        <p:cTn id="8"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31467" y="1952367"/>
            <a:ext cx="7866295" cy="4374291"/>
          </a:xfrm>
          <a:prstGeom prst="rect">
            <a:avLst/>
          </a:prstGeom>
        </p:spPr>
      </p:pic>
      <p:sp>
        <p:nvSpPr>
          <p:cNvPr id="5" name="Rectangle 4"/>
          <p:cNvSpPr/>
          <p:nvPr/>
        </p:nvSpPr>
        <p:spPr>
          <a:xfrm>
            <a:off x="4403930" y="1280293"/>
            <a:ext cx="3511026" cy="400110"/>
          </a:xfrm>
          <a:prstGeom prst="rect">
            <a:avLst/>
          </a:prstGeom>
        </p:spPr>
        <p:txBody>
          <a:bodyPr wrap="none">
            <a:spAutoFit/>
          </a:bodyPr>
          <a:lstStyle/>
          <a:p>
            <a:r>
              <a:rPr lang="en-US" sz="2000" b="1" dirty="0" smtClean="0">
                <a:latin typeface="Arial,Bold"/>
              </a:rPr>
              <a:t>Layered Security Approach</a:t>
            </a:r>
            <a:endParaRPr lang="en-US" sz="2000" dirty="0"/>
          </a:p>
        </p:txBody>
      </p:sp>
      <p:sp>
        <p:nvSpPr>
          <p:cNvPr id="6" name="TextBox 5"/>
          <p:cNvSpPr txBox="1"/>
          <p:nvPr/>
        </p:nvSpPr>
        <p:spPr>
          <a:xfrm>
            <a:off x="2080895" y="535964"/>
            <a:ext cx="8610600"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Physical Security During Expeditionary Operations</a:t>
            </a:r>
          </a:p>
        </p:txBody>
      </p:sp>
    </p:spTree>
    <p:extLst>
      <p:ext uri="{BB962C8B-B14F-4D97-AF65-F5344CB8AC3E}">
        <p14:creationId xmlns:p14="http://schemas.microsoft.com/office/powerpoint/2010/main" val="201774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1+ppt_w/2"/>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783" y="1153911"/>
            <a:ext cx="7699514" cy="4832092"/>
          </a:xfrm>
          <a:prstGeom prst="rect">
            <a:avLst/>
          </a:prstGeom>
        </p:spPr>
        <p:txBody>
          <a:bodyPr wrap="square">
            <a:spAutoFit/>
          </a:bodyPr>
          <a:lstStyle/>
          <a:p>
            <a:pPr algn="ctr"/>
            <a:r>
              <a:rPr lang="en-US" sz="2000" b="1" dirty="0" smtClean="0"/>
              <a:t>Outer/Perimeter Security Considerations </a:t>
            </a:r>
          </a:p>
          <a:p>
            <a:endParaRPr lang="en-US" dirty="0"/>
          </a:p>
          <a:p>
            <a:r>
              <a:rPr lang="en-US" dirty="0" smtClean="0"/>
              <a:t>The </a:t>
            </a:r>
            <a:r>
              <a:rPr lang="en-US" dirty="0"/>
              <a:t>perimeter security system is often the first line of defense, and it provides a visual </a:t>
            </a:r>
            <a:r>
              <a:rPr lang="en-US" dirty="0" smtClean="0"/>
              <a:t>deterrent to </a:t>
            </a:r>
            <a:r>
              <a:rPr lang="en-US" dirty="0"/>
              <a:t>potential </a:t>
            </a:r>
            <a:r>
              <a:rPr lang="en-US" dirty="0" smtClean="0"/>
              <a:t>adversaries. The </a:t>
            </a:r>
            <a:r>
              <a:rPr lang="en-US" dirty="0"/>
              <a:t>design of the perimeter security system should meet the following requirements</a:t>
            </a:r>
            <a:r>
              <a:rPr lang="en-US" dirty="0" smtClean="0"/>
              <a:t>:</a:t>
            </a:r>
          </a:p>
          <a:p>
            <a:endParaRPr lang="en-US" dirty="0" smtClean="0"/>
          </a:p>
          <a:p>
            <a:pPr marL="285750" indent="-285750">
              <a:buFont typeface="Arial" panose="020B0604020202020204" pitchFamily="34" charset="0"/>
              <a:buChar char="•"/>
            </a:pPr>
            <a:r>
              <a:rPr lang="en-US" dirty="0" smtClean="0"/>
              <a:t>Provide </a:t>
            </a:r>
            <a:r>
              <a:rPr lang="en-US" dirty="0"/>
              <a:t>adequate blast standoff distances. (See UFC 4-010-01 and UFC 4-010-02</a:t>
            </a:r>
            <a:r>
              <a:rPr lang="en-US" dirty="0" smtClean="0"/>
              <a:t>.)</a:t>
            </a:r>
          </a:p>
          <a:p>
            <a:pPr marL="285750" indent="-285750">
              <a:buFont typeface="Arial" panose="020B0604020202020204" pitchFamily="34" charset="0"/>
              <a:buChar char="•"/>
            </a:pPr>
            <a:r>
              <a:rPr lang="en-US" dirty="0" smtClean="0"/>
              <a:t>Limit </a:t>
            </a:r>
            <a:r>
              <a:rPr lang="en-US" dirty="0"/>
              <a:t>or block the line of sight of operations from vantage points outside the perimeter</a:t>
            </a:r>
            <a:r>
              <a:rPr lang="en-US" dirty="0" smtClean="0"/>
              <a:t>.</a:t>
            </a:r>
          </a:p>
          <a:p>
            <a:pPr marL="285750" indent="-285750">
              <a:buFont typeface="Arial" panose="020B0604020202020204" pitchFamily="34" charset="0"/>
              <a:buChar char="•"/>
            </a:pPr>
            <a:r>
              <a:rPr lang="en-US" dirty="0" smtClean="0"/>
              <a:t>Provide </a:t>
            </a:r>
            <a:r>
              <a:rPr lang="en-US" dirty="0"/>
              <a:t>sufficient room for vehicle and pedestrian access control</a:t>
            </a:r>
            <a:r>
              <a:rPr lang="en-US" dirty="0" smtClean="0"/>
              <a:t>.</a:t>
            </a:r>
          </a:p>
          <a:p>
            <a:pPr marL="285750" indent="-285750">
              <a:buFont typeface="Arial" panose="020B0604020202020204" pitchFamily="34" charset="0"/>
              <a:buChar char="•"/>
            </a:pPr>
            <a:r>
              <a:rPr lang="en-US" dirty="0" smtClean="0"/>
              <a:t>Maximize </a:t>
            </a:r>
            <a:r>
              <a:rPr lang="en-US" dirty="0"/>
              <a:t>the threat ingress and egress time across the exterior site</a:t>
            </a:r>
            <a:r>
              <a:rPr lang="en-US" dirty="0" smtClean="0"/>
              <a:t>.</a:t>
            </a:r>
          </a:p>
          <a:p>
            <a:pPr marL="285750" indent="-285750">
              <a:buFont typeface="Arial" panose="020B0604020202020204" pitchFamily="34" charset="0"/>
              <a:buChar char="•"/>
            </a:pPr>
            <a:r>
              <a:rPr lang="en-US" dirty="0" smtClean="0"/>
              <a:t>Enhance </a:t>
            </a:r>
            <a:r>
              <a:rPr lang="en-US" dirty="0"/>
              <a:t>the ability of security forces to observe threats before they can attack</a:t>
            </a:r>
            <a:r>
              <a:rPr lang="en-US" dirty="0" smtClean="0"/>
              <a:t>.</a:t>
            </a:r>
          </a:p>
          <a:p>
            <a:pPr marL="285750" indent="-285750">
              <a:buFont typeface="Arial" panose="020B0604020202020204" pitchFamily="34" charset="0"/>
              <a:buChar char="•"/>
            </a:pPr>
            <a:r>
              <a:rPr lang="en-US" dirty="0" smtClean="0"/>
              <a:t>Establish access control procedures </a:t>
            </a:r>
          </a:p>
          <a:p>
            <a:pPr marL="285750" indent="-285750">
              <a:buFont typeface="Arial" panose="020B0604020202020204" pitchFamily="34" charset="0"/>
              <a:buChar char="•"/>
            </a:pPr>
            <a:r>
              <a:rPr lang="en-US" dirty="0" smtClean="0"/>
              <a:t>Ensure that the insider threat is addressed and mitigation measures are implemented.</a:t>
            </a:r>
            <a:endParaRPr lang="en-US" dirty="0"/>
          </a:p>
        </p:txBody>
      </p:sp>
      <p:sp>
        <p:nvSpPr>
          <p:cNvPr id="5" name="TextBox 4"/>
          <p:cNvSpPr txBox="1"/>
          <p:nvPr/>
        </p:nvSpPr>
        <p:spPr>
          <a:xfrm>
            <a:off x="2080895" y="535964"/>
            <a:ext cx="8610600"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Physical Security During Expeditionary Operations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92276" y="1153911"/>
            <a:ext cx="4399724" cy="5153020"/>
          </a:xfrm>
          <a:prstGeom prst="rect">
            <a:avLst/>
          </a:prstGeom>
        </p:spPr>
      </p:pic>
    </p:spTree>
    <p:extLst>
      <p:ext uri="{BB962C8B-B14F-4D97-AF65-F5344CB8AC3E}">
        <p14:creationId xmlns:p14="http://schemas.microsoft.com/office/powerpoint/2010/main" val="210900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1+ppt_w/2"/>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8282" y="1270182"/>
            <a:ext cx="8068962" cy="5078313"/>
          </a:xfrm>
          <a:prstGeom prst="rect">
            <a:avLst/>
          </a:prstGeom>
        </p:spPr>
        <p:txBody>
          <a:bodyPr wrap="square">
            <a:spAutoFit/>
          </a:bodyPr>
          <a:lstStyle/>
          <a:p>
            <a:pPr algn="ctr"/>
            <a:r>
              <a:rPr lang="en-US" b="1" dirty="0" smtClean="0"/>
              <a:t>Barrier Considerations</a:t>
            </a:r>
          </a:p>
          <a:p>
            <a:pPr algn="ctr"/>
            <a:endParaRPr lang="en-US" dirty="0" smtClean="0"/>
          </a:p>
          <a:p>
            <a:pPr marL="285750" indent="-285750">
              <a:buFont typeface="Arial" panose="020B0604020202020204" pitchFamily="34" charset="0"/>
              <a:buChar char="•"/>
            </a:pPr>
            <a:r>
              <a:rPr lang="en-US" dirty="0"/>
              <a:t>Protective barriers form the perimeter of controlled areas and serve to facilitate the control of pedestrian and vehicle ingress and egress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Barriers have a variety of purposes, including maximizing standoff distances. Perimeter barriers should be located as far as possible from critical assets and inhabited buildings to mitigate blast effects.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Barriers offer important benefits to the overall physical security posture and have a direct impact on the number of security posts needed; however, barriers cannot be designed for all situations.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 layered approach should be used when planning for the emplacement of barriers. Combinations or layers of barriers should be separated by a minimum of 10 meters for optimum protection and control. An unobstructed area or clear zone should be maintained on both sides of and between physical barriers.</a:t>
            </a:r>
          </a:p>
        </p:txBody>
      </p:sp>
      <p:pic>
        <p:nvPicPr>
          <p:cNvPr id="7" name="Picture 6"/>
          <p:cNvPicPr>
            <a:picLocks noChangeAspect="1"/>
          </p:cNvPicPr>
          <p:nvPr/>
        </p:nvPicPr>
        <p:blipFill>
          <a:blip r:embed="rId2"/>
          <a:stretch>
            <a:fillRect/>
          </a:stretch>
        </p:blipFill>
        <p:spPr>
          <a:xfrm>
            <a:off x="8217244" y="1708689"/>
            <a:ext cx="3962323" cy="4494403"/>
          </a:xfrm>
          <a:prstGeom prst="rect">
            <a:avLst/>
          </a:prstGeom>
        </p:spPr>
      </p:pic>
      <p:sp>
        <p:nvSpPr>
          <p:cNvPr id="8" name="TextBox 7"/>
          <p:cNvSpPr txBox="1"/>
          <p:nvPr/>
        </p:nvSpPr>
        <p:spPr>
          <a:xfrm>
            <a:off x="2080895" y="535964"/>
            <a:ext cx="8610600"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Physical Security During Expeditionary Operations</a:t>
            </a:r>
          </a:p>
        </p:txBody>
      </p:sp>
    </p:spTree>
    <p:extLst>
      <p:ext uri="{BB962C8B-B14F-4D97-AF65-F5344CB8AC3E}">
        <p14:creationId xmlns:p14="http://schemas.microsoft.com/office/powerpoint/2010/main" val="8301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1+ppt_w/2"/>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5991" y="1062990"/>
            <a:ext cx="6141309" cy="5909310"/>
          </a:xfrm>
          <a:prstGeom prst="rect">
            <a:avLst/>
          </a:prstGeom>
          <a:ln>
            <a:noFill/>
          </a:ln>
        </p:spPr>
        <p:txBody>
          <a:bodyPr wrap="square">
            <a:spAutoFit/>
          </a:bodyPr>
          <a:lstStyle/>
          <a:p>
            <a:pPr algn="ctr"/>
            <a:r>
              <a:rPr lang="en-US" b="1" dirty="0" smtClean="0">
                <a:latin typeface="TimesNewRoman,Bold"/>
              </a:rPr>
              <a:t>Vehicle Barrier Considerations</a:t>
            </a:r>
          </a:p>
          <a:p>
            <a:endParaRPr lang="en-US" b="1" dirty="0">
              <a:latin typeface="TimesNewRoman,Bold"/>
            </a:endParaRPr>
          </a:p>
          <a:p>
            <a:pPr marL="285750" indent="-285750">
              <a:buFont typeface="Arial" panose="020B0604020202020204" pitchFamily="34" charset="0"/>
              <a:buChar char="•"/>
            </a:pPr>
            <a:r>
              <a:rPr lang="en-US" dirty="0"/>
              <a:t>The PSO should be familiar with the provisions of UFC 4-022-01, UFC </a:t>
            </a:r>
            <a:r>
              <a:rPr lang="en-US" dirty="0" smtClean="0"/>
              <a:t>4-022-02, UFGS-34 </a:t>
            </a:r>
            <a:r>
              <a:rPr lang="en-US" dirty="0"/>
              <a:t>71 13.19, and the Access Control Point Definitive Standard Drawings and Criteria</a:t>
            </a:r>
            <a:r>
              <a:rPr lang="en-US" dirty="0" smtClean="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PSO focuses on the requirements of the security force and the placement of </a:t>
            </a:r>
            <a:r>
              <a:rPr lang="en-US" dirty="0" smtClean="0"/>
              <a:t>supporting security </a:t>
            </a:r>
            <a:r>
              <a:rPr lang="en-US" dirty="0"/>
              <a:t>systems that are integrated into the overall vehicle barrier plan</a:t>
            </a:r>
            <a:r>
              <a:rPr lang="en-US" dirty="0" smtClean="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Vehicle barriers are designed to impede, guide, or stop vehicles attempting to pass </a:t>
            </a:r>
            <a:r>
              <a:rPr lang="en-US" dirty="0" smtClean="0"/>
              <a:t>through perimeters</a:t>
            </a:r>
            <a:r>
              <a:rPr lang="en-US" dirty="0"/>
              <a:t>. They can be employed against stationary or moving-vehicle bomb threats</a:t>
            </a:r>
            <a:r>
              <a:rPr lang="en-US" dirty="0" smtClean="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Vehicle barriers can be breached, but successful breaching methods require </a:t>
            </a:r>
            <a:r>
              <a:rPr lang="en-US" dirty="0" smtClean="0"/>
              <a:t>considerable time </a:t>
            </a:r>
            <a:r>
              <a:rPr lang="en-US" dirty="0"/>
              <a:t>and equipment.</a:t>
            </a:r>
            <a:endParaRPr lang="en-US" dirty="0" smtClean="0"/>
          </a:p>
          <a:p>
            <a:endParaRPr lang="en-US" dirty="0"/>
          </a:p>
          <a:p>
            <a:endParaRPr lang="en-US" dirty="0"/>
          </a:p>
        </p:txBody>
      </p:sp>
      <p:sp>
        <p:nvSpPr>
          <p:cNvPr id="7" name="Rectangle 6"/>
          <p:cNvSpPr/>
          <p:nvPr/>
        </p:nvSpPr>
        <p:spPr>
          <a:xfrm>
            <a:off x="6487297" y="1249759"/>
            <a:ext cx="5350476" cy="5078313"/>
          </a:xfrm>
          <a:prstGeom prst="rect">
            <a:avLst/>
          </a:prstGeom>
          <a:ln>
            <a:solidFill>
              <a:schemeClr val="tx1"/>
            </a:solidFill>
          </a:ln>
        </p:spPr>
        <p:txBody>
          <a:bodyPr wrap="square">
            <a:spAutoFit/>
          </a:bodyPr>
          <a:lstStyle/>
          <a:p>
            <a:r>
              <a:rPr lang="en-US" dirty="0"/>
              <a:t>Vehicle barrier design and selection factors should include the </a:t>
            </a:r>
            <a:r>
              <a:rPr lang="en-US" dirty="0" smtClean="0"/>
              <a:t>following:</a:t>
            </a:r>
          </a:p>
          <a:p>
            <a:endParaRPr lang="en-US" dirty="0" smtClean="0"/>
          </a:p>
          <a:p>
            <a:pPr marL="285750" indent="-285750">
              <a:buFont typeface="Arial" panose="020B0604020202020204" pitchFamily="34" charset="0"/>
              <a:buChar char="•"/>
            </a:pPr>
            <a:r>
              <a:rPr lang="en-US" dirty="0" smtClean="0"/>
              <a:t>Explosive threat.</a:t>
            </a:r>
          </a:p>
          <a:p>
            <a:pPr marL="285750" indent="-285750">
              <a:buFont typeface="Arial" panose="020B0604020202020204" pitchFamily="34" charset="0"/>
              <a:buChar char="•"/>
            </a:pPr>
            <a:r>
              <a:rPr lang="en-US" dirty="0" smtClean="0"/>
              <a:t>Weight </a:t>
            </a:r>
            <a:r>
              <a:rPr lang="en-US" dirty="0"/>
              <a:t>of the threat vehicle. </a:t>
            </a:r>
            <a:endParaRPr lang="en-US" dirty="0" smtClean="0"/>
          </a:p>
          <a:p>
            <a:pPr marL="285750" indent="-285750">
              <a:buFont typeface="Arial" panose="020B0604020202020204" pitchFamily="34" charset="0"/>
              <a:buChar char="•"/>
            </a:pPr>
            <a:r>
              <a:rPr lang="en-US" dirty="0" smtClean="0"/>
              <a:t>Sufficient </a:t>
            </a:r>
            <a:r>
              <a:rPr lang="en-US" dirty="0"/>
              <a:t>standoff distance between the planned barrier and critical structures.</a:t>
            </a:r>
          </a:p>
          <a:p>
            <a:pPr marL="285750" indent="-285750">
              <a:buFont typeface="Arial" panose="020B0604020202020204" pitchFamily="34" charset="0"/>
              <a:buChar char="•"/>
            </a:pPr>
            <a:r>
              <a:rPr lang="en-US" dirty="0" smtClean="0"/>
              <a:t>Expected </a:t>
            </a:r>
            <a:r>
              <a:rPr lang="en-US" dirty="0"/>
              <a:t>speed of the threat vehicle.</a:t>
            </a:r>
          </a:p>
          <a:p>
            <a:pPr marL="285750" indent="-285750">
              <a:buFont typeface="Arial" panose="020B0604020202020204" pitchFamily="34" charset="0"/>
              <a:buChar char="•"/>
            </a:pPr>
            <a:r>
              <a:rPr lang="en-US" dirty="0" smtClean="0"/>
              <a:t>Ability </a:t>
            </a:r>
            <a:r>
              <a:rPr lang="en-US" dirty="0"/>
              <a:t>to reduce threat vehicle speed.</a:t>
            </a:r>
          </a:p>
          <a:p>
            <a:pPr marL="285750" indent="-285750">
              <a:buFont typeface="Arial" panose="020B0604020202020204" pitchFamily="34" charset="0"/>
              <a:buChar char="•"/>
            </a:pPr>
            <a:r>
              <a:rPr lang="en-US" dirty="0" smtClean="0"/>
              <a:t>Number </a:t>
            </a:r>
            <a:r>
              <a:rPr lang="en-US" dirty="0"/>
              <a:t>of access points requiring vehicle barriers.</a:t>
            </a:r>
          </a:p>
          <a:p>
            <a:pPr marL="285750" indent="-285750">
              <a:buFont typeface="Arial" panose="020B0604020202020204" pitchFamily="34" charset="0"/>
              <a:buChar char="•"/>
            </a:pPr>
            <a:r>
              <a:rPr lang="en-US" dirty="0" smtClean="0"/>
              <a:t>Most </a:t>
            </a:r>
            <a:r>
              <a:rPr lang="en-US" dirty="0"/>
              <a:t>cost-effective barrier available that will absorb the kinetic energy developed </a:t>
            </a:r>
            <a:r>
              <a:rPr lang="en-US" dirty="0" smtClean="0"/>
              <a:t>by the </a:t>
            </a:r>
            <a:r>
              <a:rPr lang="en-US" dirty="0"/>
              <a:t>threat vehicle.</a:t>
            </a:r>
          </a:p>
          <a:p>
            <a:pPr marL="285750" indent="-285750">
              <a:buFont typeface="Arial" panose="020B0604020202020204" pitchFamily="34" charset="0"/>
              <a:buChar char="•"/>
            </a:pPr>
            <a:r>
              <a:rPr lang="en-US" dirty="0" smtClean="0"/>
              <a:t>Availability </a:t>
            </a:r>
            <a:r>
              <a:rPr lang="en-US" dirty="0"/>
              <a:t>of security forces for constant surveillance and observation.</a:t>
            </a:r>
          </a:p>
          <a:p>
            <a:pPr marL="285750" indent="-285750">
              <a:buFont typeface="Arial" panose="020B0604020202020204" pitchFamily="34" charset="0"/>
              <a:buChar char="•"/>
            </a:pPr>
            <a:r>
              <a:rPr lang="en-US" dirty="0" smtClean="0"/>
              <a:t>Temporary </a:t>
            </a:r>
            <a:r>
              <a:rPr lang="en-US" dirty="0"/>
              <a:t>or permanent nature of the barrier.</a:t>
            </a:r>
          </a:p>
          <a:p>
            <a:pPr marL="285750" indent="-285750">
              <a:buFont typeface="Arial" panose="020B0604020202020204" pitchFamily="34" charset="0"/>
              <a:buChar char="•"/>
            </a:pPr>
            <a:r>
              <a:rPr lang="en-US" dirty="0" smtClean="0"/>
              <a:t>Average </a:t>
            </a:r>
            <a:r>
              <a:rPr lang="en-US" dirty="0"/>
              <a:t>bumper height of the vehicles.</a:t>
            </a:r>
          </a:p>
        </p:txBody>
      </p:sp>
      <p:sp>
        <p:nvSpPr>
          <p:cNvPr id="6" name="TextBox 5"/>
          <p:cNvSpPr txBox="1"/>
          <p:nvPr/>
        </p:nvSpPr>
        <p:spPr>
          <a:xfrm>
            <a:off x="2080895" y="535964"/>
            <a:ext cx="8610600"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Physical Security During Expeditionary Operations</a:t>
            </a:r>
          </a:p>
        </p:txBody>
      </p:sp>
    </p:spTree>
    <p:extLst>
      <p:ext uri="{BB962C8B-B14F-4D97-AF65-F5344CB8AC3E}">
        <p14:creationId xmlns:p14="http://schemas.microsoft.com/office/powerpoint/2010/main" val="116840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1+ppt_w/2"/>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92169" y="1104528"/>
            <a:ext cx="2278188" cy="400110"/>
          </a:xfrm>
          <a:prstGeom prst="rect">
            <a:avLst/>
          </a:prstGeom>
          <a:noFill/>
        </p:spPr>
        <p:txBody>
          <a:bodyPr wrap="none" rtlCol="0">
            <a:spAutoFit/>
          </a:bodyPr>
          <a:lstStyle/>
          <a:p>
            <a:r>
              <a:rPr lang="en-US" sz="2000" b="1" dirty="0" smtClean="0"/>
              <a:t>Security Lighting</a:t>
            </a:r>
            <a:endParaRPr lang="en-US" sz="2000" b="1" dirty="0"/>
          </a:p>
        </p:txBody>
      </p:sp>
      <p:pic>
        <p:nvPicPr>
          <p:cNvPr id="5" name="Picture 4"/>
          <p:cNvPicPr>
            <a:picLocks noChangeAspect="1"/>
          </p:cNvPicPr>
          <p:nvPr/>
        </p:nvPicPr>
        <p:blipFill>
          <a:blip r:embed="rId2"/>
          <a:stretch>
            <a:fillRect/>
          </a:stretch>
        </p:blipFill>
        <p:spPr>
          <a:xfrm>
            <a:off x="6811618" y="1778238"/>
            <a:ext cx="5255808" cy="3641901"/>
          </a:xfrm>
          <a:prstGeom prst="rect">
            <a:avLst/>
          </a:prstGeom>
        </p:spPr>
      </p:pic>
      <p:sp>
        <p:nvSpPr>
          <p:cNvPr id="6" name="Rectangle 5"/>
          <p:cNvSpPr/>
          <p:nvPr/>
        </p:nvSpPr>
        <p:spPr>
          <a:xfrm>
            <a:off x="315813" y="1778238"/>
            <a:ext cx="6215450" cy="423836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The PSO Should consider the following when making security lighting decisions in the deployed environment: </a:t>
            </a:r>
          </a:p>
          <a:p>
            <a:endParaRPr lang="en-US" dirty="0">
              <a:solidFill>
                <a:schemeClr val="tx1"/>
              </a:solidFill>
            </a:endParaRPr>
          </a:p>
          <a:p>
            <a:pPr marL="285750" indent="-285750">
              <a:buFont typeface="Arial" panose="020B0604020202020204" pitchFamily="34" charset="0"/>
              <a:buChar char="•"/>
            </a:pPr>
            <a:r>
              <a:rPr lang="en-US" dirty="0" smtClean="0">
                <a:solidFill>
                  <a:schemeClr val="tx1"/>
                </a:solidFill>
              </a:rPr>
              <a:t>Cost</a:t>
            </a:r>
          </a:p>
          <a:p>
            <a:pPr marL="285750" indent="-285750">
              <a:buFont typeface="Arial" panose="020B0604020202020204" pitchFamily="34" charset="0"/>
              <a:buChar char="•"/>
            </a:pPr>
            <a:r>
              <a:rPr lang="en-US" dirty="0" smtClean="0">
                <a:solidFill>
                  <a:schemeClr val="tx1"/>
                </a:solidFill>
              </a:rPr>
              <a:t>Portability</a:t>
            </a:r>
          </a:p>
          <a:p>
            <a:pPr marL="285750" indent="-285750">
              <a:buFont typeface="Arial" panose="020B0604020202020204" pitchFamily="34" charset="0"/>
              <a:buChar char="•"/>
            </a:pPr>
            <a:r>
              <a:rPr lang="en-US" dirty="0" smtClean="0">
                <a:solidFill>
                  <a:schemeClr val="tx1"/>
                </a:solidFill>
              </a:rPr>
              <a:t>Safety and grounding requirements</a:t>
            </a:r>
          </a:p>
          <a:p>
            <a:pPr marL="285750" indent="-285750">
              <a:buFont typeface="Arial" panose="020B0604020202020204" pitchFamily="34" charset="0"/>
              <a:buChar char="•"/>
            </a:pPr>
            <a:r>
              <a:rPr lang="en-US" dirty="0" smtClean="0">
                <a:solidFill>
                  <a:schemeClr val="tx1"/>
                </a:solidFill>
              </a:rPr>
              <a:t>Manual override for blackout requirements</a:t>
            </a:r>
          </a:p>
          <a:p>
            <a:pPr marL="285750" indent="-285750">
              <a:buFont typeface="Arial" panose="020B0604020202020204" pitchFamily="34" charset="0"/>
              <a:buChar char="•"/>
            </a:pPr>
            <a:r>
              <a:rPr lang="en-US" dirty="0" smtClean="0">
                <a:solidFill>
                  <a:schemeClr val="tx1"/>
                </a:solidFill>
              </a:rPr>
              <a:t>Durability</a:t>
            </a:r>
          </a:p>
          <a:p>
            <a:pPr marL="285750" indent="-285750">
              <a:buFont typeface="Arial" panose="020B0604020202020204" pitchFamily="34" charset="0"/>
              <a:buChar char="•"/>
            </a:pPr>
            <a:r>
              <a:rPr lang="en-US" dirty="0" smtClean="0">
                <a:solidFill>
                  <a:schemeClr val="tx1"/>
                </a:solidFill>
              </a:rPr>
              <a:t>Functionality</a:t>
            </a:r>
          </a:p>
          <a:p>
            <a:pPr marL="285750" indent="-285750">
              <a:buFont typeface="Arial" panose="020B0604020202020204" pitchFamily="34" charset="0"/>
              <a:buChar char="•"/>
            </a:pPr>
            <a:r>
              <a:rPr lang="en-US" dirty="0" smtClean="0">
                <a:solidFill>
                  <a:schemeClr val="tx1"/>
                </a:solidFill>
              </a:rPr>
              <a:t>Strike and restrike time</a:t>
            </a:r>
          </a:p>
          <a:p>
            <a:pPr marL="285750" indent="-285750">
              <a:buFont typeface="Arial" panose="020B0604020202020204" pitchFamily="34" charset="0"/>
              <a:buChar char="•"/>
            </a:pPr>
            <a:endParaRPr lang="en-US" dirty="0">
              <a:solidFill>
                <a:schemeClr val="tx1"/>
              </a:solidFill>
            </a:endParaRPr>
          </a:p>
          <a:p>
            <a:r>
              <a:rPr lang="en-US" dirty="0" smtClean="0">
                <a:solidFill>
                  <a:schemeClr val="tx1"/>
                </a:solidFill>
              </a:rPr>
              <a:t>The PSO must ensure that lighting does not interfere with night vision equipment, aircraft, or other aspects of tactical operations.</a:t>
            </a:r>
          </a:p>
          <a:p>
            <a:endParaRPr lang="en-US" dirty="0" smtClean="0"/>
          </a:p>
        </p:txBody>
      </p:sp>
      <p:sp>
        <p:nvSpPr>
          <p:cNvPr id="7" name="TextBox 6"/>
          <p:cNvSpPr txBox="1"/>
          <p:nvPr/>
        </p:nvSpPr>
        <p:spPr>
          <a:xfrm>
            <a:off x="2080895" y="535964"/>
            <a:ext cx="8610600"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Physical Security During Expeditionary Operations</a:t>
            </a:r>
          </a:p>
        </p:txBody>
      </p:sp>
    </p:spTree>
    <p:extLst>
      <p:ext uri="{BB962C8B-B14F-4D97-AF65-F5344CB8AC3E}">
        <p14:creationId xmlns:p14="http://schemas.microsoft.com/office/powerpoint/2010/main" val="6753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1+ppt_w/2"/>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376086" y="1528718"/>
            <a:ext cx="5710671" cy="4801032"/>
          </a:xfrm>
          <a:prstGeom prst="rect">
            <a:avLst/>
          </a:prstGeom>
        </p:spPr>
      </p:pic>
      <p:sp>
        <p:nvSpPr>
          <p:cNvPr id="4" name="TextBox 3"/>
          <p:cNvSpPr txBox="1"/>
          <p:nvPr/>
        </p:nvSpPr>
        <p:spPr>
          <a:xfrm>
            <a:off x="7315178" y="980414"/>
            <a:ext cx="2066591" cy="400110"/>
          </a:xfrm>
          <a:prstGeom prst="rect">
            <a:avLst/>
          </a:prstGeom>
          <a:noFill/>
        </p:spPr>
        <p:txBody>
          <a:bodyPr wrap="none" rtlCol="0">
            <a:spAutoFit/>
          </a:bodyPr>
          <a:lstStyle/>
          <a:p>
            <a:r>
              <a:rPr lang="en-US" sz="2000" b="1" dirty="0" smtClean="0"/>
              <a:t>Access Control</a:t>
            </a:r>
            <a:endParaRPr lang="en-US" sz="2000" b="1" dirty="0"/>
          </a:p>
        </p:txBody>
      </p:sp>
      <p:sp>
        <p:nvSpPr>
          <p:cNvPr id="5" name="Rectangle 4"/>
          <p:cNvSpPr/>
          <p:nvPr/>
        </p:nvSpPr>
        <p:spPr>
          <a:xfrm>
            <a:off x="0" y="1032341"/>
            <a:ext cx="6676782" cy="6186309"/>
          </a:xfrm>
          <a:prstGeom prst="rect">
            <a:avLst/>
          </a:prstGeom>
        </p:spPr>
        <p:txBody>
          <a:bodyPr wrap="square">
            <a:spAutoFit/>
          </a:bodyPr>
          <a:lstStyle/>
          <a:p>
            <a:pPr marL="285750" indent="-285750">
              <a:buFont typeface="Arial" panose="020B0604020202020204" pitchFamily="34" charset="0"/>
              <a:buChar char="•"/>
            </a:pPr>
            <a:r>
              <a:rPr lang="en-US" dirty="0"/>
              <a:t>The </a:t>
            </a:r>
            <a:r>
              <a:rPr lang="en-US" dirty="0" smtClean="0"/>
              <a:t>Access Control Point (ACP) is </a:t>
            </a:r>
            <a:r>
              <a:rPr lang="en-US" dirty="0"/>
              <a:t>a corridor at the installation perimeter </a:t>
            </a:r>
            <a:r>
              <a:rPr lang="en-US" dirty="0" smtClean="0"/>
              <a:t>through which </a:t>
            </a:r>
            <a:r>
              <a:rPr lang="en-US" dirty="0"/>
              <a:t>all vehicles and pedestrians must pass when entering or exiting </a:t>
            </a:r>
            <a:r>
              <a:rPr lang="en-US" dirty="0" smtClean="0"/>
              <a:t>the installation.  PSO’s should consult AT and Engineer Personnel to ensure the best possible protection measures are implemented.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ACP </a:t>
            </a:r>
            <a:r>
              <a:rPr lang="en-US" dirty="0" smtClean="0"/>
              <a:t>shall be </a:t>
            </a:r>
            <a:r>
              <a:rPr lang="en-US" dirty="0"/>
              <a:t>designed in a manner which ensures that all vehicles and pedestrians are </a:t>
            </a:r>
            <a:r>
              <a:rPr lang="en-US" dirty="0" smtClean="0"/>
              <a:t>contained within </a:t>
            </a:r>
            <a:r>
              <a:rPr lang="en-US" dirty="0"/>
              <a:t>the ACP corridor</a:t>
            </a:r>
            <a:r>
              <a:rPr lang="en-US" dirty="0" smtClean="0"/>
              <a:t>.  There should be staging and search areas included along with clearing barrels and other safety equipment based off of METT-TC.</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The factors of </a:t>
            </a:r>
            <a:r>
              <a:rPr lang="en-US" dirty="0"/>
              <a:t>mission, enemy, terrain and weather, troops and support available, time </a:t>
            </a:r>
            <a:r>
              <a:rPr lang="en-US" dirty="0" smtClean="0"/>
              <a:t>available, and </a:t>
            </a:r>
            <a:r>
              <a:rPr lang="en-US" dirty="0"/>
              <a:t>civil considerations (METT-TC) determine the level of self-protection needed </a:t>
            </a:r>
            <a:r>
              <a:rPr lang="en-US" dirty="0" smtClean="0"/>
              <a:t>at an </a:t>
            </a:r>
            <a:r>
              <a:rPr lang="en-US" dirty="0"/>
              <a:t>ACP. Protection measures should be appropriate for the anticipated level of </a:t>
            </a:r>
            <a:r>
              <a:rPr lang="en-US" dirty="0" smtClean="0"/>
              <a:t>threat. Armored </a:t>
            </a:r>
            <a:r>
              <a:rPr lang="en-US" dirty="0"/>
              <a:t>vehicles, security </a:t>
            </a:r>
            <a:r>
              <a:rPr lang="en-US" dirty="0" smtClean="0"/>
              <a:t>over-watch, </a:t>
            </a:r>
            <a:r>
              <a:rPr lang="en-US" dirty="0"/>
              <a:t>and fighting positions are used </a:t>
            </a:r>
            <a:r>
              <a:rPr lang="en-US" dirty="0" smtClean="0"/>
              <a:t>when necessary.</a:t>
            </a:r>
          </a:p>
          <a:p>
            <a:endParaRPr lang="en-US" dirty="0"/>
          </a:p>
          <a:p>
            <a:endParaRPr lang="en-US" dirty="0"/>
          </a:p>
          <a:p>
            <a:endParaRPr lang="en-US" dirty="0"/>
          </a:p>
        </p:txBody>
      </p:sp>
      <p:sp>
        <p:nvSpPr>
          <p:cNvPr id="7" name="TextBox 6"/>
          <p:cNvSpPr txBox="1"/>
          <p:nvPr/>
        </p:nvSpPr>
        <p:spPr>
          <a:xfrm>
            <a:off x="2080895" y="535964"/>
            <a:ext cx="8610600"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Physical Security During Expeditionary Operations</a:t>
            </a:r>
          </a:p>
        </p:txBody>
      </p:sp>
    </p:spTree>
    <p:extLst>
      <p:ext uri="{BB962C8B-B14F-4D97-AF65-F5344CB8AC3E}">
        <p14:creationId xmlns:p14="http://schemas.microsoft.com/office/powerpoint/2010/main" val="34248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1+ppt_w/2"/>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80895" y="535964"/>
            <a:ext cx="8610600"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Physical Security During Expeditionary Operations</a:t>
            </a:r>
          </a:p>
        </p:txBody>
      </p:sp>
      <p:sp>
        <p:nvSpPr>
          <p:cNvPr id="4" name="Rectangle 3"/>
          <p:cNvSpPr/>
          <p:nvPr/>
        </p:nvSpPr>
        <p:spPr>
          <a:xfrm>
            <a:off x="237047" y="1720472"/>
            <a:ext cx="6773353" cy="4247317"/>
          </a:xfrm>
          <a:prstGeom prst="rect">
            <a:avLst/>
          </a:prstGeom>
        </p:spPr>
        <p:txBody>
          <a:bodyPr wrap="square">
            <a:spAutoFit/>
          </a:bodyPr>
          <a:lstStyle/>
          <a:p>
            <a:pPr marL="285750" indent="-285750">
              <a:buFont typeface="Arial" panose="020B0604020202020204" pitchFamily="34" charset="0"/>
              <a:buChar char="•"/>
            </a:pPr>
            <a:r>
              <a:rPr lang="en-US" dirty="0"/>
              <a:t>Establishing the design criteria for security </a:t>
            </a:r>
            <a:r>
              <a:rPr lang="en-US" dirty="0" smtClean="0"/>
              <a:t>and antiterrorism </a:t>
            </a:r>
            <a:r>
              <a:rPr lang="en-US" dirty="0"/>
              <a:t>is not something that can be done effectively by any one person. </a:t>
            </a:r>
            <a:r>
              <a:rPr lang="en-US" dirty="0" smtClean="0"/>
              <a:t>It requires </a:t>
            </a:r>
            <a:r>
              <a:rPr lang="en-US" dirty="0"/>
              <a:t>a team of people to ensure that the varied interests relating to a project </a:t>
            </a:r>
            <a:r>
              <a:rPr lang="en-US" dirty="0" smtClean="0"/>
              <a:t>are considered </a:t>
            </a:r>
            <a:r>
              <a:rPr lang="en-US" dirty="0"/>
              <a:t>appropriately</a:t>
            </a:r>
            <a:r>
              <a:rPr lang="en-US" dirty="0" smtClean="0"/>
              <a:t>.</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a:t>Representatives of the security and law enforcement </a:t>
            </a:r>
            <a:r>
              <a:rPr lang="en-US" dirty="0" smtClean="0"/>
              <a:t>function are </a:t>
            </a:r>
            <a:r>
              <a:rPr lang="en-US" dirty="0"/>
              <a:t>responsible for detecting and defeating acts of aggression against </a:t>
            </a:r>
            <a:r>
              <a:rPr lang="en-US" dirty="0" smtClean="0"/>
              <a:t>assets. They </a:t>
            </a:r>
            <a:r>
              <a:rPr lang="en-US" dirty="0"/>
              <a:t>may also provide information on general security requirements and </a:t>
            </a:r>
            <a:r>
              <a:rPr lang="en-US" dirty="0" smtClean="0"/>
              <a:t>on criminal </a:t>
            </a:r>
            <a:r>
              <a:rPr lang="en-US" dirty="0"/>
              <a:t>threats</a:t>
            </a:r>
            <a:r>
              <a:rPr lang="en-US" dirty="0" smtClean="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Security and antiterrorism </a:t>
            </a:r>
            <a:r>
              <a:rPr lang="en-US" dirty="0"/>
              <a:t>requirements will never be the only requirements associated with a </a:t>
            </a:r>
            <a:r>
              <a:rPr lang="en-US" dirty="0" smtClean="0"/>
              <a:t>project. Even </a:t>
            </a:r>
            <a:r>
              <a:rPr lang="en-US" dirty="0"/>
              <a:t>where a project is specifically for security and antiterrorism upgrades, there </a:t>
            </a:r>
            <a:r>
              <a:rPr lang="en-US" dirty="0" smtClean="0"/>
              <a:t>will still </a:t>
            </a:r>
            <a:r>
              <a:rPr lang="en-US" dirty="0"/>
              <a:t>be other requirements that must be considered.</a:t>
            </a:r>
          </a:p>
          <a:p>
            <a:endParaRPr lang="en-US" dirty="0"/>
          </a:p>
        </p:txBody>
      </p:sp>
      <p:sp>
        <p:nvSpPr>
          <p:cNvPr id="5" name="TextBox 4"/>
          <p:cNvSpPr txBox="1"/>
          <p:nvPr/>
        </p:nvSpPr>
        <p:spPr>
          <a:xfrm>
            <a:off x="2095080" y="1128218"/>
            <a:ext cx="4915320" cy="400110"/>
          </a:xfrm>
          <a:prstGeom prst="rect">
            <a:avLst/>
          </a:prstGeom>
          <a:noFill/>
        </p:spPr>
        <p:txBody>
          <a:bodyPr wrap="none" rtlCol="0">
            <a:spAutoFit/>
          </a:bodyPr>
          <a:lstStyle/>
          <a:p>
            <a:r>
              <a:rPr lang="en-US" sz="2000" b="1" dirty="0" smtClean="0"/>
              <a:t>IMPROVING THE SECURITY POSTURE</a:t>
            </a:r>
            <a:endParaRPr lang="en-US" sz="2000" b="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6090" y="1328273"/>
            <a:ext cx="4387614" cy="3838802"/>
          </a:xfrm>
          <a:prstGeom prst="rect">
            <a:avLst/>
          </a:prstGeom>
        </p:spPr>
      </p:pic>
      <p:sp>
        <p:nvSpPr>
          <p:cNvPr id="7" name="Rectangle 6"/>
          <p:cNvSpPr/>
          <p:nvPr/>
        </p:nvSpPr>
        <p:spPr>
          <a:xfrm>
            <a:off x="7504023" y="5113925"/>
            <a:ext cx="4760291" cy="1323439"/>
          </a:xfrm>
          <a:prstGeom prst="rect">
            <a:avLst/>
          </a:prstGeom>
        </p:spPr>
        <p:txBody>
          <a:bodyPr wrap="square">
            <a:spAutoFit/>
          </a:bodyPr>
          <a:lstStyle/>
          <a:p>
            <a:r>
              <a:rPr lang="en-US" sz="1600" dirty="0"/>
              <a:t>IRAQ — The U.S. Army Corps of Engineers completed more than 5,000 projects in Iraq from 2004-2011, contributing to a new government for that nation. (Photo by U.S. Army Corps of Engineers)</a:t>
            </a:r>
          </a:p>
        </p:txBody>
      </p:sp>
    </p:spTree>
    <p:extLst>
      <p:ext uri="{BB962C8B-B14F-4D97-AF65-F5344CB8AC3E}">
        <p14:creationId xmlns:p14="http://schemas.microsoft.com/office/powerpoint/2010/main" val="362897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1+ppt_w/2"/>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8783" y="1843496"/>
            <a:ext cx="11781183" cy="4247317"/>
          </a:xfrm>
          <a:prstGeom prst="rect">
            <a:avLst/>
          </a:prstGeom>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rPr>
              <a:t>There will be times where </a:t>
            </a:r>
            <a:r>
              <a:rPr lang="en-US" dirty="0" smtClean="0">
                <a:latin typeface="Arial" panose="020B0604020202020204" pitchFamily="34" charset="0"/>
              </a:rPr>
              <a:t>one criterion </a:t>
            </a:r>
            <a:r>
              <a:rPr lang="en-US" dirty="0">
                <a:latin typeface="Arial" panose="020B0604020202020204" pitchFamily="34" charset="0"/>
              </a:rPr>
              <a:t>is more stringent than another, in which case the more stringent one </a:t>
            </a:r>
            <a:r>
              <a:rPr lang="en-US" dirty="0" smtClean="0">
                <a:latin typeface="Arial" panose="020B0604020202020204" pitchFamily="34" charset="0"/>
              </a:rPr>
              <a:t>must be applied</a:t>
            </a:r>
            <a:r>
              <a:rPr lang="en-US" dirty="0">
                <a:latin typeface="Arial" panose="020B0604020202020204" pitchFamily="34" charset="0"/>
              </a:rPr>
              <a:t>. In some cases, criteria may conflict. In those cases, those conflicts must </a:t>
            </a:r>
            <a:r>
              <a:rPr lang="en-US" dirty="0" smtClean="0">
                <a:latin typeface="Arial" panose="020B0604020202020204" pitchFamily="34" charset="0"/>
              </a:rPr>
              <a:t>be resolved</a:t>
            </a:r>
            <a:r>
              <a:rPr lang="en-US" dirty="0">
                <a:latin typeface="Arial" panose="020B0604020202020204" pitchFamily="34" charset="0"/>
              </a:rPr>
              <a:t>, which may require compromise or adjustment to one or the other criteria</a:t>
            </a:r>
            <a:r>
              <a:rPr lang="en-US" dirty="0" smtClean="0">
                <a:latin typeface="Arial" panose="020B0604020202020204" pitchFamily="34" charset="0"/>
              </a:rPr>
              <a:t>.</a:t>
            </a:r>
          </a:p>
          <a:p>
            <a:pPr marL="285750" indent="-285750">
              <a:buFont typeface="Arial" panose="020B0604020202020204" pitchFamily="34" charset="0"/>
              <a:buChar char="•"/>
            </a:pPr>
            <a:endParaRPr lang="en-US" dirty="0">
              <a:latin typeface="Arial" panose="020B0604020202020204" pitchFamily="34" charset="0"/>
            </a:endParaRPr>
          </a:p>
          <a:p>
            <a:pPr marL="285750" indent="-285750">
              <a:buFont typeface="Arial" panose="020B0604020202020204" pitchFamily="34" charset="0"/>
              <a:buChar char="•"/>
            </a:pPr>
            <a:r>
              <a:rPr lang="en-US" dirty="0" smtClean="0">
                <a:latin typeface="Arial" panose="020B0604020202020204" pitchFamily="34" charset="0"/>
              </a:rPr>
              <a:t>Many </a:t>
            </a:r>
            <a:r>
              <a:rPr lang="en-US" dirty="0">
                <a:latin typeface="Arial" panose="020B0604020202020204" pitchFamily="34" charset="0"/>
              </a:rPr>
              <a:t>security regulations specify </a:t>
            </a:r>
            <a:r>
              <a:rPr lang="en-US" dirty="0" smtClean="0">
                <a:latin typeface="Arial" panose="020B0604020202020204" pitchFamily="34" charset="0"/>
              </a:rPr>
              <a:t>protective measures</a:t>
            </a:r>
            <a:r>
              <a:rPr lang="en-US" dirty="0">
                <a:latin typeface="Arial" panose="020B0604020202020204" pitchFamily="34" charset="0"/>
              </a:rPr>
              <a:t>, policies, and operations related to security. </a:t>
            </a:r>
            <a:r>
              <a:rPr lang="en-US" dirty="0" smtClean="0">
                <a:latin typeface="Arial" panose="020B0604020202020204" pitchFamily="34" charset="0"/>
              </a:rPr>
              <a:t>Regulatory requirements </a:t>
            </a:r>
            <a:r>
              <a:rPr lang="en-US" dirty="0">
                <a:latin typeface="Arial" panose="020B0604020202020204" pitchFamily="34" charset="0"/>
              </a:rPr>
              <a:t>must be accommodated and </a:t>
            </a:r>
            <a:r>
              <a:rPr lang="en-US" dirty="0" smtClean="0">
                <a:latin typeface="Arial" panose="020B0604020202020204" pitchFamily="34" charset="0"/>
              </a:rPr>
              <a:t>coordinated</a:t>
            </a:r>
            <a:r>
              <a:rPr lang="en-US" dirty="0">
                <a:latin typeface="Arial" panose="020B0604020202020204" pitchFamily="34" charset="0"/>
              </a:rPr>
              <a:t> </a:t>
            </a:r>
            <a:r>
              <a:rPr lang="en-US" dirty="0" smtClean="0">
                <a:latin typeface="Arial" panose="020B0604020202020204" pitchFamily="34" charset="0"/>
              </a:rPr>
              <a:t>to the extent possible to mitigate threats and vulnerabilities based off of the available resources.</a:t>
            </a:r>
          </a:p>
          <a:p>
            <a:pPr marL="285750" indent="-285750">
              <a:buFont typeface="Arial" panose="020B0604020202020204" pitchFamily="34" charset="0"/>
              <a:buChar char="•"/>
            </a:pPr>
            <a:endParaRPr lang="en-US" dirty="0">
              <a:latin typeface="Arial" panose="020B0604020202020204" pitchFamily="34" charset="0"/>
            </a:endParaRPr>
          </a:p>
          <a:p>
            <a:pPr marL="285750" indent="-285750">
              <a:buFont typeface="Arial" panose="020B0604020202020204" pitchFamily="34" charset="0"/>
              <a:buChar char="•"/>
            </a:pPr>
            <a:r>
              <a:rPr lang="en-US" dirty="0" smtClean="0"/>
              <a:t>Project </a:t>
            </a:r>
            <a:r>
              <a:rPr lang="en-US" dirty="0"/>
              <a:t>programmers and designers </a:t>
            </a:r>
            <a:r>
              <a:rPr lang="en-US" dirty="0" smtClean="0"/>
              <a:t>also must </a:t>
            </a:r>
            <a:r>
              <a:rPr lang="en-US" dirty="0"/>
              <a:t>consider issues such as life safety and fire protection, functional issues, </a:t>
            </a:r>
            <a:r>
              <a:rPr lang="en-US" dirty="0" smtClean="0"/>
              <a:t>energy conservation</a:t>
            </a:r>
            <a:r>
              <a:rPr lang="en-US" dirty="0"/>
              <a:t>, seismic criteria, barrier-free handicapped access, and </a:t>
            </a:r>
            <a:r>
              <a:rPr lang="en-US" dirty="0" smtClean="0"/>
              <a:t>aesthetics.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Protective measures </a:t>
            </a:r>
            <a:r>
              <a:rPr lang="en-US" dirty="0"/>
              <a:t>may enhance energy conservation or seismic survivability, but </a:t>
            </a:r>
            <a:r>
              <a:rPr lang="en-US" dirty="0" smtClean="0"/>
              <a:t>the objectives </a:t>
            </a:r>
            <a:r>
              <a:rPr lang="en-US" dirty="0"/>
              <a:t>of life safety requirements or barrier-free access may conflict with </a:t>
            </a:r>
            <a:r>
              <a:rPr lang="en-US" dirty="0" smtClean="0"/>
              <a:t>the objectives </a:t>
            </a:r>
            <a:r>
              <a:rPr lang="en-US" dirty="0"/>
              <a:t>of the protective system. The programmer and the planning team need </a:t>
            </a:r>
            <a:r>
              <a:rPr lang="en-US" dirty="0" smtClean="0"/>
              <a:t>to recognize </a:t>
            </a:r>
            <a:r>
              <a:rPr lang="en-US" dirty="0"/>
              <a:t>conflicts and establish priorities in the programming phase to guide </a:t>
            </a:r>
            <a:r>
              <a:rPr lang="en-US" dirty="0" smtClean="0"/>
              <a:t>designers to </a:t>
            </a:r>
            <a:r>
              <a:rPr lang="en-US" dirty="0"/>
              <a:t>appropriate and optimal solutions.</a:t>
            </a:r>
          </a:p>
        </p:txBody>
      </p:sp>
      <p:sp>
        <p:nvSpPr>
          <p:cNvPr id="4" name="TextBox 3"/>
          <p:cNvSpPr txBox="1"/>
          <p:nvPr/>
        </p:nvSpPr>
        <p:spPr>
          <a:xfrm>
            <a:off x="5246299" y="1128218"/>
            <a:ext cx="2279791" cy="400110"/>
          </a:xfrm>
          <a:prstGeom prst="rect">
            <a:avLst/>
          </a:prstGeom>
          <a:noFill/>
        </p:spPr>
        <p:txBody>
          <a:bodyPr wrap="none" rtlCol="0">
            <a:spAutoFit/>
          </a:bodyPr>
          <a:lstStyle/>
          <a:p>
            <a:r>
              <a:rPr lang="en-US" sz="2000" b="1" dirty="0" smtClean="0"/>
              <a:t>MILCON REVIEW</a:t>
            </a:r>
            <a:endParaRPr lang="en-US" sz="2000" b="1" dirty="0"/>
          </a:p>
        </p:txBody>
      </p:sp>
      <p:sp>
        <p:nvSpPr>
          <p:cNvPr id="5" name="TextBox 4"/>
          <p:cNvSpPr txBox="1"/>
          <p:nvPr/>
        </p:nvSpPr>
        <p:spPr>
          <a:xfrm>
            <a:off x="2080895" y="535964"/>
            <a:ext cx="8610600"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Physical Security During Expeditionary Operations</a:t>
            </a:r>
          </a:p>
        </p:txBody>
      </p:sp>
    </p:spTree>
    <p:extLst>
      <p:ext uri="{BB962C8B-B14F-4D97-AF65-F5344CB8AC3E}">
        <p14:creationId xmlns:p14="http://schemas.microsoft.com/office/powerpoint/2010/main" val="38197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1+ppt_w/2"/>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760" y="1509131"/>
            <a:ext cx="11754678" cy="5355312"/>
          </a:xfrm>
          <a:prstGeom prst="rect">
            <a:avLst/>
          </a:prstGeom>
        </p:spPr>
        <p:txBody>
          <a:bodyPr wrap="square">
            <a:spAutoFit/>
          </a:bodyPr>
          <a:lstStyle/>
          <a:p>
            <a:pPr marL="285750" indent="-285750">
              <a:buFont typeface="Arial" panose="020B0604020202020204" pitchFamily="34" charset="0"/>
              <a:buChar char="•"/>
            </a:pPr>
            <a:r>
              <a:rPr lang="en-US" dirty="0" smtClean="0">
                <a:solidFill>
                  <a:srgbClr val="000000"/>
                </a:solidFill>
                <a:latin typeface="+mj-lt"/>
              </a:rPr>
              <a:t>Physical Security Requirements still exist during customs inspection operations.  Your S-4 or Transportation Office can assist you with customs requirements and the necessary security procedures that apply.  It is imperative that considerations are taken for customs inspections during planning for security of assets while in transit.  The PSO must ensure that security measures are adhered to and accountability maintained throughout the inspection process.</a:t>
            </a:r>
          </a:p>
          <a:p>
            <a:pPr marL="285750" indent="-285750">
              <a:buFont typeface="Arial" panose="020B0604020202020204" pitchFamily="34" charset="0"/>
              <a:buChar char="•"/>
            </a:pPr>
            <a:endParaRPr lang="en-US" dirty="0" smtClean="0">
              <a:solidFill>
                <a:srgbClr val="000000"/>
              </a:solidFill>
              <a:latin typeface="+mj-lt"/>
            </a:endParaRPr>
          </a:p>
          <a:p>
            <a:pPr marL="285750" indent="-285750">
              <a:buFont typeface="Arial" panose="020B0604020202020204" pitchFamily="34" charset="0"/>
              <a:buChar char="•"/>
            </a:pPr>
            <a:r>
              <a:rPr lang="en-US" dirty="0">
                <a:solidFill>
                  <a:srgbClr val="000000"/>
                </a:solidFill>
                <a:latin typeface="+mj-lt"/>
              </a:rPr>
              <a:t>USTRANSCOM is the Executive Agent for DOD Customs, interface with the US Customs Service, State Customs and Agriculture officials, US Department of Agriculture (USDA), Animal and Plant Health Inspection Service, and Plant Protection and Quarantine for customs and agriculture inspections of DOD personnel, material, and equipment returning to CONUS.</a:t>
            </a:r>
          </a:p>
          <a:p>
            <a:pPr marL="285750" indent="-285750">
              <a:buFont typeface="Arial" panose="020B0604020202020204" pitchFamily="34" charset="0"/>
              <a:buChar char="•"/>
            </a:pPr>
            <a:endParaRPr lang="en-US" dirty="0" smtClean="0">
              <a:solidFill>
                <a:srgbClr val="000000"/>
              </a:solidFill>
              <a:latin typeface="+mj-lt"/>
            </a:endParaRPr>
          </a:p>
          <a:p>
            <a:pPr marL="285750" indent="-285750">
              <a:buFont typeface="Arial" panose="020B0604020202020204" pitchFamily="34" charset="0"/>
              <a:buChar char="•"/>
            </a:pPr>
            <a:r>
              <a:rPr lang="en-US" dirty="0" smtClean="0">
                <a:solidFill>
                  <a:srgbClr val="000000"/>
                </a:solidFill>
                <a:latin typeface="+mj-lt"/>
              </a:rPr>
              <a:t>The joint inspection (</a:t>
            </a:r>
            <a:r>
              <a:rPr lang="en-US" dirty="0" smtClean="0">
                <a:latin typeface="+mj-lt"/>
              </a:rPr>
              <a:t>JI) </a:t>
            </a:r>
            <a:r>
              <a:rPr lang="en-US" dirty="0">
                <a:solidFill>
                  <a:srgbClr val="000000"/>
                </a:solidFill>
                <a:latin typeface="+mj-lt"/>
              </a:rPr>
              <a:t>will require opening of containers and equipment to ensure all items are secured and that no hazardous materials have been overlooked. Customs will document, seal, or re-seal equipment and </a:t>
            </a:r>
            <a:r>
              <a:rPr lang="en-US" dirty="0" smtClean="0">
                <a:solidFill>
                  <a:srgbClr val="000000"/>
                </a:solidFill>
                <a:latin typeface="+mj-lt"/>
              </a:rPr>
              <a:t>containers. Customs </a:t>
            </a:r>
            <a:r>
              <a:rPr lang="en-US" dirty="0">
                <a:solidFill>
                  <a:srgbClr val="000000"/>
                </a:solidFill>
                <a:latin typeface="+mj-lt"/>
              </a:rPr>
              <a:t>must be present for the </a:t>
            </a:r>
            <a:r>
              <a:rPr lang="en-US" dirty="0" smtClean="0">
                <a:solidFill>
                  <a:srgbClr val="000000"/>
                </a:solidFill>
                <a:latin typeface="+mj-lt"/>
              </a:rPr>
              <a:t>JI. </a:t>
            </a:r>
            <a:r>
              <a:rPr lang="en-US" dirty="0">
                <a:solidFill>
                  <a:srgbClr val="000000"/>
                </a:solidFill>
                <a:latin typeface="+mj-lt"/>
              </a:rPr>
              <a:t>Any prior customs inspections will be nullified by the </a:t>
            </a:r>
            <a:r>
              <a:rPr lang="en-US" dirty="0" smtClean="0">
                <a:solidFill>
                  <a:srgbClr val="000000"/>
                </a:solidFill>
                <a:latin typeface="+mj-lt"/>
              </a:rPr>
              <a:t>JI </a:t>
            </a:r>
            <a:r>
              <a:rPr lang="en-US" dirty="0">
                <a:solidFill>
                  <a:srgbClr val="000000"/>
                </a:solidFill>
                <a:latin typeface="+mj-lt"/>
              </a:rPr>
              <a:t>because all container seals will be broken to open the containers for the </a:t>
            </a:r>
            <a:r>
              <a:rPr lang="en-US" dirty="0" smtClean="0">
                <a:solidFill>
                  <a:srgbClr val="000000"/>
                </a:solidFill>
                <a:latin typeface="+mj-lt"/>
              </a:rPr>
              <a:t>JI. </a:t>
            </a:r>
            <a:r>
              <a:rPr lang="en-US" dirty="0">
                <a:solidFill>
                  <a:srgbClr val="000000"/>
                </a:solidFill>
                <a:latin typeface="+mj-lt"/>
              </a:rPr>
              <a:t>If the customs inspection was nullified as describe above, customs will perform their inspection or re-inspection along with the joint inspector. Customs inspection (when required) needs to be scheduled at the same time as the JI.</a:t>
            </a:r>
          </a:p>
          <a:p>
            <a:pPr marL="285750" indent="-285750">
              <a:buFont typeface="Arial" panose="020B0604020202020204" pitchFamily="34" charset="0"/>
              <a:buChar char="•"/>
            </a:pPr>
            <a:endParaRPr lang="en-US" dirty="0">
              <a:solidFill>
                <a:srgbClr val="000000"/>
              </a:solidFill>
              <a:latin typeface="+mj-lt"/>
            </a:endParaRPr>
          </a:p>
          <a:p>
            <a:endParaRPr lang="en-US" dirty="0" smtClean="0">
              <a:solidFill>
                <a:srgbClr val="000000"/>
              </a:solidFill>
              <a:latin typeface="+mj-lt"/>
            </a:endParaRPr>
          </a:p>
        </p:txBody>
      </p:sp>
      <p:sp>
        <p:nvSpPr>
          <p:cNvPr id="4" name="TextBox 3"/>
          <p:cNvSpPr txBox="1"/>
          <p:nvPr/>
        </p:nvSpPr>
        <p:spPr>
          <a:xfrm>
            <a:off x="2080895" y="535964"/>
            <a:ext cx="8610600"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Physical Security During Expeditionary Operations</a:t>
            </a:r>
          </a:p>
        </p:txBody>
      </p:sp>
      <p:sp>
        <p:nvSpPr>
          <p:cNvPr id="5" name="TextBox 4"/>
          <p:cNvSpPr txBox="1"/>
          <p:nvPr/>
        </p:nvSpPr>
        <p:spPr>
          <a:xfrm>
            <a:off x="5203071" y="1044890"/>
            <a:ext cx="1464055" cy="400110"/>
          </a:xfrm>
          <a:prstGeom prst="rect">
            <a:avLst/>
          </a:prstGeom>
          <a:noFill/>
        </p:spPr>
        <p:txBody>
          <a:bodyPr wrap="none" rtlCol="0">
            <a:spAutoFit/>
          </a:bodyPr>
          <a:lstStyle/>
          <a:p>
            <a:r>
              <a:rPr lang="en-US" sz="2000" b="1" dirty="0" smtClean="0"/>
              <a:t>CUSTOMS</a:t>
            </a:r>
            <a:endParaRPr lang="en-US" sz="2000" b="1" dirty="0"/>
          </a:p>
        </p:txBody>
      </p:sp>
    </p:spTree>
    <p:extLst>
      <p:ext uri="{BB962C8B-B14F-4D97-AF65-F5344CB8AC3E}">
        <p14:creationId xmlns:p14="http://schemas.microsoft.com/office/powerpoint/2010/main" val="293933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1+ppt_w/2"/>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9026" y="1490008"/>
            <a:ext cx="12032974" cy="4893647"/>
          </a:xfrm>
          <a:prstGeom prst="rect">
            <a:avLst/>
          </a:prstGeom>
        </p:spPr>
        <p:txBody>
          <a:bodyPr wrap="square">
            <a:spAutoFit/>
          </a:bodyPr>
          <a:lstStyle/>
          <a:p>
            <a:pPr marL="285750" indent="-285750">
              <a:buFont typeface="Arial" panose="020B0604020202020204" pitchFamily="34" charset="0"/>
              <a:buChar char="•"/>
            </a:pPr>
            <a:r>
              <a:rPr lang="en-US" dirty="0" smtClean="0"/>
              <a:t>COMSEC </a:t>
            </a:r>
            <a:r>
              <a:rPr lang="en-US" dirty="0"/>
              <a:t>material shipments under contingency deployment and under courier escort by U.S. military personnel must be exempt from customs inspections by any U.S. or foreign customs officials. Arrangements will be made to conduct pre-deployment inspection or screening of COMSEC material at a secure location at the home station prior to sealing containers. Once inspected, banded, sealed, and properly labeled, (certifying inspection by customs officials), the containers must not be opened until arrival at the deployment site by the CAM. </a:t>
            </a:r>
            <a:r>
              <a:rPr lang="en-US" sz="1200" dirty="0" smtClean="0"/>
              <a:t>AR 380–40 </a:t>
            </a:r>
            <a:r>
              <a:rPr lang="en-US" sz="1200" dirty="0"/>
              <a:t>para 2-38a</a:t>
            </a:r>
            <a:endParaRPr lang="en-US" sz="1200"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Classified </a:t>
            </a:r>
            <a:r>
              <a:rPr lang="en-US" dirty="0" smtClean="0"/>
              <a:t>Information-In </a:t>
            </a:r>
            <a:r>
              <a:rPr lang="en-US" dirty="0"/>
              <a:t>the custody of </a:t>
            </a:r>
            <a:r>
              <a:rPr lang="en-US" dirty="0" smtClean="0"/>
              <a:t>Commanders </a:t>
            </a:r>
            <a:r>
              <a:rPr lang="en-US" dirty="0"/>
              <a:t>or masters of ships of United States registry, who are United States citizens. CONFIDENTIAL information shipped on ships of U.S. registry, cannot pass out of United States control. The commanders or masters must sign a receipt for the material and agree to</a:t>
            </a:r>
            <a:r>
              <a:rPr lang="en-US" dirty="0" smtClean="0"/>
              <a:t>:</a:t>
            </a:r>
          </a:p>
          <a:p>
            <a:endParaRPr lang="en-US" dirty="0"/>
          </a:p>
          <a:p>
            <a:pPr marL="342900" indent="-342900">
              <a:buAutoNum type="arabicParenBoth"/>
            </a:pPr>
            <a:r>
              <a:rPr lang="en-US" dirty="0" smtClean="0"/>
              <a:t>Deny </a:t>
            </a:r>
            <a:r>
              <a:rPr lang="en-US" dirty="0"/>
              <a:t>access to the CONFIDENTIAL material by unauthorized persons, including customs inspectors, with the understanding that CONFIDENTIAL cargo, </a:t>
            </a:r>
            <a:r>
              <a:rPr lang="en-US" b="1" i="1" dirty="0"/>
              <a:t>that would be subject to customs inspection</a:t>
            </a:r>
            <a:r>
              <a:rPr lang="en-US" dirty="0"/>
              <a:t>, will not be unloaded</a:t>
            </a:r>
            <a:r>
              <a:rPr lang="en-US" dirty="0" smtClean="0"/>
              <a:t>.</a:t>
            </a:r>
          </a:p>
          <a:p>
            <a:pPr marL="342900" indent="-342900">
              <a:buAutoNum type="arabicParenBoth"/>
            </a:pPr>
            <a:endParaRPr lang="en-US" dirty="0"/>
          </a:p>
          <a:p>
            <a:r>
              <a:rPr lang="en-US" dirty="0" smtClean="0"/>
              <a:t> (</a:t>
            </a:r>
            <a:r>
              <a:rPr lang="en-US" dirty="0"/>
              <a:t>2) Maintain control of the cargo until a receipt is obtained from an authorized representative of the consignee. </a:t>
            </a:r>
            <a:r>
              <a:rPr lang="en-US" sz="1200" dirty="0"/>
              <a:t>AR </a:t>
            </a:r>
            <a:r>
              <a:rPr lang="en-US" sz="1200" dirty="0" smtClean="0"/>
              <a:t>380-</a:t>
            </a:r>
          </a:p>
          <a:p>
            <a:r>
              <a:rPr lang="en-US" sz="1200" dirty="0" smtClean="0"/>
              <a:t>          5 para 8-4e</a:t>
            </a:r>
          </a:p>
          <a:p>
            <a:endParaRPr lang="en-US" dirty="0" smtClean="0"/>
          </a:p>
          <a:p>
            <a:r>
              <a:rPr lang="en-US" b="1" i="1" dirty="0" smtClean="0"/>
              <a:t>*Reference DTR 4500-9 for more specific requirements during customs.</a:t>
            </a:r>
            <a:endParaRPr lang="en-US" b="1" i="1" dirty="0"/>
          </a:p>
        </p:txBody>
      </p:sp>
      <p:sp>
        <p:nvSpPr>
          <p:cNvPr id="5" name="TextBox 4"/>
          <p:cNvSpPr txBox="1"/>
          <p:nvPr/>
        </p:nvSpPr>
        <p:spPr>
          <a:xfrm>
            <a:off x="2080895" y="535964"/>
            <a:ext cx="8610600"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Physical Security During Expeditionary Operations</a:t>
            </a:r>
          </a:p>
        </p:txBody>
      </p:sp>
      <p:sp>
        <p:nvSpPr>
          <p:cNvPr id="6" name="TextBox 5"/>
          <p:cNvSpPr txBox="1"/>
          <p:nvPr/>
        </p:nvSpPr>
        <p:spPr>
          <a:xfrm>
            <a:off x="5246298" y="965890"/>
            <a:ext cx="1464055" cy="400110"/>
          </a:xfrm>
          <a:prstGeom prst="rect">
            <a:avLst/>
          </a:prstGeom>
          <a:noFill/>
        </p:spPr>
        <p:txBody>
          <a:bodyPr wrap="none" rtlCol="0">
            <a:spAutoFit/>
          </a:bodyPr>
          <a:lstStyle/>
          <a:p>
            <a:r>
              <a:rPr lang="en-US" sz="2000" b="1" dirty="0" smtClean="0"/>
              <a:t>CUSTOMS</a:t>
            </a:r>
            <a:endParaRPr lang="en-US" sz="2000" b="1" dirty="0"/>
          </a:p>
        </p:txBody>
      </p:sp>
    </p:spTree>
    <p:extLst>
      <p:ext uri="{BB962C8B-B14F-4D97-AF65-F5344CB8AC3E}">
        <p14:creationId xmlns:p14="http://schemas.microsoft.com/office/powerpoint/2010/main" val="387376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1+ppt_w/2"/>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80895" y="535964"/>
            <a:ext cx="8610600"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Physical Security During Expeditionary Operations</a:t>
            </a:r>
          </a:p>
        </p:txBody>
      </p:sp>
      <p:sp>
        <p:nvSpPr>
          <p:cNvPr id="4" name="TextBox 3"/>
          <p:cNvSpPr txBox="1"/>
          <p:nvPr/>
        </p:nvSpPr>
        <p:spPr>
          <a:xfrm>
            <a:off x="0" y="1363360"/>
            <a:ext cx="11189666" cy="2154436"/>
          </a:xfrm>
          <a:prstGeom prst="rect">
            <a:avLst/>
          </a:prstGeom>
          <a:noFill/>
        </p:spPr>
        <p:txBody>
          <a:bodyPr wrap="none" rtlCol="0">
            <a:spAutoFit/>
          </a:bodyPr>
          <a:lstStyle/>
          <a:p>
            <a:r>
              <a:rPr lang="en-US" sz="2600" dirty="0" smtClean="0"/>
              <a:t>The </a:t>
            </a:r>
            <a:r>
              <a:rPr lang="en-US" sz="2600" dirty="0"/>
              <a:t>organization's Physical Security Officer (PSO) is a key member of the </a:t>
            </a:r>
            <a:endParaRPr lang="en-US" sz="2600" dirty="0" smtClean="0"/>
          </a:p>
          <a:p>
            <a:r>
              <a:rPr lang="en-US" sz="2600" dirty="0" smtClean="0"/>
              <a:t>team </a:t>
            </a:r>
            <a:r>
              <a:rPr lang="en-US" sz="2600" dirty="0"/>
              <a:t>that will ensure </a:t>
            </a:r>
            <a:r>
              <a:rPr lang="en-US" sz="2600" dirty="0" smtClean="0"/>
              <a:t>the </a:t>
            </a:r>
            <a:r>
              <a:rPr lang="en-US" sz="2600" dirty="0"/>
              <a:t>protection of it’s </a:t>
            </a:r>
            <a:r>
              <a:rPr lang="en-US" sz="2600" dirty="0" smtClean="0"/>
              <a:t>assets during all phases of the </a:t>
            </a:r>
          </a:p>
          <a:p>
            <a:r>
              <a:rPr lang="en-US" sz="2600" dirty="0" smtClean="0"/>
              <a:t>deployment, expeditionary operation or exercise.</a:t>
            </a:r>
            <a:endParaRPr lang="en-US" sz="2600" dirty="0"/>
          </a:p>
          <a:p>
            <a:endParaRPr lang="en-US" sz="2800" dirty="0" smtClean="0"/>
          </a:p>
          <a:p>
            <a:endParaRPr lang="en-US" sz="28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849" y="2931485"/>
            <a:ext cx="5844745" cy="324982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3831" y="2931485"/>
            <a:ext cx="5066269" cy="3274541"/>
          </a:xfrm>
          <a:prstGeom prst="rect">
            <a:avLst/>
          </a:prstGeom>
        </p:spPr>
      </p:pic>
    </p:spTree>
    <p:extLst>
      <p:ext uri="{BB962C8B-B14F-4D97-AF65-F5344CB8AC3E}">
        <p14:creationId xmlns:p14="http://schemas.microsoft.com/office/powerpoint/2010/main" val="144542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1+ppt_w/2"/>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75330" y="1161844"/>
            <a:ext cx="10974517" cy="5663089"/>
          </a:xfrm>
          <a:prstGeom prst="rect">
            <a:avLst/>
          </a:prstGeom>
          <a:ln>
            <a:noFill/>
          </a:ln>
        </p:spPr>
        <p:txBody>
          <a:bodyPr wrap="square">
            <a:spAutoFit/>
          </a:bodyPr>
          <a:lstStyle/>
          <a:p>
            <a:pPr algn="ctr"/>
            <a:r>
              <a:rPr lang="en-US" sz="2000" b="1" dirty="0" smtClean="0"/>
              <a:t>Conclusion</a:t>
            </a:r>
          </a:p>
          <a:p>
            <a:endParaRPr lang="en-US" dirty="0"/>
          </a:p>
          <a:p>
            <a:pPr marL="285750" indent="-285750">
              <a:buFont typeface="Arial" panose="020B0604020202020204" pitchFamily="34" charset="0"/>
              <a:buChar char="•"/>
            </a:pPr>
            <a:r>
              <a:rPr lang="en-US" dirty="0"/>
              <a:t>The PSO should </a:t>
            </a:r>
            <a:r>
              <a:rPr lang="en-US" dirty="0" smtClean="0"/>
              <a:t>be an integral part of pre-deployment planning, preparation and execution and considerations outlined in the Physical Security Plan.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The Rear Detachment has a requirement to maintain a physical security program.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AA&amp;E must be secured in all circumstances, no matter the FPCON.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Physical Security Measures must be constantly reassessed and reevaluated based off of the current operational situation, threats, vulnerabilities and identified risk.</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In the plan, consideration should be given to area security, control measures, access, vehicle, and material, controls, security forces, contingency plans and the use of air surveillance in all environments.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The PSO and the Division PMO can greatly assist the unit in preparing to meet physical security requirements in the deployed environment.</a:t>
            </a:r>
          </a:p>
          <a:p>
            <a:pPr marL="285750" indent="-285750">
              <a:buFont typeface="Arial" panose="020B0604020202020204" pitchFamily="34" charset="0"/>
              <a:buChar char="•"/>
            </a:pPr>
            <a:endParaRPr lang="en-US" dirty="0" smtClean="0"/>
          </a:p>
          <a:p>
            <a:endParaRPr lang="en-US" dirty="0"/>
          </a:p>
          <a:p>
            <a:endParaRPr lang="en-US" dirty="0"/>
          </a:p>
        </p:txBody>
      </p:sp>
      <p:sp>
        <p:nvSpPr>
          <p:cNvPr id="7" name="TextBox 6"/>
          <p:cNvSpPr txBox="1"/>
          <p:nvPr/>
        </p:nvSpPr>
        <p:spPr>
          <a:xfrm>
            <a:off x="2080895" y="535964"/>
            <a:ext cx="8610600"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Physical Security During Expeditionary Operations</a:t>
            </a:r>
          </a:p>
        </p:txBody>
      </p:sp>
    </p:spTree>
    <p:extLst>
      <p:ext uri="{BB962C8B-B14F-4D97-AF65-F5344CB8AC3E}">
        <p14:creationId xmlns:p14="http://schemas.microsoft.com/office/powerpoint/2010/main" val="79121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1+ppt_w/2"/>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19743220">
            <a:off x="626888" y="2957089"/>
            <a:ext cx="5868365" cy="1200329"/>
          </a:xfrm>
          <a:prstGeom prst="rect">
            <a:avLst/>
          </a:prstGeom>
          <a:solidFill>
            <a:srgbClr val="FF0000"/>
          </a:solidFill>
        </p:spPr>
        <p:txBody>
          <a:bodyPr wrap="square" lIns="91440" tIns="45720" rIns="91440" bIns="45720">
            <a:spAutoFit/>
          </a:bodyPr>
          <a:lstStyle/>
          <a:p>
            <a:pPr algn="ctr"/>
            <a:r>
              <a:rPr lang="en-US" sz="72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QUESTIONS</a:t>
            </a:r>
            <a:endParaRPr lang="en-US" sz="7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6" name="Action Button: Help 5">
            <a:hlinkClick r:id="" action="ppaction://noaction" highlightClick="1"/>
          </p:cNvPr>
          <p:cNvSpPr/>
          <p:nvPr/>
        </p:nvSpPr>
        <p:spPr>
          <a:xfrm>
            <a:off x="7002073" y="3557252"/>
            <a:ext cx="2879124" cy="2063578"/>
          </a:xfrm>
          <a:prstGeom prst="actionButtonHelp">
            <a:avLst/>
          </a:prstGeom>
          <a:solidFill>
            <a:srgbClr val="FF0000"/>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en-US" dirty="0">
              <a:solidFill>
                <a:srgbClr val="FF0000"/>
              </a:solidFill>
            </a:endParaRPr>
          </a:p>
        </p:txBody>
      </p:sp>
      <p:sp>
        <p:nvSpPr>
          <p:cNvPr id="7" name="TextBox 6"/>
          <p:cNvSpPr txBox="1"/>
          <p:nvPr/>
        </p:nvSpPr>
        <p:spPr>
          <a:xfrm>
            <a:off x="2080895" y="535964"/>
            <a:ext cx="8610600"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Physical Security During Expeditionary Operations</a:t>
            </a:r>
          </a:p>
        </p:txBody>
      </p:sp>
    </p:spTree>
    <p:extLst>
      <p:ext uri="{BB962C8B-B14F-4D97-AF65-F5344CB8AC3E}">
        <p14:creationId xmlns:p14="http://schemas.microsoft.com/office/powerpoint/2010/main" val="149630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1+ppt_w/2"/>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7345" y="5233987"/>
            <a:ext cx="7772400" cy="762000"/>
          </a:xfrm>
        </p:spPr>
        <p:txBody>
          <a:bodyPr/>
          <a:lstStyle/>
          <a:p>
            <a:r>
              <a:rPr lang="en-US" sz="2800" dirty="0"/>
              <a:t>ARMS ROOM OPERATIONS</a:t>
            </a:r>
          </a:p>
        </p:txBody>
      </p:sp>
      <p:sp>
        <p:nvSpPr>
          <p:cNvPr id="3" name="Text Placeholder 2"/>
          <p:cNvSpPr>
            <a:spLocks noGrp="1"/>
          </p:cNvSpPr>
          <p:nvPr>
            <p:ph type="body" idx="1"/>
          </p:nvPr>
        </p:nvSpPr>
        <p:spPr>
          <a:xfrm>
            <a:off x="2327345" y="3733801"/>
            <a:ext cx="7578655" cy="1500187"/>
          </a:xfrm>
        </p:spPr>
        <p:txBody>
          <a:bodyPr/>
          <a:lstStyle/>
          <a:p>
            <a:r>
              <a:rPr lang="en-US" sz="1800" dirty="0"/>
              <a:t>Exterior / Door Security / Documentation / Additional Property</a:t>
            </a:r>
          </a:p>
        </p:txBody>
      </p:sp>
      <p:pic>
        <p:nvPicPr>
          <p:cNvPr id="7" name="Picture 6"/>
          <p:cNvPicPr>
            <a:picLocks noChangeAspect="1"/>
          </p:cNvPicPr>
          <p:nvPr/>
        </p:nvPicPr>
        <p:blipFill>
          <a:blip r:embed="rId2"/>
          <a:stretch>
            <a:fillRect/>
          </a:stretch>
        </p:blipFill>
        <p:spPr>
          <a:xfrm>
            <a:off x="2819400" y="990600"/>
            <a:ext cx="6477000" cy="3698662"/>
          </a:xfrm>
          <a:prstGeom prst="rect">
            <a:avLst/>
          </a:prstGeom>
        </p:spPr>
      </p:pic>
    </p:spTree>
    <p:extLst>
      <p:ext uri="{BB962C8B-B14F-4D97-AF65-F5344CB8AC3E}">
        <p14:creationId xmlns:p14="http://schemas.microsoft.com/office/powerpoint/2010/main" val="24854183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3" name="Text Box 3"/>
          <p:cNvSpPr txBox="1">
            <a:spLocks noChangeArrowheads="1"/>
          </p:cNvSpPr>
          <p:nvPr/>
        </p:nvSpPr>
        <p:spPr bwMode="auto">
          <a:xfrm>
            <a:off x="2271714" y="1349376"/>
            <a:ext cx="4320863" cy="461665"/>
          </a:xfrm>
          <a:prstGeom prst="rect">
            <a:avLst/>
          </a:prstGeom>
          <a:noFill/>
          <a:ln w="9525">
            <a:noFill/>
            <a:miter lim="800000"/>
            <a:headEnd/>
            <a:tailEnd/>
          </a:ln>
        </p:spPr>
        <p:txBody>
          <a:bodyPr wrap="none">
            <a:spAutoFit/>
          </a:bodyPr>
          <a:lstStyle/>
          <a:p>
            <a:pPr>
              <a:buFontTx/>
              <a:buChar char="•"/>
            </a:pPr>
            <a:r>
              <a:rPr lang="en-US" sz="2400" dirty="0"/>
              <a:t>Restricted Area Warning Sign</a:t>
            </a:r>
          </a:p>
        </p:txBody>
      </p:sp>
      <p:sp>
        <p:nvSpPr>
          <p:cNvPr id="5"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15760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2483"/>
                                        </p:tgtEl>
                                        <p:attrNameLst>
                                          <p:attrName>style.visibility</p:attrName>
                                        </p:attrNameLst>
                                      </p:cBhvr>
                                      <p:to>
                                        <p:strVal val="visible"/>
                                      </p:to>
                                    </p:set>
                                    <p:anim calcmode="lin" valueType="num">
                                      <p:cBhvr additive="base">
                                        <p:cTn id="7" dur="500" fill="hold"/>
                                        <p:tgtEl>
                                          <p:spTgt spid="532483"/>
                                        </p:tgtEl>
                                        <p:attrNameLst>
                                          <p:attrName>ppt_x</p:attrName>
                                        </p:attrNameLst>
                                      </p:cBhvr>
                                      <p:tavLst>
                                        <p:tav tm="0">
                                          <p:val>
                                            <p:strVal val="#ppt_x"/>
                                          </p:val>
                                        </p:tav>
                                        <p:tav tm="100000">
                                          <p:val>
                                            <p:strVal val="#ppt_x"/>
                                          </p:val>
                                        </p:tav>
                                      </p:tavLst>
                                    </p:anim>
                                    <p:anim calcmode="lin" valueType="num">
                                      <p:cBhvr additive="base">
                                        <p:cTn id="8" dur="500" fill="hold"/>
                                        <p:tgtEl>
                                          <p:spTgt spid="5324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 Box 3"/>
          <p:cNvSpPr txBox="1">
            <a:spLocks noChangeArrowheads="1"/>
          </p:cNvSpPr>
          <p:nvPr/>
        </p:nvSpPr>
        <p:spPr bwMode="auto">
          <a:xfrm>
            <a:off x="6003925" y="273050"/>
            <a:ext cx="184150" cy="641350"/>
          </a:xfrm>
          <a:prstGeom prst="rect">
            <a:avLst/>
          </a:prstGeom>
          <a:noFill/>
          <a:ln w="12700">
            <a:noFill/>
            <a:miter lim="800000"/>
            <a:headEnd/>
            <a:tailEnd/>
          </a:ln>
        </p:spPr>
        <p:txBody>
          <a:bodyPr wrap="none">
            <a:spAutoFit/>
          </a:bodyPr>
          <a:lstStyle/>
          <a:p>
            <a:pPr algn="ctr" eaLnBrk="0" hangingPunct="0"/>
            <a:endParaRPr lang="en-US" sz="3600" b="1">
              <a:latin typeface="Times New Roman" pitchFamily="18" charset="0"/>
            </a:endParaRPr>
          </a:p>
        </p:txBody>
      </p:sp>
      <p:sp>
        <p:nvSpPr>
          <p:cNvPr id="33796" name="Text Box 4"/>
          <p:cNvSpPr txBox="1">
            <a:spLocks noChangeArrowheads="1"/>
          </p:cNvSpPr>
          <p:nvPr/>
        </p:nvSpPr>
        <p:spPr bwMode="auto">
          <a:xfrm>
            <a:off x="2895601" y="1981200"/>
            <a:ext cx="6046527" cy="1815882"/>
          </a:xfrm>
          <a:prstGeom prst="rect">
            <a:avLst/>
          </a:prstGeom>
          <a:noFill/>
          <a:ln w="12700">
            <a:noFill/>
            <a:miter lim="800000"/>
            <a:headEnd/>
            <a:tailEnd/>
          </a:ln>
        </p:spPr>
        <p:txBody>
          <a:bodyPr wrap="none">
            <a:spAutoFit/>
          </a:bodyPr>
          <a:lstStyle/>
          <a:p>
            <a:pPr algn="ctr" eaLnBrk="0" hangingPunct="0"/>
            <a:r>
              <a:rPr lang="en-US" sz="4800" b="1" dirty="0">
                <a:latin typeface="Times New Roman" pitchFamily="18" charset="0"/>
              </a:rPr>
              <a:t>RESTRICTED AREA</a:t>
            </a:r>
            <a:endParaRPr lang="en-US" sz="1100" b="1" dirty="0">
              <a:latin typeface="Times New Roman" pitchFamily="18" charset="0"/>
            </a:endParaRPr>
          </a:p>
          <a:p>
            <a:pPr algn="ctr" eaLnBrk="0" hangingPunct="0"/>
            <a:r>
              <a:rPr lang="en-US" sz="2400" b="1" dirty="0">
                <a:latin typeface="Times New Roman" pitchFamily="18" charset="0"/>
              </a:rPr>
              <a:t>WARNING</a:t>
            </a:r>
            <a:endParaRPr lang="en-US" sz="4800" b="1" dirty="0">
              <a:latin typeface="Times New Roman" pitchFamily="18" charset="0"/>
            </a:endParaRPr>
          </a:p>
          <a:p>
            <a:pPr algn="ctr" eaLnBrk="0" hangingPunct="0"/>
            <a:endParaRPr lang="en-US" sz="3600" b="1" dirty="0">
              <a:latin typeface="Times New Roman" pitchFamily="18" charset="0"/>
            </a:endParaRPr>
          </a:p>
        </p:txBody>
      </p:sp>
      <p:sp>
        <p:nvSpPr>
          <p:cNvPr id="33797" name="Text Box 5"/>
          <p:cNvSpPr txBox="1">
            <a:spLocks noChangeArrowheads="1"/>
          </p:cNvSpPr>
          <p:nvPr/>
        </p:nvSpPr>
        <p:spPr bwMode="auto">
          <a:xfrm>
            <a:off x="2667000" y="3276600"/>
            <a:ext cx="7010400" cy="1815882"/>
          </a:xfrm>
          <a:prstGeom prst="rect">
            <a:avLst/>
          </a:prstGeom>
          <a:noFill/>
          <a:ln w="12700">
            <a:noFill/>
            <a:miter lim="800000"/>
            <a:headEnd/>
            <a:tailEnd/>
          </a:ln>
        </p:spPr>
        <p:txBody>
          <a:bodyPr wrap="square">
            <a:spAutoFit/>
          </a:bodyPr>
          <a:lstStyle/>
          <a:p>
            <a:r>
              <a:rPr lang="en-US" sz="1400" dirty="0">
                <a:latin typeface="Times New Roman" panose="02020603050405020304" pitchFamily="18" charset="0"/>
                <a:cs typeface="Times New Roman" panose="02020603050405020304" pitchFamily="18" charset="0"/>
              </a:rPr>
              <a:t>THIS ACTIVITY HAS BEEN DECLARED A RESTRICTED AREA BY AUTHORITY OF THE INSTALLATION COMMANDER IN ACCORDANCE WITH THE PROVISIONS OF THE DIRECTIVE ISSUED BY THE SECRETARY OF DEFENSE ON 10 December 2005, PURSUANT TO THE PROVISIONS OF SECTION 21, INTERNAL SECURITY ACT OF 1950. UNAUTHORIZED ENTRY IS PROHIBITED. ALL PERSONS AND VEHICLES ENTERING HEREIN ARE LIABLE TO SEARCH. PHOTOGRAPHY OF THE FACILITIES IS PROHIBITED WITHOUT SPECIFIC AUTHORIZATION FROM THE COMMANDER. DEADLY FORCE IS AUTHORIZED.</a:t>
            </a:r>
            <a:endParaRPr lang="en-US" sz="1400" b="1" dirty="0">
              <a:latin typeface="Times New Roman" pitchFamily="18" charset="0"/>
              <a:cs typeface="Times New Roman" panose="02020603050405020304" pitchFamily="18" charset="0"/>
            </a:endParaRPr>
          </a:p>
        </p:txBody>
      </p:sp>
      <p:sp>
        <p:nvSpPr>
          <p:cNvPr id="8" name="Rectangle 2"/>
          <p:cNvSpPr txBox="1">
            <a:spLocks noChangeArrowheads="1"/>
          </p:cNvSpPr>
          <p:nvPr/>
        </p:nvSpPr>
        <p:spPr>
          <a:xfrm>
            <a:off x="1804063" y="488157"/>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13280246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 Box 3"/>
          <p:cNvSpPr txBox="1">
            <a:spLocks noChangeArrowheads="1"/>
          </p:cNvSpPr>
          <p:nvPr/>
        </p:nvSpPr>
        <p:spPr bwMode="auto">
          <a:xfrm>
            <a:off x="2271714" y="1349376"/>
            <a:ext cx="4320863" cy="461665"/>
          </a:xfrm>
          <a:prstGeom prst="rect">
            <a:avLst/>
          </a:prstGeom>
          <a:noFill/>
          <a:ln w="9525">
            <a:noFill/>
            <a:miter lim="800000"/>
            <a:headEnd/>
            <a:tailEnd/>
          </a:ln>
        </p:spPr>
        <p:txBody>
          <a:bodyPr wrap="none">
            <a:spAutoFit/>
          </a:bodyPr>
          <a:lstStyle/>
          <a:p>
            <a:pPr>
              <a:buFontTx/>
              <a:buChar char="•"/>
            </a:pPr>
            <a:r>
              <a:rPr lang="en-US" sz="2400" dirty="0"/>
              <a:t>Restricted Area Warning Sign</a:t>
            </a:r>
          </a:p>
        </p:txBody>
      </p:sp>
      <p:sp>
        <p:nvSpPr>
          <p:cNvPr id="532484" name="Text Box 4"/>
          <p:cNvSpPr txBox="1">
            <a:spLocks noChangeArrowheads="1"/>
          </p:cNvSpPr>
          <p:nvPr/>
        </p:nvSpPr>
        <p:spPr bwMode="auto">
          <a:xfrm>
            <a:off x="2271713" y="2154239"/>
            <a:ext cx="3020186" cy="461665"/>
          </a:xfrm>
          <a:prstGeom prst="rect">
            <a:avLst/>
          </a:prstGeom>
          <a:noFill/>
          <a:ln w="9525">
            <a:noFill/>
            <a:miter lim="800000"/>
            <a:headEnd/>
            <a:tailEnd/>
          </a:ln>
        </p:spPr>
        <p:txBody>
          <a:bodyPr wrap="none">
            <a:spAutoFit/>
          </a:bodyPr>
          <a:lstStyle/>
          <a:p>
            <a:pPr>
              <a:buFontTx/>
              <a:buChar char="•"/>
            </a:pPr>
            <a:r>
              <a:rPr lang="en-US" sz="2400" dirty="0"/>
              <a:t>Alarm Warning Sign</a:t>
            </a:r>
          </a:p>
        </p:txBody>
      </p:sp>
      <p:sp>
        <p:nvSpPr>
          <p:cNvPr id="7" name="Rectangle 2"/>
          <p:cNvSpPr txBox="1">
            <a:spLocks noChangeArrowheads="1"/>
          </p:cNvSpPr>
          <p:nvPr/>
        </p:nvSpPr>
        <p:spPr>
          <a:xfrm>
            <a:off x="1804063" y="488157"/>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50692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32484"/>
                                        </p:tgtEl>
                                        <p:attrNameLst>
                                          <p:attrName>style.visibility</p:attrName>
                                        </p:attrNameLst>
                                      </p:cBhvr>
                                      <p:to>
                                        <p:strVal val="visible"/>
                                      </p:to>
                                    </p:set>
                                    <p:animEffect transition="in" filter="blinds(horizontal)">
                                      <p:cBhvr>
                                        <p:cTn id="7" dur="500"/>
                                        <p:tgtEl>
                                          <p:spTgt spid="532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2343994" y="1752600"/>
            <a:ext cx="7696200" cy="4267200"/>
            <a:chOff x="152400" y="1676400"/>
            <a:chExt cx="8763000" cy="4267200"/>
          </a:xfrm>
        </p:grpSpPr>
        <p:sp>
          <p:nvSpPr>
            <p:cNvPr id="35844" name="Rectangle 2"/>
            <p:cNvSpPr>
              <a:spLocks noChangeArrowheads="1"/>
            </p:cNvSpPr>
            <p:nvPr/>
          </p:nvSpPr>
          <p:spPr bwMode="auto">
            <a:xfrm>
              <a:off x="152400" y="1676400"/>
              <a:ext cx="8763000" cy="4267200"/>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35845" name="Text Box 4"/>
            <p:cNvSpPr txBox="1">
              <a:spLocks noChangeArrowheads="1"/>
            </p:cNvSpPr>
            <p:nvPr/>
          </p:nvSpPr>
          <p:spPr bwMode="auto">
            <a:xfrm>
              <a:off x="1371600" y="1752600"/>
              <a:ext cx="6465888" cy="954107"/>
            </a:xfrm>
            <a:prstGeom prst="rect">
              <a:avLst/>
            </a:prstGeom>
            <a:noFill/>
            <a:ln w="12700">
              <a:noFill/>
              <a:miter lim="800000"/>
              <a:headEnd/>
              <a:tailEnd/>
            </a:ln>
          </p:spPr>
          <p:txBody>
            <a:bodyPr>
              <a:spAutoFit/>
            </a:bodyPr>
            <a:lstStyle/>
            <a:p>
              <a:pPr algn="ctr" eaLnBrk="0" hangingPunct="0"/>
              <a:r>
                <a:rPr lang="en-US" sz="2800" b="1" dirty="0">
                  <a:latin typeface="Times New Roman" pitchFamily="18" charset="0"/>
                </a:rPr>
                <a:t>THIS FACILITY IS PROTECTED </a:t>
              </a:r>
            </a:p>
            <a:p>
              <a:pPr algn="ctr" eaLnBrk="0" hangingPunct="0"/>
              <a:r>
                <a:rPr lang="en-US" sz="2800" b="1" dirty="0">
                  <a:latin typeface="Times New Roman" pitchFamily="18" charset="0"/>
                </a:rPr>
                <a:t>BY AN</a:t>
              </a:r>
            </a:p>
          </p:txBody>
        </p:sp>
        <p:sp>
          <p:nvSpPr>
            <p:cNvPr id="35846" name="Text Box 5"/>
            <p:cNvSpPr txBox="1">
              <a:spLocks noChangeArrowheads="1"/>
            </p:cNvSpPr>
            <p:nvPr/>
          </p:nvSpPr>
          <p:spPr bwMode="auto">
            <a:xfrm>
              <a:off x="1899444" y="2648198"/>
              <a:ext cx="5410200" cy="769441"/>
            </a:xfrm>
            <a:prstGeom prst="rect">
              <a:avLst/>
            </a:prstGeom>
            <a:solidFill>
              <a:srgbClr val="333300"/>
            </a:solidFill>
            <a:ln w="12700">
              <a:solidFill>
                <a:srgbClr val="FFFFFF"/>
              </a:solidFill>
              <a:miter lim="800000"/>
              <a:headEnd/>
              <a:tailEnd/>
            </a:ln>
          </p:spPr>
          <p:txBody>
            <a:bodyPr wrap="square" anchor="ctr">
              <a:spAutoFit/>
            </a:bodyPr>
            <a:lstStyle/>
            <a:p>
              <a:pPr algn="ctr" eaLnBrk="0" hangingPunct="0"/>
              <a:r>
                <a:rPr lang="en-US" sz="4400" b="1" dirty="0">
                  <a:solidFill>
                    <a:srgbClr val="FFFF00"/>
                  </a:solidFill>
                  <a:latin typeface="Times New Roman" pitchFamily="18" charset="0"/>
                </a:rPr>
                <a:t>ALARM SYSTEM</a:t>
              </a:r>
            </a:p>
          </p:txBody>
        </p:sp>
        <p:sp>
          <p:nvSpPr>
            <p:cNvPr id="35847" name="Text Box 6"/>
            <p:cNvSpPr txBox="1">
              <a:spLocks noChangeArrowheads="1"/>
            </p:cNvSpPr>
            <p:nvPr/>
          </p:nvSpPr>
          <p:spPr bwMode="auto">
            <a:xfrm>
              <a:off x="403842" y="3417212"/>
              <a:ext cx="8401402" cy="1815882"/>
            </a:xfrm>
            <a:prstGeom prst="rect">
              <a:avLst/>
            </a:prstGeom>
            <a:noFill/>
            <a:ln w="12700">
              <a:noFill/>
              <a:miter lim="800000"/>
              <a:headEnd/>
              <a:tailEnd/>
            </a:ln>
          </p:spPr>
          <p:txBody>
            <a:bodyPr wrap="none">
              <a:spAutoFit/>
            </a:bodyPr>
            <a:lstStyle/>
            <a:p>
              <a:pPr algn="ctr" eaLnBrk="0" hangingPunct="0"/>
              <a:r>
                <a:rPr lang="en-US" sz="2800" b="1" dirty="0">
                  <a:latin typeface="Times New Roman" pitchFamily="18" charset="0"/>
                </a:rPr>
                <a:t>UNAUTHORIZED ENTRY IS PROHIBITED </a:t>
              </a:r>
            </a:p>
            <a:p>
              <a:pPr algn="ctr" eaLnBrk="0" hangingPunct="0"/>
              <a:r>
                <a:rPr lang="en-US" sz="2800" b="1" dirty="0">
                  <a:latin typeface="Times New Roman" pitchFamily="18" charset="0"/>
                </a:rPr>
                <a:t>VIOLATORS WILL BE PROSECUTED</a:t>
              </a:r>
            </a:p>
            <a:p>
              <a:pPr algn="ctr" eaLnBrk="0" hangingPunct="0"/>
              <a:r>
                <a:rPr lang="en-US" sz="2800" b="1" dirty="0">
                  <a:latin typeface="Times New Roman" pitchFamily="18" charset="0"/>
                </a:rPr>
                <a:t>UNDER THE PROVISIONS OF THE UCMJ</a:t>
              </a:r>
            </a:p>
            <a:p>
              <a:pPr algn="ctr" eaLnBrk="0" hangingPunct="0"/>
              <a:r>
                <a:rPr lang="en-US" sz="2800" b="1" dirty="0">
                  <a:latin typeface="Times New Roman" pitchFamily="18" charset="0"/>
                </a:rPr>
                <a:t>OR OTHER APPLICABLE LAWS</a:t>
              </a:r>
              <a:endParaRPr lang="en-US" sz="3200" b="1" dirty="0">
                <a:latin typeface="Times New Roman" pitchFamily="18" charset="0"/>
              </a:endParaRPr>
            </a:p>
          </p:txBody>
        </p:sp>
      </p:grpSp>
      <p:sp>
        <p:nvSpPr>
          <p:cNvPr id="11" name="Rectangle 2"/>
          <p:cNvSpPr txBox="1">
            <a:spLocks noChangeArrowheads="1"/>
          </p:cNvSpPr>
          <p:nvPr/>
        </p:nvSpPr>
        <p:spPr>
          <a:xfrm>
            <a:off x="1804063" y="488157"/>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41204293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ext Box 3"/>
          <p:cNvSpPr txBox="1">
            <a:spLocks noChangeArrowheads="1"/>
          </p:cNvSpPr>
          <p:nvPr/>
        </p:nvSpPr>
        <p:spPr bwMode="auto">
          <a:xfrm>
            <a:off x="2271714" y="1349376"/>
            <a:ext cx="4320863" cy="461665"/>
          </a:xfrm>
          <a:prstGeom prst="rect">
            <a:avLst/>
          </a:prstGeom>
          <a:noFill/>
          <a:ln w="9525">
            <a:noFill/>
            <a:miter lim="800000"/>
            <a:headEnd/>
            <a:tailEnd/>
          </a:ln>
        </p:spPr>
        <p:txBody>
          <a:bodyPr wrap="none">
            <a:spAutoFit/>
          </a:bodyPr>
          <a:lstStyle/>
          <a:p>
            <a:pPr>
              <a:buFontTx/>
              <a:buChar char="•"/>
            </a:pPr>
            <a:r>
              <a:rPr lang="en-US" sz="2400" dirty="0"/>
              <a:t>Restricted Area Warning Sign</a:t>
            </a:r>
          </a:p>
        </p:txBody>
      </p:sp>
      <p:sp>
        <p:nvSpPr>
          <p:cNvPr id="36868" name="Text Box 4"/>
          <p:cNvSpPr txBox="1">
            <a:spLocks noChangeArrowheads="1"/>
          </p:cNvSpPr>
          <p:nvPr/>
        </p:nvSpPr>
        <p:spPr bwMode="auto">
          <a:xfrm>
            <a:off x="2271713" y="2154239"/>
            <a:ext cx="3020186" cy="461665"/>
          </a:xfrm>
          <a:prstGeom prst="rect">
            <a:avLst/>
          </a:prstGeom>
          <a:noFill/>
          <a:ln w="9525">
            <a:noFill/>
            <a:miter lim="800000"/>
            <a:headEnd/>
            <a:tailEnd/>
          </a:ln>
        </p:spPr>
        <p:txBody>
          <a:bodyPr wrap="none">
            <a:spAutoFit/>
          </a:bodyPr>
          <a:lstStyle/>
          <a:p>
            <a:pPr>
              <a:buFontTx/>
              <a:buChar char="•"/>
            </a:pPr>
            <a:r>
              <a:rPr lang="en-US" sz="2400" dirty="0"/>
              <a:t>Alarm Warning Sign</a:t>
            </a:r>
          </a:p>
        </p:txBody>
      </p:sp>
      <p:sp>
        <p:nvSpPr>
          <p:cNvPr id="532485" name="Text Box 5"/>
          <p:cNvSpPr txBox="1">
            <a:spLocks noChangeArrowheads="1"/>
          </p:cNvSpPr>
          <p:nvPr/>
        </p:nvSpPr>
        <p:spPr bwMode="auto">
          <a:xfrm>
            <a:off x="2271713" y="3043239"/>
            <a:ext cx="2569934" cy="461665"/>
          </a:xfrm>
          <a:prstGeom prst="rect">
            <a:avLst/>
          </a:prstGeom>
          <a:noFill/>
          <a:ln w="9525">
            <a:noFill/>
            <a:miter lim="800000"/>
            <a:headEnd/>
            <a:tailEnd/>
          </a:ln>
        </p:spPr>
        <p:txBody>
          <a:bodyPr wrap="none">
            <a:spAutoFit/>
          </a:bodyPr>
          <a:lstStyle/>
          <a:p>
            <a:pPr>
              <a:buFontTx/>
              <a:buChar char="•"/>
            </a:pPr>
            <a:r>
              <a:rPr lang="en-US" sz="2400" dirty="0"/>
              <a:t>Security Lighting</a:t>
            </a:r>
          </a:p>
        </p:txBody>
      </p:sp>
      <p:sp>
        <p:nvSpPr>
          <p:cNvPr id="8" name="Rectangle 2"/>
          <p:cNvSpPr txBox="1">
            <a:spLocks noChangeArrowheads="1"/>
          </p:cNvSpPr>
          <p:nvPr/>
        </p:nvSpPr>
        <p:spPr>
          <a:xfrm>
            <a:off x="1804063" y="488157"/>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800640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2485"/>
                                        </p:tgtEl>
                                        <p:attrNameLst>
                                          <p:attrName>style.visibility</p:attrName>
                                        </p:attrNameLst>
                                      </p:cBhvr>
                                      <p:to>
                                        <p:strVal val="visible"/>
                                      </p:to>
                                    </p:set>
                                    <p:anim calcmode="lin" valueType="num">
                                      <p:cBhvr additive="base">
                                        <p:cTn id="7" dur="500" fill="hold"/>
                                        <p:tgtEl>
                                          <p:spTgt spid="532485"/>
                                        </p:tgtEl>
                                        <p:attrNameLst>
                                          <p:attrName>ppt_x</p:attrName>
                                        </p:attrNameLst>
                                      </p:cBhvr>
                                      <p:tavLst>
                                        <p:tav tm="0">
                                          <p:val>
                                            <p:strVal val="#ppt_x"/>
                                          </p:val>
                                        </p:tav>
                                        <p:tav tm="100000">
                                          <p:val>
                                            <p:strVal val="#ppt_x"/>
                                          </p:val>
                                        </p:tav>
                                      </p:tavLst>
                                    </p:anim>
                                    <p:anim calcmode="lin" valueType="num">
                                      <p:cBhvr additive="base">
                                        <p:cTn id="8" dur="500" fill="hold"/>
                                        <p:tgtEl>
                                          <p:spTgt spid="5324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5" name="Text Box 3"/>
          <p:cNvSpPr txBox="1">
            <a:spLocks noChangeArrowheads="1"/>
          </p:cNvSpPr>
          <p:nvPr/>
        </p:nvSpPr>
        <p:spPr bwMode="auto">
          <a:xfrm>
            <a:off x="2071506" y="1606223"/>
            <a:ext cx="7010400" cy="646331"/>
          </a:xfrm>
          <a:prstGeom prst="rect">
            <a:avLst/>
          </a:prstGeom>
          <a:noFill/>
          <a:ln w="12700">
            <a:noFill/>
            <a:miter lim="800000"/>
            <a:headEnd/>
            <a:tailEnd/>
          </a:ln>
        </p:spPr>
        <p:txBody>
          <a:bodyPr>
            <a:spAutoFit/>
          </a:bodyPr>
          <a:lstStyle/>
          <a:p>
            <a:pPr eaLnBrk="0" hangingPunct="0"/>
            <a:r>
              <a:rPr lang="en-US" dirty="0"/>
              <a:t>Allows guard personnel to observe the unauthorized entry or removal of arm.</a:t>
            </a:r>
          </a:p>
        </p:txBody>
      </p:sp>
      <p:pic>
        <p:nvPicPr>
          <p:cNvPr id="540676" name="Picture 4"/>
          <p:cNvPicPr>
            <a:picLocks noChangeAspect="1" noChangeArrowheads="1"/>
          </p:cNvPicPr>
          <p:nvPr/>
        </p:nvPicPr>
        <p:blipFill>
          <a:blip r:embed="rId3" cstate="print"/>
          <a:srcRect l="53032" t="20642" r="3960" b="32645"/>
          <a:stretch>
            <a:fillRect/>
          </a:stretch>
        </p:blipFill>
        <p:spPr bwMode="auto">
          <a:xfrm>
            <a:off x="4749618" y="2943145"/>
            <a:ext cx="2592388" cy="2111375"/>
          </a:xfrm>
          <a:prstGeom prst="rect">
            <a:avLst/>
          </a:prstGeom>
          <a:noFill/>
          <a:ln w="38100">
            <a:solidFill>
              <a:schemeClr val="tx1"/>
            </a:solidFill>
            <a:miter lim="800000"/>
            <a:headEnd/>
            <a:tailEnd/>
          </a:ln>
        </p:spPr>
      </p:pic>
      <p:sp>
        <p:nvSpPr>
          <p:cNvPr id="540677" name="Text Box 5"/>
          <p:cNvSpPr txBox="1">
            <a:spLocks noChangeArrowheads="1"/>
          </p:cNvSpPr>
          <p:nvPr/>
        </p:nvSpPr>
        <p:spPr bwMode="auto">
          <a:xfrm>
            <a:off x="2071507" y="2303322"/>
            <a:ext cx="7948613" cy="646331"/>
          </a:xfrm>
          <a:prstGeom prst="rect">
            <a:avLst/>
          </a:prstGeom>
          <a:noFill/>
          <a:ln w="9525">
            <a:noFill/>
            <a:miter lim="800000"/>
            <a:headEnd/>
            <a:tailEnd/>
          </a:ln>
        </p:spPr>
        <p:txBody>
          <a:bodyPr>
            <a:spAutoFit/>
          </a:bodyPr>
          <a:lstStyle/>
          <a:p>
            <a:r>
              <a:rPr lang="en-US" dirty="0"/>
              <a:t>Exterior Light Must Be Covered With Wire Mesh Or Made Of A Vandal Resistant Lens.</a:t>
            </a:r>
          </a:p>
        </p:txBody>
      </p:sp>
      <p:sp>
        <p:nvSpPr>
          <p:cNvPr id="540678" name="Text Box 6"/>
          <p:cNvSpPr txBox="1">
            <a:spLocks noChangeArrowheads="1"/>
          </p:cNvSpPr>
          <p:nvPr/>
        </p:nvSpPr>
        <p:spPr bwMode="auto">
          <a:xfrm>
            <a:off x="2071507" y="5228660"/>
            <a:ext cx="6173613" cy="369332"/>
          </a:xfrm>
          <a:prstGeom prst="rect">
            <a:avLst/>
          </a:prstGeom>
          <a:noFill/>
          <a:ln w="9525">
            <a:noFill/>
            <a:miter lim="800000"/>
            <a:headEnd/>
            <a:tailEnd/>
          </a:ln>
        </p:spPr>
        <p:txBody>
          <a:bodyPr wrap="none">
            <a:spAutoFit/>
          </a:bodyPr>
          <a:lstStyle/>
          <a:p>
            <a:r>
              <a:rPr lang="en-US" dirty="0"/>
              <a:t>Provide A Minimum Of 0.2 foot-candles (2lux) illumination </a:t>
            </a:r>
          </a:p>
        </p:txBody>
      </p:sp>
      <p:sp>
        <p:nvSpPr>
          <p:cNvPr id="540679" name="Text Box 7"/>
          <p:cNvSpPr txBox="1">
            <a:spLocks noChangeArrowheads="1"/>
          </p:cNvSpPr>
          <p:nvPr/>
        </p:nvSpPr>
        <p:spPr bwMode="auto">
          <a:xfrm>
            <a:off x="2071506" y="5626295"/>
            <a:ext cx="7848600" cy="369332"/>
          </a:xfrm>
          <a:prstGeom prst="rect">
            <a:avLst/>
          </a:prstGeom>
          <a:noFill/>
          <a:ln w="9525">
            <a:noFill/>
            <a:miter lim="800000"/>
            <a:headEnd/>
            <a:tailEnd/>
          </a:ln>
        </p:spPr>
        <p:txBody>
          <a:bodyPr>
            <a:spAutoFit/>
          </a:bodyPr>
          <a:lstStyle/>
          <a:p>
            <a:r>
              <a:rPr lang="en-US" dirty="0"/>
              <a:t>Switch To Light Must Be Inaccessible To Personnel</a:t>
            </a:r>
          </a:p>
        </p:txBody>
      </p:sp>
      <p:sp>
        <p:nvSpPr>
          <p:cNvPr id="11" name="Rectangle 2"/>
          <p:cNvSpPr txBox="1">
            <a:spLocks noChangeArrowheads="1"/>
          </p:cNvSpPr>
          <p:nvPr/>
        </p:nvSpPr>
        <p:spPr>
          <a:xfrm>
            <a:off x="1804063" y="488157"/>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394210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0675"/>
                                        </p:tgtEl>
                                        <p:attrNameLst>
                                          <p:attrName>style.visibility</p:attrName>
                                        </p:attrNameLst>
                                      </p:cBhvr>
                                      <p:to>
                                        <p:strVal val="visible"/>
                                      </p:to>
                                    </p:set>
                                    <p:anim calcmode="lin" valueType="num">
                                      <p:cBhvr additive="base">
                                        <p:cTn id="7" dur="500" fill="hold"/>
                                        <p:tgtEl>
                                          <p:spTgt spid="540675"/>
                                        </p:tgtEl>
                                        <p:attrNameLst>
                                          <p:attrName>ppt_x</p:attrName>
                                        </p:attrNameLst>
                                      </p:cBhvr>
                                      <p:tavLst>
                                        <p:tav tm="0">
                                          <p:val>
                                            <p:strVal val="#ppt_x"/>
                                          </p:val>
                                        </p:tav>
                                        <p:tav tm="100000">
                                          <p:val>
                                            <p:strVal val="#ppt_x"/>
                                          </p:val>
                                        </p:tav>
                                      </p:tavLst>
                                    </p:anim>
                                    <p:anim calcmode="lin" valueType="num">
                                      <p:cBhvr additive="base">
                                        <p:cTn id="8" dur="500" fill="hold"/>
                                        <p:tgtEl>
                                          <p:spTgt spid="54067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40677"/>
                                        </p:tgtEl>
                                        <p:attrNameLst>
                                          <p:attrName>style.visibility</p:attrName>
                                        </p:attrNameLst>
                                      </p:cBhvr>
                                      <p:to>
                                        <p:strVal val="visible"/>
                                      </p:to>
                                    </p:set>
                                    <p:anim calcmode="lin" valueType="num">
                                      <p:cBhvr additive="base">
                                        <p:cTn id="13" dur="500" fill="hold"/>
                                        <p:tgtEl>
                                          <p:spTgt spid="540677"/>
                                        </p:tgtEl>
                                        <p:attrNameLst>
                                          <p:attrName>ppt_x</p:attrName>
                                        </p:attrNameLst>
                                      </p:cBhvr>
                                      <p:tavLst>
                                        <p:tav tm="0">
                                          <p:val>
                                            <p:strVal val="#ppt_x"/>
                                          </p:val>
                                        </p:tav>
                                        <p:tav tm="100000">
                                          <p:val>
                                            <p:strVal val="#ppt_x"/>
                                          </p:val>
                                        </p:tav>
                                      </p:tavLst>
                                    </p:anim>
                                    <p:anim calcmode="lin" valueType="num">
                                      <p:cBhvr additive="base">
                                        <p:cTn id="14" dur="500" fill="hold"/>
                                        <p:tgtEl>
                                          <p:spTgt spid="54067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40676"/>
                                        </p:tgtEl>
                                        <p:attrNameLst>
                                          <p:attrName>style.visibility</p:attrName>
                                        </p:attrNameLst>
                                      </p:cBhvr>
                                      <p:to>
                                        <p:strVal val="visible"/>
                                      </p:to>
                                    </p:set>
                                    <p:anim calcmode="lin" valueType="num">
                                      <p:cBhvr additive="base">
                                        <p:cTn id="17" dur="500" fill="hold"/>
                                        <p:tgtEl>
                                          <p:spTgt spid="540676"/>
                                        </p:tgtEl>
                                        <p:attrNameLst>
                                          <p:attrName>ppt_x</p:attrName>
                                        </p:attrNameLst>
                                      </p:cBhvr>
                                      <p:tavLst>
                                        <p:tav tm="0">
                                          <p:val>
                                            <p:strVal val="#ppt_x"/>
                                          </p:val>
                                        </p:tav>
                                        <p:tav tm="100000">
                                          <p:val>
                                            <p:strVal val="#ppt_x"/>
                                          </p:val>
                                        </p:tav>
                                      </p:tavLst>
                                    </p:anim>
                                    <p:anim calcmode="lin" valueType="num">
                                      <p:cBhvr additive="base">
                                        <p:cTn id="18" dur="500" fill="hold"/>
                                        <p:tgtEl>
                                          <p:spTgt spid="54067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540678"/>
                                        </p:tgtEl>
                                        <p:attrNameLst>
                                          <p:attrName>style.visibility</p:attrName>
                                        </p:attrNameLst>
                                      </p:cBhvr>
                                      <p:to>
                                        <p:strVal val="visible"/>
                                      </p:to>
                                    </p:set>
                                    <p:animEffect transition="in" filter="blinds(horizontal)">
                                      <p:cBhvr>
                                        <p:cTn id="23" dur="500"/>
                                        <p:tgtEl>
                                          <p:spTgt spid="54067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12" fill="hold" grpId="0" nodeType="clickEffect">
                                  <p:stCondLst>
                                    <p:cond delay="0"/>
                                  </p:stCondLst>
                                  <p:childTnLst>
                                    <p:set>
                                      <p:cBhvr>
                                        <p:cTn id="27" dur="1" fill="hold">
                                          <p:stCondLst>
                                            <p:cond delay="0"/>
                                          </p:stCondLst>
                                        </p:cTn>
                                        <p:tgtEl>
                                          <p:spTgt spid="540679"/>
                                        </p:tgtEl>
                                        <p:attrNameLst>
                                          <p:attrName>style.visibility</p:attrName>
                                        </p:attrNameLst>
                                      </p:cBhvr>
                                      <p:to>
                                        <p:strVal val="visible"/>
                                      </p:to>
                                    </p:set>
                                    <p:anim calcmode="lin" valueType="num">
                                      <p:cBhvr additive="base">
                                        <p:cTn id="28" dur="500" fill="hold"/>
                                        <p:tgtEl>
                                          <p:spTgt spid="540679"/>
                                        </p:tgtEl>
                                        <p:attrNameLst>
                                          <p:attrName>ppt_x</p:attrName>
                                        </p:attrNameLst>
                                      </p:cBhvr>
                                      <p:tavLst>
                                        <p:tav tm="0">
                                          <p:val>
                                            <p:strVal val="0-#ppt_w/2"/>
                                          </p:val>
                                        </p:tav>
                                        <p:tav tm="100000">
                                          <p:val>
                                            <p:strVal val="#ppt_x"/>
                                          </p:val>
                                        </p:tav>
                                      </p:tavLst>
                                    </p:anim>
                                    <p:anim calcmode="lin" valueType="num">
                                      <p:cBhvr additive="base">
                                        <p:cTn id="29" dur="500" fill="hold"/>
                                        <p:tgtEl>
                                          <p:spTgt spid="5406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75" grpId="0"/>
      <p:bldP spid="540677" grpId="0"/>
      <p:bldP spid="540678" grpId="0"/>
      <p:bldP spid="54067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3"/>
          <p:cNvSpPr txBox="1">
            <a:spLocks noChangeArrowheads="1"/>
          </p:cNvSpPr>
          <p:nvPr/>
        </p:nvSpPr>
        <p:spPr bwMode="auto">
          <a:xfrm>
            <a:off x="2271714" y="1349376"/>
            <a:ext cx="4320863" cy="461665"/>
          </a:xfrm>
          <a:prstGeom prst="rect">
            <a:avLst/>
          </a:prstGeom>
          <a:noFill/>
          <a:ln w="9525">
            <a:noFill/>
            <a:miter lim="800000"/>
            <a:headEnd/>
            <a:tailEnd/>
          </a:ln>
        </p:spPr>
        <p:txBody>
          <a:bodyPr wrap="none">
            <a:spAutoFit/>
          </a:bodyPr>
          <a:lstStyle/>
          <a:p>
            <a:pPr>
              <a:buFontTx/>
              <a:buChar char="•"/>
            </a:pPr>
            <a:r>
              <a:rPr lang="en-US" sz="2400" dirty="0"/>
              <a:t>Restricted Area Warning Sign</a:t>
            </a:r>
          </a:p>
        </p:txBody>
      </p:sp>
      <p:sp>
        <p:nvSpPr>
          <p:cNvPr id="38916" name="Text Box 4"/>
          <p:cNvSpPr txBox="1">
            <a:spLocks noChangeArrowheads="1"/>
          </p:cNvSpPr>
          <p:nvPr/>
        </p:nvSpPr>
        <p:spPr bwMode="auto">
          <a:xfrm>
            <a:off x="2271713" y="2154239"/>
            <a:ext cx="3020186" cy="461665"/>
          </a:xfrm>
          <a:prstGeom prst="rect">
            <a:avLst/>
          </a:prstGeom>
          <a:noFill/>
          <a:ln w="9525">
            <a:noFill/>
            <a:miter lim="800000"/>
            <a:headEnd/>
            <a:tailEnd/>
          </a:ln>
        </p:spPr>
        <p:txBody>
          <a:bodyPr wrap="none">
            <a:spAutoFit/>
          </a:bodyPr>
          <a:lstStyle/>
          <a:p>
            <a:pPr>
              <a:buFontTx/>
              <a:buChar char="•"/>
            </a:pPr>
            <a:r>
              <a:rPr lang="en-US" sz="2400" dirty="0"/>
              <a:t>Alarm Warning Sign</a:t>
            </a:r>
          </a:p>
        </p:txBody>
      </p:sp>
      <p:sp>
        <p:nvSpPr>
          <p:cNvPr id="38917" name="Text Box 5"/>
          <p:cNvSpPr txBox="1">
            <a:spLocks noChangeArrowheads="1"/>
          </p:cNvSpPr>
          <p:nvPr/>
        </p:nvSpPr>
        <p:spPr bwMode="auto">
          <a:xfrm>
            <a:off x="2271713" y="3043239"/>
            <a:ext cx="2569934" cy="461665"/>
          </a:xfrm>
          <a:prstGeom prst="rect">
            <a:avLst/>
          </a:prstGeom>
          <a:noFill/>
          <a:ln w="9525">
            <a:noFill/>
            <a:miter lim="800000"/>
            <a:headEnd/>
            <a:tailEnd/>
          </a:ln>
        </p:spPr>
        <p:txBody>
          <a:bodyPr wrap="none">
            <a:spAutoFit/>
          </a:bodyPr>
          <a:lstStyle/>
          <a:p>
            <a:pPr>
              <a:buFontTx/>
              <a:buChar char="•"/>
            </a:pPr>
            <a:r>
              <a:rPr lang="en-US" sz="2400" dirty="0"/>
              <a:t>Security Lighting</a:t>
            </a:r>
          </a:p>
        </p:txBody>
      </p:sp>
      <p:sp>
        <p:nvSpPr>
          <p:cNvPr id="532486" name="Text Box 6"/>
          <p:cNvSpPr txBox="1">
            <a:spLocks noChangeArrowheads="1"/>
          </p:cNvSpPr>
          <p:nvPr/>
        </p:nvSpPr>
        <p:spPr bwMode="auto">
          <a:xfrm>
            <a:off x="2271714" y="3814764"/>
            <a:ext cx="5137945" cy="461665"/>
          </a:xfrm>
          <a:prstGeom prst="rect">
            <a:avLst/>
          </a:prstGeom>
          <a:noFill/>
          <a:ln w="9525">
            <a:noFill/>
            <a:miter lim="800000"/>
            <a:headEnd/>
            <a:tailEnd/>
          </a:ln>
        </p:spPr>
        <p:txBody>
          <a:bodyPr wrap="none">
            <a:spAutoFit/>
          </a:bodyPr>
          <a:lstStyle/>
          <a:p>
            <a:pPr>
              <a:buFontTx/>
              <a:buChar char="•"/>
            </a:pPr>
            <a:r>
              <a:rPr lang="en-US" sz="2400" dirty="0"/>
              <a:t>Lautenberg Message (Amendment)</a:t>
            </a:r>
          </a:p>
        </p:txBody>
      </p:sp>
      <p:sp>
        <p:nvSpPr>
          <p:cNvPr id="8"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75286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2486"/>
                                        </p:tgtEl>
                                        <p:attrNameLst>
                                          <p:attrName>style.visibility</p:attrName>
                                        </p:attrNameLst>
                                      </p:cBhvr>
                                      <p:to>
                                        <p:strVal val="visible"/>
                                      </p:to>
                                    </p:set>
                                    <p:anim calcmode="lin" valueType="num">
                                      <p:cBhvr additive="base">
                                        <p:cTn id="7" dur="500" fill="hold"/>
                                        <p:tgtEl>
                                          <p:spTgt spid="532486"/>
                                        </p:tgtEl>
                                        <p:attrNameLst>
                                          <p:attrName>ppt_x</p:attrName>
                                        </p:attrNameLst>
                                      </p:cBhvr>
                                      <p:tavLst>
                                        <p:tav tm="0">
                                          <p:val>
                                            <p:strVal val="#ppt_x"/>
                                          </p:val>
                                        </p:tav>
                                        <p:tav tm="100000">
                                          <p:val>
                                            <p:strVal val="#ppt_x"/>
                                          </p:val>
                                        </p:tav>
                                      </p:tavLst>
                                    </p:anim>
                                    <p:anim calcmode="lin" valueType="num">
                                      <p:cBhvr additive="base">
                                        <p:cTn id="8" dur="500" fill="hold"/>
                                        <p:tgtEl>
                                          <p:spTgt spid="5324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80895" y="535964"/>
            <a:ext cx="8610600"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Physical Security During Expeditionary Operations</a:t>
            </a:r>
          </a:p>
        </p:txBody>
      </p:sp>
      <p:sp>
        <p:nvSpPr>
          <p:cNvPr id="4" name="TextBox 3"/>
          <p:cNvSpPr txBox="1"/>
          <p:nvPr/>
        </p:nvSpPr>
        <p:spPr>
          <a:xfrm>
            <a:off x="114299" y="1356498"/>
            <a:ext cx="12077701" cy="5339923"/>
          </a:xfrm>
          <a:prstGeom prst="rect">
            <a:avLst/>
          </a:prstGeom>
          <a:noFill/>
        </p:spPr>
        <p:txBody>
          <a:bodyPr wrap="square" rtlCol="0">
            <a:spAutoFit/>
          </a:bodyPr>
          <a:lstStyle/>
          <a:p>
            <a:pPr algn="ctr"/>
            <a:r>
              <a:rPr lang="en-US" sz="2400" b="1" dirty="0" smtClean="0"/>
              <a:t>The requirement for Physical Security never ends!  </a:t>
            </a:r>
          </a:p>
          <a:p>
            <a:pPr algn="ctr"/>
            <a:endParaRPr lang="en-US" sz="2400" b="1" dirty="0" smtClean="0"/>
          </a:p>
          <a:p>
            <a:r>
              <a:rPr lang="en-US" sz="2400" dirty="0" smtClean="0"/>
              <a:t>It is included in all operations irrespective of the locations and conditions.</a:t>
            </a:r>
          </a:p>
          <a:p>
            <a:pPr algn="ctr"/>
            <a:endParaRPr lang="en-US" sz="2400" dirty="0" smtClean="0"/>
          </a:p>
          <a:p>
            <a:r>
              <a:rPr lang="en-US" sz="2400" dirty="0" smtClean="0"/>
              <a:t>The PSO will ensure that physical security requirements are included in all operations regardless of the location, this includes: </a:t>
            </a:r>
          </a:p>
          <a:p>
            <a:endParaRPr lang="en-US" sz="2000" dirty="0"/>
          </a:p>
          <a:p>
            <a:pPr marL="342900" indent="-342900">
              <a:buFont typeface="Arial" panose="020B0604020202020204" pitchFamily="34" charset="0"/>
              <a:buChar char="•"/>
            </a:pPr>
            <a:r>
              <a:rPr lang="en-US" sz="2400" dirty="0" smtClean="0"/>
              <a:t>Deployments (both operational and combat)</a:t>
            </a:r>
          </a:p>
          <a:p>
            <a:pPr marL="342900" indent="-342900">
              <a:buFont typeface="Arial" panose="020B0604020202020204" pitchFamily="34" charset="0"/>
              <a:buChar char="•"/>
            </a:pPr>
            <a:r>
              <a:rPr lang="en-US" sz="2400" dirty="0" smtClean="0"/>
              <a:t>CTC (JRTC, NTC) rotations</a:t>
            </a:r>
          </a:p>
          <a:p>
            <a:pPr marL="342900" indent="-342900">
              <a:buFont typeface="Arial" panose="020B0604020202020204" pitchFamily="34" charset="0"/>
              <a:buChar char="•"/>
            </a:pPr>
            <a:r>
              <a:rPr lang="en-US" sz="2400" dirty="0" smtClean="0"/>
              <a:t>Field Training Exercises (FTX)</a:t>
            </a:r>
          </a:p>
          <a:p>
            <a:pPr marL="342900" indent="-342900">
              <a:buFont typeface="Arial" panose="020B0604020202020204" pitchFamily="34" charset="0"/>
              <a:buChar char="•"/>
            </a:pPr>
            <a:r>
              <a:rPr lang="en-US" sz="2400" dirty="0" smtClean="0"/>
              <a:t>Emergency Deployment Readiness Exercise (EDRE)</a:t>
            </a:r>
          </a:p>
          <a:p>
            <a:pPr marL="342900" indent="-342900">
              <a:buFont typeface="Arial" panose="020B0604020202020204" pitchFamily="34" charset="0"/>
              <a:buChar char="•"/>
            </a:pPr>
            <a:r>
              <a:rPr lang="en-US" sz="2400" dirty="0" smtClean="0"/>
              <a:t>Other events outside of the organizations normal operating area.</a:t>
            </a:r>
          </a:p>
          <a:p>
            <a:pPr marL="342900" indent="-342900">
              <a:buFont typeface="Arial" panose="020B0604020202020204" pitchFamily="34" charset="0"/>
              <a:buChar char="•"/>
            </a:pPr>
            <a:endParaRPr lang="en-US" sz="2400" dirty="0" smtClean="0"/>
          </a:p>
          <a:p>
            <a:endParaRPr lang="en-US" sz="1100" dirty="0" smtClean="0"/>
          </a:p>
          <a:p>
            <a:endParaRPr lang="en-US" sz="1100" dirty="0" smtClean="0"/>
          </a:p>
          <a:p>
            <a:endParaRPr lang="en-US" sz="1100" dirty="0"/>
          </a:p>
        </p:txBody>
      </p:sp>
    </p:spTree>
    <p:extLst>
      <p:ext uri="{BB962C8B-B14F-4D97-AF65-F5344CB8AC3E}">
        <p14:creationId xmlns:p14="http://schemas.microsoft.com/office/powerpoint/2010/main" val="218243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1+ppt_w/2"/>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2057400" y="1524000"/>
            <a:ext cx="8229600" cy="1143000"/>
          </a:xfrm>
        </p:spPr>
        <p:txBody>
          <a:bodyPr/>
          <a:lstStyle/>
          <a:p>
            <a:pPr algn="l"/>
            <a:r>
              <a:rPr lang="en-US" sz="2400" b="0" dirty="0"/>
              <a:t>Lautenberg Amendment</a:t>
            </a:r>
          </a:p>
        </p:txBody>
      </p:sp>
      <p:sp>
        <p:nvSpPr>
          <p:cNvPr id="40963" name="Content Placeholder 2"/>
          <p:cNvSpPr>
            <a:spLocks noGrp="1"/>
          </p:cNvSpPr>
          <p:nvPr>
            <p:ph idx="1"/>
          </p:nvPr>
        </p:nvSpPr>
        <p:spPr bwMode="auto">
          <a:xfrm>
            <a:off x="2042161" y="1905001"/>
            <a:ext cx="8510451" cy="4419599"/>
          </a:xfrm>
          <a:noFill/>
          <a:ln>
            <a:miter lim="800000"/>
            <a:headEnd/>
            <a:tailEnd/>
          </a:ln>
        </p:spPr>
        <p:txBody>
          <a:bodyPr vert="horz" wrap="square" lIns="91440" tIns="45720" rIns="91440" bIns="45720" numCol="1" anchor="t" anchorCtr="0" compatLnSpc="1">
            <a:prstTxWarp prst="textNoShape">
              <a:avLst/>
            </a:prstTxWarp>
          </a:bodyPr>
          <a:lstStyle/>
          <a:p>
            <a:r>
              <a:rPr lang="en-US" sz="1800" dirty="0"/>
              <a:t>Summary court-martial convictions, non-judicial punishment under Article 15, UCMJ, and deferred prosecutions in civilian court  </a:t>
            </a:r>
            <a:r>
              <a:rPr lang="en-US" sz="1800" b="1" u="sng" dirty="0">
                <a:solidFill>
                  <a:srgbClr val="FF0000"/>
                </a:solidFill>
              </a:rPr>
              <a:t>do not </a:t>
            </a:r>
            <a:r>
              <a:rPr lang="en-US" sz="1800" dirty="0"/>
              <a:t>constitute qualifying convictions within the meaning of the Lautenberg Amendment. </a:t>
            </a:r>
          </a:p>
          <a:p>
            <a:r>
              <a:rPr lang="en-US" sz="1800" dirty="0"/>
              <a:t>The prohibitions do not preclude a soldier from operating major weapons systems or crew served weapons such as tanks, missiles, and aircraft. </a:t>
            </a:r>
          </a:p>
          <a:p>
            <a:r>
              <a:rPr lang="en-US" sz="1800" dirty="0"/>
              <a:t>The Lautenberg Amendment application includes Soldiers with privately owned firearms and ammunition stored on or off post.</a:t>
            </a:r>
          </a:p>
          <a:p>
            <a:r>
              <a:rPr lang="en-US" sz="1800" dirty="0"/>
              <a:t>Soldiers with qualifying convictions may not:</a:t>
            </a:r>
          </a:p>
          <a:p>
            <a:pPr lvl="1"/>
            <a:r>
              <a:rPr lang="en-US" sz="1800" dirty="0"/>
              <a:t>be assigned to positions that would give them access to firearms and ammunition. </a:t>
            </a:r>
          </a:p>
          <a:p>
            <a:pPr lvl="1"/>
            <a:r>
              <a:rPr lang="en-US" sz="1800" dirty="0"/>
              <a:t>attend any service school where instruction with individual weapons or ammunition is part of the curriculum.</a:t>
            </a:r>
          </a:p>
          <a:p>
            <a:pPr lvl="1"/>
            <a:r>
              <a:rPr lang="en-US" sz="1800" dirty="0"/>
              <a:t>may not reenlist and are not eligible for the indefinite reenlistment program. </a:t>
            </a:r>
          </a:p>
          <a:p>
            <a:endParaRPr lang="en-US" sz="1800" dirty="0"/>
          </a:p>
        </p:txBody>
      </p:sp>
      <p:sp>
        <p:nvSpPr>
          <p:cNvPr id="5"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35271751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222088"/>
            <a:ext cx="8229600" cy="530512"/>
          </a:xfrm>
        </p:spPr>
        <p:txBody>
          <a:bodyPr/>
          <a:lstStyle/>
          <a:p>
            <a:r>
              <a:rPr lang="en-US" sz="2400" b="0" dirty="0"/>
              <a:t>Check-on-learning</a:t>
            </a:r>
          </a:p>
        </p:txBody>
      </p:sp>
      <p:sp>
        <p:nvSpPr>
          <p:cNvPr id="3" name="Content Placeholder 2"/>
          <p:cNvSpPr>
            <a:spLocks noGrp="1"/>
          </p:cNvSpPr>
          <p:nvPr>
            <p:ph idx="1"/>
          </p:nvPr>
        </p:nvSpPr>
        <p:spPr>
          <a:xfrm>
            <a:off x="1676400" y="2356826"/>
            <a:ext cx="8839200" cy="2519975"/>
          </a:xfrm>
        </p:spPr>
        <p:txBody>
          <a:bodyPr/>
          <a:lstStyle/>
          <a:p>
            <a:pPr>
              <a:buNone/>
            </a:pPr>
            <a:r>
              <a:rPr lang="en-US" sz="2000" dirty="0"/>
              <a:t>Q: A Soldier is given an Article 15 from his Company Commander for getting into a fight with his wife and hitting her.  Is this a Lautenberg Violation?</a:t>
            </a:r>
          </a:p>
          <a:p>
            <a:pPr>
              <a:buNone/>
            </a:pPr>
            <a:endParaRPr lang="en-US" sz="2000" dirty="0"/>
          </a:p>
          <a:p>
            <a:pPr>
              <a:buNone/>
            </a:pPr>
            <a:r>
              <a:rPr lang="en-US" sz="2000" dirty="0"/>
              <a:t>A:  No, this is non-judicial punishment and does not constitute a Lautenberg Conviction.</a:t>
            </a:r>
          </a:p>
        </p:txBody>
      </p:sp>
      <p:sp>
        <p:nvSpPr>
          <p:cNvPr id="5"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999004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3"/>
          <p:cNvSpPr txBox="1">
            <a:spLocks noChangeArrowheads="1"/>
          </p:cNvSpPr>
          <p:nvPr/>
        </p:nvSpPr>
        <p:spPr bwMode="auto">
          <a:xfrm>
            <a:off x="2271714" y="1349376"/>
            <a:ext cx="4320863" cy="461665"/>
          </a:xfrm>
          <a:prstGeom prst="rect">
            <a:avLst/>
          </a:prstGeom>
          <a:noFill/>
          <a:ln w="9525">
            <a:noFill/>
            <a:miter lim="800000"/>
            <a:headEnd/>
            <a:tailEnd/>
          </a:ln>
        </p:spPr>
        <p:txBody>
          <a:bodyPr wrap="none">
            <a:spAutoFit/>
          </a:bodyPr>
          <a:lstStyle/>
          <a:p>
            <a:pPr>
              <a:buFontTx/>
              <a:buChar char="•"/>
            </a:pPr>
            <a:r>
              <a:rPr lang="en-US" sz="2400" dirty="0"/>
              <a:t>Restricted Area Warning Sign</a:t>
            </a:r>
          </a:p>
        </p:txBody>
      </p:sp>
      <p:sp>
        <p:nvSpPr>
          <p:cNvPr id="38916" name="Text Box 4"/>
          <p:cNvSpPr txBox="1">
            <a:spLocks noChangeArrowheads="1"/>
          </p:cNvSpPr>
          <p:nvPr/>
        </p:nvSpPr>
        <p:spPr bwMode="auto">
          <a:xfrm>
            <a:off x="2271713" y="2154239"/>
            <a:ext cx="3020186" cy="461665"/>
          </a:xfrm>
          <a:prstGeom prst="rect">
            <a:avLst/>
          </a:prstGeom>
          <a:noFill/>
          <a:ln w="9525">
            <a:noFill/>
            <a:miter lim="800000"/>
            <a:headEnd/>
            <a:tailEnd/>
          </a:ln>
        </p:spPr>
        <p:txBody>
          <a:bodyPr wrap="none">
            <a:spAutoFit/>
          </a:bodyPr>
          <a:lstStyle/>
          <a:p>
            <a:pPr>
              <a:buFontTx/>
              <a:buChar char="•"/>
            </a:pPr>
            <a:r>
              <a:rPr lang="en-US" sz="2400" dirty="0"/>
              <a:t>Alarm Warning Sign</a:t>
            </a:r>
          </a:p>
        </p:txBody>
      </p:sp>
      <p:sp>
        <p:nvSpPr>
          <p:cNvPr id="38917" name="Text Box 5"/>
          <p:cNvSpPr txBox="1">
            <a:spLocks noChangeArrowheads="1"/>
          </p:cNvSpPr>
          <p:nvPr/>
        </p:nvSpPr>
        <p:spPr bwMode="auto">
          <a:xfrm>
            <a:off x="2271713" y="3043239"/>
            <a:ext cx="2569934" cy="461665"/>
          </a:xfrm>
          <a:prstGeom prst="rect">
            <a:avLst/>
          </a:prstGeom>
          <a:noFill/>
          <a:ln w="9525">
            <a:noFill/>
            <a:miter lim="800000"/>
            <a:headEnd/>
            <a:tailEnd/>
          </a:ln>
        </p:spPr>
        <p:txBody>
          <a:bodyPr wrap="none">
            <a:spAutoFit/>
          </a:bodyPr>
          <a:lstStyle/>
          <a:p>
            <a:pPr>
              <a:buFontTx/>
              <a:buChar char="•"/>
            </a:pPr>
            <a:r>
              <a:rPr lang="en-US" sz="2400" dirty="0"/>
              <a:t>Security Lighting</a:t>
            </a:r>
          </a:p>
        </p:txBody>
      </p:sp>
      <p:sp>
        <p:nvSpPr>
          <p:cNvPr id="532486" name="Text Box 6"/>
          <p:cNvSpPr txBox="1">
            <a:spLocks noChangeArrowheads="1"/>
          </p:cNvSpPr>
          <p:nvPr/>
        </p:nvSpPr>
        <p:spPr bwMode="auto">
          <a:xfrm>
            <a:off x="2271714" y="3814764"/>
            <a:ext cx="5137945" cy="461665"/>
          </a:xfrm>
          <a:prstGeom prst="rect">
            <a:avLst/>
          </a:prstGeom>
          <a:noFill/>
          <a:ln w="9525">
            <a:noFill/>
            <a:miter lim="800000"/>
            <a:headEnd/>
            <a:tailEnd/>
          </a:ln>
        </p:spPr>
        <p:txBody>
          <a:bodyPr wrap="none">
            <a:spAutoFit/>
          </a:bodyPr>
          <a:lstStyle/>
          <a:p>
            <a:pPr>
              <a:buFontTx/>
              <a:buChar char="•"/>
            </a:pPr>
            <a:r>
              <a:rPr lang="en-US" sz="2400" dirty="0"/>
              <a:t>Lautenberg Message (Amendment)</a:t>
            </a:r>
          </a:p>
        </p:txBody>
      </p:sp>
      <p:sp>
        <p:nvSpPr>
          <p:cNvPr id="7" name="Text Box 6"/>
          <p:cNvSpPr txBox="1">
            <a:spLocks noChangeArrowheads="1"/>
          </p:cNvSpPr>
          <p:nvPr/>
        </p:nvSpPr>
        <p:spPr bwMode="auto">
          <a:xfrm>
            <a:off x="2272127" y="4601029"/>
            <a:ext cx="5611473" cy="461665"/>
          </a:xfrm>
          <a:prstGeom prst="rect">
            <a:avLst/>
          </a:prstGeom>
          <a:noFill/>
          <a:ln w="9525">
            <a:noFill/>
            <a:miter lim="800000"/>
            <a:headEnd/>
            <a:tailEnd/>
          </a:ln>
        </p:spPr>
        <p:txBody>
          <a:bodyPr wrap="none">
            <a:spAutoFit/>
          </a:bodyPr>
          <a:lstStyle/>
          <a:p>
            <a:pPr>
              <a:buFontTx/>
              <a:buChar char="•"/>
            </a:pPr>
            <a:r>
              <a:rPr lang="en-US" sz="2400" dirty="0"/>
              <a:t>SF 702 For After Hour Security Checks</a:t>
            </a:r>
          </a:p>
        </p:txBody>
      </p:sp>
      <p:sp>
        <p:nvSpPr>
          <p:cNvPr id="9"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222772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body" idx="4294967295"/>
          </p:nvPr>
        </p:nvSpPr>
        <p:spPr bwMode="auto">
          <a:xfrm>
            <a:off x="2057400" y="1752600"/>
            <a:ext cx="8229600" cy="3048000"/>
          </a:xfrm>
          <a:prstGeom prst="rect">
            <a:avLst/>
          </a:prstGeom>
          <a:solidFill>
            <a:srgbClr val="FFFFFF"/>
          </a:solidFill>
          <a:ln>
            <a:miter lim="800000"/>
            <a:headEnd/>
            <a:tailEnd/>
          </a:ln>
        </p:spPr>
        <p:txBody>
          <a:bodyPr/>
          <a:lstStyle/>
          <a:p>
            <a:pPr marL="381000" indent="-381000" eaLnBrk="1" hangingPunct="1">
              <a:lnSpc>
                <a:spcPct val="80000"/>
              </a:lnSpc>
              <a:buNone/>
            </a:pPr>
            <a:r>
              <a:rPr lang="en-US" sz="2400" dirty="0"/>
              <a:t>Arms Storage Facilities, Containers And Safes Will Be:</a:t>
            </a:r>
          </a:p>
          <a:p>
            <a:pPr marL="381000" indent="-381000" eaLnBrk="1" hangingPunct="1">
              <a:lnSpc>
                <a:spcPct val="80000"/>
              </a:lnSpc>
              <a:buNone/>
            </a:pPr>
            <a:endParaRPr lang="en-US" sz="2000" b="1" u="sng" dirty="0"/>
          </a:p>
          <a:p>
            <a:pPr marL="381000" indent="-381000" eaLnBrk="1" hangingPunct="1">
              <a:lnSpc>
                <a:spcPct val="80000"/>
              </a:lnSpc>
            </a:pPr>
            <a:r>
              <a:rPr lang="en-US" sz="1800" dirty="0"/>
              <a:t>Protected By Ids And Will Be Checked At Least Once Every 8 Hours </a:t>
            </a:r>
          </a:p>
          <a:p>
            <a:pPr marL="381000" indent="-381000" algn="ctr" eaLnBrk="1" hangingPunct="1">
              <a:lnSpc>
                <a:spcPct val="80000"/>
              </a:lnSpc>
              <a:buNone/>
            </a:pPr>
            <a:r>
              <a:rPr lang="en-US" sz="1800" u="sng" dirty="0"/>
              <a:t/>
            </a:r>
            <a:br>
              <a:rPr lang="en-US" sz="1800" u="sng" dirty="0"/>
            </a:br>
            <a:r>
              <a:rPr lang="en-US" sz="1800" u="sng" dirty="0"/>
              <a:t>or</a:t>
            </a:r>
          </a:p>
          <a:p>
            <a:pPr marL="381000" indent="-381000" algn="ctr" eaLnBrk="1" hangingPunct="1">
              <a:lnSpc>
                <a:spcPct val="80000"/>
              </a:lnSpc>
              <a:buNone/>
            </a:pPr>
            <a:endParaRPr lang="en-US" sz="1800" u="sng" dirty="0"/>
          </a:p>
          <a:p>
            <a:pPr marL="381000" indent="-381000" eaLnBrk="1" hangingPunct="1">
              <a:lnSpc>
                <a:spcPct val="80000"/>
              </a:lnSpc>
            </a:pPr>
            <a:r>
              <a:rPr lang="en-US" sz="1800" dirty="0"/>
              <a:t>Under 24 Hour </a:t>
            </a:r>
            <a:r>
              <a:rPr lang="en-US" sz="1800" dirty="0">
                <a:solidFill>
                  <a:srgbClr val="FF0000"/>
                </a:solidFill>
              </a:rPr>
              <a:t>Armed Guard</a:t>
            </a:r>
            <a:r>
              <a:rPr lang="en-US" sz="1800" dirty="0"/>
              <a:t> Surveillance</a:t>
            </a:r>
          </a:p>
          <a:p>
            <a:pPr marL="381000" indent="-381000" eaLnBrk="1" hangingPunct="1">
              <a:lnSpc>
                <a:spcPct val="80000"/>
              </a:lnSpc>
            </a:pPr>
            <a:endParaRPr lang="en-US" sz="2000" b="1" dirty="0"/>
          </a:p>
          <a:p>
            <a:pPr>
              <a:lnSpc>
                <a:spcPct val="90000"/>
              </a:lnSpc>
            </a:pPr>
            <a:r>
              <a:rPr lang="en-US" sz="1800" dirty="0"/>
              <a:t>Staff duty and charge of quarters when tasked will document these checks on standard  form 702 (security container check list).   </a:t>
            </a:r>
            <a:br>
              <a:rPr lang="en-US" sz="1800" dirty="0"/>
            </a:br>
            <a:r>
              <a:rPr lang="en-US" sz="1800" dirty="0"/>
              <a:t>(Fort Riley Regulation 190-11)</a:t>
            </a:r>
          </a:p>
          <a:p>
            <a:pPr marL="381000" indent="-381000" eaLnBrk="1" hangingPunct="1">
              <a:lnSpc>
                <a:spcPct val="80000"/>
              </a:lnSpc>
              <a:buNone/>
            </a:pPr>
            <a:endParaRPr lang="en-US" sz="1800" dirty="0"/>
          </a:p>
        </p:txBody>
      </p:sp>
      <p:grpSp>
        <p:nvGrpSpPr>
          <p:cNvPr id="2" name="Group 7"/>
          <p:cNvGrpSpPr/>
          <p:nvPr/>
        </p:nvGrpSpPr>
        <p:grpSpPr>
          <a:xfrm>
            <a:off x="2590800" y="1295401"/>
            <a:ext cx="7848600" cy="4844785"/>
            <a:chOff x="685800" y="-2590800"/>
            <a:chExt cx="7848600" cy="4844785"/>
          </a:xfrm>
        </p:grpSpPr>
        <p:sp>
          <p:nvSpPr>
            <p:cNvPr id="766980" name="AutoShape 4"/>
            <p:cNvSpPr>
              <a:spLocks noChangeArrowheads="1"/>
            </p:cNvSpPr>
            <p:nvPr/>
          </p:nvSpPr>
          <p:spPr bwMode="auto">
            <a:xfrm>
              <a:off x="685800" y="-2590800"/>
              <a:ext cx="6629400" cy="1676400"/>
            </a:xfrm>
            <a:prstGeom prst="wedgeRoundRectCallout">
              <a:avLst>
                <a:gd name="adj1" fmla="val -2994"/>
                <a:gd name="adj2" fmla="val 84748"/>
                <a:gd name="adj3" fmla="val 16667"/>
              </a:avLst>
            </a:prstGeom>
            <a:solidFill>
              <a:schemeClr val="accent1"/>
            </a:solidFill>
            <a:ln w="9525">
              <a:solidFill>
                <a:schemeClr val="tx1"/>
              </a:solidFill>
              <a:miter lim="800000"/>
              <a:headEnd/>
              <a:tailEnd/>
            </a:ln>
          </p:spPr>
          <p:txBody>
            <a:bodyPr/>
            <a:lstStyle/>
            <a:p>
              <a:pPr algn="ctr"/>
              <a:r>
                <a:rPr lang="en-US" sz="2000" b="1" dirty="0"/>
                <a:t>Armed is defined as having a firearm and appropriate ammunition readily available for immediate use.</a:t>
              </a:r>
            </a:p>
            <a:p>
              <a:pPr algn="ctr"/>
              <a:r>
                <a:rPr lang="en-US" sz="2000" b="1" dirty="0"/>
                <a:t>A “Whooping” stick does not constitute an armed guard!!</a:t>
              </a:r>
            </a:p>
          </p:txBody>
        </p:sp>
        <p:pic>
          <p:nvPicPr>
            <p:cNvPr id="47112" name="Picture 8" descr="http://www.wwe.com/content/media/images/Superstars/bio/4750282"/>
            <p:cNvPicPr>
              <a:picLocks noChangeAspect="1" noChangeArrowheads="1"/>
            </p:cNvPicPr>
            <p:nvPr/>
          </p:nvPicPr>
          <p:blipFill>
            <a:blip r:embed="rId2" cstate="print"/>
            <a:srcRect/>
            <a:stretch>
              <a:fillRect/>
            </a:stretch>
          </p:blipFill>
          <p:spPr bwMode="auto">
            <a:xfrm>
              <a:off x="3810000" y="-683623"/>
              <a:ext cx="4724400" cy="2937608"/>
            </a:xfrm>
            <a:prstGeom prst="rect">
              <a:avLst/>
            </a:prstGeom>
            <a:noFill/>
          </p:spPr>
        </p:pic>
      </p:grpSp>
      <p:sp>
        <p:nvSpPr>
          <p:cNvPr id="7"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154504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3"/>
          <p:cNvGraphicFramePr>
            <a:graphicFrameLocks noGrp="1" noChangeAspect="1"/>
          </p:cNvGraphicFramePr>
          <p:nvPr>
            <p:ph idx="4294967295"/>
            <p:extLst/>
          </p:nvPr>
        </p:nvGraphicFramePr>
        <p:xfrm>
          <a:off x="2808513" y="788127"/>
          <a:ext cx="4876800" cy="5573486"/>
        </p:xfrm>
        <a:graphic>
          <a:graphicData uri="http://schemas.openxmlformats.org/presentationml/2006/ole">
            <mc:AlternateContent xmlns:mc="http://schemas.openxmlformats.org/markup-compatibility/2006">
              <mc:Choice xmlns:v="urn:schemas-microsoft-com:vml" Requires="v">
                <p:oleObj spid="_x0000_s1027" name="Acrobat Document" r:id="rId3" imgW="5830114" imgH="7542857" progId="AcroExch.Document.7">
                  <p:embed/>
                </p:oleObj>
              </mc:Choice>
              <mc:Fallback>
                <p:oleObj name="Acrobat Document" r:id="rId3" imgW="5830114" imgH="7542857" progId="AcroExch.Document.7">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l="2907" t="3372" r="51300" b="56171"/>
                      <a:stretch>
                        <a:fillRect/>
                      </a:stretch>
                    </p:blipFill>
                    <p:spPr bwMode="auto">
                      <a:xfrm>
                        <a:off x="2808513" y="788127"/>
                        <a:ext cx="4876800" cy="5573486"/>
                      </a:xfrm>
                      <a:prstGeom prst="rect">
                        <a:avLst/>
                      </a:prstGeom>
                      <a:noFill/>
                      <a:ln>
                        <a:noFill/>
                      </a:ln>
                      <a:effectLst/>
                      <a:extLst/>
                    </p:spPr>
                  </p:pic>
                </p:oleObj>
              </mc:Fallback>
            </mc:AlternateContent>
          </a:graphicData>
        </a:graphic>
      </p:graphicFrame>
      <p:sp>
        <p:nvSpPr>
          <p:cNvPr id="8" name="TextBox 7"/>
          <p:cNvSpPr txBox="1"/>
          <p:nvPr/>
        </p:nvSpPr>
        <p:spPr>
          <a:xfrm>
            <a:off x="3218544" y="2827383"/>
            <a:ext cx="1197764" cy="369332"/>
          </a:xfrm>
          <a:prstGeom prst="rect">
            <a:avLst/>
          </a:prstGeom>
          <a:noFill/>
        </p:spPr>
        <p:txBody>
          <a:bodyPr wrap="none" rtlCol="0">
            <a:spAutoFit/>
          </a:bodyPr>
          <a:lstStyle/>
          <a:p>
            <a:r>
              <a:rPr lang="en-US" dirty="0"/>
              <a:t>May 2016</a:t>
            </a:r>
          </a:p>
        </p:txBody>
      </p:sp>
      <p:sp>
        <p:nvSpPr>
          <p:cNvPr id="3075" name="Text Box 4"/>
          <p:cNvSpPr txBox="1">
            <a:spLocks noChangeArrowheads="1"/>
          </p:cNvSpPr>
          <p:nvPr/>
        </p:nvSpPr>
        <p:spPr bwMode="auto">
          <a:xfrm>
            <a:off x="7696200" y="1524000"/>
            <a:ext cx="2971800" cy="3724096"/>
          </a:xfrm>
          <a:prstGeom prst="rect">
            <a:avLst/>
          </a:prstGeom>
          <a:noFill/>
          <a:ln w="9525">
            <a:noFill/>
            <a:miter lim="800000"/>
            <a:headEnd/>
            <a:tailEnd/>
          </a:ln>
        </p:spPr>
        <p:txBody>
          <a:bodyPr>
            <a:spAutoFit/>
          </a:bodyPr>
          <a:lstStyle/>
          <a:p>
            <a:pPr algn="ctr"/>
            <a:r>
              <a:rPr lang="en-US" sz="2800" b="1" dirty="0"/>
              <a:t>SF 702</a:t>
            </a:r>
          </a:p>
          <a:p>
            <a:endParaRPr lang="en-US" sz="2800" b="1" dirty="0"/>
          </a:p>
          <a:p>
            <a:pPr marL="342900" indent="-342900">
              <a:buFont typeface="Arial" panose="020B0604020202020204" pitchFamily="34" charset="0"/>
              <a:buChar char="•"/>
            </a:pPr>
            <a:r>
              <a:rPr lang="en-US" dirty="0"/>
              <a:t>Required to be used by FR </a:t>
            </a:r>
            <a:r>
              <a:rPr lang="en-US" dirty="0" err="1"/>
              <a:t>Reg</a:t>
            </a:r>
            <a:r>
              <a:rPr lang="en-US" dirty="0"/>
              <a:t> 190-11 to  Record After Hour Security Checks</a:t>
            </a:r>
          </a:p>
          <a:p>
            <a:endParaRPr lang="en-US" dirty="0"/>
          </a:p>
          <a:p>
            <a:pPr marL="342900" indent="-342900">
              <a:buFont typeface="Arial" panose="020B0604020202020204" pitchFamily="34" charset="0"/>
              <a:buChar char="•"/>
            </a:pPr>
            <a:r>
              <a:rPr lang="en-US" dirty="0"/>
              <a:t>Checking the security of building outer doors and not the vault door doe not meet regulatory requirements.</a:t>
            </a:r>
          </a:p>
        </p:txBody>
      </p:sp>
      <p:sp>
        <p:nvSpPr>
          <p:cNvPr id="765957" name="AutoShape 5"/>
          <p:cNvSpPr>
            <a:spLocks noChangeArrowheads="1"/>
          </p:cNvSpPr>
          <p:nvPr/>
        </p:nvSpPr>
        <p:spPr bwMode="auto">
          <a:xfrm>
            <a:off x="3401784" y="1496100"/>
            <a:ext cx="3075216" cy="1995322"/>
          </a:xfrm>
          <a:prstGeom prst="wedgeEllipseCallout">
            <a:avLst>
              <a:gd name="adj1" fmla="val -18259"/>
              <a:gd name="adj2" fmla="val 86667"/>
            </a:avLst>
          </a:prstGeom>
          <a:solidFill>
            <a:schemeClr val="accent1"/>
          </a:solidFill>
          <a:ln w="9525">
            <a:solidFill>
              <a:schemeClr val="tx1"/>
            </a:solidFill>
            <a:miter lim="800000"/>
            <a:headEnd/>
            <a:tailEnd/>
          </a:ln>
        </p:spPr>
        <p:txBody>
          <a:bodyPr/>
          <a:lstStyle/>
          <a:p>
            <a:pPr algn="ctr"/>
            <a:r>
              <a:rPr lang="en-US" dirty="0"/>
              <a:t>Can be used to record opening/closing times of arms room. </a:t>
            </a:r>
          </a:p>
        </p:txBody>
      </p:sp>
      <p:grpSp>
        <p:nvGrpSpPr>
          <p:cNvPr id="2" name="Group 16"/>
          <p:cNvGrpSpPr/>
          <p:nvPr/>
        </p:nvGrpSpPr>
        <p:grpSpPr>
          <a:xfrm>
            <a:off x="2988116" y="3827419"/>
            <a:ext cx="5054248" cy="809211"/>
            <a:chOff x="1464116" y="3827418"/>
            <a:chExt cx="5054248" cy="809211"/>
          </a:xfrm>
        </p:grpSpPr>
        <p:sp>
          <p:nvSpPr>
            <p:cNvPr id="9" name="TextBox 8"/>
            <p:cNvSpPr txBox="1"/>
            <p:nvPr/>
          </p:nvSpPr>
          <p:spPr>
            <a:xfrm>
              <a:off x="1464116" y="3940685"/>
              <a:ext cx="377376" cy="307777"/>
            </a:xfrm>
            <a:prstGeom prst="rect">
              <a:avLst/>
            </a:prstGeom>
            <a:noFill/>
          </p:spPr>
          <p:txBody>
            <a:bodyPr wrap="square" rtlCol="0">
              <a:spAutoFit/>
            </a:bodyPr>
            <a:lstStyle/>
            <a:p>
              <a:r>
                <a:rPr lang="en-US" sz="1400" dirty="0"/>
                <a:t>1</a:t>
              </a:r>
            </a:p>
          </p:txBody>
        </p:sp>
        <p:sp>
          <p:nvSpPr>
            <p:cNvPr id="10" name="TextBox 9"/>
            <p:cNvSpPr txBox="1"/>
            <p:nvPr/>
          </p:nvSpPr>
          <p:spPr>
            <a:xfrm>
              <a:off x="4910904" y="4074156"/>
              <a:ext cx="838200" cy="230832"/>
            </a:xfrm>
            <a:prstGeom prst="rect">
              <a:avLst/>
            </a:prstGeom>
            <a:noFill/>
          </p:spPr>
          <p:txBody>
            <a:bodyPr wrap="square" rtlCol="0">
              <a:spAutoFit/>
            </a:bodyPr>
            <a:lstStyle/>
            <a:p>
              <a:r>
                <a:rPr lang="en-US" sz="900" dirty="0"/>
                <a:t>WHW</a:t>
              </a:r>
            </a:p>
          </p:txBody>
        </p:sp>
        <p:sp>
          <p:nvSpPr>
            <p:cNvPr id="11" name="TextBox 10"/>
            <p:cNvSpPr txBox="1"/>
            <p:nvPr/>
          </p:nvSpPr>
          <p:spPr>
            <a:xfrm>
              <a:off x="5658390" y="4074156"/>
              <a:ext cx="838200" cy="230832"/>
            </a:xfrm>
            <a:prstGeom prst="rect">
              <a:avLst/>
            </a:prstGeom>
            <a:noFill/>
          </p:spPr>
          <p:txBody>
            <a:bodyPr wrap="square" rtlCol="0">
              <a:spAutoFit/>
            </a:bodyPr>
            <a:lstStyle/>
            <a:p>
              <a:r>
                <a:rPr lang="en-US" sz="900" dirty="0"/>
                <a:t>2230</a:t>
              </a:r>
            </a:p>
          </p:txBody>
        </p:sp>
        <p:sp>
          <p:nvSpPr>
            <p:cNvPr id="12" name="TextBox 11"/>
            <p:cNvSpPr txBox="1"/>
            <p:nvPr/>
          </p:nvSpPr>
          <p:spPr>
            <a:xfrm>
              <a:off x="1464116" y="4328852"/>
              <a:ext cx="377376" cy="307777"/>
            </a:xfrm>
            <a:prstGeom prst="rect">
              <a:avLst/>
            </a:prstGeom>
            <a:noFill/>
          </p:spPr>
          <p:txBody>
            <a:bodyPr wrap="square" rtlCol="0">
              <a:spAutoFit/>
            </a:bodyPr>
            <a:lstStyle/>
            <a:p>
              <a:r>
                <a:rPr lang="en-US" sz="1400" dirty="0"/>
                <a:t>2</a:t>
              </a:r>
            </a:p>
          </p:txBody>
        </p:sp>
        <p:sp>
          <p:nvSpPr>
            <p:cNvPr id="13" name="TextBox 12"/>
            <p:cNvSpPr txBox="1"/>
            <p:nvPr/>
          </p:nvSpPr>
          <p:spPr>
            <a:xfrm>
              <a:off x="4953000" y="4270821"/>
              <a:ext cx="838200" cy="230832"/>
            </a:xfrm>
            <a:prstGeom prst="rect">
              <a:avLst/>
            </a:prstGeom>
            <a:noFill/>
          </p:spPr>
          <p:txBody>
            <a:bodyPr wrap="square" rtlCol="0">
              <a:spAutoFit/>
            </a:bodyPr>
            <a:lstStyle/>
            <a:p>
              <a:r>
                <a:rPr lang="en-US" sz="900" dirty="0"/>
                <a:t>WHW</a:t>
              </a:r>
            </a:p>
          </p:txBody>
        </p:sp>
        <p:sp>
          <p:nvSpPr>
            <p:cNvPr id="14" name="TextBox 13"/>
            <p:cNvSpPr txBox="1"/>
            <p:nvPr/>
          </p:nvSpPr>
          <p:spPr>
            <a:xfrm>
              <a:off x="5680164" y="4278804"/>
              <a:ext cx="838200" cy="230832"/>
            </a:xfrm>
            <a:prstGeom prst="rect">
              <a:avLst/>
            </a:prstGeom>
            <a:noFill/>
          </p:spPr>
          <p:txBody>
            <a:bodyPr wrap="square" rtlCol="0">
              <a:spAutoFit/>
            </a:bodyPr>
            <a:lstStyle/>
            <a:p>
              <a:r>
                <a:rPr lang="en-US" sz="900" dirty="0"/>
                <a:t>0415</a:t>
              </a:r>
            </a:p>
          </p:txBody>
        </p:sp>
        <p:sp>
          <p:nvSpPr>
            <p:cNvPr id="15" name="TextBox 14"/>
            <p:cNvSpPr txBox="1"/>
            <p:nvPr/>
          </p:nvSpPr>
          <p:spPr>
            <a:xfrm>
              <a:off x="5047705" y="3835371"/>
              <a:ext cx="838200" cy="230832"/>
            </a:xfrm>
            <a:prstGeom prst="rect">
              <a:avLst/>
            </a:prstGeom>
            <a:noFill/>
          </p:spPr>
          <p:txBody>
            <a:bodyPr wrap="square" rtlCol="0">
              <a:spAutoFit/>
            </a:bodyPr>
            <a:lstStyle/>
            <a:p>
              <a:r>
                <a:rPr lang="en-US" sz="900" dirty="0"/>
                <a:t>LDE</a:t>
              </a:r>
            </a:p>
          </p:txBody>
        </p:sp>
        <p:sp>
          <p:nvSpPr>
            <p:cNvPr id="16" name="TextBox 15"/>
            <p:cNvSpPr txBox="1"/>
            <p:nvPr/>
          </p:nvSpPr>
          <p:spPr>
            <a:xfrm>
              <a:off x="5662020" y="3827418"/>
              <a:ext cx="838200" cy="230832"/>
            </a:xfrm>
            <a:prstGeom prst="rect">
              <a:avLst/>
            </a:prstGeom>
            <a:noFill/>
          </p:spPr>
          <p:txBody>
            <a:bodyPr wrap="square" rtlCol="0">
              <a:spAutoFit/>
            </a:bodyPr>
            <a:lstStyle/>
            <a:p>
              <a:r>
                <a:rPr lang="en-US" sz="900" dirty="0"/>
                <a:t>0230</a:t>
              </a:r>
            </a:p>
          </p:txBody>
        </p:sp>
      </p:grpSp>
      <p:sp>
        <p:nvSpPr>
          <p:cNvPr id="17" name="TextBox 16"/>
          <p:cNvSpPr txBox="1"/>
          <p:nvPr/>
        </p:nvSpPr>
        <p:spPr>
          <a:xfrm>
            <a:off x="2988116" y="4752891"/>
            <a:ext cx="377376" cy="307777"/>
          </a:xfrm>
          <a:prstGeom prst="rect">
            <a:avLst/>
          </a:prstGeom>
          <a:noFill/>
        </p:spPr>
        <p:txBody>
          <a:bodyPr wrap="square" rtlCol="0">
            <a:spAutoFit/>
          </a:bodyPr>
          <a:lstStyle/>
          <a:p>
            <a:r>
              <a:rPr lang="en-US" sz="1400" dirty="0"/>
              <a:t>3</a:t>
            </a:r>
          </a:p>
        </p:txBody>
      </p:sp>
      <p:sp>
        <p:nvSpPr>
          <p:cNvPr id="18" name="TextBox 17"/>
          <p:cNvSpPr txBox="1"/>
          <p:nvPr/>
        </p:nvSpPr>
        <p:spPr>
          <a:xfrm>
            <a:off x="2988116" y="5166205"/>
            <a:ext cx="377376" cy="307777"/>
          </a:xfrm>
          <a:prstGeom prst="rect">
            <a:avLst/>
          </a:prstGeom>
          <a:noFill/>
        </p:spPr>
        <p:txBody>
          <a:bodyPr wrap="square" rtlCol="0">
            <a:spAutoFit/>
          </a:bodyPr>
          <a:lstStyle/>
          <a:p>
            <a:r>
              <a:rPr lang="en-US" sz="1400" dirty="0"/>
              <a:t>4</a:t>
            </a:r>
          </a:p>
        </p:txBody>
      </p:sp>
      <p:sp>
        <p:nvSpPr>
          <p:cNvPr id="19" name="TextBox 18"/>
          <p:cNvSpPr txBox="1"/>
          <p:nvPr/>
        </p:nvSpPr>
        <p:spPr>
          <a:xfrm>
            <a:off x="2984489" y="5610020"/>
            <a:ext cx="377376" cy="307777"/>
          </a:xfrm>
          <a:prstGeom prst="rect">
            <a:avLst/>
          </a:prstGeom>
          <a:noFill/>
        </p:spPr>
        <p:txBody>
          <a:bodyPr wrap="square" rtlCol="0">
            <a:spAutoFit/>
          </a:bodyPr>
          <a:lstStyle/>
          <a:p>
            <a:r>
              <a:rPr lang="en-US" sz="1400" dirty="0"/>
              <a:t>5</a:t>
            </a:r>
          </a:p>
        </p:txBody>
      </p:sp>
      <p:sp>
        <p:nvSpPr>
          <p:cNvPr id="20" name="TextBox 19"/>
          <p:cNvSpPr txBox="1"/>
          <p:nvPr/>
        </p:nvSpPr>
        <p:spPr>
          <a:xfrm>
            <a:off x="2984489" y="5989848"/>
            <a:ext cx="377376" cy="307777"/>
          </a:xfrm>
          <a:prstGeom prst="rect">
            <a:avLst/>
          </a:prstGeom>
          <a:noFill/>
        </p:spPr>
        <p:txBody>
          <a:bodyPr wrap="square" rtlCol="0">
            <a:spAutoFit/>
          </a:bodyPr>
          <a:lstStyle/>
          <a:p>
            <a:r>
              <a:rPr lang="en-US" sz="1400" dirty="0"/>
              <a:t>6</a:t>
            </a:r>
          </a:p>
        </p:txBody>
      </p:sp>
      <p:sp>
        <p:nvSpPr>
          <p:cNvPr id="21"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2925436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659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6595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ext Box 3"/>
          <p:cNvSpPr txBox="1">
            <a:spLocks noChangeArrowheads="1"/>
          </p:cNvSpPr>
          <p:nvPr/>
        </p:nvSpPr>
        <p:spPr bwMode="auto">
          <a:xfrm>
            <a:off x="2271714" y="1349376"/>
            <a:ext cx="4320863" cy="461665"/>
          </a:xfrm>
          <a:prstGeom prst="rect">
            <a:avLst/>
          </a:prstGeom>
          <a:noFill/>
          <a:ln w="9525">
            <a:noFill/>
            <a:miter lim="800000"/>
            <a:headEnd/>
            <a:tailEnd/>
          </a:ln>
        </p:spPr>
        <p:txBody>
          <a:bodyPr wrap="none">
            <a:spAutoFit/>
          </a:bodyPr>
          <a:lstStyle/>
          <a:p>
            <a:pPr>
              <a:buFontTx/>
              <a:buChar char="•"/>
            </a:pPr>
            <a:r>
              <a:rPr lang="en-US" sz="2400" dirty="0"/>
              <a:t>Restricted Area Warning Sign</a:t>
            </a:r>
          </a:p>
        </p:txBody>
      </p:sp>
      <p:sp>
        <p:nvSpPr>
          <p:cNvPr id="44036" name="Text Box 4"/>
          <p:cNvSpPr txBox="1">
            <a:spLocks noChangeArrowheads="1"/>
          </p:cNvSpPr>
          <p:nvPr/>
        </p:nvSpPr>
        <p:spPr bwMode="auto">
          <a:xfrm>
            <a:off x="2271713" y="1949451"/>
            <a:ext cx="3020186" cy="461665"/>
          </a:xfrm>
          <a:prstGeom prst="rect">
            <a:avLst/>
          </a:prstGeom>
          <a:noFill/>
          <a:ln w="9525">
            <a:noFill/>
            <a:miter lim="800000"/>
            <a:headEnd/>
            <a:tailEnd/>
          </a:ln>
        </p:spPr>
        <p:txBody>
          <a:bodyPr wrap="none">
            <a:spAutoFit/>
          </a:bodyPr>
          <a:lstStyle/>
          <a:p>
            <a:pPr>
              <a:buFontTx/>
              <a:buChar char="•"/>
            </a:pPr>
            <a:r>
              <a:rPr lang="en-US" sz="2400" dirty="0"/>
              <a:t>Alarm Warning Sign</a:t>
            </a:r>
          </a:p>
        </p:txBody>
      </p:sp>
      <p:sp>
        <p:nvSpPr>
          <p:cNvPr id="44037" name="Text Box 5"/>
          <p:cNvSpPr txBox="1">
            <a:spLocks noChangeArrowheads="1"/>
          </p:cNvSpPr>
          <p:nvPr/>
        </p:nvSpPr>
        <p:spPr bwMode="auto">
          <a:xfrm>
            <a:off x="2271713" y="2667001"/>
            <a:ext cx="2569934" cy="461665"/>
          </a:xfrm>
          <a:prstGeom prst="rect">
            <a:avLst/>
          </a:prstGeom>
          <a:noFill/>
          <a:ln w="9525">
            <a:noFill/>
            <a:miter lim="800000"/>
            <a:headEnd/>
            <a:tailEnd/>
          </a:ln>
        </p:spPr>
        <p:txBody>
          <a:bodyPr wrap="none">
            <a:spAutoFit/>
          </a:bodyPr>
          <a:lstStyle/>
          <a:p>
            <a:pPr>
              <a:buFontTx/>
              <a:buChar char="•"/>
            </a:pPr>
            <a:r>
              <a:rPr lang="en-US" sz="2400" dirty="0"/>
              <a:t>Security Lighting</a:t>
            </a:r>
          </a:p>
        </p:txBody>
      </p:sp>
      <p:sp>
        <p:nvSpPr>
          <p:cNvPr id="44038" name="Text Box 6"/>
          <p:cNvSpPr txBox="1">
            <a:spLocks noChangeArrowheads="1"/>
          </p:cNvSpPr>
          <p:nvPr/>
        </p:nvSpPr>
        <p:spPr bwMode="auto">
          <a:xfrm>
            <a:off x="2271714" y="3316289"/>
            <a:ext cx="5137945" cy="461665"/>
          </a:xfrm>
          <a:prstGeom prst="rect">
            <a:avLst/>
          </a:prstGeom>
          <a:noFill/>
          <a:ln w="9525">
            <a:noFill/>
            <a:miter lim="800000"/>
            <a:headEnd/>
            <a:tailEnd/>
          </a:ln>
        </p:spPr>
        <p:txBody>
          <a:bodyPr wrap="none">
            <a:spAutoFit/>
          </a:bodyPr>
          <a:lstStyle/>
          <a:p>
            <a:pPr>
              <a:buFontTx/>
              <a:buChar char="•"/>
            </a:pPr>
            <a:r>
              <a:rPr lang="en-US" sz="2400" dirty="0"/>
              <a:t>Lautenberg Message (Amendment)</a:t>
            </a:r>
          </a:p>
        </p:txBody>
      </p:sp>
      <p:sp>
        <p:nvSpPr>
          <p:cNvPr id="532487" name="Text Box 7"/>
          <p:cNvSpPr txBox="1">
            <a:spLocks noChangeArrowheads="1"/>
          </p:cNvSpPr>
          <p:nvPr/>
        </p:nvSpPr>
        <p:spPr bwMode="auto">
          <a:xfrm>
            <a:off x="2259014" y="4648201"/>
            <a:ext cx="7418387" cy="830997"/>
          </a:xfrm>
          <a:prstGeom prst="rect">
            <a:avLst/>
          </a:prstGeom>
          <a:noFill/>
          <a:ln w="9525">
            <a:noFill/>
            <a:miter lim="800000"/>
            <a:headEnd/>
            <a:tailEnd/>
          </a:ln>
        </p:spPr>
        <p:txBody>
          <a:bodyPr>
            <a:spAutoFit/>
          </a:bodyPr>
          <a:lstStyle/>
          <a:p>
            <a:pPr>
              <a:buFontTx/>
              <a:buChar char="•"/>
            </a:pPr>
            <a:r>
              <a:rPr lang="en-US" sz="2400" dirty="0"/>
              <a:t>FR </a:t>
            </a:r>
            <a:r>
              <a:rPr lang="en-US" sz="2400" dirty="0" err="1"/>
              <a:t>Reg</a:t>
            </a:r>
            <a:r>
              <a:rPr lang="en-US" sz="2400" dirty="0"/>
              <a:t> 190-1 (Outside of arms room or posted on unit bulletin board)</a:t>
            </a:r>
          </a:p>
        </p:txBody>
      </p:sp>
      <p:sp>
        <p:nvSpPr>
          <p:cNvPr id="8" name="Text Box 6"/>
          <p:cNvSpPr txBox="1">
            <a:spLocks noChangeArrowheads="1"/>
          </p:cNvSpPr>
          <p:nvPr/>
        </p:nvSpPr>
        <p:spPr bwMode="auto">
          <a:xfrm>
            <a:off x="2272127" y="4001870"/>
            <a:ext cx="5611473" cy="461665"/>
          </a:xfrm>
          <a:prstGeom prst="rect">
            <a:avLst/>
          </a:prstGeom>
          <a:noFill/>
          <a:ln w="9525">
            <a:noFill/>
            <a:miter lim="800000"/>
            <a:headEnd/>
            <a:tailEnd/>
          </a:ln>
        </p:spPr>
        <p:txBody>
          <a:bodyPr wrap="none">
            <a:spAutoFit/>
          </a:bodyPr>
          <a:lstStyle/>
          <a:p>
            <a:pPr>
              <a:buFontTx/>
              <a:buChar char="•"/>
            </a:pPr>
            <a:r>
              <a:rPr lang="en-US" sz="2400" dirty="0"/>
              <a:t>SF 702 For After Hour Security Checks</a:t>
            </a:r>
          </a:p>
        </p:txBody>
      </p:sp>
      <p:sp>
        <p:nvSpPr>
          <p:cNvPr id="10"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130063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2487"/>
                                        </p:tgtEl>
                                        <p:attrNameLst>
                                          <p:attrName>style.visibility</p:attrName>
                                        </p:attrNameLst>
                                      </p:cBhvr>
                                      <p:to>
                                        <p:strVal val="visible"/>
                                      </p:to>
                                    </p:set>
                                    <p:anim calcmode="lin" valueType="num">
                                      <p:cBhvr additive="base">
                                        <p:cTn id="7" dur="500" fill="hold"/>
                                        <p:tgtEl>
                                          <p:spTgt spid="532487"/>
                                        </p:tgtEl>
                                        <p:attrNameLst>
                                          <p:attrName>ppt_x</p:attrName>
                                        </p:attrNameLst>
                                      </p:cBhvr>
                                      <p:tavLst>
                                        <p:tav tm="0">
                                          <p:val>
                                            <p:strVal val="#ppt_x"/>
                                          </p:val>
                                        </p:tav>
                                        <p:tav tm="100000">
                                          <p:val>
                                            <p:strVal val="#ppt_x"/>
                                          </p:val>
                                        </p:tav>
                                      </p:tavLst>
                                    </p:anim>
                                    <p:anim calcmode="lin" valueType="num">
                                      <p:cBhvr additive="base">
                                        <p:cTn id="8" dur="500" fill="hold"/>
                                        <p:tgtEl>
                                          <p:spTgt spid="5324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descr="Restricted sign on outside"/>
          <p:cNvPicPr>
            <a:picLocks noChangeAspect="1" noChangeArrowheads="1"/>
          </p:cNvPicPr>
          <p:nvPr/>
        </p:nvPicPr>
        <p:blipFill>
          <a:blip r:embed="rId3" cstate="print"/>
          <a:srcRect l="11111" t="4501" r="1587"/>
          <a:stretch>
            <a:fillRect/>
          </a:stretch>
        </p:blipFill>
        <p:spPr bwMode="auto">
          <a:xfrm>
            <a:off x="2895600" y="1524001"/>
            <a:ext cx="6324600" cy="4879975"/>
          </a:xfrm>
          <a:prstGeom prst="rect">
            <a:avLst/>
          </a:prstGeom>
          <a:noFill/>
          <a:ln w="28575">
            <a:solidFill>
              <a:schemeClr val="tx1"/>
            </a:solidFill>
            <a:miter lim="800000"/>
            <a:headEnd/>
            <a:tailEnd/>
          </a:ln>
        </p:spPr>
      </p:pic>
      <p:grpSp>
        <p:nvGrpSpPr>
          <p:cNvPr id="2" name="Group 4"/>
          <p:cNvGrpSpPr>
            <a:grpSpLocks/>
          </p:cNvGrpSpPr>
          <p:nvPr/>
        </p:nvGrpSpPr>
        <p:grpSpPr bwMode="auto">
          <a:xfrm>
            <a:off x="5700714" y="1676400"/>
            <a:ext cx="3290887" cy="687388"/>
            <a:chOff x="2630" y="1056"/>
            <a:chExt cx="2074" cy="433"/>
          </a:xfrm>
        </p:grpSpPr>
        <p:sp>
          <p:nvSpPr>
            <p:cNvPr id="45084" name="Rectangle 5"/>
            <p:cNvSpPr>
              <a:spLocks noChangeArrowheads="1"/>
            </p:cNvSpPr>
            <p:nvPr/>
          </p:nvSpPr>
          <p:spPr bwMode="auto">
            <a:xfrm>
              <a:off x="4128" y="1056"/>
              <a:ext cx="576" cy="432"/>
            </a:xfrm>
            <a:prstGeom prst="rect">
              <a:avLst/>
            </a:prstGeom>
            <a:solidFill>
              <a:srgbClr val="00FF00">
                <a:alpha val="50195"/>
              </a:srgbClr>
            </a:solidFill>
            <a:ln w="9525">
              <a:solidFill>
                <a:schemeClr val="tx1"/>
              </a:solidFill>
              <a:miter lim="800000"/>
              <a:headEnd/>
              <a:tailEnd/>
            </a:ln>
          </p:spPr>
          <p:txBody>
            <a:bodyPr wrap="none" anchor="ctr"/>
            <a:lstStyle/>
            <a:p>
              <a:endParaRPr lang="en-US"/>
            </a:p>
          </p:txBody>
        </p:sp>
        <p:sp>
          <p:nvSpPr>
            <p:cNvPr id="45085" name="Text Box 6"/>
            <p:cNvSpPr txBox="1">
              <a:spLocks noChangeArrowheads="1"/>
            </p:cNvSpPr>
            <p:nvPr/>
          </p:nvSpPr>
          <p:spPr bwMode="auto">
            <a:xfrm>
              <a:off x="2630" y="1079"/>
              <a:ext cx="1059" cy="410"/>
            </a:xfrm>
            <a:prstGeom prst="rect">
              <a:avLst/>
            </a:prstGeom>
            <a:solidFill>
              <a:schemeClr val="bg1"/>
            </a:solidFill>
            <a:ln w="9525">
              <a:solidFill>
                <a:schemeClr val="tx1"/>
              </a:solidFill>
              <a:miter lim="800000"/>
              <a:headEnd/>
              <a:tailEnd/>
            </a:ln>
          </p:spPr>
          <p:txBody>
            <a:bodyPr wrap="none">
              <a:spAutoFit/>
            </a:bodyPr>
            <a:lstStyle/>
            <a:p>
              <a:r>
                <a:rPr lang="en-US"/>
                <a:t>Alarm System </a:t>
              </a:r>
            </a:p>
            <a:p>
              <a:r>
                <a:rPr lang="en-US"/>
                <a:t>Warning Sign</a:t>
              </a:r>
            </a:p>
          </p:txBody>
        </p:sp>
        <p:sp>
          <p:nvSpPr>
            <p:cNvPr id="45086" name="Line 7"/>
            <p:cNvSpPr>
              <a:spLocks noChangeShapeType="1"/>
            </p:cNvSpPr>
            <p:nvPr/>
          </p:nvSpPr>
          <p:spPr bwMode="auto">
            <a:xfrm>
              <a:off x="3648" y="1200"/>
              <a:ext cx="480" cy="0"/>
            </a:xfrm>
            <a:prstGeom prst="line">
              <a:avLst/>
            </a:prstGeom>
            <a:noFill/>
            <a:ln w="38100">
              <a:solidFill>
                <a:schemeClr val="bg1"/>
              </a:solidFill>
              <a:round/>
              <a:headEnd/>
              <a:tailEnd type="triangle" w="med" len="med"/>
            </a:ln>
          </p:spPr>
          <p:txBody>
            <a:bodyPr/>
            <a:lstStyle/>
            <a:p>
              <a:endParaRPr lang="en-US"/>
            </a:p>
          </p:txBody>
        </p:sp>
      </p:grpSp>
      <p:grpSp>
        <p:nvGrpSpPr>
          <p:cNvPr id="3" name="Group 8"/>
          <p:cNvGrpSpPr>
            <a:grpSpLocks/>
          </p:cNvGrpSpPr>
          <p:nvPr/>
        </p:nvGrpSpPr>
        <p:grpSpPr bwMode="auto">
          <a:xfrm>
            <a:off x="1828800" y="2514600"/>
            <a:ext cx="4191000" cy="1524000"/>
            <a:chOff x="192" y="1584"/>
            <a:chExt cx="2640" cy="960"/>
          </a:xfrm>
        </p:grpSpPr>
        <p:sp>
          <p:nvSpPr>
            <p:cNvPr id="45081" name="Rectangle 9"/>
            <p:cNvSpPr>
              <a:spLocks noChangeArrowheads="1"/>
            </p:cNvSpPr>
            <p:nvPr/>
          </p:nvSpPr>
          <p:spPr bwMode="auto">
            <a:xfrm>
              <a:off x="1824" y="1872"/>
              <a:ext cx="1008" cy="672"/>
            </a:xfrm>
            <a:prstGeom prst="rect">
              <a:avLst/>
            </a:prstGeom>
            <a:solidFill>
              <a:srgbClr val="00FF00">
                <a:alpha val="50195"/>
              </a:srgbClr>
            </a:solidFill>
            <a:ln w="9525">
              <a:solidFill>
                <a:schemeClr val="tx1"/>
              </a:solidFill>
              <a:miter lim="800000"/>
              <a:headEnd/>
              <a:tailEnd/>
            </a:ln>
          </p:spPr>
          <p:txBody>
            <a:bodyPr wrap="none" anchor="ctr"/>
            <a:lstStyle/>
            <a:p>
              <a:endParaRPr lang="en-US"/>
            </a:p>
          </p:txBody>
        </p:sp>
        <p:sp>
          <p:nvSpPr>
            <p:cNvPr id="45082" name="Text Box 10"/>
            <p:cNvSpPr txBox="1">
              <a:spLocks noChangeArrowheads="1"/>
            </p:cNvSpPr>
            <p:nvPr/>
          </p:nvSpPr>
          <p:spPr bwMode="auto">
            <a:xfrm>
              <a:off x="192" y="1584"/>
              <a:ext cx="1154" cy="410"/>
            </a:xfrm>
            <a:prstGeom prst="rect">
              <a:avLst/>
            </a:prstGeom>
            <a:solidFill>
              <a:schemeClr val="bg1"/>
            </a:solidFill>
            <a:ln w="9525">
              <a:solidFill>
                <a:schemeClr val="tx1"/>
              </a:solidFill>
              <a:miter lim="800000"/>
              <a:headEnd/>
              <a:tailEnd/>
            </a:ln>
          </p:spPr>
          <p:txBody>
            <a:bodyPr wrap="none">
              <a:spAutoFit/>
            </a:bodyPr>
            <a:lstStyle/>
            <a:p>
              <a:r>
                <a:rPr lang="en-US"/>
                <a:t>Restricted Area </a:t>
              </a:r>
            </a:p>
            <a:p>
              <a:r>
                <a:rPr lang="en-US"/>
                <a:t>Warning Sign</a:t>
              </a:r>
            </a:p>
          </p:txBody>
        </p:sp>
        <p:sp>
          <p:nvSpPr>
            <p:cNvPr id="45083" name="Line 11"/>
            <p:cNvSpPr>
              <a:spLocks noChangeShapeType="1"/>
            </p:cNvSpPr>
            <p:nvPr/>
          </p:nvSpPr>
          <p:spPr bwMode="auto">
            <a:xfrm>
              <a:off x="1248" y="1920"/>
              <a:ext cx="720" cy="144"/>
            </a:xfrm>
            <a:prstGeom prst="line">
              <a:avLst/>
            </a:prstGeom>
            <a:noFill/>
            <a:ln w="38100">
              <a:solidFill>
                <a:schemeClr val="bg1"/>
              </a:solidFill>
              <a:round/>
              <a:headEnd/>
              <a:tailEnd type="triangle" w="med" len="med"/>
            </a:ln>
          </p:spPr>
          <p:txBody>
            <a:bodyPr/>
            <a:lstStyle/>
            <a:p>
              <a:endParaRPr lang="en-US"/>
            </a:p>
          </p:txBody>
        </p:sp>
      </p:grpSp>
      <p:grpSp>
        <p:nvGrpSpPr>
          <p:cNvPr id="4" name="Group 12"/>
          <p:cNvGrpSpPr>
            <a:grpSpLocks/>
          </p:cNvGrpSpPr>
          <p:nvPr/>
        </p:nvGrpSpPr>
        <p:grpSpPr bwMode="auto">
          <a:xfrm>
            <a:off x="6324601" y="3352801"/>
            <a:ext cx="2913063" cy="2398713"/>
            <a:chOff x="3024" y="2112"/>
            <a:chExt cx="1834" cy="1511"/>
          </a:xfrm>
        </p:grpSpPr>
        <p:sp>
          <p:nvSpPr>
            <p:cNvPr id="45078" name="Rectangle 13"/>
            <p:cNvSpPr>
              <a:spLocks noChangeArrowheads="1"/>
            </p:cNvSpPr>
            <p:nvPr/>
          </p:nvSpPr>
          <p:spPr bwMode="auto">
            <a:xfrm>
              <a:off x="3072" y="2112"/>
              <a:ext cx="528" cy="720"/>
            </a:xfrm>
            <a:prstGeom prst="rect">
              <a:avLst/>
            </a:prstGeom>
            <a:solidFill>
              <a:srgbClr val="FFFF00">
                <a:alpha val="50195"/>
              </a:srgbClr>
            </a:solidFill>
            <a:ln w="9525">
              <a:solidFill>
                <a:schemeClr val="tx1"/>
              </a:solidFill>
              <a:miter lim="800000"/>
              <a:headEnd/>
              <a:tailEnd/>
            </a:ln>
          </p:spPr>
          <p:txBody>
            <a:bodyPr wrap="none" anchor="ctr"/>
            <a:lstStyle/>
            <a:p>
              <a:endParaRPr lang="en-US"/>
            </a:p>
          </p:txBody>
        </p:sp>
        <p:sp>
          <p:nvSpPr>
            <p:cNvPr id="45079" name="Text Box 14"/>
            <p:cNvSpPr txBox="1">
              <a:spLocks noChangeArrowheads="1"/>
            </p:cNvSpPr>
            <p:nvPr/>
          </p:nvSpPr>
          <p:spPr bwMode="auto">
            <a:xfrm>
              <a:off x="3024" y="3216"/>
              <a:ext cx="1834" cy="407"/>
            </a:xfrm>
            <a:prstGeom prst="rect">
              <a:avLst/>
            </a:prstGeom>
            <a:solidFill>
              <a:schemeClr val="bg1"/>
            </a:solidFill>
            <a:ln w="9525">
              <a:solidFill>
                <a:schemeClr val="tx1"/>
              </a:solidFill>
              <a:miter lim="800000"/>
              <a:headEnd/>
              <a:tailEnd/>
            </a:ln>
          </p:spPr>
          <p:txBody>
            <a:bodyPr>
              <a:spAutoFit/>
            </a:bodyPr>
            <a:lstStyle/>
            <a:p>
              <a:pPr algn="ctr"/>
              <a:r>
                <a:rPr lang="en-US"/>
                <a:t>SF 702 Used for Security Checks</a:t>
              </a:r>
            </a:p>
          </p:txBody>
        </p:sp>
        <p:sp>
          <p:nvSpPr>
            <p:cNvPr id="45080" name="Line 15"/>
            <p:cNvSpPr>
              <a:spLocks noChangeShapeType="1"/>
            </p:cNvSpPr>
            <p:nvPr/>
          </p:nvSpPr>
          <p:spPr bwMode="auto">
            <a:xfrm flipH="1" flipV="1">
              <a:off x="3504" y="2640"/>
              <a:ext cx="288" cy="576"/>
            </a:xfrm>
            <a:prstGeom prst="line">
              <a:avLst/>
            </a:prstGeom>
            <a:noFill/>
            <a:ln w="38100">
              <a:solidFill>
                <a:schemeClr val="bg1"/>
              </a:solidFill>
              <a:round/>
              <a:headEnd/>
              <a:tailEnd type="triangle" w="med" len="med"/>
            </a:ln>
          </p:spPr>
          <p:txBody>
            <a:bodyPr/>
            <a:lstStyle/>
            <a:p>
              <a:endParaRPr lang="en-US"/>
            </a:p>
          </p:txBody>
        </p:sp>
      </p:grpSp>
      <p:grpSp>
        <p:nvGrpSpPr>
          <p:cNvPr id="5" name="Group 16"/>
          <p:cNvGrpSpPr>
            <a:grpSpLocks/>
          </p:cNvGrpSpPr>
          <p:nvPr/>
        </p:nvGrpSpPr>
        <p:grpSpPr bwMode="auto">
          <a:xfrm>
            <a:off x="2538414" y="4440239"/>
            <a:ext cx="3259137" cy="2008187"/>
            <a:chOff x="638" y="2797"/>
            <a:chExt cx="2054" cy="1265"/>
          </a:xfrm>
        </p:grpSpPr>
        <p:sp>
          <p:nvSpPr>
            <p:cNvPr id="45075" name="AutoShape 17"/>
            <p:cNvSpPr>
              <a:spLocks noChangeArrowheads="1"/>
            </p:cNvSpPr>
            <p:nvPr/>
          </p:nvSpPr>
          <p:spPr bwMode="auto">
            <a:xfrm rot="10800000">
              <a:off x="1933" y="2797"/>
              <a:ext cx="759" cy="624"/>
            </a:xfrm>
            <a:prstGeom prst="triangle">
              <a:avLst>
                <a:gd name="adj" fmla="val 48065"/>
              </a:avLst>
            </a:prstGeom>
            <a:solidFill>
              <a:srgbClr val="00FF00">
                <a:alpha val="50195"/>
              </a:srgbClr>
            </a:solidFill>
            <a:ln w="9525">
              <a:solidFill>
                <a:schemeClr val="tx1"/>
              </a:solidFill>
              <a:miter lim="800000"/>
              <a:headEnd/>
              <a:tailEnd/>
            </a:ln>
          </p:spPr>
          <p:txBody>
            <a:bodyPr wrap="none" anchor="ctr"/>
            <a:lstStyle/>
            <a:p>
              <a:endParaRPr lang="en-US"/>
            </a:p>
          </p:txBody>
        </p:sp>
        <p:sp>
          <p:nvSpPr>
            <p:cNvPr id="45076" name="Text Box 18"/>
            <p:cNvSpPr txBox="1">
              <a:spLocks noChangeArrowheads="1"/>
            </p:cNvSpPr>
            <p:nvPr/>
          </p:nvSpPr>
          <p:spPr bwMode="auto">
            <a:xfrm>
              <a:off x="638" y="3479"/>
              <a:ext cx="1603" cy="583"/>
            </a:xfrm>
            <a:prstGeom prst="rect">
              <a:avLst/>
            </a:prstGeom>
            <a:solidFill>
              <a:schemeClr val="bg1"/>
            </a:solidFill>
            <a:ln w="9525">
              <a:solidFill>
                <a:schemeClr val="tx1"/>
              </a:solidFill>
              <a:miter lim="800000"/>
              <a:headEnd/>
              <a:tailEnd/>
            </a:ln>
          </p:spPr>
          <p:txBody>
            <a:bodyPr wrap="none">
              <a:spAutoFit/>
            </a:bodyPr>
            <a:lstStyle/>
            <a:p>
              <a:pPr algn="ctr"/>
              <a:r>
                <a:rPr lang="en-US" dirty="0"/>
                <a:t>Ammunition</a:t>
              </a:r>
            </a:p>
            <a:p>
              <a:pPr algn="ctr"/>
              <a:r>
                <a:rPr lang="en-US" dirty="0"/>
                <a:t> Placard (Only required</a:t>
              </a:r>
            </a:p>
            <a:p>
              <a:pPr algn="ctr"/>
              <a:r>
                <a:rPr lang="en-US" dirty="0"/>
                <a:t>When storing ammo)</a:t>
              </a:r>
            </a:p>
          </p:txBody>
        </p:sp>
        <p:sp>
          <p:nvSpPr>
            <p:cNvPr id="45077" name="Line 19"/>
            <p:cNvSpPr>
              <a:spLocks noChangeShapeType="1"/>
            </p:cNvSpPr>
            <p:nvPr/>
          </p:nvSpPr>
          <p:spPr bwMode="auto">
            <a:xfrm flipV="1">
              <a:off x="1536" y="2976"/>
              <a:ext cx="576" cy="480"/>
            </a:xfrm>
            <a:prstGeom prst="line">
              <a:avLst/>
            </a:prstGeom>
            <a:noFill/>
            <a:ln w="38100">
              <a:solidFill>
                <a:schemeClr val="bg1"/>
              </a:solidFill>
              <a:round/>
              <a:headEnd/>
              <a:tailEnd type="triangle" w="med" len="med"/>
            </a:ln>
          </p:spPr>
          <p:txBody>
            <a:bodyPr/>
            <a:lstStyle/>
            <a:p>
              <a:endParaRPr lang="en-US"/>
            </a:p>
          </p:txBody>
        </p:sp>
      </p:grpSp>
      <p:grpSp>
        <p:nvGrpSpPr>
          <p:cNvPr id="6" name="Group 20"/>
          <p:cNvGrpSpPr>
            <a:grpSpLocks/>
          </p:cNvGrpSpPr>
          <p:nvPr/>
        </p:nvGrpSpPr>
        <p:grpSpPr bwMode="auto">
          <a:xfrm>
            <a:off x="4648201" y="2493963"/>
            <a:ext cx="4614863" cy="990600"/>
            <a:chOff x="1968" y="1571"/>
            <a:chExt cx="2906" cy="624"/>
          </a:xfrm>
        </p:grpSpPr>
        <p:sp>
          <p:nvSpPr>
            <p:cNvPr id="45070" name="Oval 21"/>
            <p:cNvSpPr>
              <a:spLocks noChangeArrowheads="1"/>
            </p:cNvSpPr>
            <p:nvPr/>
          </p:nvSpPr>
          <p:spPr bwMode="auto">
            <a:xfrm>
              <a:off x="4058" y="1571"/>
              <a:ext cx="816" cy="624"/>
            </a:xfrm>
            <a:prstGeom prst="ellipse">
              <a:avLst/>
            </a:prstGeom>
            <a:solidFill>
              <a:srgbClr val="FF0000">
                <a:alpha val="50195"/>
              </a:srgbClr>
            </a:solidFill>
            <a:ln w="50800">
              <a:solidFill>
                <a:schemeClr val="tx1"/>
              </a:solidFill>
              <a:round/>
              <a:headEnd/>
              <a:tailEnd/>
            </a:ln>
          </p:spPr>
          <p:txBody>
            <a:bodyPr wrap="none" anchor="ctr"/>
            <a:lstStyle/>
            <a:p>
              <a:endParaRPr lang="en-US"/>
            </a:p>
          </p:txBody>
        </p:sp>
        <p:sp>
          <p:nvSpPr>
            <p:cNvPr id="45071" name="Line 22"/>
            <p:cNvSpPr>
              <a:spLocks noChangeShapeType="1"/>
            </p:cNvSpPr>
            <p:nvPr/>
          </p:nvSpPr>
          <p:spPr bwMode="auto">
            <a:xfrm>
              <a:off x="4202" y="1667"/>
              <a:ext cx="528" cy="480"/>
            </a:xfrm>
            <a:prstGeom prst="line">
              <a:avLst/>
            </a:prstGeom>
            <a:noFill/>
            <a:ln w="50800">
              <a:solidFill>
                <a:schemeClr val="tx1"/>
              </a:solidFill>
              <a:round/>
              <a:headEnd/>
              <a:tailEnd/>
            </a:ln>
          </p:spPr>
          <p:txBody>
            <a:bodyPr/>
            <a:lstStyle/>
            <a:p>
              <a:endParaRPr lang="en-US"/>
            </a:p>
          </p:txBody>
        </p:sp>
        <p:sp>
          <p:nvSpPr>
            <p:cNvPr id="45072" name="Line 23"/>
            <p:cNvSpPr>
              <a:spLocks noChangeShapeType="1"/>
            </p:cNvSpPr>
            <p:nvPr/>
          </p:nvSpPr>
          <p:spPr bwMode="auto">
            <a:xfrm flipV="1">
              <a:off x="4154" y="1667"/>
              <a:ext cx="576" cy="432"/>
            </a:xfrm>
            <a:prstGeom prst="line">
              <a:avLst/>
            </a:prstGeom>
            <a:noFill/>
            <a:ln w="50800">
              <a:solidFill>
                <a:schemeClr val="tx1"/>
              </a:solidFill>
              <a:round/>
              <a:headEnd/>
              <a:tailEnd/>
            </a:ln>
          </p:spPr>
          <p:txBody>
            <a:bodyPr/>
            <a:lstStyle/>
            <a:p>
              <a:endParaRPr lang="en-US"/>
            </a:p>
          </p:txBody>
        </p:sp>
        <p:sp>
          <p:nvSpPr>
            <p:cNvPr id="45073" name="Text Box 24"/>
            <p:cNvSpPr txBox="1">
              <a:spLocks noChangeArrowheads="1"/>
            </p:cNvSpPr>
            <p:nvPr/>
          </p:nvSpPr>
          <p:spPr bwMode="auto">
            <a:xfrm>
              <a:off x="1968" y="1584"/>
              <a:ext cx="1546" cy="601"/>
            </a:xfrm>
            <a:prstGeom prst="rect">
              <a:avLst/>
            </a:prstGeom>
            <a:solidFill>
              <a:schemeClr val="bg1"/>
            </a:solidFill>
            <a:ln w="38100">
              <a:solidFill>
                <a:schemeClr val="tx1"/>
              </a:solidFill>
              <a:miter lim="800000"/>
              <a:headEnd/>
              <a:tailEnd/>
            </a:ln>
          </p:spPr>
          <p:txBody>
            <a:bodyPr>
              <a:spAutoFit/>
            </a:bodyPr>
            <a:lstStyle/>
            <a:p>
              <a:pPr algn="ctr"/>
              <a:r>
                <a:rPr lang="en-US"/>
                <a:t>Do not post contact</a:t>
              </a:r>
            </a:p>
            <a:p>
              <a:pPr algn="ctr"/>
              <a:r>
                <a:rPr lang="en-US"/>
                <a:t>Information of the armorer</a:t>
              </a:r>
            </a:p>
          </p:txBody>
        </p:sp>
        <p:sp>
          <p:nvSpPr>
            <p:cNvPr id="45074" name="Line 25"/>
            <p:cNvSpPr>
              <a:spLocks noChangeShapeType="1"/>
            </p:cNvSpPr>
            <p:nvPr/>
          </p:nvSpPr>
          <p:spPr bwMode="auto">
            <a:xfrm>
              <a:off x="3360" y="1920"/>
              <a:ext cx="816" cy="0"/>
            </a:xfrm>
            <a:prstGeom prst="line">
              <a:avLst/>
            </a:prstGeom>
            <a:noFill/>
            <a:ln w="50800">
              <a:solidFill>
                <a:schemeClr val="bg1"/>
              </a:solidFill>
              <a:round/>
              <a:headEnd/>
              <a:tailEnd type="triangle" w="med" len="med"/>
            </a:ln>
          </p:spPr>
          <p:txBody>
            <a:bodyPr/>
            <a:lstStyle/>
            <a:p>
              <a:endParaRPr lang="en-US"/>
            </a:p>
          </p:txBody>
        </p:sp>
      </p:grpSp>
      <p:grpSp>
        <p:nvGrpSpPr>
          <p:cNvPr id="7" name="Group 26"/>
          <p:cNvGrpSpPr>
            <a:grpSpLocks/>
          </p:cNvGrpSpPr>
          <p:nvPr/>
        </p:nvGrpSpPr>
        <p:grpSpPr bwMode="auto">
          <a:xfrm>
            <a:off x="4572000" y="3581400"/>
            <a:ext cx="4495800" cy="1544638"/>
            <a:chOff x="1920" y="2256"/>
            <a:chExt cx="2832" cy="973"/>
          </a:xfrm>
        </p:grpSpPr>
        <p:sp>
          <p:nvSpPr>
            <p:cNvPr id="45067" name="Text Box 27"/>
            <p:cNvSpPr txBox="1">
              <a:spLocks noChangeArrowheads="1"/>
            </p:cNvSpPr>
            <p:nvPr/>
          </p:nvSpPr>
          <p:spPr bwMode="auto">
            <a:xfrm>
              <a:off x="1920" y="2640"/>
              <a:ext cx="1056" cy="589"/>
            </a:xfrm>
            <a:prstGeom prst="rect">
              <a:avLst/>
            </a:prstGeom>
            <a:solidFill>
              <a:schemeClr val="bg1"/>
            </a:solidFill>
            <a:ln w="19050">
              <a:solidFill>
                <a:schemeClr val="tx1"/>
              </a:solidFill>
              <a:miter lim="800000"/>
              <a:headEnd/>
              <a:tailEnd/>
            </a:ln>
          </p:spPr>
          <p:txBody>
            <a:bodyPr>
              <a:spAutoFit/>
            </a:bodyPr>
            <a:lstStyle/>
            <a:p>
              <a:pPr algn="ctr">
                <a:spcBef>
                  <a:spcPct val="50000"/>
                </a:spcBef>
              </a:pPr>
              <a:r>
                <a:rPr lang="en-US"/>
                <a:t>Missing copy of Lautenberg Message</a:t>
              </a:r>
            </a:p>
          </p:txBody>
        </p:sp>
        <p:sp>
          <p:nvSpPr>
            <p:cNvPr id="45068" name="Rectangle 28"/>
            <p:cNvSpPr>
              <a:spLocks noChangeArrowheads="1"/>
            </p:cNvSpPr>
            <p:nvPr/>
          </p:nvSpPr>
          <p:spPr bwMode="auto">
            <a:xfrm>
              <a:off x="4224" y="2256"/>
              <a:ext cx="528" cy="528"/>
            </a:xfrm>
            <a:prstGeom prst="rect">
              <a:avLst/>
            </a:prstGeom>
            <a:solidFill>
              <a:srgbClr val="FF0000">
                <a:alpha val="83920"/>
              </a:srgbClr>
            </a:solidFill>
            <a:ln w="9525">
              <a:solidFill>
                <a:schemeClr val="tx1"/>
              </a:solidFill>
              <a:miter lim="800000"/>
              <a:headEnd/>
              <a:tailEnd/>
            </a:ln>
          </p:spPr>
          <p:txBody>
            <a:bodyPr wrap="none" anchor="ctr"/>
            <a:lstStyle/>
            <a:p>
              <a:endParaRPr lang="en-US"/>
            </a:p>
          </p:txBody>
        </p:sp>
        <p:sp>
          <p:nvSpPr>
            <p:cNvPr id="45069" name="Line 29"/>
            <p:cNvSpPr>
              <a:spLocks noChangeShapeType="1"/>
            </p:cNvSpPr>
            <p:nvPr/>
          </p:nvSpPr>
          <p:spPr bwMode="auto">
            <a:xfrm flipV="1">
              <a:off x="2928" y="2448"/>
              <a:ext cx="1344" cy="432"/>
            </a:xfrm>
            <a:prstGeom prst="line">
              <a:avLst/>
            </a:prstGeom>
            <a:noFill/>
            <a:ln w="50800">
              <a:solidFill>
                <a:schemeClr val="bg1"/>
              </a:solidFill>
              <a:round/>
              <a:headEnd/>
              <a:tailEnd type="triangle" w="med" len="med"/>
            </a:ln>
          </p:spPr>
          <p:txBody>
            <a:bodyPr/>
            <a:lstStyle/>
            <a:p>
              <a:endParaRPr lang="en-US"/>
            </a:p>
          </p:txBody>
        </p:sp>
      </p:grpSp>
      <p:sp>
        <p:nvSpPr>
          <p:cNvPr id="538654" name="Text Box 30"/>
          <p:cNvSpPr txBox="1">
            <a:spLocks noChangeArrowheads="1"/>
          </p:cNvSpPr>
          <p:nvPr/>
        </p:nvSpPr>
        <p:spPr bwMode="auto">
          <a:xfrm>
            <a:off x="7529513" y="3389314"/>
            <a:ext cx="2705100" cy="1209675"/>
          </a:xfrm>
          <a:prstGeom prst="rect">
            <a:avLst/>
          </a:prstGeom>
          <a:solidFill>
            <a:schemeClr val="bg1"/>
          </a:solidFill>
          <a:ln w="19050">
            <a:solidFill>
              <a:schemeClr val="tx1"/>
            </a:solidFill>
            <a:miter lim="800000"/>
            <a:headEnd/>
            <a:tailEnd/>
          </a:ln>
        </p:spPr>
        <p:txBody>
          <a:bodyPr wrap="none">
            <a:spAutoFit/>
          </a:bodyPr>
          <a:lstStyle/>
          <a:p>
            <a:r>
              <a:rPr lang="en-US"/>
              <a:t>Must also have one</a:t>
            </a:r>
          </a:p>
          <a:p>
            <a:r>
              <a:rPr lang="en-US"/>
              <a:t>posted on the inner</a:t>
            </a:r>
          </a:p>
          <a:p>
            <a:r>
              <a:rPr lang="en-US"/>
              <a:t>door. When door is open</a:t>
            </a:r>
          </a:p>
          <a:p>
            <a:r>
              <a:rPr lang="en-US"/>
              <a:t>sign is not visible.</a:t>
            </a:r>
          </a:p>
        </p:txBody>
      </p:sp>
      <p:sp>
        <p:nvSpPr>
          <p:cNvPr id="33"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224030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3865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53865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5"/>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6"/>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childTnLst>
                                </p:cTn>
                              </p:par>
                              <p:par>
                                <p:cTn id="41" presetID="4" presetClass="exit" presetSubtype="16" fill="hold" nodeType="withEffect">
                                  <p:stCondLst>
                                    <p:cond delay="0"/>
                                  </p:stCondLst>
                                  <p:childTnLst>
                                    <p:animEffect transition="out" filter="box(in)">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654" grpId="0" animBg="1"/>
      <p:bldP spid="538654"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971799" y="1143000"/>
            <a:ext cx="6400800" cy="533400"/>
          </a:xfrm>
          <a:prstGeom prst="rect">
            <a:avLst/>
          </a:prstGeom>
        </p:spPr>
        <p:txBody>
          <a:bodyPr/>
          <a:lstStyle/>
          <a:p>
            <a:pPr algn="ctr">
              <a:defRPr/>
            </a:pPr>
            <a:r>
              <a:rPr lang="en-US" sz="2800" b="1" kern="0" dirty="0">
                <a:latin typeface="+mj-lt"/>
                <a:ea typeface="+mj-ea"/>
                <a:cs typeface="+mj-cs"/>
              </a:rPr>
              <a:t>Door Security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1828800"/>
            <a:ext cx="3684770" cy="4343400"/>
          </a:xfrm>
          <a:prstGeom prst="rect">
            <a:avLst/>
          </a:prstGeom>
        </p:spPr>
      </p:pic>
    </p:spTree>
    <p:extLst>
      <p:ext uri="{BB962C8B-B14F-4D97-AF65-F5344CB8AC3E}">
        <p14:creationId xmlns:p14="http://schemas.microsoft.com/office/powerpoint/2010/main" val="37903921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type="body" idx="1"/>
          </p:nvPr>
        </p:nvSpPr>
        <p:spPr bwMode="auto">
          <a:xfrm>
            <a:off x="1981200" y="1600201"/>
            <a:ext cx="5029200" cy="4525963"/>
          </a:xfrm>
          <a:solidFill>
            <a:srgbClr val="FFFFFF"/>
          </a:solidFill>
          <a:ln>
            <a:solidFill>
              <a:schemeClr val="bg1"/>
            </a:solidFill>
            <a:miter lim="800000"/>
            <a:headEnd/>
            <a:tailEnd/>
          </a:ln>
        </p:spPr>
        <p:txBody>
          <a:bodyPr vert="horz" wrap="square" lIns="91440" tIns="45720" rIns="91440" bIns="45720" numCol="1" anchor="t" anchorCtr="0" compatLnSpc="1">
            <a:prstTxWarp prst="textNoShape">
              <a:avLst/>
            </a:prstTxWarp>
          </a:bodyPr>
          <a:lstStyle/>
          <a:p>
            <a:pPr eaLnBrk="1" hangingPunct="1"/>
            <a:r>
              <a:rPr lang="en-US" sz="2400" dirty="0"/>
              <a:t>High security padlock for approved doors</a:t>
            </a:r>
          </a:p>
          <a:p>
            <a:pPr lvl="1" eaLnBrk="1" hangingPunct="1"/>
            <a:r>
              <a:rPr lang="en-US" sz="1800" dirty="0"/>
              <a:t>Placed on most secure Door and Exterior Issue Window (If arms room has one.)</a:t>
            </a:r>
          </a:p>
          <a:p>
            <a:pPr lvl="1" eaLnBrk="1" hangingPunct="1"/>
            <a:r>
              <a:rPr lang="en-US" sz="1800" dirty="0"/>
              <a:t>Comes with three (3) keys, two round operational keys and one square maintenance key.</a:t>
            </a:r>
          </a:p>
          <a:p>
            <a:pPr lvl="1" eaLnBrk="1" hangingPunct="1"/>
            <a:endParaRPr lang="en-US" b="1" dirty="0"/>
          </a:p>
          <a:p>
            <a:pPr lvl="1" eaLnBrk="1" hangingPunct="1">
              <a:buFontTx/>
              <a:buNone/>
            </a:pPr>
            <a:endParaRPr lang="en-US" dirty="0"/>
          </a:p>
        </p:txBody>
      </p:sp>
      <p:sp>
        <p:nvSpPr>
          <p:cNvPr id="51204" name="AutoShape 2" descr="S&amp;G 951 Padlock"/>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endParaRPr lang="en-US"/>
          </a:p>
        </p:txBody>
      </p:sp>
      <p:sp>
        <p:nvSpPr>
          <p:cNvPr id="51205" name="AutoShape 4" descr="S&amp;G 951 Padlock"/>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endParaRPr lang="en-US"/>
          </a:p>
        </p:txBody>
      </p:sp>
      <p:sp>
        <p:nvSpPr>
          <p:cNvPr id="51206" name="AutoShape 6" descr="S&amp;G 951 Padlock"/>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endParaRPr lang="en-US"/>
          </a:p>
        </p:txBody>
      </p:sp>
      <p:pic>
        <p:nvPicPr>
          <p:cNvPr id="51207" name="Picture 6" descr="SG951_1.jpg"/>
          <p:cNvPicPr>
            <a:picLocks noChangeAspect="1"/>
          </p:cNvPicPr>
          <p:nvPr/>
        </p:nvPicPr>
        <p:blipFill>
          <a:blip r:embed="rId3" cstate="print"/>
          <a:srcRect/>
          <a:stretch>
            <a:fillRect/>
          </a:stretch>
        </p:blipFill>
        <p:spPr bwMode="auto">
          <a:xfrm>
            <a:off x="7696201" y="1600200"/>
            <a:ext cx="2492375" cy="4648200"/>
          </a:xfrm>
          <a:prstGeom prst="rect">
            <a:avLst/>
          </a:prstGeom>
          <a:noFill/>
          <a:ln w="9525">
            <a:noFill/>
            <a:miter lim="800000"/>
            <a:headEnd/>
            <a:tailEnd/>
          </a:ln>
        </p:spPr>
      </p:pic>
      <p:sp>
        <p:nvSpPr>
          <p:cNvPr id="9"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Door Security</a:t>
            </a:r>
          </a:p>
        </p:txBody>
      </p:sp>
    </p:spTree>
    <p:extLst>
      <p:ext uri="{BB962C8B-B14F-4D97-AF65-F5344CB8AC3E}">
        <p14:creationId xmlns:p14="http://schemas.microsoft.com/office/powerpoint/2010/main" val="149791814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932113" y="1339765"/>
            <a:ext cx="6400800" cy="569138"/>
          </a:xfrm>
        </p:spPr>
        <p:txBody>
          <a:bodyPr>
            <a:normAutofit/>
          </a:bodyPr>
          <a:lstStyle/>
          <a:p>
            <a:pPr eaLnBrk="1" hangingPunct="1"/>
            <a:r>
              <a:rPr lang="en-US" sz="2400" b="0" dirty="0"/>
              <a:t>High Security Padlock</a:t>
            </a:r>
          </a:p>
        </p:txBody>
      </p:sp>
      <p:sp>
        <p:nvSpPr>
          <p:cNvPr id="52227" name="Rectangle 3"/>
          <p:cNvSpPr>
            <a:spLocks noGrp="1" noChangeArrowheads="1"/>
          </p:cNvSpPr>
          <p:nvPr>
            <p:ph type="body" idx="1"/>
          </p:nvPr>
        </p:nvSpPr>
        <p:spPr bwMode="auto">
          <a:xfrm>
            <a:off x="3086101" y="1828800"/>
            <a:ext cx="6092825" cy="561200"/>
          </a:xfrm>
          <a:solidFill>
            <a:srgbClr val="FFFFFF"/>
          </a:solidFill>
          <a:ln>
            <a:solidFill>
              <a:schemeClr val="bg1"/>
            </a:solidFill>
            <a:miter lim="800000"/>
            <a:headEnd/>
            <a:tailEnd/>
          </a:ln>
        </p:spPr>
        <p:txBody>
          <a:bodyPr vert="horz" wrap="square" lIns="91440" tIns="45720" rIns="91440" bIns="45720" numCol="1" anchor="t" anchorCtr="0" compatLnSpc="1">
            <a:prstTxWarp prst="textNoShape">
              <a:avLst/>
            </a:prstTxWarp>
            <a:normAutofit fontScale="92500" lnSpcReduction="10000"/>
          </a:bodyPr>
          <a:lstStyle/>
          <a:p>
            <a:pPr algn="ctr" eaLnBrk="1" hangingPunct="1">
              <a:buFontTx/>
              <a:buNone/>
            </a:pPr>
            <a:r>
              <a:rPr lang="en-US" sz="1800" dirty="0"/>
              <a:t>Do Not Use The Square Maintenance Key For Daily Operations!!!!</a:t>
            </a:r>
          </a:p>
          <a:p>
            <a:pPr lvl="1" eaLnBrk="1" hangingPunct="1">
              <a:buFontTx/>
              <a:buNone/>
            </a:pPr>
            <a:endParaRPr lang="en-US" sz="2200" dirty="0"/>
          </a:p>
          <a:p>
            <a:pPr lvl="1" eaLnBrk="1" hangingPunct="1">
              <a:buFontTx/>
              <a:buNone/>
            </a:pPr>
            <a:endParaRPr lang="en-US" sz="2200" dirty="0"/>
          </a:p>
        </p:txBody>
      </p:sp>
      <p:sp>
        <p:nvSpPr>
          <p:cNvPr id="52228" name="AutoShape 2" descr="S&amp;G 951 Padlock"/>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endParaRPr lang="en-US"/>
          </a:p>
        </p:txBody>
      </p:sp>
      <p:sp>
        <p:nvSpPr>
          <p:cNvPr id="52229" name="AutoShape 4" descr="S&amp;G 951 Padlock"/>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endParaRPr lang="en-US"/>
          </a:p>
        </p:txBody>
      </p:sp>
      <p:sp>
        <p:nvSpPr>
          <p:cNvPr id="52230" name="AutoShape 6" descr="S&amp;G 951 Padlock"/>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endParaRPr lang="en-US"/>
          </a:p>
        </p:txBody>
      </p:sp>
      <p:pic>
        <p:nvPicPr>
          <p:cNvPr id="52231" name="Picture 2" descr="http://www.toool.nl/blackbag/images/mil-padlock.jpg"/>
          <p:cNvPicPr>
            <a:picLocks noChangeAspect="1" noChangeArrowheads="1"/>
          </p:cNvPicPr>
          <p:nvPr/>
        </p:nvPicPr>
        <p:blipFill>
          <a:blip r:embed="rId3" cstate="print"/>
          <a:srcRect/>
          <a:stretch>
            <a:fillRect/>
          </a:stretch>
        </p:blipFill>
        <p:spPr bwMode="auto">
          <a:xfrm>
            <a:off x="3189287" y="2397938"/>
            <a:ext cx="5886450" cy="3214754"/>
          </a:xfrm>
          <a:prstGeom prst="rect">
            <a:avLst/>
          </a:prstGeom>
          <a:noFill/>
          <a:ln w="9525">
            <a:noFill/>
            <a:miter lim="800000"/>
            <a:headEnd/>
            <a:tailEnd/>
          </a:ln>
        </p:spPr>
      </p:pic>
      <p:sp>
        <p:nvSpPr>
          <p:cNvPr id="2" name="Rectangle 1"/>
          <p:cNvSpPr/>
          <p:nvPr/>
        </p:nvSpPr>
        <p:spPr>
          <a:xfrm>
            <a:off x="1828800" y="5791200"/>
            <a:ext cx="8534400" cy="369332"/>
          </a:xfrm>
          <a:prstGeom prst="rect">
            <a:avLst/>
          </a:prstGeom>
        </p:spPr>
        <p:txBody>
          <a:bodyPr wrap="square">
            <a:spAutoFit/>
          </a:bodyPr>
          <a:lstStyle/>
          <a:p>
            <a:pPr algn="ctr"/>
            <a:r>
              <a:rPr lang="en-US" dirty="0"/>
              <a:t>It is used to take the lock apart in order to re-core it.</a:t>
            </a:r>
          </a:p>
        </p:txBody>
      </p:sp>
      <p:sp>
        <p:nvSpPr>
          <p:cNvPr id="10"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Door Security</a:t>
            </a:r>
          </a:p>
        </p:txBody>
      </p:sp>
    </p:spTree>
    <p:extLst>
      <p:ext uri="{BB962C8B-B14F-4D97-AF65-F5344CB8AC3E}">
        <p14:creationId xmlns:p14="http://schemas.microsoft.com/office/powerpoint/2010/main" val="18543636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22422" y="1319428"/>
            <a:ext cx="8127546" cy="4601260"/>
          </a:xfrm>
          <a:prstGeom prst="rect">
            <a:avLst/>
          </a:prstGeom>
          <a:noFill/>
        </p:spPr>
        <p:txBody>
          <a:bodyPr wrap="none" rtlCol="0">
            <a:spAutoFit/>
          </a:bodyPr>
          <a:lstStyle/>
          <a:p>
            <a:pPr algn="ctr"/>
            <a:r>
              <a:rPr lang="en-US" sz="2400" b="1" dirty="0" smtClean="0"/>
              <a:t>PSO Considerations During Deployment</a:t>
            </a:r>
          </a:p>
          <a:p>
            <a:endParaRPr lang="en-US" sz="2000" dirty="0"/>
          </a:p>
          <a:p>
            <a:pPr marL="342900" indent="-342900">
              <a:buFont typeface="Arial" panose="020B0604020202020204" pitchFamily="34" charset="0"/>
              <a:buChar char="•"/>
            </a:pPr>
            <a:r>
              <a:rPr lang="en-US" sz="2400" dirty="0" smtClean="0"/>
              <a:t>Security of Sensitive Items During Shipment/Movement</a:t>
            </a:r>
          </a:p>
          <a:p>
            <a:pPr marL="342900" indent="-342900">
              <a:buFont typeface="Arial" panose="020B0604020202020204" pitchFamily="34" charset="0"/>
              <a:buChar char="•"/>
            </a:pPr>
            <a:r>
              <a:rPr lang="en-US" sz="2400" dirty="0" smtClean="0"/>
              <a:t>Rear Detachment Physical Security Responsibilities</a:t>
            </a:r>
          </a:p>
          <a:p>
            <a:pPr marL="342900" indent="-342900">
              <a:buFont typeface="Arial" panose="020B0604020202020204" pitchFamily="34" charset="0"/>
              <a:buChar char="•"/>
            </a:pPr>
            <a:r>
              <a:rPr lang="en-US" sz="2400" dirty="0" smtClean="0"/>
              <a:t>In-transit Security/Guard Forces</a:t>
            </a:r>
          </a:p>
          <a:p>
            <a:pPr marL="342900" indent="-342900">
              <a:buFont typeface="Arial" panose="020B0604020202020204" pitchFamily="34" charset="0"/>
              <a:buChar char="•"/>
            </a:pPr>
            <a:r>
              <a:rPr lang="en-US" sz="2400" dirty="0" smtClean="0"/>
              <a:t>Establishment of Security at Forward Locations</a:t>
            </a:r>
          </a:p>
          <a:p>
            <a:pPr marL="342900" indent="-342900">
              <a:buFont typeface="Arial" panose="020B0604020202020204" pitchFamily="34" charset="0"/>
              <a:buChar char="•"/>
            </a:pPr>
            <a:r>
              <a:rPr lang="en-US" sz="2400" dirty="0" smtClean="0"/>
              <a:t>Protective Barriers</a:t>
            </a:r>
          </a:p>
          <a:p>
            <a:pPr marL="342900" indent="-342900">
              <a:buFont typeface="Arial" panose="020B0604020202020204" pitchFamily="34" charset="0"/>
              <a:buChar char="•"/>
            </a:pPr>
            <a:r>
              <a:rPr lang="en-US" sz="2400" dirty="0" smtClean="0"/>
              <a:t>Security Lighting</a:t>
            </a:r>
          </a:p>
          <a:p>
            <a:pPr marL="342900" indent="-342900">
              <a:buFont typeface="Arial" panose="020B0604020202020204" pitchFamily="34" charset="0"/>
              <a:buChar char="•"/>
            </a:pPr>
            <a:r>
              <a:rPr lang="en-US" sz="2400" dirty="0" smtClean="0"/>
              <a:t>Electronic Security Systems</a:t>
            </a:r>
          </a:p>
          <a:p>
            <a:pPr marL="342900" indent="-342900">
              <a:buFont typeface="Arial" panose="020B0604020202020204" pitchFamily="34" charset="0"/>
              <a:buChar char="•"/>
            </a:pPr>
            <a:r>
              <a:rPr lang="en-US" sz="2400" dirty="0" smtClean="0"/>
              <a:t>Access Control Points</a:t>
            </a:r>
          </a:p>
          <a:p>
            <a:pPr marL="342900" indent="-342900">
              <a:buFont typeface="Arial" panose="020B0604020202020204" pitchFamily="34" charset="0"/>
              <a:buChar char="•"/>
            </a:pPr>
            <a:r>
              <a:rPr lang="en-US" sz="2400" dirty="0" smtClean="0"/>
              <a:t>Security/Guard Forces</a:t>
            </a:r>
          </a:p>
          <a:p>
            <a:endParaRPr lang="en-US" sz="1100" dirty="0" smtClean="0"/>
          </a:p>
          <a:p>
            <a:endParaRPr lang="en-US" sz="1100" dirty="0" smtClean="0"/>
          </a:p>
          <a:p>
            <a:endParaRPr lang="en-US" sz="1100" dirty="0"/>
          </a:p>
        </p:txBody>
      </p:sp>
      <p:sp>
        <p:nvSpPr>
          <p:cNvPr id="6" name="TextBox 5"/>
          <p:cNvSpPr txBox="1"/>
          <p:nvPr/>
        </p:nvSpPr>
        <p:spPr>
          <a:xfrm>
            <a:off x="2080895" y="535964"/>
            <a:ext cx="8610600"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Physical Security During Expeditionary Operations</a:t>
            </a:r>
          </a:p>
        </p:txBody>
      </p:sp>
    </p:spTree>
    <p:extLst>
      <p:ext uri="{BB962C8B-B14F-4D97-AF65-F5344CB8AC3E}">
        <p14:creationId xmlns:p14="http://schemas.microsoft.com/office/powerpoint/2010/main" val="3557902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1+ppt_w/2"/>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3" descr="MVC-009S"/>
          <p:cNvPicPr>
            <a:picLocks noChangeAspect="1" noChangeArrowheads="1"/>
          </p:cNvPicPr>
          <p:nvPr/>
        </p:nvPicPr>
        <p:blipFill>
          <a:blip r:embed="rId2" cstate="print"/>
          <a:srcRect/>
          <a:stretch>
            <a:fillRect/>
          </a:stretch>
        </p:blipFill>
        <p:spPr bwMode="auto">
          <a:xfrm>
            <a:off x="3352800" y="1676400"/>
            <a:ext cx="5867400" cy="4400550"/>
          </a:xfrm>
          <a:prstGeom prst="rect">
            <a:avLst/>
          </a:prstGeom>
          <a:noFill/>
          <a:ln w="28575">
            <a:solidFill>
              <a:schemeClr val="tx1"/>
            </a:solidFill>
            <a:miter lim="800000"/>
            <a:headEnd/>
            <a:tailEnd/>
          </a:ln>
        </p:spPr>
      </p:pic>
      <p:sp>
        <p:nvSpPr>
          <p:cNvPr id="4"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Door Security</a:t>
            </a:r>
          </a:p>
        </p:txBody>
      </p:sp>
    </p:spTree>
    <p:extLst>
      <p:ext uri="{BB962C8B-B14F-4D97-AF65-F5344CB8AC3E}">
        <p14:creationId xmlns:p14="http://schemas.microsoft.com/office/powerpoint/2010/main" val="262578803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ext Box 3"/>
          <p:cNvSpPr txBox="1">
            <a:spLocks noChangeArrowheads="1"/>
          </p:cNvSpPr>
          <p:nvPr/>
        </p:nvSpPr>
        <p:spPr bwMode="auto">
          <a:xfrm>
            <a:off x="1981200" y="1514923"/>
            <a:ext cx="5036956" cy="461665"/>
          </a:xfrm>
          <a:prstGeom prst="rect">
            <a:avLst/>
          </a:prstGeom>
          <a:noFill/>
          <a:ln w="9525">
            <a:noFill/>
            <a:miter lim="800000"/>
            <a:headEnd/>
            <a:tailEnd/>
          </a:ln>
        </p:spPr>
        <p:txBody>
          <a:bodyPr wrap="none">
            <a:spAutoFit/>
          </a:bodyPr>
          <a:lstStyle/>
          <a:p>
            <a:r>
              <a:rPr lang="en-US" sz="2400" b="1" dirty="0"/>
              <a:t>Combinations Shall Be Changed:</a:t>
            </a:r>
          </a:p>
        </p:txBody>
      </p:sp>
      <p:sp>
        <p:nvSpPr>
          <p:cNvPr id="748548" name="Text Box 4"/>
          <p:cNvSpPr txBox="1">
            <a:spLocks noChangeArrowheads="1"/>
          </p:cNvSpPr>
          <p:nvPr/>
        </p:nvSpPr>
        <p:spPr bwMode="auto">
          <a:xfrm>
            <a:off x="2057401" y="2048783"/>
            <a:ext cx="6449201" cy="369332"/>
          </a:xfrm>
          <a:prstGeom prst="rect">
            <a:avLst/>
          </a:prstGeom>
          <a:noFill/>
          <a:ln w="9525">
            <a:noFill/>
            <a:miter lim="800000"/>
            <a:headEnd/>
            <a:tailEnd/>
          </a:ln>
        </p:spPr>
        <p:txBody>
          <a:bodyPr wrap="none">
            <a:spAutoFit/>
          </a:bodyPr>
          <a:lstStyle/>
          <a:p>
            <a:pPr marL="285750" indent="-285750">
              <a:buFont typeface="Arial" panose="020B0604020202020204" pitchFamily="34" charset="0"/>
              <a:buChar char="•"/>
            </a:pPr>
            <a:r>
              <a:rPr lang="en-US" dirty="0"/>
              <a:t>When first placed in use (factory default settings 50-25-50)</a:t>
            </a:r>
          </a:p>
        </p:txBody>
      </p:sp>
      <p:sp>
        <p:nvSpPr>
          <p:cNvPr id="748549" name="Text Box 5"/>
          <p:cNvSpPr txBox="1">
            <a:spLocks noChangeArrowheads="1"/>
          </p:cNvSpPr>
          <p:nvPr/>
        </p:nvSpPr>
        <p:spPr bwMode="auto">
          <a:xfrm>
            <a:off x="1595845" y="2517042"/>
            <a:ext cx="8243887" cy="535531"/>
          </a:xfrm>
          <a:prstGeom prst="rect">
            <a:avLst/>
          </a:prstGeom>
          <a:noFill/>
          <a:ln w="9525">
            <a:noFill/>
            <a:miter lim="800000"/>
            <a:headEnd/>
            <a:tailEnd/>
          </a:ln>
        </p:spPr>
        <p:txBody>
          <a:bodyPr>
            <a:spAutoFit/>
          </a:bodyPr>
          <a:lstStyle/>
          <a:p>
            <a:pPr marL="742950" lvl="1" indent="-285750">
              <a:lnSpc>
                <a:spcPct val="80000"/>
              </a:lnSpc>
              <a:spcBef>
                <a:spcPct val="20000"/>
              </a:spcBef>
              <a:buFont typeface="Arial" panose="020B0604020202020204" pitchFamily="34" charset="0"/>
              <a:buChar char="•"/>
            </a:pPr>
            <a:r>
              <a:rPr lang="en-US" dirty="0"/>
              <a:t>Whenever an individual knowing the combination no longer requires access.</a:t>
            </a:r>
          </a:p>
        </p:txBody>
      </p:sp>
      <p:sp>
        <p:nvSpPr>
          <p:cNvPr id="748550" name="Text Box 6"/>
          <p:cNvSpPr txBox="1">
            <a:spLocks noChangeArrowheads="1"/>
          </p:cNvSpPr>
          <p:nvPr/>
        </p:nvSpPr>
        <p:spPr bwMode="auto">
          <a:xfrm>
            <a:off x="1600199" y="3151498"/>
            <a:ext cx="7789863" cy="313932"/>
          </a:xfrm>
          <a:prstGeom prst="rect">
            <a:avLst/>
          </a:prstGeom>
          <a:noFill/>
          <a:ln w="9525">
            <a:noFill/>
            <a:miter lim="800000"/>
            <a:headEnd/>
            <a:tailEnd/>
          </a:ln>
        </p:spPr>
        <p:txBody>
          <a:bodyPr>
            <a:spAutoFit/>
          </a:bodyPr>
          <a:lstStyle/>
          <a:p>
            <a:pPr marL="742950" lvl="1" indent="-285750">
              <a:lnSpc>
                <a:spcPct val="80000"/>
              </a:lnSpc>
              <a:spcBef>
                <a:spcPct val="20000"/>
              </a:spcBef>
              <a:buFont typeface="Arial" panose="020B0604020202020204" pitchFamily="34" charset="0"/>
              <a:buChar char="•"/>
            </a:pPr>
            <a:r>
              <a:rPr lang="en-US" dirty="0"/>
              <a:t>When the combination has been subject to possible compromise.</a:t>
            </a:r>
          </a:p>
        </p:txBody>
      </p:sp>
      <p:sp>
        <p:nvSpPr>
          <p:cNvPr id="748551" name="Text Box 7"/>
          <p:cNvSpPr txBox="1">
            <a:spLocks noChangeArrowheads="1"/>
          </p:cNvSpPr>
          <p:nvPr/>
        </p:nvSpPr>
        <p:spPr bwMode="auto">
          <a:xfrm>
            <a:off x="1598021" y="4338371"/>
            <a:ext cx="7789863" cy="804863"/>
          </a:xfrm>
          <a:prstGeom prst="rect">
            <a:avLst/>
          </a:prstGeom>
          <a:noFill/>
          <a:ln w="9525">
            <a:noFill/>
            <a:miter lim="800000"/>
            <a:headEnd/>
            <a:tailEnd/>
          </a:ln>
        </p:spPr>
        <p:txBody>
          <a:bodyPr>
            <a:spAutoFit/>
          </a:bodyPr>
          <a:lstStyle/>
          <a:p>
            <a:pPr marL="742950" lvl="1" indent="-285750">
              <a:lnSpc>
                <a:spcPct val="80000"/>
              </a:lnSpc>
              <a:spcBef>
                <a:spcPct val="20000"/>
              </a:spcBef>
              <a:buFont typeface="Arial" panose="020B0604020202020204" pitchFamily="34" charset="0"/>
              <a:buChar char="•"/>
            </a:pPr>
            <a:r>
              <a:rPr lang="en-US" dirty="0"/>
              <a:t>To have your combination changed call public works service order desk at 239-0900 or check with your S-2.</a:t>
            </a:r>
          </a:p>
          <a:p>
            <a:endParaRPr lang="en-US" dirty="0"/>
          </a:p>
        </p:txBody>
      </p:sp>
      <p:sp>
        <p:nvSpPr>
          <p:cNvPr id="8" name="Text Box 6"/>
          <p:cNvSpPr txBox="1">
            <a:spLocks noChangeArrowheads="1"/>
          </p:cNvSpPr>
          <p:nvPr/>
        </p:nvSpPr>
        <p:spPr bwMode="auto">
          <a:xfrm>
            <a:off x="1598020" y="3538505"/>
            <a:ext cx="7789863" cy="313932"/>
          </a:xfrm>
          <a:prstGeom prst="rect">
            <a:avLst/>
          </a:prstGeom>
          <a:noFill/>
          <a:ln w="9525">
            <a:noFill/>
            <a:miter lim="800000"/>
            <a:headEnd/>
            <a:tailEnd/>
          </a:ln>
        </p:spPr>
        <p:txBody>
          <a:bodyPr>
            <a:spAutoFit/>
          </a:bodyPr>
          <a:lstStyle/>
          <a:p>
            <a:pPr marL="742950" lvl="1" indent="-285750">
              <a:lnSpc>
                <a:spcPct val="80000"/>
              </a:lnSpc>
              <a:spcBef>
                <a:spcPct val="20000"/>
              </a:spcBef>
              <a:buFont typeface="Arial" panose="020B0604020202020204" pitchFamily="34" charset="0"/>
              <a:buChar char="•"/>
            </a:pPr>
            <a:r>
              <a:rPr lang="en-US" dirty="0"/>
              <a:t>At a minimum annually</a:t>
            </a:r>
          </a:p>
        </p:txBody>
      </p:sp>
      <p:sp>
        <p:nvSpPr>
          <p:cNvPr id="10"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Door Security</a:t>
            </a:r>
          </a:p>
        </p:txBody>
      </p:sp>
      <p:sp>
        <p:nvSpPr>
          <p:cNvPr id="11" name="Text Box 6"/>
          <p:cNvSpPr txBox="1">
            <a:spLocks noChangeArrowheads="1"/>
          </p:cNvSpPr>
          <p:nvPr/>
        </p:nvSpPr>
        <p:spPr bwMode="auto">
          <a:xfrm>
            <a:off x="1595844" y="3925512"/>
            <a:ext cx="8334103" cy="313932"/>
          </a:xfrm>
          <a:prstGeom prst="rect">
            <a:avLst/>
          </a:prstGeom>
          <a:noFill/>
          <a:ln w="9525">
            <a:noFill/>
            <a:miter lim="800000"/>
            <a:headEnd/>
            <a:tailEnd/>
          </a:ln>
        </p:spPr>
        <p:txBody>
          <a:bodyPr wrap="square">
            <a:spAutoFit/>
          </a:bodyPr>
          <a:lstStyle/>
          <a:p>
            <a:pPr marL="742950" lvl="1" indent="-285750">
              <a:lnSpc>
                <a:spcPct val="80000"/>
              </a:lnSpc>
              <a:spcBef>
                <a:spcPct val="20000"/>
              </a:spcBef>
              <a:buFont typeface="Arial" panose="020B0604020202020204" pitchFamily="34" charset="0"/>
              <a:buChar char="•"/>
            </a:pPr>
            <a:r>
              <a:rPr lang="en-US" dirty="0"/>
              <a:t>Prior to transitioning out. E.g. Move to another bldg., deployment, etc. </a:t>
            </a:r>
          </a:p>
        </p:txBody>
      </p:sp>
    </p:spTree>
    <p:extLst>
      <p:ext uri="{BB962C8B-B14F-4D97-AF65-F5344CB8AC3E}">
        <p14:creationId xmlns:p14="http://schemas.microsoft.com/office/powerpoint/2010/main" val="210598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48548"/>
                                        </p:tgtEl>
                                        <p:attrNameLst>
                                          <p:attrName>style.visibility</p:attrName>
                                        </p:attrNameLst>
                                      </p:cBhvr>
                                      <p:to>
                                        <p:strVal val="visible"/>
                                      </p:to>
                                    </p:set>
                                    <p:anim calcmode="lin" valueType="num">
                                      <p:cBhvr additive="base">
                                        <p:cTn id="7" dur="500" fill="hold"/>
                                        <p:tgtEl>
                                          <p:spTgt spid="748548"/>
                                        </p:tgtEl>
                                        <p:attrNameLst>
                                          <p:attrName>ppt_x</p:attrName>
                                        </p:attrNameLst>
                                      </p:cBhvr>
                                      <p:tavLst>
                                        <p:tav tm="0">
                                          <p:val>
                                            <p:strVal val="#ppt_x"/>
                                          </p:val>
                                        </p:tav>
                                        <p:tav tm="100000">
                                          <p:val>
                                            <p:strVal val="#ppt_x"/>
                                          </p:val>
                                        </p:tav>
                                      </p:tavLst>
                                    </p:anim>
                                    <p:anim calcmode="lin" valueType="num">
                                      <p:cBhvr additive="base">
                                        <p:cTn id="8" dur="500" fill="hold"/>
                                        <p:tgtEl>
                                          <p:spTgt spid="74854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48549"/>
                                        </p:tgtEl>
                                        <p:attrNameLst>
                                          <p:attrName>style.visibility</p:attrName>
                                        </p:attrNameLst>
                                      </p:cBhvr>
                                      <p:to>
                                        <p:strVal val="visible"/>
                                      </p:to>
                                    </p:set>
                                    <p:anim calcmode="lin" valueType="num">
                                      <p:cBhvr additive="base">
                                        <p:cTn id="13" dur="500" fill="hold"/>
                                        <p:tgtEl>
                                          <p:spTgt spid="748549"/>
                                        </p:tgtEl>
                                        <p:attrNameLst>
                                          <p:attrName>ppt_x</p:attrName>
                                        </p:attrNameLst>
                                      </p:cBhvr>
                                      <p:tavLst>
                                        <p:tav tm="0">
                                          <p:val>
                                            <p:strVal val="#ppt_x"/>
                                          </p:val>
                                        </p:tav>
                                        <p:tav tm="100000">
                                          <p:val>
                                            <p:strVal val="#ppt_x"/>
                                          </p:val>
                                        </p:tav>
                                      </p:tavLst>
                                    </p:anim>
                                    <p:anim calcmode="lin" valueType="num">
                                      <p:cBhvr additive="base">
                                        <p:cTn id="14" dur="500" fill="hold"/>
                                        <p:tgtEl>
                                          <p:spTgt spid="74854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48550"/>
                                        </p:tgtEl>
                                        <p:attrNameLst>
                                          <p:attrName>style.visibility</p:attrName>
                                        </p:attrNameLst>
                                      </p:cBhvr>
                                      <p:to>
                                        <p:strVal val="visible"/>
                                      </p:to>
                                    </p:set>
                                    <p:anim calcmode="lin" valueType="num">
                                      <p:cBhvr additive="base">
                                        <p:cTn id="19" dur="500" fill="hold"/>
                                        <p:tgtEl>
                                          <p:spTgt spid="748550"/>
                                        </p:tgtEl>
                                        <p:attrNameLst>
                                          <p:attrName>ppt_x</p:attrName>
                                        </p:attrNameLst>
                                      </p:cBhvr>
                                      <p:tavLst>
                                        <p:tav tm="0">
                                          <p:val>
                                            <p:strVal val="#ppt_x"/>
                                          </p:val>
                                        </p:tav>
                                        <p:tav tm="100000">
                                          <p:val>
                                            <p:strVal val="#ppt_x"/>
                                          </p:val>
                                        </p:tav>
                                      </p:tavLst>
                                    </p:anim>
                                    <p:anim calcmode="lin" valueType="num">
                                      <p:cBhvr additive="base">
                                        <p:cTn id="20" dur="500" fill="hold"/>
                                        <p:tgtEl>
                                          <p:spTgt spid="74855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48551"/>
                                        </p:tgtEl>
                                        <p:attrNameLst>
                                          <p:attrName>style.visibility</p:attrName>
                                        </p:attrNameLst>
                                      </p:cBhvr>
                                      <p:to>
                                        <p:strVal val="visible"/>
                                      </p:to>
                                    </p:set>
                                    <p:anim calcmode="lin" valueType="num">
                                      <p:cBhvr additive="base">
                                        <p:cTn id="37" dur="500" fill="hold"/>
                                        <p:tgtEl>
                                          <p:spTgt spid="748551"/>
                                        </p:tgtEl>
                                        <p:attrNameLst>
                                          <p:attrName>ppt_x</p:attrName>
                                        </p:attrNameLst>
                                      </p:cBhvr>
                                      <p:tavLst>
                                        <p:tav tm="0">
                                          <p:val>
                                            <p:strVal val="#ppt_x"/>
                                          </p:val>
                                        </p:tav>
                                        <p:tav tm="100000">
                                          <p:val>
                                            <p:strVal val="#ppt_x"/>
                                          </p:val>
                                        </p:tav>
                                      </p:tavLst>
                                    </p:anim>
                                    <p:anim calcmode="lin" valueType="num">
                                      <p:cBhvr additive="base">
                                        <p:cTn id="38" dur="500" fill="hold"/>
                                        <p:tgtEl>
                                          <p:spTgt spid="7485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8548" grpId="0"/>
      <p:bldP spid="748549" grpId="0"/>
      <p:bldP spid="748550" grpId="0"/>
      <p:bldP spid="748551" grpId="0"/>
      <p:bldP spid="8" grpId="0"/>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body" idx="4294967295"/>
          </p:nvPr>
        </p:nvSpPr>
        <p:spPr bwMode="auto">
          <a:xfrm>
            <a:off x="2057400" y="1740647"/>
            <a:ext cx="8229600" cy="1135336"/>
          </a:xfrm>
          <a:prstGeom prst="rect">
            <a:avLst/>
          </a:prstGeom>
          <a:solidFill>
            <a:srgbClr val="FFFFFF"/>
          </a:solidFill>
          <a:ln>
            <a:miter lim="800000"/>
            <a:headEnd/>
            <a:tailEnd/>
          </a:ln>
        </p:spPr>
        <p:txBody>
          <a:bodyPr/>
          <a:lstStyle/>
          <a:p>
            <a:pPr algn="ctr" eaLnBrk="1" hangingPunct="1">
              <a:lnSpc>
                <a:spcPct val="80000"/>
              </a:lnSpc>
              <a:buFontTx/>
              <a:buNone/>
            </a:pPr>
            <a:r>
              <a:rPr lang="en-US" sz="1800" i="1" u="sng" dirty="0">
                <a:solidFill>
                  <a:srgbClr val="FF0000"/>
                </a:solidFill>
              </a:rPr>
              <a:t>SF 700 (security container information) </a:t>
            </a:r>
            <a:r>
              <a:rPr lang="en-US" sz="1800" dirty="0"/>
              <a:t>shall be maintained</a:t>
            </a:r>
          </a:p>
          <a:p>
            <a:pPr algn="ctr" eaLnBrk="1" hangingPunct="1">
              <a:lnSpc>
                <a:spcPct val="80000"/>
              </a:lnSpc>
              <a:buFontTx/>
              <a:buNone/>
            </a:pPr>
            <a:r>
              <a:rPr lang="en-US" sz="1800" dirty="0"/>
              <a:t> For each combination.</a:t>
            </a:r>
          </a:p>
          <a:p>
            <a:pPr eaLnBrk="1" hangingPunct="1">
              <a:lnSpc>
                <a:spcPct val="80000"/>
              </a:lnSpc>
            </a:pPr>
            <a:endParaRPr lang="en-US" sz="1600" b="1" dirty="0"/>
          </a:p>
          <a:p>
            <a:pPr lvl="1" eaLnBrk="1" hangingPunct="1">
              <a:lnSpc>
                <a:spcPct val="80000"/>
              </a:lnSpc>
            </a:pPr>
            <a:r>
              <a:rPr lang="en-US" sz="1600" dirty="0"/>
              <a:t>Part 1 will be completed and posted on the inside of the vault or container.</a:t>
            </a:r>
          </a:p>
        </p:txBody>
      </p:sp>
      <p:pic>
        <p:nvPicPr>
          <p:cNvPr id="55300" name="Picture 4" descr="http://www.tpub.com/content/advancement/14144/img/14144_219_1.jpg"/>
          <p:cNvPicPr>
            <a:picLocks noChangeAspect="1" noChangeArrowheads="1"/>
          </p:cNvPicPr>
          <p:nvPr/>
        </p:nvPicPr>
        <p:blipFill>
          <a:blip r:embed="rId3" r:link="rId4" cstate="print"/>
          <a:srcRect l="17833" t="1350" r="20000" b="3947"/>
          <a:stretch>
            <a:fillRect/>
          </a:stretch>
        </p:blipFill>
        <p:spPr bwMode="auto">
          <a:xfrm rot="5400000">
            <a:off x="4457700" y="266700"/>
            <a:ext cx="3429000" cy="8534400"/>
          </a:xfrm>
          <a:prstGeom prst="rect">
            <a:avLst/>
          </a:prstGeom>
          <a:noFill/>
          <a:ln w="9525">
            <a:noFill/>
            <a:miter lim="800000"/>
            <a:headEnd/>
            <a:tailEnd/>
          </a:ln>
        </p:spPr>
      </p:pic>
      <p:sp>
        <p:nvSpPr>
          <p:cNvPr id="750597" name="Text Box 5"/>
          <p:cNvSpPr txBox="1">
            <a:spLocks noChangeArrowheads="1"/>
          </p:cNvSpPr>
          <p:nvPr/>
        </p:nvSpPr>
        <p:spPr bwMode="auto">
          <a:xfrm>
            <a:off x="5029200" y="3468689"/>
            <a:ext cx="393700" cy="244475"/>
          </a:xfrm>
          <a:prstGeom prst="rect">
            <a:avLst/>
          </a:prstGeom>
          <a:noFill/>
          <a:ln w="9525">
            <a:noFill/>
            <a:miter lim="800000"/>
            <a:headEnd/>
            <a:tailEnd/>
          </a:ln>
        </p:spPr>
        <p:txBody>
          <a:bodyPr wrap="none">
            <a:spAutoFit/>
          </a:bodyPr>
          <a:lstStyle/>
          <a:p>
            <a:r>
              <a:rPr lang="en-US" sz="1000"/>
              <a:t>221</a:t>
            </a:r>
          </a:p>
        </p:txBody>
      </p:sp>
      <p:sp>
        <p:nvSpPr>
          <p:cNvPr id="750598" name="Text Box 6"/>
          <p:cNvSpPr txBox="1">
            <a:spLocks noChangeArrowheads="1"/>
          </p:cNvSpPr>
          <p:nvPr/>
        </p:nvSpPr>
        <p:spPr bwMode="auto">
          <a:xfrm>
            <a:off x="5867401" y="3429001"/>
            <a:ext cx="854075" cy="244475"/>
          </a:xfrm>
          <a:prstGeom prst="rect">
            <a:avLst/>
          </a:prstGeom>
          <a:noFill/>
          <a:ln w="9525">
            <a:noFill/>
            <a:miter lim="800000"/>
            <a:headEnd/>
            <a:tailEnd/>
          </a:ln>
        </p:spPr>
        <p:txBody>
          <a:bodyPr wrap="none">
            <a:spAutoFit/>
          </a:bodyPr>
          <a:lstStyle/>
          <a:p>
            <a:r>
              <a:rPr lang="en-US" sz="1000"/>
              <a:t>Arms Room</a:t>
            </a:r>
          </a:p>
        </p:txBody>
      </p:sp>
      <p:sp>
        <p:nvSpPr>
          <p:cNvPr id="750599" name="Text Box 7"/>
          <p:cNvSpPr txBox="1">
            <a:spLocks noChangeArrowheads="1"/>
          </p:cNvSpPr>
          <p:nvPr/>
        </p:nvSpPr>
        <p:spPr bwMode="auto">
          <a:xfrm>
            <a:off x="4038600" y="3714751"/>
            <a:ext cx="444500" cy="244475"/>
          </a:xfrm>
          <a:prstGeom prst="rect">
            <a:avLst/>
          </a:prstGeom>
          <a:noFill/>
          <a:ln w="9525">
            <a:noFill/>
            <a:miter lim="800000"/>
            <a:headEnd/>
            <a:tailEnd/>
          </a:ln>
        </p:spPr>
        <p:txBody>
          <a:bodyPr wrap="none">
            <a:spAutoFit/>
          </a:bodyPr>
          <a:lstStyle/>
          <a:p>
            <a:r>
              <a:rPr lang="en-US" sz="1000"/>
              <a:t>DES</a:t>
            </a:r>
          </a:p>
        </p:txBody>
      </p:sp>
      <p:sp>
        <p:nvSpPr>
          <p:cNvPr id="750600" name="Text Box 8"/>
          <p:cNvSpPr txBox="1">
            <a:spLocks noChangeArrowheads="1"/>
          </p:cNvSpPr>
          <p:nvPr/>
        </p:nvSpPr>
        <p:spPr bwMode="auto">
          <a:xfrm>
            <a:off x="6172200" y="3700464"/>
            <a:ext cx="254000" cy="244475"/>
          </a:xfrm>
          <a:prstGeom prst="rect">
            <a:avLst/>
          </a:prstGeom>
          <a:noFill/>
          <a:ln w="9525">
            <a:noFill/>
            <a:miter lim="800000"/>
            <a:headEnd/>
            <a:tailEnd/>
          </a:ln>
        </p:spPr>
        <p:txBody>
          <a:bodyPr wrap="none">
            <a:spAutoFit/>
          </a:bodyPr>
          <a:lstStyle/>
          <a:p>
            <a:r>
              <a:rPr lang="en-US" sz="1000"/>
              <a:t>1</a:t>
            </a:r>
          </a:p>
        </p:txBody>
      </p:sp>
      <p:sp>
        <p:nvSpPr>
          <p:cNvPr id="750601" name="Text Box 9"/>
          <p:cNvSpPr txBox="1">
            <a:spLocks noChangeArrowheads="1"/>
          </p:cNvSpPr>
          <p:nvPr/>
        </p:nvSpPr>
        <p:spPr bwMode="auto">
          <a:xfrm>
            <a:off x="4876800" y="3962401"/>
            <a:ext cx="985838" cy="244475"/>
          </a:xfrm>
          <a:prstGeom prst="rect">
            <a:avLst/>
          </a:prstGeom>
          <a:noFill/>
          <a:ln w="9525">
            <a:noFill/>
            <a:miter lim="800000"/>
            <a:headEnd/>
            <a:tailEnd/>
          </a:ln>
        </p:spPr>
        <p:txBody>
          <a:bodyPr wrap="none">
            <a:spAutoFit/>
          </a:bodyPr>
          <a:lstStyle/>
          <a:p>
            <a:r>
              <a:rPr lang="en-US" sz="1000"/>
              <a:t>Hamilton X-07</a:t>
            </a:r>
          </a:p>
        </p:txBody>
      </p:sp>
      <p:sp>
        <p:nvSpPr>
          <p:cNvPr id="750602" name="Text Box 10"/>
          <p:cNvSpPr txBox="1">
            <a:spLocks noChangeArrowheads="1"/>
          </p:cNvSpPr>
          <p:nvPr/>
        </p:nvSpPr>
        <p:spPr bwMode="auto">
          <a:xfrm>
            <a:off x="2209801" y="4724401"/>
            <a:ext cx="1038225" cy="244475"/>
          </a:xfrm>
          <a:prstGeom prst="rect">
            <a:avLst/>
          </a:prstGeom>
          <a:noFill/>
          <a:ln w="9525">
            <a:noFill/>
            <a:miter lim="800000"/>
            <a:headEnd/>
            <a:tailEnd/>
          </a:ln>
        </p:spPr>
        <p:txBody>
          <a:bodyPr wrap="none">
            <a:spAutoFit/>
          </a:bodyPr>
          <a:lstStyle/>
          <a:p>
            <a:r>
              <a:rPr lang="en-US" sz="1000"/>
              <a:t>Jim D. Armorer</a:t>
            </a:r>
          </a:p>
        </p:txBody>
      </p:sp>
      <p:sp>
        <p:nvSpPr>
          <p:cNvPr id="750603" name="Text Box 11"/>
          <p:cNvSpPr txBox="1">
            <a:spLocks noChangeArrowheads="1"/>
          </p:cNvSpPr>
          <p:nvPr/>
        </p:nvSpPr>
        <p:spPr bwMode="auto">
          <a:xfrm>
            <a:off x="4033839" y="4248151"/>
            <a:ext cx="1266825" cy="244475"/>
          </a:xfrm>
          <a:prstGeom prst="rect">
            <a:avLst/>
          </a:prstGeom>
          <a:noFill/>
          <a:ln w="9525">
            <a:noFill/>
            <a:miter lim="800000"/>
            <a:headEnd/>
            <a:tailEnd/>
          </a:ln>
        </p:spPr>
        <p:txBody>
          <a:bodyPr wrap="none">
            <a:spAutoFit/>
          </a:bodyPr>
          <a:lstStyle/>
          <a:p>
            <a:r>
              <a:rPr lang="en-US" sz="1000"/>
              <a:t>Joe Locksmith, PW</a:t>
            </a:r>
          </a:p>
        </p:txBody>
      </p:sp>
      <p:sp>
        <p:nvSpPr>
          <p:cNvPr id="750604" name="Text Box 12"/>
          <p:cNvSpPr txBox="1">
            <a:spLocks noChangeArrowheads="1"/>
          </p:cNvSpPr>
          <p:nvPr/>
        </p:nvSpPr>
        <p:spPr bwMode="auto">
          <a:xfrm>
            <a:off x="3810001" y="4724401"/>
            <a:ext cx="1935163" cy="244475"/>
          </a:xfrm>
          <a:prstGeom prst="rect">
            <a:avLst/>
          </a:prstGeom>
          <a:noFill/>
          <a:ln w="9525">
            <a:noFill/>
            <a:miter lim="800000"/>
            <a:headEnd/>
            <a:tailEnd/>
          </a:ln>
        </p:spPr>
        <p:txBody>
          <a:bodyPr wrap="none">
            <a:spAutoFit/>
          </a:bodyPr>
          <a:lstStyle/>
          <a:p>
            <a:r>
              <a:rPr lang="en-US" sz="1000"/>
              <a:t>232 Milford Drive, Junction City</a:t>
            </a:r>
          </a:p>
        </p:txBody>
      </p:sp>
      <p:sp>
        <p:nvSpPr>
          <p:cNvPr id="750605" name="Text Box 13"/>
          <p:cNvSpPr txBox="1">
            <a:spLocks noChangeArrowheads="1"/>
          </p:cNvSpPr>
          <p:nvPr/>
        </p:nvSpPr>
        <p:spPr bwMode="auto">
          <a:xfrm>
            <a:off x="3824289" y="4967289"/>
            <a:ext cx="1914525" cy="244475"/>
          </a:xfrm>
          <a:prstGeom prst="rect">
            <a:avLst/>
          </a:prstGeom>
          <a:noFill/>
          <a:ln w="9525">
            <a:noFill/>
            <a:miter lim="800000"/>
            <a:headEnd/>
            <a:tailEnd/>
          </a:ln>
        </p:spPr>
        <p:txBody>
          <a:bodyPr wrap="none">
            <a:spAutoFit/>
          </a:bodyPr>
          <a:lstStyle/>
          <a:p>
            <a:r>
              <a:rPr lang="en-US" sz="1000"/>
              <a:t>111 Crazy Circle, Junction City</a:t>
            </a:r>
          </a:p>
        </p:txBody>
      </p:sp>
      <p:sp>
        <p:nvSpPr>
          <p:cNvPr id="750606" name="Text Box 14"/>
          <p:cNvSpPr txBox="1">
            <a:spLocks noChangeArrowheads="1"/>
          </p:cNvSpPr>
          <p:nvPr/>
        </p:nvSpPr>
        <p:spPr bwMode="auto">
          <a:xfrm>
            <a:off x="2233614" y="4981576"/>
            <a:ext cx="815975" cy="244475"/>
          </a:xfrm>
          <a:prstGeom prst="rect">
            <a:avLst/>
          </a:prstGeom>
          <a:noFill/>
          <a:ln w="9525">
            <a:noFill/>
            <a:miter lim="800000"/>
            <a:headEnd/>
            <a:tailEnd/>
          </a:ln>
        </p:spPr>
        <p:txBody>
          <a:bodyPr wrap="none">
            <a:spAutoFit/>
          </a:bodyPr>
          <a:lstStyle/>
          <a:p>
            <a:r>
              <a:rPr lang="en-US" sz="1000"/>
              <a:t>I.B  Dmann</a:t>
            </a:r>
          </a:p>
        </p:txBody>
      </p:sp>
      <p:sp>
        <p:nvSpPr>
          <p:cNvPr id="750607" name="Text Box 15"/>
          <p:cNvSpPr txBox="1">
            <a:spLocks noChangeArrowheads="1"/>
          </p:cNvSpPr>
          <p:nvPr/>
        </p:nvSpPr>
        <p:spPr bwMode="auto">
          <a:xfrm>
            <a:off x="5943601" y="4724401"/>
            <a:ext cx="715963" cy="244475"/>
          </a:xfrm>
          <a:prstGeom prst="rect">
            <a:avLst/>
          </a:prstGeom>
          <a:noFill/>
          <a:ln w="9525">
            <a:noFill/>
            <a:miter lim="800000"/>
            <a:headEnd/>
            <a:tailEnd/>
          </a:ln>
        </p:spPr>
        <p:txBody>
          <a:bodyPr wrap="none">
            <a:spAutoFit/>
          </a:bodyPr>
          <a:lstStyle/>
          <a:p>
            <a:r>
              <a:rPr lang="en-US" sz="1000"/>
              <a:t>555-1010</a:t>
            </a:r>
          </a:p>
        </p:txBody>
      </p:sp>
      <p:sp>
        <p:nvSpPr>
          <p:cNvPr id="750608" name="Text Box 16"/>
          <p:cNvSpPr txBox="1">
            <a:spLocks noChangeArrowheads="1"/>
          </p:cNvSpPr>
          <p:nvPr/>
        </p:nvSpPr>
        <p:spPr bwMode="auto">
          <a:xfrm>
            <a:off x="5943601" y="4967289"/>
            <a:ext cx="715963" cy="244475"/>
          </a:xfrm>
          <a:prstGeom prst="rect">
            <a:avLst/>
          </a:prstGeom>
          <a:noFill/>
          <a:ln w="9525">
            <a:noFill/>
            <a:miter lim="800000"/>
            <a:headEnd/>
            <a:tailEnd/>
          </a:ln>
        </p:spPr>
        <p:txBody>
          <a:bodyPr wrap="none">
            <a:spAutoFit/>
          </a:bodyPr>
          <a:lstStyle/>
          <a:p>
            <a:r>
              <a:rPr lang="en-US" sz="1000"/>
              <a:t>555-2526</a:t>
            </a:r>
          </a:p>
        </p:txBody>
      </p:sp>
      <p:sp>
        <p:nvSpPr>
          <p:cNvPr id="750609" name="Text Box 17"/>
          <p:cNvSpPr txBox="1">
            <a:spLocks noChangeArrowheads="1"/>
          </p:cNvSpPr>
          <p:nvPr/>
        </p:nvSpPr>
        <p:spPr bwMode="auto">
          <a:xfrm>
            <a:off x="5954714" y="4005308"/>
            <a:ext cx="758541" cy="246221"/>
          </a:xfrm>
          <a:prstGeom prst="rect">
            <a:avLst/>
          </a:prstGeom>
          <a:noFill/>
          <a:ln w="9525">
            <a:noFill/>
            <a:miter lim="800000"/>
            <a:headEnd/>
            <a:tailEnd/>
          </a:ln>
        </p:spPr>
        <p:txBody>
          <a:bodyPr wrap="none">
            <a:spAutoFit/>
          </a:bodyPr>
          <a:lstStyle/>
          <a:p>
            <a:r>
              <a:rPr lang="en-US" sz="1000" dirty="0"/>
              <a:t>12 Mar 16</a:t>
            </a:r>
          </a:p>
        </p:txBody>
      </p:sp>
      <p:sp>
        <p:nvSpPr>
          <p:cNvPr id="750610" name="AutoShape 18"/>
          <p:cNvSpPr>
            <a:spLocks noChangeArrowheads="1"/>
          </p:cNvSpPr>
          <p:nvPr/>
        </p:nvSpPr>
        <p:spPr bwMode="auto">
          <a:xfrm>
            <a:off x="6781800" y="3048000"/>
            <a:ext cx="3429000" cy="1219200"/>
          </a:xfrm>
          <a:prstGeom prst="wedgeRoundRectCallout">
            <a:avLst>
              <a:gd name="adj1" fmla="val -67065"/>
              <a:gd name="adj2" fmla="val 87981"/>
              <a:gd name="adj3" fmla="val 16667"/>
            </a:avLst>
          </a:prstGeom>
          <a:solidFill>
            <a:schemeClr val="accent1"/>
          </a:solidFill>
          <a:ln w="9525">
            <a:solidFill>
              <a:schemeClr val="tx1"/>
            </a:solidFill>
            <a:miter lim="800000"/>
            <a:headEnd/>
            <a:tailEnd/>
          </a:ln>
        </p:spPr>
        <p:txBody>
          <a:bodyPr/>
          <a:lstStyle/>
          <a:p>
            <a:pPr algn="ctr"/>
            <a:r>
              <a:rPr lang="en-US" sz="1600" dirty="0"/>
              <a:t>If this SF700 is for an arms room, the personnel listed here must also be on the unaccompanied access roster.</a:t>
            </a:r>
          </a:p>
        </p:txBody>
      </p:sp>
      <p:sp>
        <p:nvSpPr>
          <p:cNvPr id="19"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Door Security</a:t>
            </a:r>
          </a:p>
        </p:txBody>
      </p:sp>
    </p:spTree>
    <p:extLst>
      <p:ext uri="{BB962C8B-B14F-4D97-AF65-F5344CB8AC3E}">
        <p14:creationId xmlns:p14="http://schemas.microsoft.com/office/powerpoint/2010/main" val="166231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50597"/>
                                        </p:tgtEl>
                                        <p:attrNameLst>
                                          <p:attrName>style.visibility</p:attrName>
                                        </p:attrNameLst>
                                      </p:cBhvr>
                                      <p:to>
                                        <p:strVal val="visible"/>
                                      </p:to>
                                    </p:set>
                                    <p:animEffect transition="in" filter="blinds(horizontal)">
                                      <p:cBhvr>
                                        <p:cTn id="7" dur="500"/>
                                        <p:tgtEl>
                                          <p:spTgt spid="750597"/>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750598"/>
                                        </p:tgtEl>
                                        <p:attrNameLst>
                                          <p:attrName>style.visibility</p:attrName>
                                        </p:attrNameLst>
                                      </p:cBhvr>
                                      <p:to>
                                        <p:strVal val="visible"/>
                                      </p:to>
                                    </p:set>
                                    <p:animEffect transition="in" filter="blinds(horizontal)">
                                      <p:cBhvr>
                                        <p:cTn id="11" dur="500"/>
                                        <p:tgtEl>
                                          <p:spTgt spid="750598"/>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750599"/>
                                        </p:tgtEl>
                                        <p:attrNameLst>
                                          <p:attrName>style.visibility</p:attrName>
                                        </p:attrNameLst>
                                      </p:cBhvr>
                                      <p:to>
                                        <p:strVal val="visible"/>
                                      </p:to>
                                    </p:set>
                                    <p:animEffect transition="in" filter="blinds(horizontal)">
                                      <p:cBhvr>
                                        <p:cTn id="15" dur="500"/>
                                        <p:tgtEl>
                                          <p:spTgt spid="750599"/>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750600"/>
                                        </p:tgtEl>
                                        <p:attrNameLst>
                                          <p:attrName>style.visibility</p:attrName>
                                        </p:attrNameLst>
                                      </p:cBhvr>
                                      <p:to>
                                        <p:strVal val="visible"/>
                                      </p:to>
                                    </p:set>
                                    <p:animEffect transition="in" filter="blinds(horizontal)">
                                      <p:cBhvr>
                                        <p:cTn id="19" dur="500"/>
                                        <p:tgtEl>
                                          <p:spTgt spid="750600"/>
                                        </p:tgtEl>
                                      </p:cBhvr>
                                    </p:animEffect>
                                  </p:childTnLst>
                                </p:cTn>
                              </p:par>
                            </p:childTnLst>
                          </p:cTn>
                        </p:par>
                        <p:par>
                          <p:cTn id="20" fill="hold">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750601"/>
                                        </p:tgtEl>
                                        <p:attrNameLst>
                                          <p:attrName>style.visibility</p:attrName>
                                        </p:attrNameLst>
                                      </p:cBhvr>
                                      <p:to>
                                        <p:strVal val="visible"/>
                                      </p:to>
                                    </p:set>
                                    <p:animEffect transition="in" filter="blinds(horizontal)">
                                      <p:cBhvr>
                                        <p:cTn id="23" dur="500"/>
                                        <p:tgtEl>
                                          <p:spTgt spid="750601"/>
                                        </p:tgtEl>
                                      </p:cBhvr>
                                    </p:animEffect>
                                  </p:childTnLst>
                                </p:cTn>
                              </p:par>
                            </p:childTnLst>
                          </p:cTn>
                        </p:par>
                        <p:par>
                          <p:cTn id="24" fill="hold">
                            <p:stCondLst>
                              <p:cond delay="2500"/>
                            </p:stCondLst>
                            <p:childTnLst>
                              <p:par>
                                <p:cTn id="25" presetID="3" presetClass="entr" presetSubtype="10" fill="hold" grpId="0" nodeType="afterEffect">
                                  <p:stCondLst>
                                    <p:cond delay="0"/>
                                  </p:stCondLst>
                                  <p:childTnLst>
                                    <p:set>
                                      <p:cBhvr>
                                        <p:cTn id="26" dur="1" fill="hold">
                                          <p:stCondLst>
                                            <p:cond delay="0"/>
                                          </p:stCondLst>
                                        </p:cTn>
                                        <p:tgtEl>
                                          <p:spTgt spid="750609"/>
                                        </p:tgtEl>
                                        <p:attrNameLst>
                                          <p:attrName>style.visibility</p:attrName>
                                        </p:attrNameLst>
                                      </p:cBhvr>
                                      <p:to>
                                        <p:strVal val="visible"/>
                                      </p:to>
                                    </p:set>
                                    <p:animEffect transition="in" filter="blinds(horizontal)">
                                      <p:cBhvr>
                                        <p:cTn id="27" dur="500"/>
                                        <p:tgtEl>
                                          <p:spTgt spid="750609"/>
                                        </p:tgtEl>
                                      </p:cBhvr>
                                    </p:animEffect>
                                  </p:childTnLst>
                                </p:cTn>
                              </p:par>
                            </p:childTnLst>
                          </p:cTn>
                        </p:par>
                        <p:par>
                          <p:cTn id="28" fill="hold">
                            <p:stCondLst>
                              <p:cond delay="3000"/>
                            </p:stCondLst>
                            <p:childTnLst>
                              <p:par>
                                <p:cTn id="29" presetID="3" presetClass="entr" presetSubtype="10" fill="hold" grpId="0" nodeType="afterEffect">
                                  <p:stCondLst>
                                    <p:cond delay="0"/>
                                  </p:stCondLst>
                                  <p:childTnLst>
                                    <p:set>
                                      <p:cBhvr>
                                        <p:cTn id="30" dur="1" fill="hold">
                                          <p:stCondLst>
                                            <p:cond delay="0"/>
                                          </p:stCondLst>
                                        </p:cTn>
                                        <p:tgtEl>
                                          <p:spTgt spid="750603"/>
                                        </p:tgtEl>
                                        <p:attrNameLst>
                                          <p:attrName>style.visibility</p:attrName>
                                        </p:attrNameLst>
                                      </p:cBhvr>
                                      <p:to>
                                        <p:strVal val="visible"/>
                                      </p:to>
                                    </p:set>
                                    <p:animEffect transition="in" filter="blinds(horizontal)">
                                      <p:cBhvr>
                                        <p:cTn id="31" dur="500"/>
                                        <p:tgtEl>
                                          <p:spTgt spid="750603"/>
                                        </p:tgtEl>
                                      </p:cBhvr>
                                    </p:animEffect>
                                  </p:childTnLst>
                                </p:cTn>
                              </p:par>
                            </p:childTnLst>
                          </p:cTn>
                        </p:par>
                        <p:par>
                          <p:cTn id="32" fill="hold">
                            <p:stCondLst>
                              <p:cond delay="3500"/>
                            </p:stCondLst>
                            <p:childTnLst>
                              <p:par>
                                <p:cTn id="33" presetID="3" presetClass="entr" presetSubtype="10" fill="hold" grpId="0" nodeType="afterEffect">
                                  <p:stCondLst>
                                    <p:cond delay="0"/>
                                  </p:stCondLst>
                                  <p:childTnLst>
                                    <p:set>
                                      <p:cBhvr>
                                        <p:cTn id="34" dur="1" fill="hold">
                                          <p:stCondLst>
                                            <p:cond delay="0"/>
                                          </p:stCondLst>
                                        </p:cTn>
                                        <p:tgtEl>
                                          <p:spTgt spid="750602"/>
                                        </p:tgtEl>
                                        <p:attrNameLst>
                                          <p:attrName>style.visibility</p:attrName>
                                        </p:attrNameLst>
                                      </p:cBhvr>
                                      <p:to>
                                        <p:strVal val="visible"/>
                                      </p:to>
                                    </p:set>
                                    <p:animEffect transition="in" filter="blinds(horizontal)">
                                      <p:cBhvr>
                                        <p:cTn id="35" dur="500"/>
                                        <p:tgtEl>
                                          <p:spTgt spid="750602"/>
                                        </p:tgtEl>
                                      </p:cBhvr>
                                    </p:animEffect>
                                  </p:childTnLst>
                                </p:cTn>
                              </p:par>
                            </p:childTnLst>
                          </p:cTn>
                        </p:par>
                        <p:par>
                          <p:cTn id="36" fill="hold">
                            <p:stCondLst>
                              <p:cond delay="4000"/>
                            </p:stCondLst>
                            <p:childTnLst>
                              <p:par>
                                <p:cTn id="37" presetID="3" presetClass="entr" presetSubtype="10" fill="hold" grpId="0" nodeType="afterEffect">
                                  <p:stCondLst>
                                    <p:cond delay="0"/>
                                  </p:stCondLst>
                                  <p:childTnLst>
                                    <p:set>
                                      <p:cBhvr>
                                        <p:cTn id="38" dur="1" fill="hold">
                                          <p:stCondLst>
                                            <p:cond delay="0"/>
                                          </p:stCondLst>
                                        </p:cTn>
                                        <p:tgtEl>
                                          <p:spTgt spid="750604"/>
                                        </p:tgtEl>
                                        <p:attrNameLst>
                                          <p:attrName>style.visibility</p:attrName>
                                        </p:attrNameLst>
                                      </p:cBhvr>
                                      <p:to>
                                        <p:strVal val="visible"/>
                                      </p:to>
                                    </p:set>
                                    <p:animEffect transition="in" filter="blinds(horizontal)">
                                      <p:cBhvr>
                                        <p:cTn id="39" dur="500"/>
                                        <p:tgtEl>
                                          <p:spTgt spid="750604"/>
                                        </p:tgtEl>
                                      </p:cBhvr>
                                    </p:animEffect>
                                  </p:childTnLst>
                                </p:cTn>
                              </p:par>
                            </p:childTnLst>
                          </p:cTn>
                        </p:par>
                        <p:par>
                          <p:cTn id="40" fill="hold">
                            <p:stCondLst>
                              <p:cond delay="4500"/>
                            </p:stCondLst>
                            <p:childTnLst>
                              <p:par>
                                <p:cTn id="41" presetID="3" presetClass="entr" presetSubtype="10" fill="hold" grpId="0" nodeType="afterEffect">
                                  <p:stCondLst>
                                    <p:cond delay="0"/>
                                  </p:stCondLst>
                                  <p:childTnLst>
                                    <p:set>
                                      <p:cBhvr>
                                        <p:cTn id="42" dur="1" fill="hold">
                                          <p:stCondLst>
                                            <p:cond delay="0"/>
                                          </p:stCondLst>
                                        </p:cTn>
                                        <p:tgtEl>
                                          <p:spTgt spid="750607"/>
                                        </p:tgtEl>
                                        <p:attrNameLst>
                                          <p:attrName>style.visibility</p:attrName>
                                        </p:attrNameLst>
                                      </p:cBhvr>
                                      <p:to>
                                        <p:strVal val="visible"/>
                                      </p:to>
                                    </p:set>
                                    <p:animEffect transition="in" filter="blinds(horizontal)">
                                      <p:cBhvr>
                                        <p:cTn id="43" dur="500"/>
                                        <p:tgtEl>
                                          <p:spTgt spid="750607"/>
                                        </p:tgtEl>
                                      </p:cBhvr>
                                    </p:animEffect>
                                  </p:childTnLst>
                                </p:cTn>
                              </p:par>
                            </p:childTnLst>
                          </p:cTn>
                        </p:par>
                        <p:par>
                          <p:cTn id="44" fill="hold">
                            <p:stCondLst>
                              <p:cond delay="5000"/>
                            </p:stCondLst>
                            <p:childTnLst>
                              <p:par>
                                <p:cTn id="45" presetID="3" presetClass="entr" presetSubtype="10" fill="hold" grpId="0" nodeType="afterEffect">
                                  <p:stCondLst>
                                    <p:cond delay="0"/>
                                  </p:stCondLst>
                                  <p:childTnLst>
                                    <p:set>
                                      <p:cBhvr>
                                        <p:cTn id="46" dur="1" fill="hold">
                                          <p:stCondLst>
                                            <p:cond delay="0"/>
                                          </p:stCondLst>
                                        </p:cTn>
                                        <p:tgtEl>
                                          <p:spTgt spid="750606"/>
                                        </p:tgtEl>
                                        <p:attrNameLst>
                                          <p:attrName>style.visibility</p:attrName>
                                        </p:attrNameLst>
                                      </p:cBhvr>
                                      <p:to>
                                        <p:strVal val="visible"/>
                                      </p:to>
                                    </p:set>
                                    <p:animEffect transition="in" filter="blinds(horizontal)">
                                      <p:cBhvr>
                                        <p:cTn id="47" dur="500"/>
                                        <p:tgtEl>
                                          <p:spTgt spid="750606"/>
                                        </p:tgtEl>
                                      </p:cBhvr>
                                    </p:animEffect>
                                  </p:childTnLst>
                                </p:cTn>
                              </p:par>
                            </p:childTnLst>
                          </p:cTn>
                        </p:par>
                        <p:par>
                          <p:cTn id="48" fill="hold">
                            <p:stCondLst>
                              <p:cond delay="5500"/>
                            </p:stCondLst>
                            <p:childTnLst>
                              <p:par>
                                <p:cTn id="49" presetID="3" presetClass="entr" presetSubtype="10" fill="hold" grpId="0" nodeType="afterEffect">
                                  <p:stCondLst>
                                    <p:cond delay="0"/>
                                  </p:stCondLst>
                                  <p:childTnLst>
                                    <p:set>
                                      <p:cBhvr>
                                        <p:cTn id="50" dur="1" fill="hold">
                                          <p:stCondLst>
                                            <p:cond delay="0"/>
                                          </p:stCondLst>
                                        </p:cTn>
                                        <p:tgtEl>
                                          <p:spTgt spid="750605"/>
                                        </p:tgtEl>
                                        <p:attrNameLst>
                                          <p:attrName>style.visibility</p:attrName>
                                        </p:attrNameLst>
                                      </p:cBhvr>
                                      <p:to>
                                        <p:strVal val="visible"/>
                                      </p:to>
                                    </p:set>
                                    <p:animEffect transition="in" filter="blinds(horizontal)">
                                      <p:cBhvr>
                                        <p:cTn id="51" dur="500"/>
                                        <p:tgtEl>
                                          <p:spTgt spid="750605"/>
                                        </p:tgtEl>
                                      </p:cBhvr>
                                    </p:animEffect>
                                  </p:childTnLst>
                                </p:cTn>
                              </p:par>
                            </p:childTnLst>
                          </p:cTn>
                        </p:par>
                        <p:par>
                          <p:cTn id="52" fill="hold">
                            <p:stCondLst>
                              <p:cond delay="6000"/>
                            </p:stCondLst>
                            <p:childTnLst>
                              <p:par>
                                <p:cTn id="53" presetID="3" presetClass="entr" presetSubtype="10" fill="hold" grpId="0" nodeType="afterEffect">
                                  <p:stCondLst>
                                    <p:cond delay="0"/>
                                  </p:stCondLst>
                                  <p:childTnLst>
                                    <p:set>
                                      <p:cBhvr>
                                        <p:cTn id="54" dur="1" fill="hold">
                                          <p:stCondLst>
                                            <p:cond delay="0"/>
                                          </p:stCondLst>
                                        </p:cTn>
                                        <p:tgtEl>
                                          <p:spTgt spid="750608"/>
                                        </p:tgtEl>
                                        <p:attrNameLst>
                                          <p:attrName>style.visibility</p:attrName>
                                        </p:attrNameLst>
                                      </p:cBhvr>
                                      <p:to>
                                        <p:strVal val="visible"/>
                                      </p:to>
                                    </p:set>
                                    <p:animEffect transition="in" filter="blinds(horizontal)">
                                      <p:cBhvr>
                                        <p:cTn id="55" dur="500"/>
                                        <p:tgtEl>
                                          <p:spTgt spid="750608"/>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7506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597" grpId="0"/>
      <p:bldP spid="750598" grpId="0"/>
      <p:bldP spid="750599" grpId="0"/>
      <p:bldP spid="750600" grpId="0"/>
      <p:bldP spid="750601" grpId="0"/>
      <p:bldP spid="750602" grpId="0"/>
      <p:bldP spid="750603" grpId="0"/>
      <p:bldP spid="750604" grpId="0"/>
      <p:bldP spid="750605" grpId="0"/>
      <p:bldP spid="750606" grpId="0"/>
      <p:bldP spid="750607" grpId="0"/>
      <p:bldP spid="750608" grpId="0"/>
      <p:bldP spid="750609" grpId="0"/>
      <p:bldP spid="7506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body" idx="4294967295"/>
          </p:nvPr>
        </p:nvSpPr>
        <p:spPr bwMode="auto">
          <a:xfrm>
            <a:off x="2074818" y="2460223"/>
            <a:ext cx="8229600" cy="340993"/>
          </a:xfrm>
          <a:prstGeom prst="rect">
            <a:avLst/>
          </a:prstGeom>
          <a:solidFill>
            <a:srgbClr val="FFFFFF"/>
          </a:solidFill>
          <a:ln>
            <a:miter lim="800000"/>
            <a:headEnd/>
            <a:tailEnd/>
          </a:ln>
        </p:spPr>
        <p:txBody>
          <a:bodyPr/>
          <a:lstStyle/>
          <a:p>
            <a:pPr lvl="1" eaLnBrk="1" hangingPunct="1"/>
            <a:r>
              <a:rPr lang="en-US" sz="1800" dirty="0"/>
              <a:t>The combination of the vault or container will be printed part 2a  </a:t>
            </a:r>
          </a:p>
        </p:txBody>
      </p:sp>
      <p:pic>
        <p:nvPicPr>
          <p:cNvPr id="56324" name="Picture 4" descr="http://www.tpub.com/content/advancement/14144/img/14144_219_1.jpg"/>
          <p:cNvPicPr>
            <a:picLocks noChangeAspect="1" noChangeArrowheads="1"/>
          </p:cNvPicPr>
          <p:nvPr/>
        </p:nvPicPr>
        <p:blipFill>
          <a:blip r:embed="rId3" r:link="rId4" cstate="print"/>
          <a:srcRect l="17833" t="1350" r="20000" b="3947"/>
          <a:stretch>
            <a:fillRect/>
          </a:stretch>
        </p:blipFill>
        <p:spPr bwMode="auto">
          <a:xfrm rot="5400000">
            <a:off x="4457700" y="266700"/>
            <a:ext cx="3429000" cy="8534400"/>
          </a:xfrm>
          <a:prstGeom prst="rect">
            <a:avLst/>
          </a:prstGeom>
          <a:noFill/>
          <a:ln w="9525">
            <a:noFill/>
            <a:miter lim="800000"/>
            <a:headEnd/>
            <a:tailEnd/>
          </a:ln>
        </p:spPr>
      </p:pic>
      <p:sp>
        <p:nvSpPr>
          <p:cNvPr id="56325" name="Text Box 5"/>
          <p:cNvSpPr txBox="1">
            <a:spLocks noChangeArrowheads="1"/>
          </p:cNvSpPr>
          <p:nvPr/>
        </p:nvSpPr>
        <p:spPr bwMode="auto">
          <a:xfrm>
            <a:off x="5029200" y="3468689"/>
            <a:ext cx="393700" cy="244475"/>
          </a:xfrm>
          <a:prstGeom prst="rect">
            <a:avLst/>
          </a:prstGeom>
          <a:noFill/>
          <a:ln w="9525">
            <a:noFill/>
            <a:miter lim="800000"/>
            <a:headEnd/>
            <a:tailEnd/>
          </a:ln>
        </p:spPr>
        <p:txBody>
          <a:bodyPr wrap="none">
            <a:spAutoFit/>
          </a:bodyPr>
          <a:lstStyle/>
          <a:p>
            <a:r>
              <a:rPr lang="en-US" sz="1000"/>
              <a:t>221</a:t>
            </a:r>
          </a:p>
        </p:txBody>
      </p:sp>
      <p:sp>
        <p:nvSpPr>
          <p:cNvPr id="56326" name="Text Box 6"/>
          <p:cNvSpPr txBox="1">
            <a:spLocks noChangeArrowheads="1"/>
          </p:cNvSpPr>
          <p:nvPr/>
        </p:nvSpPr>
        <p:spPr bwMode="auto">
          <a:xfrm>
            <a:off x="5867401" y="3429001"/>
            <a:ext cx="854075" cy="244475"/>
          </a:xfrm>
          <a:prstGeom prst="rect">
            <a:avLst/>
          </a:prstGeom>
          <a:noFill/>
          <a:ln w="9525">
            <a:noFill/>
            <a:miter lim="800000"/>
            <a:headEnd/>
            <a:tailEnd/>
          </a:ln>
        </p:spPr>
        <p:txBody>
          <a:bodyPr wrap="none">
            <a:spAutoFit/>
          </a:bodyPr>
          <a:lstStyle/>
          <a:p>
            <a:r>
              <a:rPr lang="en-US" sz="1000"/>
              <a:t>Arms Room</a:t>
            </a:r>
          </a:p>
        </p:txBody>
      </p:sp>
      <p:sp>
        <p:nvSpPr>
          <p:cNvPr id="56327" name="Text Box 7"/>
          <p:cNvSpPr txBox="1">
            <a:spLocks noChangeArrowheads="1"/>
          </p:cNvSpPr>
          <p:nvPr/>
        </p:nvSpPr>
        <p:spPr bwMode="auto">
          <a:xfrm>
            <a:off x="4038600" y="3714751"/>
            <a:ext cx="444500" cy="244475"/>
          </a:xfrm>
          <a:prstGeom prst="rect">
            <a:avLst/>
          </a:prstGeom>
          <a:noFill/>
          <a:ln w="9525">
            <a:noFill/>
            <a:miter lim="800000"/>
            <a:headEnd/>
            <a:tailEnd/>
          </a:ln>
        </p:spPr>
        <p:txBody>
          <a:bodyPr wrap="none">
            <a:spAutoFit/>
          </a:bodyPr>
          <a:lstStyle/>
          <a:p>
            <a:r>
              <a:rPr lang="en-US" sz="1000"/>
              <a:t>DES</a:t>
            </a:r>
          </a:p>
        </p:txBody>
      </p:sp>
      <p:sp>
        <p:nvSpPr>
          <p:cNvPr id="56328" name="Text Box 8"/>
          <p:cNvSpPr txBox="1">
            <a:spLocks noChangeArrowheads="1"/>
          </p:cNvSpPr>
          <p:nvPr/>
        </p:nvSpPr>
        <p:spPr bwMode="auto">
          <a:xfrm>
            <a:off x="6172200" y="3700464"/>
            <a:ext cx="254000" cy="244475"/>
          </a:xfrm>
          <a:prstGeom prst="rect">
            <a:avLst/>
          </a:prstGeom>
          <a:noFill/>
          <a:ln w="9525">
            <a:noFill/>
            <a:miter lim="800000"/>
            <a:headEnd/>
            <a:tailEnd/>
          </a:ln>
        </p:spPr>
        <p:txBody>
          <a:bodyPr wrap="none">
            <a:spAutoFit/>
          </a:bodyPr>
          <a:lstStyle/>
          <a:p>
            <a:r>
              <a:rPr lang="en-US" sz="1000"/>
              <a:t>1</a:t>
            </a:r>
          </a:p>
        </p:txBody>
      </p:sp>
      <p:sp>
        <p:nvSpPr>
          <p:cNvPr id="56329" name="Text Box 9"/>
          <p:cNvSpPr txBox="1">
            <a:spLocks noChangeArrowheads="1"/>
          </p:cNvSpPr>
          <p:nvPr/>
        </p:nvSpPr>
        <p:spPr bwMode="auto">
          <a:xfrm>
            <a:off x="4876800" y="3962401"/>
            <a:ext cx="985838" cy="244475"/>
          </a:xfrm>
          <a:prstGeom prst="rect">
            <a:avLst/>
          </a:prstGeom>
          <a:noFill/>
          <a:ln w="9525">
            <a:noFill/>
            <a:miter lim="800000"/>
            <a:headEnd/>
            <a:tailEnd/>
          </a:ln>
        </p:spPr>
        <p:txBody>
          <a:bodyPr wrap="none">
            <a:spAutoFit/>
          </a:bodyPr>
          <a:lstStyle/>
          <a:p>
            <a:r>
              <a:rPr lang="en-US" sz="1000"/>
              <a:t>Hamilton X-07</a:t>
            </a:r>
          </a:p>
        </p:txBody>
      </p:sp>
      <p:sp>
        <p:nvSpPr>
          <p:cNvPr id="56330" name="Text Box 10"/>
          <p:cNvSpPr txBox="1">
            <a:spLocks noChangeArrowheads="1"/>
          </p:cNvSpPr>
          <p:nvPr/>
        </p:nvSpPr>
        <p:spPr bwMode="auto">
          <a:xfrm>
            <a:off x="2209801" y="4724401"/>
            <a:ext cx="1038225" cy="244475"/>
          </a:xfrm>
          <a:prstGeom prst="rect">
            <a:avLst/>
          </a:prstGeom>
          <a:noFill/>
          <a:ln w="9525">
            <a:noFill/>
            <a:miter lim="800000"/>
            <a:headEnd/>
            <a:tailEnd/>
          </a:ln>
        </p:spPr>
        <p:txBody>
          <a:bodyPr wrap="none">
            <a:spAutoFit/>
          </a:bodyPr>
          <a:lstStyle/>
          <a:p>
            <a:r>
              <a:rPr lang="en-US" sz="1000"/>
              <a:t>Jim D. Armorer</a:t>
            </a:r>
          </a:p>
        </p:txBody>
      </p:sp>
      <p:sp>
        <p:nvSpPr>
          <p:cNvPr id="56331" name="Text Box 11"/>
          <p:cNvSpPr txBox="1">
            <a:spLocks noChangeArrowheads="1"/>
          </p:cNvSpPr>
          <p:nvPr/>
        </p:nvSpPr>
        <p:spPr bwMode="auto">
          <a:xfrm>
            <a:off x="4033839" y="4248151"/>
            <a:ext cx="1266825" cy="244475"/>
          </a:xfrm>
          <a:prstGeom prst="rect">
            <a:avLst/>
          </a:prstGeom>
          <a:noFill/>
          <a:ln w="9525">
            <a:noFill/>
            <a:miter lim="800000"/>
            <a:headEnd/>
            <a:tailEnd/>
          </a:ln>
        </p:spPr>
        <p:txBody>
          <a:bodyPr wrap="none">
            <a:spAutoFit/>
          </a:bodyPr>
          <a:lstStyle/>
          <a:p>
            <a:r>
              <a:rPr lang="en-US" sz="1000"/>
              <a:t>Joe Locksmith, PW</a:t>
            </a:r>
          </a:p>
        </p:txBody>
      </p:sp>
      <p:sp>
        <p:nvSpPr>
          <p:cNvPr id="56332" name="Text Box 12"/>
          <p:cNvSpPr txBox="1">
            <a:spLocks noChangeArrowheads="1"/>
          </p:cNvSpPr>
          <p:nvPr/>
        </p:nvSpPr>
        <p:spPr bwMode="auto">
          <a:xfrm>
            <a:off x="3810001" y="4724401"/>
            <a:ext cx="1935163" cy="244475"/>
          </a:xfrm>
          <a:prstGeom prst="rect">
            <a:avLst/>
          </a:prstGeom>
          <a:noFill/>
          <a:ln w="9525">
            <a:noFill/>
            <a:miter lim="800000"/>
            <a:headEnd/>
            <a:tailEnd/>
          </a:ln>
        </p:spPr>
        <p:txBody>
          <a:bodyPr wrap="none">
            <a:spAutoFit/>
          </a:bodyPr>
          <a:lstStyle/>
          <a:p>
            <a:r>
              <a:rPr lang="en-US" sz="1000"/>
              <a:t>232 Milford Drive, Junction City</a:t>
            </a:r>
          </a:p>
        </p:txBody>
      </p:sp>
      <p:sp>
        <p:nvSpPr>
          <p:cNvPr id="56333" name="Text Box 13"/>
          <p:cNvSpPr txBox="1">
            <a:spLocks noChangeArrowheads="1"/>
          </p:cNvSpPr>
          <p:nvPr/>
        </p:nvSpPr>
        <p:spPr bwMode="auto">
          <a:xfrm>
            <a:off x="3824289" y="4967289"/>
            <a:ext cx="1914525" cy="244475"/>
          </a:xfrm>
          <a:prstGeom prst="rect">
            <a:avLst/>
          </a:prstGeom>
          <a:noFill/>
          <a:ln w="9525">
            <a:noFill/>
            <a:miter lim="800000"/>
            <a:headEnd/>
            <a:tailEnd/>
          </a:ln>
        </p:spPr>
        <p:txBody>
          <a:bodyPr wrap="none">
            <a:spAutoFit/>
          </a:bodyPr>
          <a:lstStyle/>
          <a:p>
            <a:r>
              <a:rPr lang="en-US" sz="1000"/>
              <a:t>111 Crazy Circle, Junction City</a:t>
            </a:r>
          </a:p>
        </p:txBody>
      </p:sp>
      <p:sp>
        <p:nvSpPr>
          <p:cNvPr id="56334" name="Text Box 14"/>
          <p:cNvSpPr txBox="1">
            <a:spLocks noChangeArrowheads="1"/>
          </p:cNvSpPr>
          <p:nvPr/>
        </p:nvSpPr>
        <p:spPr bwMode="auto">
          <a:xfrm>
            <a:off x="2233614" y="4981576"/>
            <a:ext cx="815975" cy="244475"/>
          </a:xfrm>
          <a:prstGeom prst="rect">
            <a:avLst/>
          </a:prstGeom>
          <a:noFill/>
          <a:ln w="9525">
            <a:noFill/>
            <a:miter lim="800000"/>
            <a:headEnd/>
            <a:tailEnd/>
          </a:ln>
        </p:spPr>
        <p:txBody>
          <a:bodyPr wrap="none">
            <a:spAutoFit/>
          </a:bodyPr>
          <a:lstStyle/>
          <a:p>
            <a:r>
              <a:rPr lang="en-US" sz="1000"/>
              <a:t>I.B  Dmann</a:t>
            </a:r>
          </a:p>
        </p:txBody>
      </p:sp>
      <p:sp>
        <p:nvSpPr>
          <p:cNvPr id="56335" name="Text Box 15"/>
          <p:cNvSpPr txBox="1">
            <a:spLocks noChangeArrowheads="1"/>
          </p:cNvSpPr>
          <p:nvPr/>
        </p:nvSpPr>
        <p:spPr bwMode="auto">
          <a:xfrm>
            <a:off x="5943601" y="4724401"/>
            <a:ext cx="715963" cy="244475"/>
          </a:xfrm>
          <a:prstGeom prst="rect">
            <a:avLst/>
          </a:prstGeom>
          <a:noFill/>
          <a:ln w="9525">
            <a:noFill/>
            <a:miter lim="800000"/>
            <a:headEnd/>
            <a:tailEnd/>
          </a:ln>
        </p:spPr>
        <p:txBody>
          <a:bodyPr wrap="none">
            <a:spAutoFit/>
          </a:bodyPr>
          <a:lstStyle/>
          <a:p>
            <a:r>
              <a:rPr lang="en-US" sz="1000"/>
              <a:t>555-1010</a:t>
            </a:r>
          </a:p>
        </p:txBody>
      </p:sp>
      <p:sp>
        <p:nvSpPr>
          <p:cNvPr id="56336" name="Text Box 16"/>
          <p:cNvSpPr txBox="1">
            <a:spLocks noChangeArrowheads="1"/>
          </p:cNvSpPr>
          <p:nvPr/>
        </p:nvSpPr>
        <p:spPr bwMode="auto">
          <a:xfrm>
            <a:off x="5943601" y="4967289"/>
            <a:ext cx="715963" cy="244475"/>
          </a:xfrm>
          <a:prstGeom prst="rect">
            <a:avLst/>
          </a:prstGeom>
          <a:noFill/>
          <a:ln w="9525">
            <a:noFill/>
            <a:miter lim="800000"/>
            <a:headEnd/>
            <a:tailEnd/>
          </a:ln>
        </p:spPr>
        <p:txBody>
          <a:bodyPr wrap="none">
            <a:spAutoFit/>
          </a:bodyPr>
          <a:lstStyle/>
          <a:p>
            <a:r>
              <a:rPr lang="en-US" sz="1000"/>
              <a:t>555-2526</a:t>
            </a:r>
          </a:p>
        </p:txBody>
      </p:sp>
      <p:sp>
        <p:nvSpPr>
          <p:cNvPr id="752657" name="Text Box 17"/>
          <p:cNvSpPr txBox="1">
            <a:spLocks noChangeArrowheads="1"/>
          </p:cNvSpPr>
          <p:nvPr/>
        </p:nvSpPr>
        <p:spPr bwMode="auto">
          <a:xfrm>
            <a:off x="9720263" y="3981451"/>
            <a:ext cx="323850" cy="244475"/>
          </a:xfrm>
          <a:prstGeom prst="rect">
            <a:avLst/>
          </a:prstGeom>
          <a:noFill/>
          <a:ln w="9525">
            <a:noFill/>
            <a:miter lim="800000"/>
            <a:headEnd/>
            <a:tailEnd/>
          </a:ln>
        </p:spPr>
        <p:txBody>
          <a:bodyPr wrap="none">
            <a:spAutoFit/>
          </a:bodyPr>
          <a:lstStyle/>
          <a:p>
            <a:r>
              <a:rPr lang="en-US" sz="1000"/>
              <a:t>22</a:t>
            </a:r>
          </a:p>
        </p:txBody>
      </p:sp>
      <p:sp>
        <p:nvSpPr>
          <p:cNvPr id="752658" name="Oval 18"/>
          <p:cNvSpPr>
            <a:spLocks noChangeArrowheads="1"/>
          </p:cNvSpPr>
          <p:nvPr/>
        </p:nvSpPr>
        <p:spPr bwMode="auto">
          <a:xfrm>
            <a:off x="9269413" y="4086225"/>
            <a:ext cx="228600" cy="152400"/>
          </a:xfrm>
          <a:prstGeom prst="ellipse">
            <a:avLst/>
          </a:prstGeom>
          <a:noFill/>
          <a:ln w="9525">
            <a:solidFill>
              <a:schemeClr val="tx1"/>
            </a:solidFill>
            <a:round/>
            <a:headEnd/>
            <a:tailEnd/>
          </a:ln>
        </p:spPr>
        <p:txBody>
          <a:bodyPr wrap="none" anchor="ctr"/>
          <a:lstStyle/>
          <a:p>
            <a:endParaRPr lang="en-US"/>
          </a:p>
        </p:txBody>
      </p:sp>
      <p:sp>
        <p:nvSpPr>
          <p:cNvPr id="752659" name="Text Box 19"/>
          <p:cNvSpPr txBox="1">
            <a:spLocks noChangeArrowheads="1"/>
          </p:cNvSpPr>
          <p:nvPr/>
        </p:nvSpPr>
        <p:spPr bwMode="auto">
          <a:xfrm>
            <a:off x="9726613" y="4129089"/>
            <a:ext cx="323850" cy="244475"/>
          </a:xfrm>
          <a:prstGeom prst="rect">
            <a:avLst/>
          </a:prstGeom>
          <a:noFill/>
          <a:ln w="9525">
            <a:noFill/>
            <a:miter lim="800000"/>
            <a:headEnd/>
            <a:tailEnd/>
          </a:ln>
        </p:spPr>
        <p:txBody>
          <a:bodyPr wrap="none">
            <a:spAutoFit/>
          </a:bodyPr>
          <a:lstStyle/>
          <a:p>
            <a:r>
              <a:rPr lang="en-US" sz="1000"/>
              <a:t>45</a:t>
            </a:r>
          </a:p>
        </p:txBody>
      </p:sp>
      <p:sp>
        <p:nvSpPr>
          <p:cNvPr id="752660" name="Oval 20"/>
          <p:cNvSpPr>
            <a:spLocks noChangeArrowheads="1"/>
          </p:cNvSpPr>
          <p:nvPr/>
        </p:nvSpPr>
        <p:spPr bwMode="auto">
          <a:xfrm>
            <a:off x="9053513" y="4224338"/>
            <a:ext cx="228600" cy="152400"/>
          </a:xfrm>
          <a:prstGeom prst="ellipse">
            <a:avLst/>
          </a:prstGeom>
          <a:noFill/>
          <a:ln w="9525">
            <a:solidFill>
              <a:schemeClr val="tx1"/>
            </a:solidFill>
            <a:round/>
            <a:headEnd/>
            <a:tailEnd/>
          </a:ln>
        </p:spPr>
        <p:txBody>
          <a:bodyPr wrap="none" anchor="ctr"/>
          <a:lstStyle/>
          <a:p>
            <a:endParaRPr lang="en-US"/>
          </a:p>
        </p:txBody>
      </p:sp>
      <p:sp>
        <p:nvSpPr>
          <p:cNvPr id="752661" name="Text Box 21"/>
          <p:cNvSpPr txBox="1">
            <a:spLocks noChangeArrowheads="1"/>
          </p:cNvSpPr>
          <p:nvPr/>
        </p:nvSpPr>
        <p:spPr bwMode="auto">
          <a:xfrm>
            <a:off x="9720263" y="4267201"/>
            <a:ext cx="323850" cy="244475"/>
          </a:xfrm>
          <a:prstGeom prst="rect">
            <a:avLst/>
          </a:prstGeom>
          <a:noFill/>
          <a:ln w="9525">
            <a:noFill/>
            <a:miter lim="800000"/>
            <a:headEnd/>
            <a:tailEnd/>
          </a:ln>
        </p:spPr>
        <p:txBody>
          <a:bodyPr wrap="none">
            <a:spAutoFit/>
          </a:bodyPr>
          <a:lstStyle/>
          <a:p>
            <a:r>
              <a:rPr lang="en-US" sz="1000"/>
              <a:t>76</a:t>
            </a:r>
          </a:p>
        </p:txBody>
      </p:sp>
      <p:sp>
        <p:nvSpPr>
          <p:cNvPr id="752662" name="Oval 22"/>
          <p:cNvSpPr>
            <a:spLocks noChangeArrowheads="1"/>
          </p:cNvSpPr>
          <p:nvPr/>
        </p:nvSpPr>
        <p:spPr bwMode="auto">
          <a:xfrm>
            <a:off x="9277350" y="4343400"/>
            <a:ext cx="228600" cy="152400"/>
          </a:xfrm>
          <a:prstGeom prst="ellipse">
            <a:avLst/>
          </a:prstGeom>
          <a:noFill/>
          <a:ln w="9525">
            <a:solidFill>
              <a:schemeClr val="tx1"/>
            </a:solidFill>
            <a:round/>
            <a:headEnd/>
            <a:tailEnd/>
          </a:ln>
        </p:spPr>
        <p:txBody>
          <a:bodyPr wrap="none" anchor="ctr"/>
          <a:lstStyle/>
          <a:p>
            <a:endParaRPr lang="en-US"/>
          </a:p>
        </p:txBody>
      </p:sp>
      <p:sp>
        <p:nvSpPr>
          <p:cNvPr id="752663" name="Text Box 23"/>
          <p:cNvSpPr txBox="1">
            <a:spLocks noChangeArrowheads="1"/>
          </p:cNvSpPr>
          <p:nvPr/>
        </p:nvSpPr>
        <p:spPr bwMode="auto">
          <a:xfrm>
            <a:off x="9048751" y="3319463"/>
            <a:ext cx="282575" cy="304800"/>
          </a:xfrm>
          <a:prstGeom prst="rect">
            <a:avLst/>
          </a:prstGeom>
          <a:noFill/>
          <a:ln w="9525">
            <a:noFill/>
            <a:miter lim="800000"/>
            <a:headEnd/>
            <a:tailEnd/>
          </a:ln>
        </p:spPr>
        <p:txBody>
          <a:bodyPr wrap="none">
            <a:spAutoFit/>
          </a:bodyPr>
          <a:lstStyle/>
          <a:p>
            <a:r>
              <a:rPr lang="en-US" sz="1400" b="1"/>
              <a:t>1</a:t>
            </a:r>
          </a:p>
        </p:txBody>
      </p:sp>
      <p:sp>
        <p:nvSpPr>
          <p:cNvPr id="56344" name="Text Box 24"/>
          <p:cNvSpPr txBox="1">
            <a:spLocks noChangeArrowheads="1"/>
          </p:cNvSpPr>
          <p:nvPr/>
        </p:nvSpPr>
        <p:spPr bwMode="auto">
          <a:xfrm>
            <a:off x="5954714" y="4005308"/>
            <a:ext cx="758541" cy="246221"/>
          </a:xfrm>
          <a:prstGeom prst="rect">
            <a:avLst/>
          </a:prstGeom>
          <a:noFill/>
          <a:ln w="9525">
            <a:noFill/>
            <a:miter lim="800000"/>
            <a:headEnd/>
            <a:tailEnd/>
          </a:ln>
        </p:spPr>
        <p:txBody>
          <a:bodyPr wrap="none">
            <a:spAutoFit/>
          </a:bodyPr>
          <a:lstStyle/>
          <a:p>
            <a:r>
              <a:rPr lang="en-US" sz="1000" dirty="0"/>
              <a:t>12 Mar 16</a:t>
            </a:r>
          </a:p>
        </p:txBody>
      </p:sp>
      <p:sp>
        <p:nvSpPr>
          <p:cNvPr id="25"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Door Security</a:t>
            </a:r>
          </a:p>
        </p:txBody>
      </p:sp>
    </p:spTree>
    <p:extLst>
      <p:ext uri="{BB962C8B-B14F-4D97-AF65-F5344CB8AC3E}">
        <p14:creationId xmlns:p14="http://schemas.microsoft.com/office/powerpoint/2010/main" val="4002948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52663"/>
                                        </p:tgtEl>
                                        <p:attrNameLst>
                                          <p:attrName>style.visibility</p:attrName>
                                        </p:attrNameLst>
                                      </p:cBhvr>
                                      <p:to>
                                        <p:strVal val="visible"/>
                                      </p:to>
                                    </p:set>
                                    <p:animEffect transition="in" filter="blinds(horizontal)">
                                      <p:cBhvr>
                                        <p:cTn id="7" dur="500"/>
                                        <p:tgtEl>
                                          <p:spTgt spid="752663"/>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752658"/>
                                        </p:tgtEl>
                                        <p:attrNameLst>
                                          <p:attrName>style.visibility</p:attrName>
                                        </p:attrNameLst>
                                      </p:cBhvr>
                                      <p:to>
                                        <p:strVal val="visible"/>
                                      </p:to>
                                    </p:set>
                                    <p:animEffect transition="in" filter="blinds(horizontal)">
                                      <p:cBhvr>
                                        <p:cTn id="11" dur="500"/>
                                        <p:tgtEl>
                                          <p:spTgt spid="752658"/>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752657"/>
                                        </p:tgtEl>
                                        <p:attrNameLst>
                                          <p:attrName>style.visibility</p:attrName>
                                        </p:attrNameLst>
                                      </p:cBhvr>
                                      <p:to>
                                        <p:strVal val="visible"/>
                                      </p:to>
                                    </p:set>
                                    <p:animEffect transition="in" filter="blinds(horizontal)">
                                      <p:cBhvr>
                                        <p:cTn id="15" dur="500"/>
                                        <p:tgtEl>
                                          <p:spTgt spid="752657"/>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752660"/>
                                        </p:tgtEl>
                                        <p:attrNameLst>
                                          <p:attrName>style.visibility</p:attrName>
                                        </p:attrNameLst>
                                      </p:cBhvr>
                                      <p:to>
                                        <p:strVal val="visible"/>
                                      </p:to>
                                    </p:set>
                                    <p:animEffect transition="in" filter="blinds(horizontal)">
                                      <p:cBhvr>
                                        <p:cTn id="19" dur="500"/>
                                        <p:tgtEl>
                                          <p:spTgt spid="752660"/>
                                        </p:tgtEl>
                                      </p:cBhvr>
                                    </p:animEffect>
                                  </p:childTnLst>
                                </p:cTn>
                              </p:par>
                            </p:childTnLst>
                          </p:cTn>
                        </p:par>
                        <p:par>
                          <p:cTn id="20" fill="hold">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752659"/>
                                        </p:tgtEl>
                                        <p:attrNameLst>
                                          <p:attrName>style.visibility</p:attrName>
                                        </p:attrNameLst>
                                      </p:cBhvr>
                                      <p:to>
                                        <p:strVal val="visible"/>
                                      </p:to>
                                    </p:set>
                                    <p:animEffect transition="in" filter="blinds(horizontal)">
                                      <p:cBhvr>
                                        <p:cTn id="23" dur="500"/>
                                        <p:tgtEl>
                                          <p:spTgt spid="752659"/>
                                        </p:tgtEl>
                                      </p:cBhvr>
                                    </p:animEffect>
                                  </p:childTnLst>
                                </p:cTn>
                              </p:par>
                            </p:childTnLst>
                          </p:cTn>
                        </p:par>
                        <p:par>
                          <p:cTn id="24" fill="hold">
                            <p:stCondLst>
                              <p:cond delay="2500"/>
                            </p:stCondLst>
                            <p:childTnLst>
                              <p:par>
                                <p:cTn id="25" presetID="3" presetClass="entr" presetSubtype="10" fill="hold" grpId="0" nodeType="afterEffect">
                                  <p:stCondLst>
                                    <p:cond delay="0"/>
                                  </p:stCondLst>
                                  <p:childTnLst>
                                    <p:set>
                                      <p:cBhvr>
                                        <p:cTn id="26" dur="1" fill="hold">
                                          <p:stCondLst>
                                            <p:cond delay="0"/>
                                          </p:stCondLst>
                                        </p:cTn>
                                        <p:tgtEl>
                                          <p:spTgt spid="752662"/>
                                        </p:tgtEl>
                                        <p:attrNameLst>
                                          <p:attrName>style.visibility</p:attrName>
                                        </p:attrNameLst>
                                      </p:cBhvr>
                                      <p:to>
                                        <p:strVal val="visible"/>
                                      </p:to>
                                    </p:set>
                                    <p:animEffect transition="in" filter="blinds(horizontal)">
                                      <p:cBhvr>
                                        <p:cTn id="27" dur="500"/>
                                        <p:tgtEl>
                                          <p:spTgt spid="752662"/>
                                        </p:tgtEl>
                                      </p:cBhvr>
                                    </p:animEffect>
                                  </p:childTnLst>
                                </p:cTn>
                              </p:par>
                            </p:childTnLst>
                          </p:cTn>
                        </p:par>
                        <p:par>
                          <p:cTn id="28" fill="hold">
                            <p:stCondLst>
                              <p:cond delay="3000"/>
                            </p:stCondLst>
                            <p:childTnLst>
                              <p:par>
                                <p:cTn id="29" presetID="3" presetClass="entr" presetSubtype="10" fill="hold" grpId="0" nodeType="afterEffect">
                                  <p:stCondLst>
                                    <p:cond delay="0"/>
                                  </p:stCondLst>
                                  <p:childTnLst>
                                    <p:set>
                                      <p:cBhvr>
                                        <p:cTn id="30" dur="1" fill="hold">
                                          <p:stCondLst>
                                            <p:cond delay="0"/>
                                          </p:stCondLst>
                                        </p:cTn>
                                        <p:tgtEl>
                                          <p:spTgt spid="752661"/>
                                        </p:tgtEl>
                                        <p:attrNameLst>
                                          <p:attrName>style.visibility</p:attrName>
                                        </p:attrNameLst>
                                      </p:cBhvr>
                                      <p:to>
                                        <p:strVal val="visible"/>
                                      </p:to>
                                    </p:set>
                                    <p:animEffect transition="in" filter="blinds(horizontal)">
                                      <p:cBhvr>
                                        <p:cTn id="31" dur="500"/>
                                        <p:tgtEl>
                                          <p:spTgt spid="752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2657" grpId="0"/>
      <p:bldP spid="752658" grpId="0" animBg="1"/>
      <p:bldP spid="752659" grpId="0"/>
      <p:bldP spid="752660" grpId="0" animBg="1"/>
      <p:bldP spid="752661" grpId="0"/>
      <p:bldP spid="752662" grpId="0" animBg="1"/>
      <p:bldP spid="75266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www.tpub.com/content/advancement/14144/img/14144_219_1.jpg"/>
          <p:cNvPicPr>
            <a:picLocks noChangeAspect="1" noChangeArrowheads="1"/>
          </p:cNvPicPr>
          <p:nvPr/>
        </p:nvPicPr>
        <p:blipFill>
          <a:blip r:embed="rId3" r:link="rId4" cstate="print"/>
          <a:srcRect l="18834" t="28572" r="23000"/>
          <a:stretch>
            <a:fillRect/>
          </a:stretch>
        </p:blipFill>
        <p:spPr bwMode="auto">
          <a:xfrm rot="5400000">
            <a:off x="3167063" y="1347788"/>
            <a:ext cx="3190875" cy="6286500"/>
          </a:xfrm>
          <a:prstGeom prst="rect">
            <a:avLst/>
          </a:prstGeom>
          <a:noFill/>
          <a:ln w="9525">
            <a:noFill/>
            <a:miter lim="800000"/>
            <a:headEnd/>
            <a:tailEnd/>
          </a:ln>
        </p:spPr>
      </p:pic>
      <p:sp>
        <p:nvSpPr>
          <p:cNvPr id="57347" name="Rectangle 3"/>
          <p:cNvSpPr>
            <a:spLocks noGrp="1" noChangeArrowheads="1"/>
          </p:cNvSpPr>
          <p:nvPr>
            <p:ph type="body" idx="4294967295"/>
          </p:nvPr>
        </p:nvSpPr>
        <p:spPr bwMode="auto">
          <a:xfrm>
            <a:off x="2078489" y="2529273"/>
            <a:ext cx="8229600" cy="251778"/>
          </a:xfrm>
          <a:prstGeom prst="rect">
            <a:avLst/>
          </a:prstGeom>
          <a:solidFill>
            <a:srgbClr val="FFFFFF"/>
          </a:solidFill>
          <a:ln>
            <a:miter lim="800000"/>
            <a:headEnd/>
            <a:tailEnd/>
          </a:ln>
        </p:spPr>
        <p:txBody>
          <a:bodyPr/>
          <a:lstStyle/>
          <a:p>
            <a:pPr lvl="1" eaLnBrk="1" hangingPunct="1">
              <a:lnSpc>
                <a:spcPct val="80000"/>
              </a:lnSpc>
            </a:pPr>
            <a:r>
              <a:rPr lang="en-US" sz="1800" dirty="0"/>
              <a:t>Part 2A will be detached and inserted in the envelope, (part 2)</a:t>
            </a:r>
          </a:p>
          <a:p>
            <a:pPr lvl="1" eaLnBrk="1" hangingPunct="1">
              <a:lnSpc>
                <a:spcPct val="80000"/>
              </a:lnSpc>
            </a:pPr>
            <a:endParaRPr lang="en-US" sz="1050" dirty="0"/>
          </a:p>
        </p:txBody>
      </p:sp>
      <p:sp>
        <p:nvSpPr>
          <p:cNvPr id="57349" name="Text Box 5"/>
          <p:cNvSpPr txBox="1">
            <a:spLocks noChangeArrowheads="1"/>
          </p:cNvSpPr>
          <p:nvPr/>
        </p:nvSpPr>
        <p:spPr bwMode="auto">
          <a:xfrm>
            <a:off x="5029200" y="3468689"/>
            <a:ext cx="393700" cy="244475"/>
          </a:xfrm>
          <a:prstGeom prst="rect">
            <a:avLst/>
          </a:prstGeom>
          <a:noFill/>
          <a:ln w="9525">
            <a:noFill/>
            <a:miter lim="800000"/>
            <a:headEnd/>
            <a:tailEnd/>
          </a:ln>
        </p:spPr>
        <p:txBody>
          <a:bodyPr wrap="none">
            <a:spAutoFit/>
          </a:bodyPr>
          <a:lstStyle/>
          <a:p>
            <a:r>
              <a:rPr lang="en-US" sz="1000"/>
              <a:t>221</a:t>
            </a:r>
          </a:p>
        </p:txBody>
      </p:sp>
      <p:sp>
        <p:nvSpPr>
          <p:cNvPr id="57350" name="Text Box 6"/>
          <p:cNvSpPr txBox="1">
            <a:spLocks noChangeArrowheads="1"/>
          </p:cNvSpPr>
          <p:nvPr/>
        </p:nvSpPr>
        <p:spPr bwMode="auto">
          <a:xfrm>
            <a:off x="5867401" y="3429001"/>
            <a:ext cx="854075" cy="244475"/>
          </a:xfrm>
          <a:prstGeom prst="rect">
            <a:avLst/>
          </a:prstGeom>
          <a:noFill/>
          <a:ln w="9525">
            <a:noFill/>
            <a:miter lim="800000"/>
            <a:headEnd/>
            <a:tailEnd/>
          </a:ln>
        </p:spPr>
        <p:txBody>
          <a:bodyPr wrap="none">
            <a:spAutoFit/>
          </a:bodyPr>
          <a:lstStyle/>
          <a:p>
            <a:r>
              <a:rPr lang="en-US" sz="1000"/>
              <a:t>Arms Room</a:t>
            </a:r>
          </a:p>
        </p:txBody>
      </p:sp>
      <p:sp>
        <p:nvSpPr>
          <p:cNvPr id="57351" name="Text Box 7"/>
          <p:cNvSpPr txBox="1">
            <a:spLocks noChangeArrowheads="1"/>
          </p:cNvSpPr>
          <p:nvPr/>
        </p:nvSpPr>
        <p:spPr bwMode="auto">
          <a:xfrm>
            <a:off x="4038600" y="3714751"/>
            <a:ext cx="444500" cy="244475"/>
          </a:xfrm>
          <a:prstGeom prst="rect">
            <a:avLst/>
          </a:prstGeom>
          <a:noFill/>
          <a:ln w="9525">
            <a:noFill/>
            <a:miter lim="800000"/>
            <a:headEnd/>
            <a:tailEnd/>
          </a:ln>
        </p:spPr>
        <p:txBody>
          <a:bodyPr wrap="none">
            <a:spAutoFit/>
          </a:bodyPr>
          <a:lstStyle/>
          <a:p>
            <a:r>
              <a:rPr lang="en-US" sz="1000"/>
              <a:t>DES</a:t>
            </a:r>
          </a:p>
        </p:txBody>
      </p:sp>
      <p:sp>
        <p:nvSpPr>
          <p:cNvPr id="57352" name="Text Box 8"/>
          <p:cNvSpPr txBox="1">
            <a:spLocks noChangeArrowheads="1"/>
          </p:cNvSpPr>
          <p:nvPr/>
        </p:nvSpPr>
        <p:spPr bwMode="auto">
          <a:xfrm>
            <a:off x="6172200" y="3700464"/>
            <a:ext cx="254000" cy="244475"/>
          </a:xfrm>
          <a:prstGeom prst="rect">
            <a:avLst/>
          </a:prstGeom>
          <a:noFill/>
          <a:ln w="9525">
            <a:noFill/>
            <a:miter lim="800000"/>
            <a:headEnd/>
            <a:tailEnd/>
          </a:ln>
        </p:spPr>
        <p:txBody>
          <a:bodyPr wrap="none">
            <a:spAutoFit/>
          </a:bodyPr>
          <a:lstStyle/>
          <a:p>
            <a:r>
              <a:rPr lang="en-US" sz="1000"/>
              <a:t>1</a:t>
            </a:r>
          </a:p>
        </p:txBody>
      </p:sp>
      <p:sp>
        <p:nvSpPr>
          <p:cNvPr id="57353" name="Text Box 9"/>
          <p:cNvSpPr txBox="1">
            <a:spLocks noChangeArrowheads="1"/>
          </p:cNvSpPr>
          <p:nvPr/>
        </p:nvSpPr>
        <p:spPr bwMode="auto">
          <a:xfrm>
            <a:off x="4876800" y="3962401"/>
            <a:ext cx="985838" cy="244475"/>
          </a:xfrm>
          <a:prstGeom prst="rect">
            <a:avLst/>
          </a:prstGeom>
          <a:noFill/>
          <a:ln w="9525">
            <a:noFill/>
            <a:miter lim="800000"/>
            <a:headEnd/>
            <a:tailEnd/>
          </a:ln>
        </p:spPr>
        <p:txBody>
          <a:bodyPr wrap="none">
            <a:spAutoFit/>
          </a:bodyPr>
          <a:lstStyle/>
          <a:p>
            <a:r>
              <a:rPr lang="en-US" sz="1000"/>
              <a:t>Hamilton X-07</a:t>
            </a:r>
          </a:p>
        </p:txBody>
      </p:sp>
      <p:sp>
        <p:nvSpPr>
          <p:cNvPr id="57354" name="Text Box 10"/>
          <p:cNvSpPr txBox="1">
            <a:spLocks noChangeArrowheads="1"/>
          </p:cNvSpPr>
          <p:nvPr/>
        </p:nvSpPr>
        <p:spPr bwMode="auto">
          <a:xfrm>
            <a:off x="2209801" y="4724401"/>
            <a:ext cx="1038225" cy="244475"/>
          </a:xfrm>
          <a:prstGeom prst="rect">
            <a:avLst/>
          </a:prstGeom>
          <a:noFill/>
          <a:ln w="9525">
            <a:noFill/>
            <a:miter lim="800000"/>
            <a:headEnd/>
            <a:tailEnd/>
          </a:ln>
        </p:spPr>
        <p:txBody>
          <a:bodyPr wrap="none">
            <a:spAutoFit/>
          </a:bodyPr>
          <a:lstStyle/>
          <a:p>
            <a:r>
              <a:rPr lang="en-US" sz="1000"/>
              <a:t>Jim D. Armorer</a:t>
            </a:r>
          </a:p>
        </p:txBody>
      </p:sp>
      <p:sp>
        <p:nvSpPr>
          <p:cNvPr id="57355" name="Text Box 11"/>
          <p:cNvSpPr txBox="1">
            <a:spLocks noChangeArrowheads="1"/>
          </p:cNvSpPr>
          <p:nvPr/>
        </p:nvSpPr>
        <p:spPr bwMode="auto">
          <a:xfrm>
            <a:off x="4033839" y="4248151"/>
            <a:ext cx="1266825" cy="244475"/>
          </a:xfrm>
          <a:prstGeom prst="rect">
            <a:avLst/>
          </a:prstGeom>
          <a:noFill/>
          <a:ln w="9525">
            <a:noFill/>
            <a:miter lim="800000"/>
            <a:headEnd/>
            <a:tailEnd/>
          </a:ln>
        </p:spPr>
        <p:txBody>
          <a:bodyPr wrap="none">
            <a:spAutoFit/>
          </a:bodyPr>
          <a:lstStyle/>
          <a:p>
            <a:r>
              <a:rPr lang="en-US" sz="1000"/>
              <a:t>Joe Locksmith, PW</a:t>
            </a:r>
          </a:p>
        </p:txBody>
      </p:sp>
      <p:sp>
        <p:nvSpPr>
          <p:cNvPr id="57356" name="Text Box 12"/>
          <p:cNvSpPr txBox="1">
            <a:spLocks noChangeArrowheads="1"/>
          </p:cNvSpPr>
          <p:nvPr/>
        </p:nvSpPr>
        <p:spPr bwMode="auto">
          <a:xfrm>
            <a:off x="3810001" y="4724401"/>
            <a:ext cx="1935163" cy="244475"/>
          </a:xfrm>
          <a:prstGeom prst="rect">
            <a:avLst/>
          </a:prstGeom>
          <a:noFill/>
          <a:ln w="9525">
            <a:noFill/>
            <a:miter lim="800000"/>
            <a:headEnd/>
            <a:tailEnd/>
          </a:ln>
        </p:spPr>
        <p:txBody>
          <a:bodyPr wrap="none">
            <a:spAutoFit/>
          </a:bodyPr>
          <a:lstStyle/>
          <a:p>
            <a:r>
              <a:rPr lang="en-US" sz="1000"/>
              <a:t>232 Milford Drive, Junction City</a:t>
            </a:r>
          </a:p>
        </p:txBody>
      </p:sp>
      <p:sp>
        <p:nvSpPr>
          <p:cNvPr id="57357" name="Text Box 13"/>
          <p:cNvSpPr txBox="1">
            <a:spLocks noChangeArrowheads="1"/>
          </p:cNvSpPr>
          <p:nvPr/>
        </p:nvSpPr>
        <p:spPr bwMode="auto">
          <a:xfrm>
            <a:off x="3824289" y="4967289"/>
            <a:ext cx="1914525" cy="244475"/>
          </a:xfrm>
          <a:prstGeom prst="rect">
            <a:avLst/>
          </a:prstGeom>
          <a:noFill/>
          <a:ln w="9525">
            <a:noFill/>
            <a:miter lim="800000"/>
            <a:headEnd/>
            <a:tailEnd/>
          </a:ln>
        </p:spPr>
        <p:txBody>
          <a:bodyPr wrap="none">
            <a:spAutoFit/>
          </a:bodyPr>
          <a:lstStyle/>
          <a:p>
            <a:r>
              <a:rPr lang="en-US" sz="1000"/>
              <a:t>111 Crazy Circle, Junction City</a:t>
            </a:r>
          </a:p>
        </p:txBody>
      </p:sp>
      <p:sp>
        <p:nvSpPr>
          <p:cNvPr id="57358" name="Text Box 14"/>
          <p:cNvSpPr txBox="1">
            <a:spLocks noChangeArrowheads="1"/>
          </p:cNvSpPr>
          <p:nvPr/>
        </p:nvSpPr>
        <p:spPr bwMode="auto">
          <a:xfrm>
            <a:off x="2233614" y="4981576"/>
            <a:ext cx="815975" cy="244475"/>
          </a:xfrm>
          <a:prstGeom prst="rect">
            <a:avLst/>
          </a:prstGeom>
          <a:noFill/>
          <a:ln w="9525">
            <a:noFill/>
            <a:miter lim="800000"/>
            <a:headEnd/>
            <a:tailEnd/>
          </a:ln>
        </p:spPr>
        <p:txBody>
          <a:bodyPr wrap="none">
            <a:spAutoFit/>
          </a:bodyPr>
          <a:lstStyle/>
          <a:p>
            <a:r>
              <a:rPr lang="en-US" sz="1000"/>
              <a:t>I.B  Dmann</a:t>
            </a:r>
          </a:p>
        </p:txBody>
      </p:sp>
      <p:sp>
        <p:nvSpPr>
          <p:cNvPr id="57359" name="Text Box 15"/>
          <p:cNvSpPr txBox="1">
            <a:spLocks noChangeArrowheads="1"/>
          </p:cNvSpPr>
          <p:nvPr/>
        </p:nvSpPr>
        <p:spPr bwMode="auto">
          <a:xfrm>
            <a:off x="5943601" y="4724401"/>
            <a:ext cx="715963" cy="244475"/>
          </a:xfrm>
          <a:prstGeom prst="rect">
            <a:avLst/>
          </a:prstGeom>
          <a:noFill/>
          <a:ln w="9525">
            <a:noFill/>
            <a:miter lim="800000"/>
            <a:headEnd/>
            <a:tailEnd/>
          </a:ln>
        </p:spPr>
        <p:txBody>
          <a:bodyPr wrap="none">
            <a:spAutoFit/>
          </a:bodyPr>
          <a:lstStyle/>
          <a:p>
            <a:r>
              <a:rPr lang="en-US" sz="1000"/>
              <a:t>555-1010</a:t>
            </a:r>
          </a:p>
        </p:txBody>
      </p:sp>
      <p:sp>
        <p:nvSpPr>
          <p:cNvPr id="57360" name="Text Box 16"/>
          <p:cNvSpPr txBox="1">
            <a:spLocks noChangeArrowheads="1"/>
          </p:cNvSpPr>
          <p:nvPr/>
        </p:nvSpPr>
        <p:spPr bwMode="auto">
          <a:xfrm>
            <a:off x="5943601" y="4967289"/>
            <a:ext cx="715963" cy="244475"/>
          </a:xfrm>
          <a:prstGeom prst="rect">
            <a:avLst/>
          </a:prstGeom>
          <a:noFill/>
          <a:ln w="9525">
            <a:noFill/>
            <a:miter lim="800000"/>
            <a:headEnd/>
            <a:tailEnd/>
          </a:ln>
        </p:spPr>
        <p:txBody>
          <a:bodyPr wrap="none">
            <a:spAutoFit/>
          </a:bodyPr>
          <a:lstStyle/>
          <a:p>
            <a:r>
              <a:rPr lang="en-US" sz="1000"/>
              <a:t>555-2526</a:t>
            </a:r>
          </a:p>
        </p:txBody>
      </p:sp>
      <p:grpSp>
        <p:nvGrpSpPr>
          <p:cNvPr id="2" name="Group 17"/>
          <p:cNvGrpSpPr>
            <a:grpSpLocks/>
          </p:cNvGrpSpPr>
          <p:nvPr/>
        </p:nvGrpSpPr>
        <p:grpSpPr bwMode="auto">
          <a:xfrm>
            <a:off x="7929563" y="2824163"/>
            <a:ext cx="2400300" cy="3314700"/>
            <a:chOff x="4053" y="1761"/>
            <a:chExt cx="1512" cy="2088"/>
          </a:xfrm>
        </p:grpSpPr>
        <p:pic>
          <p:nvPicPr>
            <p:cNvPr id="57363" name="Picture 18" descr="http://www.tpub.com/content/advancement/14144/img/14144_219_1.jpg"/>
            <p:cNvPicPr>
              <a:picLocks noChangeAspect="1" noChangeArrowheads="1"/>
            </p:cNvPicPr>
            <p:nvPr/>
          </p:nvPicPr>
          <p:blipFill>
            <a:blip r:embed="rId3" r:link="rId4" cstate="print"/>
            <a:srcRect l="18243" t="1352" r="22974" b="70270"/>
            <a:stretch>
              <a:fillRect/>
            </a:stretch>
          </p:blipFill>
          <p:spPr bwMode="auto">
            <a:xfrm rot="5400000">
              <a:off x="3765" y="2049"/>
              <a:ext cx="2088" cy="1512"/>
            </a:xfrm>
            <a:prstGeom prst="rect">
              <a:avLst/>
            </a:prstGeom>
            <a:noFill/>
            <a:ln w="9525">
              <a:noFill/>
              <a:miter lim="800000"/>
              <a:headEnd/>
              <a:tailEnd/>
            </a:ln>
          </p:spPr>
        </p:pic>
        <p:sp>
          <p:nvSpPr>
            <p:cNvPr id="57364" name="Text Box 19"/>
            <p:cNvSpPr txBox="1">
              <a:spLocks noChangeArrowheads="1"/>
            </p:cNvSpPr>
            <p:nvPr/>
          </p:nvSpPr>
          <p:spPr bwMode="auto">
            <a:xfrm>
              <a:off x="5164" y="2508"/>
              <a:ext cx="204" cy="154"/>
            </a:xfrm>
            <a:prstGeom prst="rect">
              <a:avLst/>
            </a:prstGeom>
            <a:noFill/>
            <a:ln w="9525">
              <a:noFill/>
              <a:miter lim="800000"/>
              <a:headEnd/>
              <a:tailEnd/>
            </a:ln>
          </p:spPr>
          <p:txBody>
            <a:bodyPr wrap="none">
              <a:spAutoFit/>
            </a:bodyPr>
            <a:lstStyle/>
            <a:p>
              <a:r>
                <a:rPr lang="en-US" sz="1000"/>
                <a:t>22</a:t>
              </a:r>
            </a:p>
          </p:txBody>
        </p:sp>
        <p:sp>
          <p:nvSpPr>
            <p:cNvPr id="57365" name="Oval 20"/>
            <p:cNvSpPr>
              <a:spLocks noChangeArrowheads="1"/>
            </p:cNvSpPr>
            <p:nvPr/>
          </p:nvSpPr>
          <p:spPr bwMode="auto">
            <a:xfrm>
              <a:off x="4878" y="2574"/>
              <a:ext cx="144" cy="96"/>
            </a:xfrm>
            <a:prstGeom prst="ellipse">
              <a:avLst/>
            </a:prstGeom>
            <a:noFill/>
            <a:ln w="9525">
              <a:solidFill>
                <a:schemeClr val="tx1"/>
              </a:solidFill>
              <a:round/>
              <a:headEnd/>
              <a:tailEnd/>
            </a:ln>
          </p:spPr>
          <p:txBody>
            <a:bodyPr wrap="none" anchor="ctr"/>
            <a:lstStyle/>
            <a:p>
              <a:endParaRPr lang="en-US"/>
            </a:p>
          </p:txBody>
        </p:sp>
        <p:sp>
          <p:nvSpPr>
            <p:cNvPr id="57366" name="Text Box 21"/>
            <p:cNvSpPr txBox="1">
              <a:spLocks noChangeArrowheads="1"/>
            </p:cNvSpPr>
            <p:nvPr/>
          </p:nvSpPr>
          <p:spPr bwMode="auto">
            <a:xfrm>
              <a:off x="5166" y="2601"/>
              <a:ext cx="204" cy="154"/>
            </a:xfrm>
            <a:prstGeom prst="rect">
              <a:avLst/>
            </a:prstGeom>
            <a:noFill/>
            <a:ln w="9525">
              <a:noFill/>
              <a:miter lim="800000"/>
              <a:headEnd/>
              <a:tailEnd/>
            </a:ln>
          </p:spPr>
          <p:txBody>
            <a:bodyPr wrap="none">
              <a:spAutoFit/>
            </a:bodyPr>
            <a:lstStyle/>
            <a:p>
              <a:r>
                <a:rPr lang="en-US" sz="1000"/>
                <a:t>45</a:t>
              </a:r>
            </a:p>
          </p:txBody>
        </p:sp>
        <p:sp>
          <p:nvSpPr>
            <p:cNvPr id="57367" name="Oval 22"/>
            <p:cNvSpPr>
              <a:spLocks noChangeArrowheads="1"/>
            </p:cNvSpPr>
            <p:nvPr/>
          </p:nvSpPr>
          <p:spPr bwMode="auto">
            <a:xfrm>
              <a:off x="4743" y="2661"/>
              <a:ext cx="144" cy="96"/>
            </a:xfrm>
            <a:prstGeom prst="ellipse">
              <a:avLst/>
            </a:prstGeom>
            <a:noFill/>
            <a:ln w="9525">
              <a:solidFill>
                <a:schemeClr val="tx1"/>
              </a:solidFill>
              <a:round/>
              <a:headEnd/>
              <a:tailEnd/>
            </a:ln>
          </p:spPr>
          <p:txBody>
            <a:bodyPr wrap="none" anchor="ctr"/>
            <a:lstStyle/>
            <a:p>
              <a:endParaRPr lang="en-US"/>
            </a:p>
          </p:txBody>
        </p:sp>
        <p:sp>
          <p:nvSpPr>
            <p:cNvPr id="57368" name="Text Box 23"/>
            <p:cNvSpPr txBox="1">
              <a:spLocks noChangeArrowheads="1"/>
            </p:cNvSpPr>
            <p:nvPr/>
          </p:nvSpPr>
          <p:spPr bwMode="auto">
            <a:xfrm>
              <a:off x="5164" y="2688"/>
              <a:ext cx="204" cy="154"/>
            </a:xfrm>
            <a:prstGeom prst="rect">
              <a:avLst/>
            </a:prstGeom>
            <a:noFill/>
            <a:ln w="9525">
              <a:noFill/>
              <a:miter lim="800000"/>
              <a:headEnd/>
              <a:tailEnd/>
            </a:ln>
          </p:spPr>
          <p:txBody>
            <a:bodyPr wrap="none">
              <a:spAutoFit/>
            </a:bodyPr>
            <a:lstStyle/>
            <a:p>
              <a:r>
                <a:rPr lang="en-US" sz="1000"/>
                <a:t>76</a:t>
              </a:r>
            </a:p>
          </p:txBody>
        </p:sp>
        <p:sp>
          <p:nvSpPr>
            <p:cNvPr id="57369" name="Oval 24"/>
            <p:cNvSpPr>
              <a:spLocks noChangeArrowheads="1"/>
            </p:cNvSpPr>
            <p:nvPr/>
          </p:nvSpPr>
          <p:spPr bwMode="auto">
            <a:xfrm>
              <a:off x="4884" y="2736"/>
              <a:ext cx="144" cy="96"/>
            </a:xfrm>
            <a:prstGeom prst="ellipse">
              <a:avLst/>
            </a:prstGeom>
            <a:noFill/>
            <a:ln w="9525">
              <a:solidFill>
                <a:schemeClr val="tx1"/>
              </a:solidFill>
              <a:round/>
              <a:headEnd/>
              <a:tailEnd/>
            </a:ln>
          </p:spPr>
          <p:txBody>
            <a:bodyPr wrap="none" anchor="ctr"/>
            <a:lstStyle/>
            <a:p>
              <a:endParaRPr lang="en-US"/>
            </a:p>
          </p:txBody>
        </p:sp>
        <p:sp>
          <p:nvSpPr>
            <p:cNvPr id="57370" name="Text Box 25"/>
            <p:cNvSpPr txBox="1">
              <a:spLocks noChangeArrowheads="1"/>
            </p:cNvSpPr>
            <p:nvPr/>
          </p:nvSpPr>
          <p:spPr bwMode="auto">
            <a:xfrm>
              <a:off x="4740" y="2091"/>
              <a:ext cx="178" cy="192"/>
            </a:xfrm>
            <a:prstGeom prst="rect">
              <a:avLst/>
            </a:prstGeom>
            <a:noFill/>
            <a:ln w="9525">
              <a:noFill/>
              <a:miter lim="800000"/>
              <a:headEnd/>
              <a:tailEnd/>
            </a:ln>
          </p:spPr>
          <p:txBody>
            <a:bodyPr wrap="none">
              <a:spAutoFit/>
            </a:bodyPr>
            <a:lstStyle/>
            <a:p>
              <a:r>
                <a:rPr lang="en-US" sz="1400" b="1"/>
                <a:t>1</a:t>
              </a:r>
            </a:p>
          </p:txBody>
        </p:sp>
      </p:grpSp>
      <p:sp>
        <p:nvSpPr>
          <p:cNvPr id="57362" name="Text Box 26"/>
          <p:cNvSpPr txBox="1">
            <a:spLocks noChangeArrowheads="1"/>
          </p:cNvSpPr>
          <p:nvPr/>
        </p:nvSpPr>
        <p:spPr bwMode="auto">
          <a:xfrm>
            <a:off x="5954714" y="4022726"/>
            <a:ext cx="758541" cy="246221"/>
          </a:xfrm>
          <a:prstGeom prst="rect">
            <a:avLst/>
          </a:prstGeom>
          <a:noFill/>
          <a:ln w="9525">
            <a:noFill/>
            <a:miter lim="800000"/>
            <a:headEnd/>
            <a:tailEnd/>
          </a:ln>
        </p:spPr>
        <p:txBody>
          <a:bodyPr wrap="none">
            <a:spAutoFit/>
          </a:bodyPr>
          <a:lstStyle/>
          <a:p>
            <a:r>
              <a:rPr lang="en-US" sz="1000" dirty="0"/>
              <a:t>12 Mar 16</a:t>
            </a:r>
          </a:p>
        </p:txBody>
      </p:sp>
      <p:sp>
        <p:nvSpPr>
          <p:cNvPr id="27"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Door Security</a:t>
            </a:r>
          </a:p>
        </p:txBody>
      </p:sp>
    </p:spTree>
    <p:extLst>
      <p:ext uri="{BB962C8B-B14F-4D97-AF65-F5344CB8AC3E}">
        <p14:creationId xmlns:p14="http://schemas.microsoft.com/office/powerpoint/2010/main" val="74096552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rot="-5149706">
            <a:off x="7810500" y="2971800"/>
            <a:ext cx="2400300" cy="3314700"/>
            <a:chOff x="4053" y="1761"/>
            <a:chExt cx="1512" cy="2088"/>
          </a:xfrm>
        </p:grpSpPr>
        <p:pic>
          <p:nvPicPr>
            <p:cNvPr id="58387" name="Picture 3" descr="http://www.tpub.com/content/advancement/14144/img/14144_219_1.jpg"/>
            <p:cNvPicPr>
              <a:picLocks noChangeAspect="1" noChangeArrowheads="1"/>
            </p:cNvPicPr>
            <p:nvPr/>
          </p:nvPicPr>
          <p:blipFill>
            <a:blip r:embed="rId3" r:link="rId4" cstate="print"/>
            <a:srcRect l="18243" t="1352" r="22974" b="70270"/>
            <a:stretch>
              <a:fillRect/>
            </a:stretch>
          </p:blipFill>
          <p:spPr bwMode="auto">
            <a:xfrm rot="5400000">
              <a:off x="3765" y="2049"/>
              <a:ext cx="2088" cy="1512"/>
            </a:xfrm>
            <a:prstGeom prst="rect">
              <a:avLst/>
            </a:prstGeom>
            <a:noFill/>
            <a:ln w="9525">
              <a:noFill/>
              <a:miter lim="800000"/>
              <a:headEnd/>
              <a:tailEnd/>
            </a:ln>
          </p:spPr>
        </p:pic>
        <p:sp>
          <p:nvSpPr>
            <p:cNvPr id="58388" name="Text Box 4"/>
            <p:cNvSpPr txBox="1">
              <a:spLocks noChangeArrowheads="1"/>
            </p:cNvSpPr>
            <p:nvPr/>
          </p:nvSpPr>
          <p:spPr bwMode="auto">
            <a:xfrm>
              <a:off x="5166" y="2503"/>
              <a:ext cx="204" cy="154"/>
            </a:xfrm>
            <a:prstGeom prst="rect">
              <a:avLst/>
            </a:prstGeom>
            <a:noFill/>
            <a:ln w="9525">
              <a:noFill/>
              <a:miter lim="800000"/>
              <a:headEnd/>
              <a:tailEnd/>
            </a:ln>
          </p:spPr>
          <p:txBody>
            <a:bodyPr wrap="none">
              <a:spAutoFit/>
            </a:bodyPr>
            <a:lstStyle/>
            <a:p>
              <a:r>
                <a:rPr lang="en-US" sz="1000"/>
                <a:t>22</a:t>
              </a:r>
            </a:p>
          </p:txBody>
        </p:sp>
        <p:sp>
          <p:nvSpPr>
            <p:cNvPr id="58389" name="Oval 5"/>
            <p:cNvSpPr>
              <a:spLocks noChangeArrowheads="1"/>
            </p:cNvSpPr>
            <p:nvPr/>
          </p:nvSpPr>
          <p:spPr bwMode="auto">
            <a:xfrm>
              <a:off x="4878" y="2574"/>
              <a:ext cx="144" cy="96"/>
            </a:xfrm>
            <a:prstGeom prst="ellipse">
              <a:avLst/>
            </a:prstGeom>
            <a:noFill/>
            <a:ln w="9525">
              <a:solidFill>
                <a:schemeClr val="tx1"/>
              </a:solidFill>
              <a:round/>
              <a:headEnd/>
              <a:tailEnd/>
            </a:ln>
          </p:spPr>
          <p:txBody>
            <a:bodyPr wrap="none" anchor="ctr"/>
            <a:lstStyle/>
            <a:p>
              <a:endParaRPr lang="en-US"/>
            </a:p>
          </p:txBody>
        </p:sp>
        <p:sp>
          <p:nvSpPr>
            <p:cNvPr id="58390" name="Text Box 6"/>
            <p:cNvSpPr txBox="1">
              <a:spLocks noChangeArrowheads="1"/>
            </p:cNvSpPr>
            <p:nvPr/>
          </p:nvSpPr>
          <p:spPr bwMode="auto">
            <a:xfrm>
              <a:off x="5169" y="2595"/>
              <a:ext cx="204" cy="154"/>
            </a:xfrm>
            <a:prstGeom prst="rect">
              <a:avLst/>
            </a:prstGeom>
            <a:noFill/>
            <a:ln w="9525">
              <a:noFill/>
              <a:miter lim="800000"/>
              <a:headEnd/>
              <a:tailEnd/>
            </a:ln>
          </p:spPr>
          <p:txBody>
            <a:bodyPr wrap="none">
              <a:spAutoFit/>
            </a:bodyPr>
            <a:lstStyle/>
            <a:p>
              <a:r>
                <a:rPr lang="en-US" sz="1000"/>
                <a:t>45</a:t>
              </a:r>
            </a:p>
          </p:txBody>
        </p:sp>
        <p:sp>
          <p:nvSpPr>
            <p:cNvPr id="58391" name="Oval 7"/>
            <p:cNvSpPr>
              <a:spLocks noChangeArrowheads="1"/>
            </p:cNvSpPr>
            <p:nvPr/>
          </p:nvSpPr>
          <p:spPr bwMode="auto">
            <a:xfrm>
              <a:off x="4743" y="2661"/>
              <a:ext cx="144" cy="96"/>
            </a:xfrm>
            <a:prstGeom prst="ellipse">
              <a:avLst/>
            </a:prstGeom>
            <a:noFill/>
            <a:ln w="9525">
              <a:solidFill>
                <a:schemeClr val="tx1"/>
              </a:solidFill>
              <a:round/>
              <a:headEnd/>
              <a:tailEnd/>
            </a:ln>
          </p:spPr>
          <p:txBody>
            <a:bodyPr wrap="none" anchor="ctr"/>
            <a:lstStyle/>
            <a:p>
              <a:endParaRPr lang="en-US"/>
            </a:p>
          </p:txBody>
        </p:sp>
        <p:sp>
          <p:nvSpPr>
            <p:cNvPr id="58392" name="Text Box 8"/>
            <p:cNvSpPr txBox="1">
              <a:spLocks noChangeArrowheads="1"/>
            </p:cNvSpPr>
            <p:nvPr/>
          </p:nvSpPr>
          <p:spPr bwMode="auto">
            <a:xfrm>
              <a:off x="5166" y="2684"/>
              <a:ext cx="204" cy="154"/>
            </a:xfrm>
            <a:prstGeom prst="rect">
              <a:avLst/>
            </a:prstGeom>
            <a:noFill/>
            <a:ln w="9525">
              <a:noFill/>
              <a:miter lim="800000"/>
              <a:headEnd/>
              <a:tailEnd/>
            </a:ln>
          </p:spPr>
          <p:txBody>
            <a:bodyPr wrap="none">
              <a:spAutoFit/>
            </a:bodyPr>
            <a:lstStyle/>
            <a:p>
              <a:r>
                <a:rPr lang="en-US" sz="1000"/>
                <a:t>76</a:t>
              </a:r>
            </a:p>
          </p:txBody>
        </p:sp>
        <p:sp>
          <p:nvSpPr>
            <p:cNvPr id="58393" name="Oval 9"/>
            <p:cNvSpPr>
              <a:spLocks noChangeArrowheads="1"/>
            </p:cNvSpPr>
            <p:nvPr/>
          </p:nvSpPr>
          <p:spPr bwMode="auto">
            <a:xfrm>
              <a:off x="4884" y="2736"/>
              <a:ext cx="144" cy="96"/>
            </a:xfrm>
            <a:prstGeom prst="ellipse">
              <a:avLst/>
            </a:prstGeom>
            <a:noFill/>
            <a:ln w="9525">
              <a:solidFill>
                <a:schemeClr val="tx1"/>
              </a:solidFill>
              <a:round/>
              <a:headEnd/>
              <a:tailEnd/>
            </a:ln>
          </p:spPr>
          <p:txBody>
            <a:bodyPr wrap="none" anchor="ctr"/>
            <a:lstStyle/>
            <a:p>
              <a:endParaRPr lang="en-US"/>
            </a:p>
          </p:txBody>
        </p:sp>
        <p:sp>
          <p:nvSpPr>
            <p:cNvPr id="58394" name="Text Box 10"/>
            <p:cNvSpPr txBox="1">
              <a:spLocks noChangeArrowheads="1"/>
            </p:cNvSpPr>
            <p:nvPr/>
          </p:nvSpPr>
          <p:spPr bwMode="auto">
            <a:xfrm>
              <a:off x="4742" y="2087"/>
              <a:ext cx="178" cy="192"/>
            </a:xfrm>
            <a:prstGeom prst="rect">
              <a:avLst/>
            </a:prstGeom>
            <a:noFill/>
            <a:ln w="9525">
              <a:noFill/>
              <a:miter lim="800000"/>
              <a:headEnd/>
              <a:tailEnd/>
            </a:ln>
          </p:spPr>
          <p:txBody>
            <a:bodyPr wrap="none">
              <a:spAutoFit/>
            </a:bodyPr>
            <a:lstStyle/>
            <a:p>
              <a:r>
                <a:rPr lang="en-US" sz="1400" b="1"/>
                <a:t>1</a:t>
              </a:r>
            </a:p>
          </p:txBody>
        </p:sp>
      </p:grpSp>
      <p:pic>
        <p:nvPicPr>
          <p:cNvPr id="58371" name="Picture 11" descr="http://www.tpub.com/content/advancement/14144/img/14144_219_1.jpg"/>
          <p:cNvPicPr>
            <a:picLocks noChangeAspect="1" noChangeArrowheads="1"/>
          </p:cNvPicPr>
          <p:nvPr/>
        </p:nvPicPr>
        <p:blipFill>
          <a:blip r:embed="rId3" r:link="rId4" cstate="print"/>
          <a:srcRect l="18834" t="28572" r="23000"/>
          <a:stretch>
            <a:fillRect/>
          </a:stretch>
        </p:blipFill>
        <p:spPr bwMode="auto">
          <a:xfrm rot="5400000">
            <a:off x="3167063" y="1347788"/>
            <a:ext cx="3190875" cy="6286500"/>
          </a:xfrm>
          <a:prstGeom prst="rect">
            <a:avLst/>
          </a:prstGeom>
          <a:noFill/>
          <a:ln w="9525">
            <a:noFill/>
            <a:miter lim="800000"/>
            <a:headEnd/>
            <a:tailEnd/>
          </a:ln>
        </p:spPr>
      </p:pic>
      <p:sp>
        <p:nvSpPr>
          <p:cNvPr id="58372" name="Rectangle 12"/>
          <p:cNvSpPr>
            <a:spLocks noGrp="1" noChangeArrowheads="1"/>
          </p:cNvSpPr>
          <p:nvPr>
            <p:ph type="body" idx="4294967295"/>
          </p:nvPr>
        </p:nvSpPr>
        <p:spPr bwMode="auto">
          <a:xfrm>
            <a:off x="2074818" y="2522153"/>
            <a:ext cx="8229600" cy="358774"/>
          </a:xfrm>
          <a:prstGeom prst="rect">
            <a:avLst/>
          </a:prstGeom>
          <a:solidFill>
            <a:srgbClr val="FFFFFF"/>
          </a:solidFill>
          <a:ln>
            <a:miter lim="800000"/>
            <a:headEnd/>
            <a:tailEnd/>
          </a:ln>
        </p:spPr>
        <p:txBody>
          <a:bodyPr/>
          <a:lstStyle/>
          <a:p>
            <a:pPr lvl="1" eaLnBrk="1" hangingPunct="1">
              <a:lnSpc>
                <a:spcPct val="80000"/>
              </a:lnSpc>
            </a:pPr>
            <a:r>
              <a:rPr lang="en-US" sz="1800" dirty="0"/>
              <a:t>Part 2A will be detached and inserted in the envelope, (part 2)</a:t>
            </a:r>
          </a:p>
          <a:p>
            <a:pPr lvl="1" eaLnBrk="1" hangingPunct="1">
              <a:lnSpc>
                <a:spcPct val="80000"/>
              </a:lnSpc>
            </a:pPr>
            <a:endParaRPr lang="en-US" sz="1200" b="1" dirty="0"/>
          </a:p>
        </p:txBody>
      </p:sp>
      <p:sp>
        <p:nvSpPr>
          <p:cNvPr id="58374" name="Text Box 14"/>
          <p:cNvSpPr txBox="1">
            <a:spLocks noChangeArrowheads="1"/>
          </p:cNvSpPr>
          <p:nvPr/>
        </p:nvSpPr>
        <p:spPr bwMode="auto">
          <a:xfrm>
            <a:off x="5029200" y="3468689"/>
            <a:ext cx="393700" cy="244475"/>
          </a:xfrm>
          <a:prstGeom prst="rect">
            <a:avLst/>
          </a:prstGeom>
          <a:noFill/>
          <a:ln w="9525">
            <a:noFill/>
            <a:miter lim="800000"/>
            <a:headEnd/>
            <a:tailEnd/>
          </a:ln>
        </p:spPr>
        <p:txBody>
          <a:bodyPr wrap="none">
            <a:spAutoFit/>
          </a:bodyPr>
          <a:lstStyle/>
          <a:p>
            <a:r>
              <a:rPr lang="en-US" sz="1000"/>
              <a:t>221</a:t>
            </a:r>
          </a:p>
        </p:txBody>
      </p:sp>
      <p:sp>
        <p:nvSpPr>
          <p:cNvPr id="58375" name="Text Box 15"/>
          <p:cNvSpPr txBox="1">
            <a:spLocks noChangeArrowheads="1"/>
          </p:cNvSpPr>
          <p:nvPr/>
        </p:nvSpPr>
        <p:spPr bwMode="auto">
          <a:xfrm>
            <a:off x="5867401" y="3429001"/>
            <a:ext cx="854075" cy="244475"/>
          </a:xfrm>
          <a:prstGeom prst="rect">
            <a:avLst/>
          </a:prstGeom>
          <a:noFill/>
          <a:ln w="9525">
            <a:noFill/>
            <a:miter lim="800000"/>
            <a:headEnd/>
            <a:tailEnd/>
          </a:ln>
        </p:spPr>
        <p:txBody>
          <a:bodyPr wrap="none">
            <a:spAutoFit/>
          </a:bodyPr>
          <a:lstStyle/>
          <a:p>
            <a:r>
              <a:rPr lang="en-US" sz="1000"/>
              <a:t>Arms Room</a:t>
            </a:r>
          </a:p>
        </p:txBody>
      </p:sp>
      <p:sp>
        <p:nvSpPr>
          <p:cNvPr id="58376" name="Text Box 16"/>
          <p:cNvSpPr txBox="1">
            <a:spLocks noChangeArrowheads="1"/>
          </p:cNvSpPr>
          <p:nvPr/>
        </p:nvSpPr>
        <p:spPr bwMode="auto">
          <a:xfrm>
            <a:off x="4038600" y="3714751"/>
            <a:ext cx="444500" cy="244475"/>
          </a:xfrm>
          <a:prstGeom prst="rect">
            <a:avLst/>
          </a:prstGeom>
          <a:noFill/>
          <a:ln w="9525">
            <a:noFill/>
            <a:miter lim="800000"/>
            <a:headEnd/>
            <a:tailEnd/>
          </a:ln>
        </p:spPr>
        <p:txBody>
          <a:bodyPr wrap="none">
            <a:spAutoFit/>
          </a:bodyPr>
          <a:lstStyle/>
          <a:p>
            <a:r>
              <a:rPr lang="en-US" sz="1000"/>
              <a:t>DES</a:t>
            </a:r>
          </a:p>
        </p:txBody>
      </p:sp>
      <p:sp>
        <p:nvSpPr>
          <p:cNvPr id="58377" name="Text Box 17"/>
          <p:cNvSpPr txBox="1">
            <a:spLocks noChangeArrowheads="1"/>
          </p:cNvSpPr>
          <p:nvPr/>
        </p:nvSpPr>
        <p:spPr bwMode="auto">
          <a:xfrm>
            <a:off x="6172200" y="3700464"/>
            <a:ext cx="254000" cy="244475"/>
          </a:xfrm>
          <a:prstGeom prst="rect">
            <a:avLst/>
          </a:prstGeom>
          <a:noFill/>
          <a:ln w="9525">
            <a:noFill/>
            <a:miter lim="800000"/>
            <a:headEnd/>
            <a:tailEnd/>
          </a:ln>
        </p:spPr>
        <p:txBody>
          <a:bodyPr wrap="none">
            <a:spAutoFit/>
          </a:bodyPr>
          <a:lstStyle/>
          <a:p>
            <a:r>
              <a:rPr lang="en-US" sz="1000"/>
              <a:t>1</a:t>
            </a:r>
          </a:p>
        </p:txBody>
      </p:sp>
      <p:sp>
        <p:nvSpPr>
          <p:cNvPr id="58378" name="Text Box 18"/>
          <p:cNvSpPr txBox="1">
            <a:spLocks noChangeArrowheads="1"/>
          </p:cNvSpPr>
          <p:nvPr/>
        </p:nvSpPr>
        <p:spPr bwMode="auto">
          <a:xfrm>
            <a:off x="4876800" y="3962401"/>
            <a:ext cx="985838" cy="244475"/>
          </a:xfrm>
          <a:prstGeom prst="rect">
            <a:avLst/>
          </a:prstGeom>
          <a:noFill/>
          <a:ln w="9525">
            <a:noFill/>
            <a:miter lim="800000"/>
            <a:headEnd/>
            <a:tailEnd/>
          </a:ln>
        </p:spPr>
        <p:txBody>
          <a:bodyPr wrap="none">
            <a:spAutoFit/>
          </a:bodyPr>
          <a:lstStyle/>
          <a:p>
            <a:r>
              <a:rPr lang="en-US" sz="1000"/>
              <a:t>Hamilton X-07</a:t>
            </a:r>
          </a:p>
        </p:txBody>
      </p:sp>
      <p:sp>
        <p:nvSpPr>
          <p:cNvPr id="58379" name="Text Box 19"/>
          <p:cNvSpPr txBox="1">
            <a:spLocks noChangeArrowheads="1"/>
          </p:cNvSpPr>
          <p:nvPr/>
        </p:nvSpPr>
        <p:spPr bwMode="auto">
          <a:xfrm>
            <a:off x="2209801" y="4724401"/>
            <a:ext cx="1038225" cy="244475"/>
          </a:xfrm>
          <a:prstGeom prst="rect">
            <a:avLst/>
          </a:prstGeom>
          <a:noFill/>
          <a:ln w="9525">
            <a:noFill/>
            <a:miter lim="800000"/>
            <a:headEnd/>
            <a:tailEnd/>
          </a:ln>
        </p:spPr>
        <p:txBody>
          <a:bodyPr wrap="none">
            <a:spAutoFit/>
          </a:bodyPr>
          <a:lstStyle/>
          <a:p>
            <a:r>
              <a:rPr lang="en-US" sz="1000"/>
              <a:t>Jim D. Armorer</a:t>
            </a:r>
          </a:p>
        </p:txBody>
      </p:sp>
      <p:sp>
        <p:nvSpPr>
          <p:cNvPr id="58380" name="Text Box 20"/>
          <p:cNvSpPr txBox="1">
            <a:spLocks noChangeArrowheads="1"/>
          </p:cNvSpPr>
          <p:nvPr/>
        </p:nvSpPr>
        <p:spPr bwMode="auto">
          <a:xfrm>
            <a:off x="4033839" y="4248151"/>
            <a:ext cx="1266825" cy="244475"/>
          </a:xfrm>
          <a:prstGeom prst="rect">
            <a:avLst/>
          </a:prstGeom>
          <a:noFill/>
          <a:ln w="9525">
            <a:noFill/>
            <a:miter lim="800000"/>
            <a:headEnd/>
            <a:tailEnd/>
          </a:ln>
        </p:spPr>
        <p:txBody>
          <a:bodyPr wrap="none">
            <a:spAutoFit/>
          </a:bodyPr>
          <a:lstStyle/>
          <a:p>
            <a:r>
              <a:rPr lang="en-US" sz="1000"/>
              <a:t>Joe Locksmith, PW</a:t>
            </a:r>
          </a:p>
        </p:txBody>
      </p:sp>
      <p:sp>
        <p:nvSpPr>
          <p:cNvPr id="58381" name="Text Box 21"/>
          <p:cNvSpPr txBox="1">
            <a:spLocks noChangeArrowheads="1"/>
          </p:cNvSpPr>
          <p:nvPr/>
        </p:nvSpPr>
        <p:spPr bwMode="auto">
          <a:xfrm>
            <a:off x="3810001" y="4724401"/>
            <a:ext cx="1935163" cy="244475"/>
          </a:xfrm>
          <a:prstGeom prst="rect">
            <a:avLst/>
          </a:prstGeom>
          <a:noFill/>
          <a:ln w="9525">
            <a:noFill/>
            <a:miter lim="800000"/>
            <a:headEnd/>
            <a:tailEnd/>
          </a:ln>
        </p:spPr>
        <p:txBody>
          <a:bodyPr wrap="none">
            <a:spAutoFit/>
          </a:bodyPr>
          <a:lstStyle/>
          <a:p>
            <a:r>
              <a:rPr lang="en-US" sz="1000"/>
              <a:t>232 Milford Drive, Junction City</a:t>
            </a:r>
          </a:p>
        </p:txBody>
      </p:sp>
      <p:sp>
        <p:nvSpPr>
          <p:cNvPr id="58382" name="Text Box 22"/>
          <p:cNvSpPr txBox="1">
            <a:spLocks noChangeArrowheads="1"/>
          </p:cNvSpPr>
          <p:nvPr/>
        </p:nvSpPr>
        <p:spPr bwMode="auto">
          <a:xfrm>
            <a:off x="3824289" y="4967289"/>
            <a:ext cx="1914525" cy="244475"/>
          </a:xfrm>
          <a:prstGeom prst="rect">
            <a:avLst/>
          </a:prstGeom>
          <a:noFill/>
          <a:ln w="9525">
            <a:noFill/>
            <a:miter lim="800000"/>
            <a:headEnd/>
            <a:tailEnd/>
          </a:ln>
        </p:spPr>
        <p:txBody>
          <a:bodyPr wrap="none">
            <a:spAutoFit/>
          </a:bodyPr>
          <a:lstStyle/>
          <a:p>
            <a:r>
              <a:rPr lang="en-US" sz="1000"/>
              <a:t>111 Crazy Circle, Junction City</a:t>
            </a:r>
          </a:p>
        </p:txBody>
      </p:sp>
      <p:sp>
        <p:nvSpPr>
          <p:cNvPr id="58383" name="Text Box 23"/>
          <p:cNvSpPr txBox="1">
            <a:spLocks noChangeArrowheads="1"/>
          </p:cNvSpPr>
          <p:nvPr/>
        </p:nvSpPr>
        <p:spPr bwMode="auto">
          <a:xfrm>
            <a:off x="2233614" y="4981576"/>
            <a:ext cx="815975" cy="244475"/>
          </a:xfrm>
          <a:prstGeom prst="rect">
            <a:avLst/>
          </a:prstGeom>
          <a:noFill/>
          <a:ln w="9525">
            <a:noFill/>
            <a:miter lim="800000"/>
            <a:headEnd/>
            <a:tailEnd/>
          </a:ln>
        </p:spPr>
        <p:txBody>
          <a:bodyPr wrap="none">
            <a:spAutoFit/>
          </a:bodyPr>
          <a:lstStyle/>
          <a:p>
            <a:r>
              <a:rPr lang="en-US" sz="1000"/>
              <a:t>I.B  Dmann</a:t>
            </a:r>
          </a:p>
        </p:txBody>
      </p:sp>
      <p:sp>
        <p:nvSpPr>
          <p:cNvPr id="58384" name="Text Box 24"/>
          <p:cNvSpPr txBox="1">
            <a:spLocks noChangeArrowheads="1"/>
          </p:cNvSpPr>
          <p:nvPr/>
        </p:nvSpPr>
        <p:spPr bwMode="auto">
          <a:xfrm>
            <a:off x="5943601" y="4724401"/>
            <a:ext cx="715963" cy="244475"/>
          </a:xfrm>
          <a:prstGeom prst="rect">
            <a:avLst/>
          </a:prstGeom>
          <a:noFill/>
          <a:ln w="9525">
            <a:noFill/>
            <a:miter lim="800000"/>
            <a:headEnd/>
            <a:tailEnd/>
          </a:ln>
        </p:spPr>
        <p:txBody>
          <a:bodyPr wrap="none">
            <a:spAutoFit/>
          </a:bodyPr>
          <a:lstStyle/>
          <a:p>
            <a:r>
              <a:rPr lang="en-US" sz="1000"/>
              <a:t>555-1010</a:t>
            </a:r>
          </a:p>
        </p:txBody>
      </p:sp>
      <p:sp>
        <p:nvSpPr>
          <p:cNvPr id="58385" name="Text Box 25"/>
          <p:cNvSpPr txBox="1">
            <a:spLocks noChangeArrowheads="1"/>
          </p:cNvSpPr>
          <p:nvPr/>
        </p:nvSpPr>
        <p:spPr bwMode="auto">
          <a:xfrm>
            <a:off x="5943601" y="4967289"/>
            <a:ext cx="715963" cy="244475"/>
          </a:xfrm>
          <a:prstGeom prst="rect">
            <a:avLst/>
          </a:prstGeom>
          <a:noFill/>
          <a:ln w="9525">
            <a:noFill/>
            <a:miter lim="800000"/>
            <a:headEnd/>
            <a:tailEnd/>
          </a:ln>
        </p:spPr>
        <p:txBody>
          <a:bodyPr wrap="none">
            <a:spAutoFit/>
          </a:bodyPr>
          <a:lstStyle/>
          <a:p>
            <a:r>
              <a:rPr lang="en-US" sz="1000"/>
              <a:t>555-2526</a:t>
            </a:r>
          </a:p>
        </p:txBody>
      </p:sp>
      <p:sp>
        <p:nvSpPr>
          <p:cNvPr id="58386" name="Text Box 26"/>
          <p:cNvSpPr txBox="1">
            <a:spLocks noChangeArrowheads="1"/>
          </p:cNvSpPr>
          <p:nvPr/>
        </p:nvSpPr>
        <p:spPr bwMode="auto">
          <a:xfrm>
            <a:off x="5954714" y="4022726"/>
            <a:ext cx="758541" cy="246221"/>
          </a:xfrm>
          <a:prstGeom prst="rect">
            <a:avLst/>
          </a:prstGeom>
          <a:noFill/>
          <a:ln w="9525">
            <a:noFill/>
            <a:miter lim="800000"/>
            <a:headEnd/>
            <a:tailEnd/>
          </a:ln>
        </p:spPr>
        <p:txBody>
          <a:bodyPr wrap="none">
            <a:spAutoFit/>
          </a:bodyPr>
          <a:lstStyle/>
          <a:p>
            <a:r>
              <a:rPr lang="en-US" sz="1000" dirty="0"/>
              <a:t>12 Mar 16</a:t>
            </a:r>
          </a:p>
        </p:txBody>
      </p:sp>
      <p:sp>
        <p:nvSpPr>
          <p:cNvPr id="27"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Door Security</a:t>
            </a:r>
          </a:p>
        </p:txBody>
      </p:sp>
    </p:spTree>
    <p:extLst>
      <p:ext uri="{BB962C8B-B14F-4D97-AF65-F5344CB8AC3E}">
        <p14:creationId xmlns:p14="http://schemas.microsoft.com/office/powerpoint/2010/main" val="275419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94444E-6 -7.91908E-6 C -0.06875 -0.01897 -0.1375 -0.03769 -0.17778 -0.04232 C -0.21806 -0.04694 -0.21389 -0.03006 -0.24132 -0.02752 C -0.26875 -0.02498 -0.29774 -0.02937 -0.34288 -0.02752 C -0.38802 -0.02567 -0.48143 -0.01827 -0.51268 -0.01688 C -0.54393 -0.0155 -0.52709 -0.01873 -0.53021 -0.0192 " pathEditMode="relative" ptsTypes="aaaaaA">
                                      <p:cBhvr>
                                        <p:cTn id="6" dur="2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body" idx="4294967295"/>
          </p:nvPr>
        </p:nvSpPr>
        <p:spPr bwMode="auto">
          <a:xfrm>
            <a:off x="2074818" y="2519274"/>
            <a:ext cx="8229600" cy="411162"/>
          </a:xfrm>
          <a:prstGeom prst="rect">
            <a:avLst/>
          </a:prstGeom>
          <a:solidFill>
            <a:srgbClr val="FFFFFF"/>
          </a:solidFill>
          <a:ln>
            <a:miter lim="800000"/>
            <a:headEnd/>
            <a:tailEnd/>
          </a:ln>
        </p:spPr>
        <p:txBody>
          <a:bodyPr/>
          <a:lstStyle/>
          <a:p>
            <a:pPr lvl="1" eaLnBrk="1" hangingPunct="1">
              <a:lnSpc>
                <a:spcPct val="80000"/>
              </a:lnSpc>
            </a:pPr>
            <a:r>
              <a:rPr lang="en-US" sz="1800" dirty="0"/>
              <a:t>Part 2 will be stored in a different security container.  </a:t>
            </a:r>
          </a:p>
          <a:p>
            <a:pPr lvl="1" eaLnBrk="1" hangingPunct="1">
              <a:lnSpc>
                <a:spcPct val="80000"/>
              </a:lnSpc>
            </a:pPr>
            <a:endParaRPr lang="en-US" sz="900" b="1" dirty="0"/>
          </a:p>
        </p:txBody>
      </p:sp>
      <p:grpSp>
        <p:nvGrpSpPr>
          <p:cNvPr id="2" name="Group 4"/>
          <p:cNvGrpSpPr>
            <a:grpSpLocks/>
          </p:cNvGrpSpPr>
          <p:nvPr/>
        </p:nvGrpSpPr>
        <p:grpSpPr bwMode="auto">
          <a:xfrm>
            <a:off x="2667000" y="2743201"/>
            <a:ext cx="6286500" cy="3190875"/>
            <a:chOff x="60" y="1824"/>
            <a:chExt cx="3960" cy="2010"/>
          </a:xfrm>
        </p:grpSpPr>
        <p:pic>
          <p:nvPicPr>
            <p:cNvPr id="59398" name="Picture 5" descr="http://www.tpub.com/content/advancement/14144/img/14144_219_1.jpg"/>
            <p:cNvPicPr>
              <a:picLocks noChangeAspect="1" noChangeArrowheads="1"/>
            </p:cNvPicPr>
            <p:nvPr/>
          </p:nvPicPr>
          <p:blipFill>
            <a:blip r:embed="rId3" r:link="rId4" cstate="print"/>
            <a:srcRect l="18834" t="28572" r="23000"/>
            <a:stretch>
              <a:fillRect/>
            </a:stretch>
          </p:blipFill>
          <p:spPr bwMode="auto">
            <a:xfrm rot="5400000">
              <a:off x="1035" y="849"/>
              <a:ext cx="2010" cy="3960"/>
            </a:xfrm>
            <a:prstGeom prst="rect">
              <a:avLst/>
            </a:prstGeom>
            <a:noFill/>
            <a:ln w="9525">
              <a:noFill/>
              <a:miter lim="800000"/>
              <a:headEnd/>
              <a:tailEnd/>
            </a:ln>
          </p:spPr>
        </p:pic>
        <p:sp>
          <p:nvSpPr>
            <p:cNvPr id="59399" name="Text Box 6"/>
            <p:cNvSpPr txBox="1">
              <a:spLocks noChangeArrowheads="1"/>
            </p:cNvSpPr>
            <p:nvPr/>
          </p:nvSpPr>
          <p:spPr bwMode="auto">
            <a:xfrm>
              <a:off x="2208" y="2185"/>
              <a:ext cx="248" cy="154"/>
            </a:xfrm>
            <a:prstGeom prst="rect">
              <a:avLst/>
            </a:prstGeom>
            <a:noFill/>
            <a:ln w="9525">
              <a:noFill/>
              <a:miter lim="800000"/>
              <a:headEnd/>
              <a:tailEnd/>
            </a:ln>
          </p:spPr>
          <p:txBody>
            <a:bodyPr wrap="none">
              <a:spAutoFit/>
            </a:bodyPr>
            <a:lstStyle/>
            <a:p>
              <a:r>
                <a:rPr lang="en-US" sz="1000"/>
                <a:t>221</a:t>
              </a:r>
            </a:p>
          </p:txBody>
        </p:sp>
        <p:sp>
          <p:nvSpPr>
            <p:cNvPr id="59400" name="Text Box 7"/>
            <p:cNvSpPr txBox="1">
              <a:spLocks noChangeArrowheads="1"/>
            </p:cNvSpPr>
            <p:nvPr/>
          </p:nvSpPr>
          <p:spPr bwMode="auto">
            <a:xfrm>
              <a:off x="2736" y="2160"/>
              <a:ext cx="538" cy="154"/>
            </a:xfrm>
            <a:prstGeom prst="rect">
              <a:avLst/>
            </a:prstGeom>
            <a:noFill/>
            <a:ln w="9525">
              <a:noFill/>
              <a:miter lim="800000"/>
              <a:headEnd/>
              <a:tailEnd/>
            </a:ln>
          </p:spPr>
          <p:txBody>
            <a:bodyPr wrap="none">
              <a:spAutoFit/>
            </a:bodyPr>
            <a:lstStyle/>
            <a:p>
              <a:r>
                <a:rPr lang="en-US" sz="1000"/>
                <a:t>Arms Room</a:t>
              </a:r>
            </a:p>
          </p:txBody>
        </p:sp>
        <p:sp>
          <p:nvSpPr>
            <p:cNvPr id="59401" name="Text Box 8"/>
            <p:cNvSpPr txBox="1">
              <a:spLocks noChangeArrowheads="1"/>
            </p:cNvSpPr>
            <p:nvPr/>
          </p:nvSpPr>
          <p:spPr bwMode="auto">
            <a:xfrm>
              <a:off x="1584" y="2340"/>
              <a:ext cx="280" cy="154"/>
            </a:xfrm>
            <a:prstGeom prst="rect">
              <a:avLst/>
            </a:prstGeom>
            <a:noFill/>
            <a:ln w="9525">
              <a:noFill/>
              <a:miter lim="800000"/>
              <a:headEnd/>
              <a:tailEnd/>
            </a:ln>
          </p:spPr>
          <p:txBody>
            <a:bodyPr wrap="none">
              <a:spAutoFit/>
            </a:bodyPr>
            <a:lstStyle/>
            <a:p>
              <a:r>
                <a:rPr lang="en-US" sz="1000"/>
                <a:t>DES</a:t>
              </a:r>
            </a:p>
          </p:txBody>
        </p:sp>
        <p:sp>
          <p:nvSpPr>
            <p:cNvPr id="59402" name="Text Box 9"/>
            <p:cNvSpPr txBox="1">
              <a:spLocks noChangeArrowheads="1"/>
            </p:cNvSpPr>
            <p:nvPr/>
          </p:nvSpPr>
          <p:spPr bwMode="auto">
            <a:xfrm>
              <a:off x="2928" y="2331"/>
              <a:ext cx="160" cy="154"/>
            </a:xfrm>
            <a:prstGeom prst="rect">
              <a:avLst/>
            </a:prstGeom>
            <a:noFill/>
            <a:ln w="9525">
              <a:noFill/>
              <a:miter lim="800000"/>
              <a:headEnd/>
              <a:tailEnd/>
            </a:ln>
          </p:spPr>
          <p:txBody>
            <a:bodyPr wrap="none">
              <a:spAutoFit/>
            </a:bodyPr>
            <a:lstStyle/>
            <a:p>
              <a:r>
                <a:rPr lang="en-US" sz="1000"/>
                <a:t>1</a:t>
              </a:r>
            </a:p>
          </p:txBody>
        </p:sp>
        <p:sp>
          <p:nvSpPr>
            <p:cNvPr id="59403" name="Text Box 10"/>
            <p:cNvSpPr txBox="1">
              <a:spLocks noChangeArrowheads="1"/>
            </p:cNvSpPr>
            <p:nvPr/>
          </p:nvSpPr>
          <p:spPr bwMode="auto">
            <a:xfrm>
              <a:off x="2112" y="2496"/>
              <a:ext cx="621" cy="154"/>
            </a:xfrm>
            <a:prstGeom prst="rect">
              <a:avLst/>
            </a:prstGeom>
            <a:noFill/>
            <a:ln w="9525">
              <a:noFill/>
              <a:miter lim="800000"/>
              <a:headEnd/>
              <a:tailEnd/>
            </a:ln>
          </p:spPr>
          <p:txBody>
            <a:bodyPr wrap="none">
              <a:spAutoFit/>
            </a:bodyPr>
            <a:lstStyle/>
            <a:p>
              <a:r>
                <a:rPr lang="en-US" sz="1000"/>
                <a:t>Hamilton X-07</a:t>
              </a:r>
            </a:p>
          </p:txBody>
        </p:sp>
        <p:sp>
          <p:nvSpPr>
            <p:cNvPr id="59404" name="Text Box 11"/>
            <p:cNvSpPr txBox="1">
              <a:spLocks noChangeArrowheads="1"/>
            </p:cNvSpPr>
            <p:nvPr/>
          </p:nvSpPr>
          <p:spPr bwMode="auto">
            <a:xfrm>
              <a:off x="432" y="2976"/>
              <a:ext cx="654" cy="154"/>
            </a:xfrm>
            <a:prstGeom prst="rect">
              <a:avLst/>
            </a:prstGeom>
            <a:noFill/>
            <a:ln w="9525">
              <a:noFill/>
              <a:miter lim="800000"/>
              <a:headEnd/>
              <a:tailEnd/>
            </a:ln>
          </p:spPr>
          <p:txBody>
            <a:bodyPr wrap="none">
              <a:spAutoFit/>
            </a:bodyPr>
            <a:lstStyle/>
            <a:p>
              <a:r>
                <a:rPr lang="en-US" sz="1000"/>
                <a:t>Jim D. Armorer</a:t>
              </a:r>
            </a:p>
          </p:txBody>
        </p:sp>
        <p:sp>
          <p:nvSpPr>
            <p:cNvPr id="59405" name="Text Box 12"/>
            <p:cNvSpPr txBox="1">
              <a:spLocks noChangeArrowheads="1"/>
            </p:cNvSpPr>
            <p:nvPr/>
          </p:nvSpPr>
          <p:spPr bwMode="auto">
            <a:xfrm>
              <a:off x="1581" y="2676"/>
              <a:ext cx="798" cy="154"/>
            </a:xfrm>
            <a:prstGeom prst="rect">
              <a:avLst/>
            </a:prstGeom>
            <a:noFill/>
            <a:ln w="9525">
              <a:noFill/>
              <a:miter lim="800000"/>
              <a:headEnd/>
              <a:tailEnd/>
            </a:ln>
          </p:spPr>
          <p:txBody>
            <a:bodyPr wrap="none">
              <a:spAutoFit/>
            </a:bodyPr>
            <a:lstStyle/>
            <a:p>
              <a:r>
                <a:rPr lang="en-US" sz="1000"/>
                <a:t>Joe Locksmith, PW</a:t>
              </a:r>
            </a:p>
          </p:txBody>
        </p:sp>
        <p:sp>
          <p:nvSpPr>
            <p:cNvPr id="59406" name="Text Box 13"/>
            <p:cNvSpPr txBox="1">
              <a:spLocks noChangeArrowheads="1"/>
            </p:cNvSpPr>
            <p:nvPr/>
          </p:nvSpPr>
          <p:spPr bwMode="auto">
            <a:xfrm>
              <a:off x="1440" y="2976"/>
              <a:ext cx="1219" cy="154"/>
            </a:xfrm>
            <a:prstGeom prst="rect">
              <a:avLst/>
            </a:prstGeom>
            <a:noFill/>
            <a:ln w="9525">
              <a:noFill/>
              <a:miter lim="800000"/>
              <a:headEnd/>
              <a:tailEnd/>
            </a:ln>
          </p:spPr>
          <p:txBody>
            <a:bodyPr wrap="none">
              <a:spAutoFit/>
            </a:bodyPr>
            <a:lstStyle/>
            <a:p>
              <a:r>
                <a:rPr lang="en-US" sz="1000"/>
                <a:t>232 Milford Drive, Junction City</a:t>
              </a:r>
            </a:p>
          </p:txBody>
        </p:sp>
        <p:sp>
          <p:nvSpPr>
            <p:cNvPr id="59407" name="Text Box 14"/>
            <p:cNvSpPr txBox="1">
              <a:spLocks noChangeArrowheads="1"/>
            </p:cNvSpPr>
            <p:nvPr/>
          </p:nvSpPr>
          <p:spPr bwMode="auto">
            <a:xfrm>
              <a:off x="1449" y="3129"/>
              <a:ext cx="1206" cy="154"/>
            </a:xfrm>
            <a:prstGeom prst="rect">
              <a:avLst/>
            </a:prstGeom>
            <a:noFill/>
            <a:ln w="9525">
              <a:noFill/>
              <a:miter lim="800000"/>
              <a:headEnd/>
              <a:tailEnd/>
            </a:ln>
          </p:spPr>
          <p:txBody>
            <a:bodyPr wrap="none">
              <a:spAutoFit/>
            </a:bodyPr>
            <a:lstStyle/>
            <a:p>
              <a:r>
                <a:rPr lang="en-US" sz="1000"/>
                <a:t>111 Crazy Circle, Junction City</a:t>
              </a:r>
            </a:p>
          </p:txBody>
        </p:sp>
        <p:sp>
          <p:nvSpPr>
            <p:cNvPr id="59408" name="Text Box 15"/>
            <p:cNvSpPr txBox="1">
              <a:spLocks noChangeArrowheads="1"/>
            </p:cNvSpPr>
            <p:nvPr/>
          </p:nvSpPr>
          <p:spPr bwMode="auto">
            <a:xfrm>
              <a:off x="447" y="3138"/>
              <a:ext cx="514" cy="154"/>
            </a:xfrm>
            <a:prstGeom prst="rect">
              <a:avLst/>
            </a:prstGeom>
            <a:noFill/>
            <a:ln w="9525">
              <a:noFill/>
              <a:miter lim="800000"/>
              <a:headEnd/>
              <a:tailEnd/>
            </a:ln>
          </p:spPr>
          <p:txBody>
            <a:bodyPr wrap="none">
              <a:spAutoFit/>
            </a:bodyPr>
            <a:lstStyle/>
            <a:p>
              <a:r>
                <a:rPr lang="en-US" sz="1000"/>
                <a:t>I.B  Dmann</a:t>
              </a:r>
            </a:p>
          </p:txBody>
        </p:sp>
        <p:sp>
          <p:nvSpPr>
            <p:cNvPr id="59409" name="Text Box 16"/>
            <p:cNvSpPr txBox="1">
              <a:spLocks noChangeArrowheads="1"/>
            </p:cNvSpPr>
            <p:nvPr/>
          </p:nvSpPr>
          <p:spPr bwMode="auto">
            <a:xfrm>
              <a:off x="2784" y="2976"/>
              <a:ext cx="451" cy="154"/>
            </a:xfrm>
            <a:prstGeom prst="rect">
              <a:avLst/>
            </a:prstGeom>
            <a:noFill/>
            <a:ln w="9525">
              <a:noFill/>
              <a:miter lim="800000"/>
              <a:headEnd/>
              <a:tailEnd/>
            </a:ln>
          </p:spPr>
          <p:txBody>
            <a:bodyPr wrap="none">
              <a:spAutoFit/>
            </a:bodyPr>
            <a:lstStyle/>
            <a:p>
              <a:r>
                <a:rPr lang="en-US" sz="1000"/>
                <a:t>555-1010</a:t>
              </a:r>
            </a:p>
          </p:txBody>
        </p:sp>
        <p:sp>
          <p:nvSpPr>
            <p:cNvPr id="59410" name="Text Box 17"/>
            <p:cNvSpPr txBox="1">
              <a:spLocks noChangeArrowheads="1"/>
            </p:cNvSpPr>
            <p:nvPr/>
          </p:nvSpPr>
          <p:spPr bwMode="auto">
            <a:xfrm>
              <a:off x="2784" y="3129"/>
              <a:ext cx="451" cy="154"/>
            </a:xfrm>
            <a:prstGeom prst="rect">
              <a:avLst/>
            </a:prstGeom>
            <a:noFill/>
            <a:ln w="9525">
              <a:noFill/>
              <a:miter lim="800000"/>
              <a:headEnd/>
              <a:tailEnd/>
            </a:ln>
          </p:spPr>
          <p:txBody>
            <a:bodyPr wrap="none">
              <a:spAutoFit/>
            </a:bodyPr>
            <a:lstStyle/>
            <a:p>
              <a:r>
                <a:rPr lang="en-US" sz="1000"/>
                <a:t>555-2526</a:t>
              </a:r>
            </a:p>
          </p:txBody>
        </p:sp>
      </p:grpSp>
      <p:sp>
        <p:nvSpPr>
          <p:cNvPr id="59397" name="Text Box 18"/>
          <p:cNvSpPr txBox="1">
            <a:spLocks noChangeArrowheads="1"/>
          </p:cNvSpPr>
          <p:nvPr/>
        </p:nvSpPr>
        <p:spPr bwMode="auto">
          <a:xfrm>
            <a:off x="7010401" y="3860801"/>
            <a:ext cx="758541" cy="246221"/>
          </a:xfrm>
          <a:prstGeom prst="rect">
            <a:avLst/>
          </a:prstGeom>
          <a:noFill/>
          <a:ln w="9525">
            <a:noFill/>
            <a:miter lim="800000"/>
            <a:headEnd/>
            <a:tailEnd/>
          </a:ln>
        </p:spPr>
        <p:txBody>
          <a:bodyPr wrap="none">
            <a:spAutoFit/>
          </a:bodyPr>
          <a:lstStyle/>
          <a:p>
            <a:r>
              <a:rPr lang="en-US" sz="1000" dirty="0"/>
              <a:t>12 Mar 16</a:t>
            </a:r>
          </a:p>
        </p:txBody>
      </p:sp>
      <p:sp>
        <p:nvSpPr>
          <p:cNvPr id="19"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Door Security</a:t>
            </a:r>
          </a:p>
        </p:txBody>
      </p:sp>
    </p:spTree>
    <p:extLst>
      <p:ext uri="{BB962C8B-B14F-4D97-AF65-F5344CB8AC3E}">
        <p14:creationId xmlns:p14="http://schemas.microsoft.com/office/powerpoint/2010/main" val="96285701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2133600" y="5334000"/>
            <a:ext cx="49530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Documentation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585896"/>
            <a:ext cx="4038600" cy="4678254"/>
          </a:xfrm>
          <a:prstGeom prst="rect">
            <a:avLst/>
          </a:prstGeom>
        </p:spPr>
      </p:pic>
    </p:spTree>
    <p:extLst>
      <p:ext uri="{BB962C8B-B14F-4D97-AF65-F5344CB8AC3E}">
        <p14:creationId xmlns:p14="http://schemas.microsoft.com/office/powerpoint/2010/main" val="162376998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Grp="1" noChangeArrowheads="1"/>
          </p:cNvSpPr>
          <p:nvPr>
            <p:ph type="body" idx="1"/>
          </p:nvPr>
        </p:nvSpPr>
        <p:spPr bwMode="auto">
          <a:xfrm>
            <a:off x="1981200" y="1600201"/>
            <a:ext cx="8229600" cy="4373563"/>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marL="0" indent="0" eaLnBrk="1" hangingPunct="1">
              <a:lnSpc>
                <a:spcPct val="80000"/>
              </a:lnSpc>
              <a:buNone/>
            </a:pPr>
            <a:r>
              <a:rPr lang="en-US" sz="2400" dirty="0"/>
              <a:t>DA Form 4604 (Security Construction Statement):</a:t>
            </a:r>
          </a:p>
          <a:p>
            <a:pPr eaLnBrk="1" hangingPunct="1">
              <a:lnSpc>
                <a:spcPct val="80000"/>
              </a:lnSpc>
            </a:pPr>
            <a:r>
              <a:rPr lang="en-US" sz="1800" dirty="0"/>
              <a:t>Existing arms rooms inspected by qualified engineer every 5 years.(AR 190-11 2-2d)</a:t>
            </a:r>
          </a:p>
          <a:p>
            <a:pPr eaLnBrk="1" hangingPunct="1">
              <a:lnSpc>
                <a:spcPct val="80000"/>
              </a:lnSpc>
            </a:pPr>
            <a:endParaRPr lang="en-US" sz="1800" dirty="0"/>
          </a:p>
          <a:p>
            <a:pPr eaLnBrk="1" hangingPunct="1">
              <a:lnSpc>
                <a:spcPct val="80000"/>
              </a:lnSpc>
            </a:pPr>
            <a:r>
              <a:rPr lang="en-US" sz="1800" dirty="0"/>
              <a:t>Identifies an Waivers, Exceptions, Compensatory measures in place in order to approve vault storage.</a:t>
            </a:r>
          </a:p>
          <a:p>
            <a:pPr eaLnBrk="1" hangingPunct="1">
              <a:lnSpc>
                <a:spcPct val="80000"/>
              </a:lnSpc>
            </a:pPr>
            <a:endParaRPr lang="en-US" sz="1800" dirty="0"/>
          </a:p>
          <a:p>
            <a:pPr eaLnBrk="1" hangingPunct="1">
              <a:lnSpc>
                <a:spcPct val="80000"/>
              </a:lnSpc>
            </a:pPr>
            <a:r>
              <a:rPr lang="en-US" sz="1800" dirty="0"/>
              <a:t>Will be posted inside the unit arms vault.</a:t>
            </a:r>
          </a:p>
          <a:p>
            <a:pPr eaLnBrk="1" hangingPunct="1">
              <a:lnSpc>
                <a:spcPct val="80000"/>
              </a:lnSpc>
            </a:pPr>
            <a:endParaRPr lang="en-US" sz="1800" dirty="0"/>
          </a:p>
          <a:p>
            <a:pPr eaLnBrk="1" hangingPunct="1">
              <a:lnSpc>
                <a:spcPct val="80000"/>
              </a:lnSpc>
            </a:pPr>
            <a:r>
              <a:rPr lang="en-US" sz="1800" dirty="0"/>
              <a:t>Form will indicate highest category of weapons that may be stored in the arms room.</a:t>
            </a:r>
          </a:p>
          <a:p>
            <a:pPr algn="ctr" eaLnBrk="1" hangingPunct="1">
              <a:lnSpc>
                <a:spcPct val="80000"/>
              </a:lnSpc>
              <a:buFontTx/>
              <a:buNone/>
            </a:pPr>
            <a:endParaRPr lang="en-US" sz="1800" i="1" dirty="0"/>
          </a:p>
          <a:p>
            <a:pPr algn="ctr" eaLnBrk="1" hangingPunct="1">
              <a:lnSpc>
                <a:spcPct val="80000"/>
              </a:lnSpc>
              <a:buFontTx/>
              <a:buNone/>
            </a:pPr>
            <a:r>
              <a:rPr lang="en-US" sz="1800" i="1" dirty="0"/>
              <a:t>POC: Mr. William (Andy) Anderson 239-6672</a:t>
            </a:r>
          </a:p>
        </p:txBody>
      </p:sp>
      <p:sp>
        <p:nvSpPr>
          <p:cNvPr id="6"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a:t>Documentation</a:t>
            </a:r>
            <a:endParaRPr lang="en-US" kern="0" dirty="0"/>
          </a:p>
        </p:txBody>
      </p:sp>
    </p:spTree>
    <p:extLst>
      <p:ext uri="{BB962C8B-B14F-4D97-AF65-F5344CB8AC3E}">
        <p14:creationId xmlns:p14="http://schemas.microsoft.com/office/powerpoint/2010/main" val="283660746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Grp="1" noChangeArrowheads="1"/>
          </p:cNvSpPr>
          <p:nvPr>
            <p:ph type="body"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marL="0" indent="0" eaLnBrk="1" hangingPunct="1">
              <a:buNone/>
            </a:pPr>
            <a:r>
              <a:rPr lang="en-US" sz="2400" dirty="0"/>
              <a:t>Armorer Hand Receipt:</a:t>
            </a:r>
          </a:p>
          <a:p>
            <a:pPr eaLnBrk="1" hangingPunct="1"/>
            <a:r>
              <a:rPr lang="en-US" sz="1800" dirty="0"/>
              <a:t>Commander sub-hand receipts all equipment in the arms room down to the primary armorer:</a:t>
            </a:r>
          </a:p>
          <a:p>
            <a:pPr lvl="1" eaLnBrk="1" hangingPunct="1"/>
            <a:r>
              <a:rPr lang="en-US" sz="1800" dirty="0"/>
              <a:t>Use DA Form 3161 or system generated property receipt.</a:t>
            </a:r>
          </a:p>
          <a:p>
            <a:pPr lvl="1" eaLnBrk="1" hangingPunct="1"/>
            <a:r>
              <a:rPr lang="en-US" sz="1800" dirty="0"/>
              <a:t>Places responsibility / accountability upon individual who has direct control of it.</a:t>
            </a:r>
          </a:p>
          <a:p>
            <a:pPr lvl="1" eaLnBrk="1" hangingPunct="1"/>
            <a:r>
              <a:rPr lang="en-US" sz="1800" dirty="0"/>
              <a:t>Clearly identifies what the Armorer is responsible for.</a:t>
            </a:r>
          </a:p>
          <a:p>
            <a:pPr lvl="1" eaLnBrk="1" hangingPunct="1"/>
            <a:r>
              <a:rPr lang="en-US" sz="1800" dirty="0"/>
              <a:t>Includes all property to be stored in the vault. NOT just AA&amp;E (e.g. bayonets, compasses, etc.)</a:t>
            </a:r>
          </a:p>
        </p:txBody>
      </p:sp>
      <p:sp>
        <p:nvSpPr>
          <p:cNvPr id="6"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a:t>Documentation</a:t>
            </a:r>
            <a:endParaRPr lang="en-US" kern="0" dirty="0"/>
          </a:p>
        </p:txBody>
      </p:sp>
    </p:spTree>
    <p:extLst>
      <p:ext uri="{BB962C8B-B14F-4D97-AF65-F5344CB8AC3E}">
        <p14:creationId xmlns:p14="http://schemas.microsoft.com/office/powerpoint/2010/main" val="25350381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885043" y="1278667"/>
            <a:ext cx="4306957" cy="4886670"/>
          </a:xfrm>
          <a:prstGeom prst="rect">
            <a:avLst/>
          </a:prstGeom>
        </p:spPr>
      </p:pic>
      <p:sp>
        <p:nvSpPr>
          <p:cNvPr id="5" name="Rectangle 4"/>
          <p:cNvSpPr/>
          <p:nvPr/>
        </p:nvSpPr>
        <p:spPr>
          <a:xfrm>
            <a:off x="0" y="1056246"/>
            <a:ext cx="8452022" cy="5109091"/>
          </a:xfrm>
          <a:prstGeom prst="rect">
            <a:avLst/>
          </a:prstGeom>
        </p:spPr>
        <p:txBody>
          <a:bodyPr wrap="square">
            <a:spAutoFit/>
          </a:bodyPr>
          <a:lstStyle/>
          <a:p>
            <a:pPr algn="ctr"/>
            <a:r>
              <a:rPr lang="en-US" sz="2000" b="1" dirty="0" smtClean="0"/>
              <a:t>Rear Detachment Physical Security Requirements</a:t>
            </a:r>
          </a:p>
          <a:p>
            <a:endParaRPr lang="en-US" dirty="0"/>
          </a:p>
          <a:p>
            <a:pPr marL="285750" indent="-285750">
              <a:buFont typeface="Arial" panose="020B0604020202020204" pitchFamily="34" charset="0"/>
              <a:buChar char="•"/>
            </a:pPr>
            <a:r>
              <a:rPr lang="en-US" dirty="0" smtClean="0"/>
              <a:t>There is no relief from physical security requirements for the Rear Detachment.  The rear detachment area is often a haven for criminal activity.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Rear Detachment Commanders must ensure that assets are protected, inspections are conducted, and equipment is accounted for.  Security checks are an important tool to accomplish this mission.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At times, this can be more difficult due to consolidated assets, including arms rooms, motor pools, and other property book adjustments.  </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Additionally, personal property should be included in security plans and special considerations given to “pack-in” situations in the barracks.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The PSO should assist Rear Detachments with establishing their physical security plans and battle rhythm prior to deployment, it should be planned, resourced, and rehearsed during field training and other opportunities.</a:t>
            </a:r>
            <a:endParaRPr lang="en-US" dirty="0"/>
          </a:p>
        </p:txBody>
      </p:sp>
      <p:sp>
        <p:nvSpPr>
          <p:cNvPr id="7" name="TextBox 6"/>
          <p:cNvSpPr txBox="1"/>
          <p:nvPr/>
        </p:nvSpPr>
        <p:spPr>
          <a:xfrm>
            <a:off x="2080895" y="535964"/>
            <a:ext cx="8610600"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Physical Security During Expeditionary Operations</a:t>
            </a:r>
          </a:p>
        </p:txBody>
      </p:sp>
    </p:spTree>
    <p:extLst>
      <p:ext uri="{BB962C8B-B14F-4D97-AF65-F5344CB8AC3E}">
        <p14:creationId xmlns:p14="http://schemas.microsoft.com/office/powerpoint/2010/main" val="3467689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1+ppt_w/2"/>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Text Box 3"/>
          <p:cNvSpPr txBox="1">
            <a:spLocks noChangeArrowheads="1"/>
          </p:cNvSpPr>
          <p:nvPr/>
        </p:nvSpPr>
        <p:spPr bwMode="auto">
          <a:xfrm>
            <a:off x="1998618" y="1525091"/>
            <a:ext cx="4465325" cy="461665"/>
          </a:xfrm>
          <a:prstGeom prst="rect">
            <a:avLst/>
          </a:prstGeom>
          <a:noFill/>
          <a:ln w="9525">
            <a:noFill/>
            <a:miter lim="800000"/>
            <a:headEnd/>
            <a:tailEnd/>
          </a:ln>
        </p:spPr>
        <p:txBody>
          <a:bodyPr wrap="none">
            <a:spAutoFit/>
          </a:bodyPr>
          <a:lstStyle/>
          <a:p>
            <a:r>
              <a:rPr lang="en-US" sz="2400" dirty="0"/>
              <a:t>Unaccompanied Access Roster</a:t>
            </a:r>
          </a:p>
        </p:txBody>
      </p:sp>
      <p:sp>
        <p:nvSpPr>
          <p:cNvPr id="550916" name="Text Box 4"/>
          <p:cNvSpPr txBox="1">
            <a:spLocks noChangeArrowheads="1"/>
          </p:cNvSpPr>
          <p:nvPr/>
        </p:nvSpPr>
        <p:spPr bwMode="auto">
          <a:xfrm>
            <a:off x="2133601" y="2112724"/>
            <a:ext cx="7256463" cy="369332"/>
          </a:xfrm>
          <a:prstGeom prst="rect">
            <a:avLst/>
          </a:prstGeom>
          <a:noFill/>
          <a:ln w="9525">
            <a:noFill/>
            <a:miter lim="800000"/>
            <a:headEnd/>
            <a:tailEnd/>
          </a:ln>
        </p:spPr>
        <p:txBody>
          <a:bodyPr>
            <a:spAutoFit/>
          </a:bodyPr>
          <a:lstStyle/>
          <a:p>
            <a:pPr>
              <a:buFontTx/>
              <a:buChar char="•"/>
            </a:pPr>
            <a:r>
              <a:rPr lang="en-US" dirty="0"/>
              <a:t>Keep the number of personnel on the roster to a minimum.</a:t>
            </a:r>
          </a:p>
        </p:txBody>
      </p:sp>
      <p:sp>
        <p:nvSpPr>
          <p:cNvPr id="550917" name="Text Box 5"/>
          <p:cNvSpPr txBox="1">
            <a:spLocks noChangeArrowheads="1"/>
          </p:cNvSpPr>
          <p:nvPr/>
        </p:nvSpPr>
        <p:spPr bwMode="auto">
          <a:xfrm>
            <a:off x="2133600" y="2558356"/>
            <a:ext cx="8153400" cy="646331"/>
          </a:xfrm>
          <a:prstGeom prst="rect">
            <a:avLst/>
          </a:prstGeom>
          <a:noFill/>
          <a:ln w="9525">
            <a:noFill/>
            <a:miter lim="800000"/>
            <a:headEnd/>
            <a:tailEnd/>
          </a:ln>
        </p:spPr>
        <p:txBody>
          <a:bodyPr wrap="square">
            <a:spAutoFit/>
          </a:bodyPr>
          <a:lstStyle/>
          <a:p>
            <a:pPr>
              <a:buFontTx/>
              <a:buChar char="•"/>
            </a:pPr>
            <a:r>
              <a:rPr lang="en-US" dirty="0"/>
              <a:t>Command Oriented AA&amp;E Security Screening and Evaluation Record (DA Form 7281) is completed before unaccompanied access is authorized</a:t>
            </a:r>
          </a:p>
        </p:txBody>
      </p:sp>
      <p:sp>
        <p:nvSpPr>
          <p:cNvPr id="7"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Documentation</a:t>
            </a:r>
          </a:p>
        </p:txBody>
      </p:sp>
      <p:sp>
        <p:nvSpPr>
          <p:cNvPr id="8" name="Rectangle 2"/>
          <p:cNvSpPr txBox="1">
            <a:spLocks noChangeArrowheads="1"/>
          </p:cNvSpPr>
          <p:nvPr/>
        </p:nvSpPr>
        <p:spPr bwMode="auto">
          <a:xfrm>
            <a:off x="1968142" y="3352800"/>
            <a:ext cx="8471258" cy="2819400"/>
          </a:xfrm>
          <a:prstGeom prst="rect">
            <a:avLst/>
          </a:prstGeom>
          <a:solidFill>
            <a:srgbClr val="FFFFFF"/>
          </a:solidFill>
          <a:ln>
            <a:miter lim="800000"/>
            <a:headEnd/>
            <a:tailEnd/>
          </a:ln>
        </p:spPr>
        <p:txBody>
          <a:bodyPr vert="horz" wrap="square" lIns="91440" tIns="45720" rIns="91440" bIns="45720" numCol="1" anchor="t" anchorCtr="0" compatLnSpc="1">
            <a:prstTxWarp prst="textNoShape">
              <a:avLst/>
            </a:prstTxWarp>
            <a:normAutofit/>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marL="0" indent="0" eaLnBrk="1" hangingPunct="1">
              <a:buNone/>
            </a:pPr>
            <a:r>
              <a:rPr lang="en-US" sz="2400" kern="0" dirty="0"/>
              <a:t>Command Oriented AA&amp;E Security Screening And Evaluation Record</a:t>
            </a:r>
          </a:p>
          <a:p>
            <a:pPr lvl="1" eaLnBrk="1" hangingPunct="1">
              <a:buFont typeface="Arial" panose="020B0604020202020204" pitchFamily="34" charset="0"/>
              <a:buChar char="•"/>
            </a:pPr>
            <a:r>
              <a:rPr lang="en-US" sz="1800" kern="0" dirty="0"/>
              <a:t>DA Form 7281</a:t>
            </a:r>
          </a:p>
          <a:p>
            <a:pPr lvl="1" eaLnBrk="1" hangingPunct="1">
              <a:buFont typeface="Arial" panose="020B0604020202020204" pitchFamily="34" charset="0"/>
              <a:buChar char="•"/>
            </a:pPr>
            <a:r>
              <a:rPr lang="en-US" sz="1800" kern="0" dirty="0"/>
              <a:t>Valid for three years</a:t>
            </a:r>
          </a:p>
          <a:p>
            <a:pPr lvl="1" eaLnBrk="1" hangingPunct="1">
              <a:buFont typeface="Arial" panose="020B0604020202020204" pitchFamily="34" charset="0"/>
              <a:buChar char="•"/>
            </a:pPr>
            <a:r>
              <a:rPr lang="en-US" sz="1800" kern="0" dirty="0"/>
              <a:t>Does not need to be redone when a new Commander assumes command.</a:t>
            </a:r>
          </a:p>
          <a:p>
            <a:pPr lvl="1" eaLnBrk="1" hangingPunct="1">
              <a:buFont typeface="Arial" panose="020B0604020202020204" pitchFamily="34" charset="0"/>
              <a:buChar char="•"/>
            </a:pPr>
            <a:r>
              <a:rPr lang="en-US" sz="1800" kern="0" dirty="0"/>
              <a:t>Must be redone when the Soldier transfers to/from another unit.</a:t>
            </a:r>
          </a:p>
        </p:txBody>
      </p:sp>
    </p:spTree>
    <p:extLst>
      <p:ext uri="{BB962C8B-B14F-4D97-AF65-F5344CB8AC3E}">
        <p14:creationId xmlns:p14="http://schemas.microsoft.com/office/powerpoint/2010/main" val="317370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0916"/>
                                        </p:tgtEl>
                                        <p:attrNameLst>
                                          <p:attrName>style.visibility</p:attrName>
                                        </p:attrNameLst>
                                      </p:cBhvr>
                                      <p:to>
                                        <p:strVal val="visible"/>
                                      </p:to>
                                    </p:set>
                                    <p:anim calcmode="lin" valueType="num">
                                      <p:cBhvr additive="base">
                                        <p:cTn id="7" dur="500" fill="hold"/>
                                        <p:tgtEl>
                                          <p:spTgt spid="550916"/>
                                        </p:tgtEl>
                                        <p:attrNameLst>
                                          <p:attrName>ppt_x</p:attrName>
                                        </p:attrNameLst>
                                      </p:cBhvr>
                                      <p:tavLst>
                                        <p:tav tm="0">
                                          <p:val>
                                            <p:strVal val="#ppt_x"/>
                                          </p:val>
                                        </p:tav>
                                        <p:tav tm="100000">
                                          <p:val>
                                            <p:strVal val="#ppt_x"/>
                                          </p:val>
                                        </p:tav>
                                      </p:tavLst>
                                    </p:anim>
                                    <p:anim calcmode="lin" valueType="num">
                                      <p:cBhvr additive="base">
                                        <p:cTn id="8" dur="500" fill="hold"/>
                                        <p:tgtEl>
                                          <p:spTgt spid="5509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50917"/>
                                        </p:tgtEl>
                                        <p:attrNameLst>
                                          <p:attrName>style.visibility</p:attrName>
                                        </p:attrNameLst>
                                      </p:cBhvr>
                                      <p:to>
                                        <p:strVal val="visible"/>
                                      </p:to>
                                    </p:set>
                                    <p:anim calcmode="lin" valueType="num">
                                      <p:cBhvr additive="base">
                                        <p:cTn id="13" dur="500" fill="hold"/>
                                        <p:tgtEl>
                                          <p:spTgt spid="550917"/>
                                        </p:tgtEl>
                                        <p:attrNameLst>
                                          <p:attrName>ppt_x</p:attrName>
                                        </p:attrNameLst>
                                      </p:cBhvr>
                                      <p:tavLst>
                                        <p:tav tm="0">
                                          <p:val>
                                            <p:strVal val="#ppt_x"/>
                                          </p:val>
                                        </p:tav>
                                        <p:tav tm="100000">
                                          <p:val>
                                            <p:strVal val="#ppt_x"/>
                                          </p:val>
                                        </p:tav>
                                      </p:tavLst>
                                    </p:anim>
                                    <p:anim calcmode="lin" valueType="num">
                                      <p:cBhvr additive="base">
                                        <p:cTn id="14" dur="500" fill="hold"/>
                                        <p:tgtEl>
                                          <p:spTgt spid="5509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16" grpId="0"/>
      <p:bldP spid="55091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7"/>
          <p:cNvPicPr>
            <a:picLocks noChangeAspect="1" noChangeArrowheads="1"/>
          </p:cNvPicPr>
          <p:nvPr/>
        </p:nvPicPr>
        <p:blipFill>
          <a:blip r:embed="rId3" cstate="print"/>
          <a:srcRect l="12500" t="14053" r="8594" b="3242"/>
          <a:stretch>
            <a:fillRect/>
          </a:stretch>
        </p:blipFill>
        <p:spPr bwMode="auto">
          <a:xfrm>
            <a:off x="2489200" y="1150938"/>
            <a:ext cx="7086600" cy="5257800"/>
          </a:xfrm>
          <a:prstGeom prst="rect">
            <a:avLst/>
          </a:prstGeom>
          <a:noFill/>
          <a:ln w="9525">
            <a:noFill/>
            <a:miter lim="800000"/>
            <a:headEnd/>
            <a:tailEnd/>
          </a:ln>
        </p:spPr>
      </p:pic>
      <p:grpSp>
        <p:nvGrpSpPr>
          <p:cNvPr id="2" name="Group 4"/>
          <p:cNvGrpSpPr>
            <a:grpSpLocks/>
          </p:cNvGrpSpPr>
          <p:nvPr/>
        </p:nvGrpSpPr>
        <p:grpSpPr bwMode="auto">
          <a:xfrm>
            <a:off x="2957514" y="2451101"/>
            <a:ext cx="5858455" cy="393713"/>
            <a:chOff x="902" y="1544"/>
            <a:chExt cx="2286" cy="247"/>
          </a:xfrm>
        </p:grpSpPr>
        <p:sp>
          <p:nvSpPr>
            <p:cNvPr id="71703" name="Text Box 5"/>
            <p:cNvSpPr txBox="1">
              <a:spLocks noChangeArrowheads="1"/>
            </p:cNvSpPr>
            <p:nvPr/>
          </p:nvSpPr>
          <p:spPr bwMode="auto">
            <a:xfrm>
              <a:off x="902" y="1559"/>
              <a:ext cx="562" cy="232"/>
            </a:xfrm>
            <a:prstGeom prst="rect">
              <a:avLst/>
            </a:prstGeom>
            <a:noFill/>
            <a:ln w="9525">
              <a:noFill/>
              <a:miter lim="800000"/>
              <a:headEnd/>
              <a:tailEnd/>
            </a:ln>
          </p:spPr>
          <p:txBody>
            <a:bodyPr wrap="none">
              <a:spAutoFit/>
            </a:bodyPr>
            <a:lstStyle/>
            <a:p>
              <a:r>
                <a:rPr lang="en-US"/>
                <a:t>Joe Armorer</a:t>
              </a:r>
            </a:p>
          </p:txBody>
        </p:sp>
        <p:sp>
          <p:nvSpPr>
            <p:cNvPr id="71704" name="Text Box 6"/>
            <p:cNvSpPr txBox="1">
              <a:spLocks noChangeArrowheads="1"/>
            </p:cNvSpPr>
            <p:nvPr/>
          </p:nvSpPr>
          <p:spPr bwMode="auto">
            <a:xfrm>
              <a:off x="2976" y="1544"/>
              <a:ext cx="212" cy="232"/>
            </a:xfrm>
            <a:prstGeom prst="rect">
              <a:avLst/>
            </a:prstGeom>
            <a:noFill/>
            <a:ln w="9525">
              <a:noFill/>
              <a:miter lim="800000"/>
              <a:headEnd/>
              <a:tailEnd/>
            </a:ln>
          </p:spPr>
          <p:txBody>
            <a:bodyPr wrap="none">
              <a:spAutoFit/>
            </a:bodyPr>
            <a:lstStyle/>
            <a:p>
              <a:r>
                <a:rPr lang="en-US"/>
                <a:t>E-4</a:t>
              </a:r>
            </a:p>
          </p:txBody>
        </p:sp>
      </p:grpSp>
      <p:grpSp>
        <p:nvGrpSpPr>
          <p:cNvPr id="3" name="Group 8"/>
          <p:cNvGrpSpPr>
            <a:grpSpLocks/>
          </p:cNvGrpSpPr>
          <p:nvPr/>
        </p:nvGrpSpPr>
        <p:grpSpPr bwMode="auto">
          <a:xfrm>
            <a:off x="2957514" y="3505201"/>
            <a:ext cx="6472235" cy="403225"/>
            <a:chOff x="902" y="2208"/>
            <a:chExt cx="4078" cy="253"/>
          </a:xfrm>
        </p:grpSpPr>
        <p:sp>
          <p:nvSpPr>
            <p:cNvPr id="71698" name="Text Box 9"/>
            <p:cNvSpPr txBox="1">
              <a:spLocks noChangeArrowheads="1"/>
            </p:cNvSpPr>
            <p:nvPr/>
          </p:nvSpPr>
          <p:spPr bwMode="auto">
            <a:xfrm>
              <a:off x="902" y="2231"/>
              <a:ext cx="1116" cy="230"/>
            </a:xfrm>
            <a:prstGeom prst="rect">
              <a:avLst/>
            </a:prstGeom>
            <a:noFill/>
            <a:ln w="9525">
              <a:noFill/>
              <a:miter lim="800000"/>
              <a:headEnd/>
              <a:tailEnd/>
            </a:ln>
          </p:spPr>
          <p:txBody>
            <a:bodyPr wrap="none">
              <a:spAutoFit/>
            </a:bodyPr>
            <a:lstStyle/>
            <a:p>
              <a:r>
                <a:rPr lang="en-US"/>
                <a:t>John C. Crunch</a:t>
              </a:r>
            </a:p>
          </p:txBody>
        </p:sp>
        <p:sp>
          <p:nvSpPr>
            <p:cNvPr id="71699" name="Text Box 10"/>
            <p:cNvSpPr txBox="1">
              <a:spLocks noChangeArrowheads="1"/>
            </p:cNvSpPr>
            <p:nvPr/>
          </p:nvSpPr>
          <p:spPr bwMode="auto">
            <a:xfrm>
              <a:off x="2496" y="2208"/>
              <a:ext cx="356" cy="230"/>
            </a:xfrm>
            <a:prstGeom prst="rect">
              <a:avLst/>
            </a:prstGeom>
            <a:noFill/>
            <a:ln w="9525">
              <a:noFill/>
              <a:miter lim="800000"/>
              <a:headEnd/>
              <a:tailEnd/>
            </a:ln>
          </p:spPr>
          <p:txBody>
            <a:bodyPr wrap="none">
              <a:spAutoFit/>
            </a:bodyPr>
            <a:lstStyle/>
            <a:p>
              <a:r>
                <a:rPr lang="en-US"/>
                <a:t>O-3</a:t>
              </a:r>
            </a:p>
          </p:txBody>
        </p:sp>
        <p:sp>
          <p:nvSpPr>
            <p:cNvPr id="71700" name="Text Box 11"/>
            <p:cNvSpPr txBox="1">
              <a:spLocks noChangeArrowheads="1"/>
            </p:cNvSpPr>
            <p:nvPr/>
          </p:nvSpPr>
          <p:spPr bwMode="auto">
            <a:xfrm>
              <a:off x="4348" y="2208"/>
              <a:ext cx="116" cy="230"/>
            </a:xfrm>
            <a:prstGeom prst="rect">
              <a:avLst/>
            </a:prstGeom>
            <a:noFill/>
            <a:ln w="9525">
              <a:noFill/>
              <a:miter lim="800000"/>
              <a:headEnd/>
              <a:tailEnd/>
            </a:ln>
          </p:spPr>
          <p:txBody>
            <a:bodyPr wrap="none">
              <a:spAutoFit/>
            </a:bodyPr>
            <a:lstStyle/>
            <a:p>
              <a:endParaRPr lang="en-US"/>
            </a:p>
          </p:txBody>
        </p:sp>
        <p:sp>
          <p:nvSpPr>
            <p:cNvPr id="71701" name="Text Box 12"/>
            <p:cNvSpPr txBox="1">
              <a:spLocks noChangeArrowheads="1"/>
            </p:cNvSpPr>
            <p:nvPr/>
          </p:nvSpPr>
          <p:spPr bwMode="auto">
            <a:xfrm>
              <a:off x="4253" y="2214"/>
              <a:ext cx="727" cy="212"/>
            </a:xfrm>
            <a:prstGeom prst="rect">
              <a:avLst/>
            </a:prstGeom>
            <a:noFill/>
            <a:ln w="9525">
              <a:noFill/>
              <a:miter lim="800000"/>
              <a:headEnd/>
              <a:tailEnd/>
            </a:ln>
          </p:spPr>
          <p:txBody>
            <a:bodyPr wrap="none">
              <a:spAutoFit/>
            </a:bodyPr>
            <a:lstStyle/>
            <a:p>
              <a:r>
                <a:rPr lang="en-US" sz="1600" b="1" dirty="0"/>
                <a:t>12 May 16</a:t>
              </a:r>
            </a:p>
          </p:txBody>
        </p:sp>
        <p:sp>
          <p:nvSpPr>
            <p:cNvPr id="71702" name="Text Box 13"/>
            <p:cNvSpPr txBox="1">
              <a:spLocks noChangeArrowheads="1"/>
            </p:cNvSpPr>
            <p:nvPr/>
          </p:nvSpPr>
          <p:spPr bwMode="auto">
            <a:xfrm>
              <a:off x="3120" y="2208"/>
              <a:ext cx="946" cy="230"/>
            </a:xfrm>
            <a:prstGeom prst="rect">
              <a:avLst/>
            </a:prstGeom>
            <a:noFill/>
            <a:ln w="9525">
              <a:noFill/>
              <a:miter lim="800000"/>
              <a:headEnd/>
              <a:tailEnd/>
            </a:ln>
          </p:spPr>
          <p:txBody>
            <a:bodyPr wrap="none">
              <a:spAutoFit/>
            </a:bodyPr>
            <a:lstStyle/>
            <a:p>
              <a:r>
                <a:rPr lang="en-US">
                  <a:latin typeface="Blackadder ITC" pitchFamily="82" charset="0"/>
                </a:rPr>
                <a:t>John C. Crunch</a:t>
              </a:r>
            </a:p>
          </p:txBody>
        </p:sp>
      </p:grpSp>
      <p:grpSp>
        <p:nvGrpSpPr>
          <p:cNvPr id="4" name="Group 14"/>
          <p:cNvGrpSpPr>
            <a:grpSpLocks/>
          </p:cNvGrpSpPr>
          <p:nvPr/>
        </p:nvGrpSpPr>
        <p:grpSpPr bwMode="auto">
          <a:xfrm>
            <a:off x="2971801" y="4244975"/>
            <a:ext cx="6462713" cy="846138"/>
            <a:chOff x="912" y="2674"/>
            <a:chExt cx="4071" cy="533"/>
          </a:xfrm>
        </p:grpSpPr>
        <p:sp>
          <p:nvSpPr>
            <p:cNvPr id="71693" name="Text Box 15"/>
            <p:cNvSpPr txBox="1">
              <a:spLocks noChangeArrowheads="1"/>
            </p:cNvSpPr>
            <p:nvPr/>
          </p:nvSpPr>
          <p:spPr bwMode="auto">
            <a:xfrm>
              <a:off x="912" y="2976"/>
              <a:ext cx="732" cy="231"/>
            </a:xfrm>
            <a:prstGeom prst="rect">
              <a:avLst/>
            </a:prstGeom>
            <a:noFill/>
            <a:ln w="9525">
              <a:noFill/>
              <a:miter lim="800000"/>
              <a:headEnd/>
              <a:tailEnd/>
            </a:ln>
          </p:spPr>
          <p:txBody>
            <a:bodyPr wrap="none">
              <a:spAutoFit/>
            </a:bodyPr>
            <a:lstStyle/>
            <a:p>
              <a:r>
                <a:rPr lang="en-US"/>
                <a:t>Jane Doe</a:t>
              </a:r>
            </a:p>
          </p:txBody>
        </p:sp>
        <p:sp>
          <p:nvSpPr>
            <p:cNvPr id="71694" name="Text Box 16"/>
            <p:cNvSpPr txBox="1">
              <a:spLocks noChangeArrowheads="1"/>
            </p:cNvSpPr>
            <p:nvPr/>
          </p:nvSpPr>
          <p:spPr bwMode="auto">
            <a:xfrm>
              <a:off x="1375" y="2674"/>
              <a:ext cx="201" cy="212"/>
            </a:xfrm>
            <a:prstGeom prst="rect">
              <a:avLst/>
            </a:prstGeom>
            <a:noFill/>
            <a:ln w="9525">
              <a:noFill/>
              <a:miter lim="800000"/>
              <a:headEnd/>
              <a:tailEnd/>
            </a:ln>
          </p:spPr>
          <p:txBody>
            <a:bodyPr wrap="none">
              <a:spAutoFit/>
            </a:bodyPr>
            <a:lstStyle/>
            <a:p>
              <a:r>
                <a:rPr lang="en-US" sz="1600" b="1"/>
                <a:t>X</a:t>
              </a:r>
            </a:p>
          </p:txBody>
        </p:sp>
        <p:sp>
          <p:nvSpPr>
            <p:cNvPr id="71695" name="Text Box 17"/>
            <p:cNvSpPr txBox="1">
              <a:spLocks noChangeArrowheads="1"/>
            </p:cNvSpPr>
            <p:nvPr/>
          </p:nvSpPr>
          <p:spPr bwMode="auto">
            <a:xfrm>
              <a:off x="2504" y="2976"/>
              <a:ext cx="340" cy="231"/>
            </a:xfrm>
            <a:prstGeom prst="rect">
              <a:avLst/>
            </a:prstGeom>
            <a:noFill/>
            <a:ln w="9525">
              <a:noFill/>
              <a:miter lim="800000"/>
              <a:headEnd/>
              <a:tailEnd/>
            </a:ln>
          </p:spPr>
          <p:txBody>
            <a:bodyPr wrap="none">
              <a:spAutoFit/>
            </a:bodyPr>
            <a:lstStyle/>
            <a:p>
              <a:r>
                <a:rPr lang="en-US"/>
                <a:t>E-6</a:t>
              </a:r>
            </a:p>
          </p:txBody>
        </p:sp>
        <p:sp>
          <p:nvSpPr>
            <p:cNvPr id="71696" name="Text Box 18"/>
            <p:cNvSpPr txBox="1">
              <a:spLocks noChangeArrowheads="1"/>
            </p:cNvSpPr>
            <p:nvPr/>
          </p:nvSpPr>
          <p:spPr bwMode="auto">
            <a:xfrm>
              <a:off x="4256" y="2984"/>
              <a:ext cx="727" cy="213"/>
            </a:xfrm>
            <a:prstGeom prst="rect">
              <a:avLst/>
            </a:prstGeom>
            <a:noFill/>
            <a:ln w="9525">
              <a:noFill/>
              <a:miter lim="800000"/>
              <a:headEnd/>
              <a:tailEnd/>
            </a:ln>
          </p:spPr>
          <p:txBody>
            <a:bodyPr wrap="none">
              <a:spAutoFit/>
            </a:bodyPr>
            <a:lstStyle/>
            <a:p>
              <a:r>
                <a:rPr lang="en-US" sz="1600" b="1" dirty="0"/>
                <a:t>17 May 16</a:t>
              </a:r>
            </a:p>
          </p:txBody>
        </p:sp>
        <p:sp>
          <p:nvSpPr>
            <p:cNvPr id="71697" name="Text Box 19"/>
            <p:cNvSpPr txBox="1">
              <a:spLocks noChangeArrowheads="1"/>
            </p:cNvSpPr>
            <p:nvPr/>
          </p:nvSpPr>
          <p:spPr bwMode="auto">
            <a:xfrm>
              <a:off x="3312" y="2976"/>
              <a:ext cx="597" cy="231"/>
            </a:xfrm>
            <a:prstGeom prst="rect">
              <a:avLst/>
            </a:prstGeom>
            <a:noFill/>
            <a:ln w="9525">
              <a:noFill/>
              <a:miter lim="800000"/>
              <a:headEnd/>
              <a:tailEnd/>
            </a:ln>
          </p:spPr>
          <p:txBody>
            <a:bodyPr wrap="none">
              <a:spAutoFit/>
            </a:bodyPr>
            <a:lstStyle/>
            <a:p>
              <a:r>
                <a:rPr lang="en-US">
                  <a:latin typeface="Blackadder ITC" pitchFamily="82" charset="0"/>
                </a:rPr>
                <a:t>Jane Doe</a:t>
              </a:r>
            </a:p>
          </p:txBody>
        </p:sp>
      </p:grpSp>
      <p:grpSp>
        <p:nvGrpSpPr>
          <p:cNvPr id="5" name="Group 20"/>
          <p:cNvGrpSpPr>
            <a:grpSpLocks/>
          </p:cNvGrpSpPr>
          <p:nvPr/>
        </p:nvGrpSpPr>
        <p:grpSpPr bwMode="auto">
          <a:xfrm>
            <a:off x="2971801" y="5499101"/>
            <a:ext cx="6475413" cy="811213"/>
            <a:chOff x="912" y="3464"/>
            <a:chExt cx="4079" cy="511"/>
          </a:xfrm>
        </p:grpSpPr>
        <p:sp>
          <p:nvSpPr>
            <p:cNvPr id="71688" name="Text Box 21"/>
            <p:cNvSpPr txBox="1">
              <a:spLocks noChangeArrowheads="1"/>
            </p:cNvSpPr>
            <p:nvPr/>
          </p:nvSpPr>
          <p:spPr bwMode="auto">
            <a:xfrm>
              <a:off x="912" y="3744"/>
              <a:ext cx="1012" cy="231"/>
            </a:xfrm>
            <a:prstGeom prst="rect">
              <a:avLst/>
            </a:prstGeom>
            <a:noFill/>
            <a:ln w="9525">
              <a:noFill/>
              <a:miter lim="800000"/>
              <a:headEnd/>
              <a:tailEnd/>
            </a:ln>
          </p:spPr>
          <p:txBody>
            <a:bodyPr wrap="none">
              <a:spAutoFit/>
            </a:bodyPr>
            <a:lstStyle/>
            <a:p>
              <a:r>
                <a:rPr lang="en-US"/>
                <a:t>Tom D. Medic</a:t>
              </a:r>
            </a:p>
          </p:txBody>
        </p:sp>
        <p:sp>
          <p:nvSpPr>
            <p:cNvPr id="71689" name="Text Box 22"/>
            <p:cNvSpPr txBox="1">
              <a:spLocks noChangeArrowheads="1"/>
            </p:cNvSpPr>
            <p:nvPr/>
          </p:nvSpPr>
          <p:spPr bwMode="auto">
            <a:xfrm>
              <a:off x="2512" y="3744"/>
              <a:ext cx="340" cy="231"/>
            </a:xfrm>
            <a:prstGeom prst="rect">
              <a:avLst/>
            </a:prstGeom>
            <a:noFill/>
            <a:ln w="9525">
              <a:noFill/>
              <a:miter lim="800000"/>
              <a:headEnd/>
              <a:tailEnd/>
            </a:ln>
          </p:spPr>
          <p:txBody>
            <a:bodyPr wrap="none">
              <a:spAutoFit/>
            </a:bodyPr>
            <a:lstStyle/>
            <a:p>
              <a:r>
                <a:rPr lang="en-US"/>
                <a:t>E-5</a:t>
              </a:r>
            </a:p>
          </p:txBody>
        </p:sp>
        <p:sp>
          <p:nvSpPr>
            <p:cNvPr id="71690" name="Text Box 23"/>
            <p:cNvSpPr txBox="1">
              <a:spLocks noChangeArrowheads="1"/>
            </p:cNvSpPr>
            <p:nvPr/>
          </p:nvSpPr>
          <p:spPr bwMode="auto">
            <a:xfrm>
              <a:off x="3120" y="3744"/>
              <a:ext cx="869" cy="231"/>
            </a:xfrm>
            <a:prstGeom prst="rect">
              <a:avLst/>
            </a:prstGeom>
            <a:noFill/>
            <a:ln w="9525">
              <a:noFill/>
              <a:miter lim="800000"/>
              <a:headEnd/>
              <a:tailEnd/>
            </a:ln>
          </p:spPr>
          <p:txBody>
            <a:bodyPr wrap="none">
              <a:spAutoFit/>
            </a:bodyPr>
            <a:lstStyle/>
            <a:p>
              <a:r>
                <a:rPr lang="en-US">
                  <a:latin typeface="Blackadder ITC" pitchFamily="82" charset="0"/>
                </a:rPr>
                <a:t>Tom D. Medic</a:t>
              </a:r>
            </a:p>
          </p:txBody>
        </p:sp>
        <p:sp>
          <p:nvSpPr>
            <p:cNvPr id="71691" name="Text Box 24"/>
            <p:cNvSpPr txBox="1">
              <a:spLocks noChangeArrowheads="1"/>
            </p:cNvSpPr>
            <p:nvPr/>
          </p:nvSpPr>
          <p:spPr bwMode="auto">
            <a:xfrm>
              <a:off x="4264" y="3760"/>
              <a:ext cx="727" cy="213"/>
            </a:xfrm>
            <a:prstGeom prst="rect">
              <a:avLst/>
            </a:prstGeom>
            <a:noFill/>
            <a:ln w="9525">
              <a:noFill/>
              <a:miter lim="800000"/>
              <a:headEnd/>
              <a:tailEnd/>
            </a:ln>
          </p:spPr>
          <p:txBody>
            <a:bodyPr wrap="none">
              <a:spAutoFit/>
            </a:bodyPr>
            <a:lstStyle/>
            <a:p>
              <a:r>
                <a:rPr lang="en-US" sz="1600" b="1" dirty="0"/>
                <a:t>21 May 16</a:t>
              </a:r>
            </a:p>
          </p:txBody>
        </p:sp>
        <p:sp>
          <p:nvSpPr>
            <p:cNvPr id="71692" name="Text Box 25"/>
            <p:cNvSpPr txBox="1">
              <a:spLocks noChangeArrowheads="1"/>
            </p:cNvSpPr>
            <p:nvPr/>
          </p:nvSpPr>
          <p:spPr bwMode="auto">
            <a:xfrm>
              <a:off x="1378" y="3464"/>
              <a:ext cx="201" cy="212"/>
            </a:xfrm>
            <a:prstGeom prst="rect">
              <a:avLst/>
            </a:prstGeom>
            <a:noFill/>
            <a:ln w="9525">
              <a:noFill/>
              <a:miter lim="800000"/>
              <a:headEnd/>
              <a:tailEnd/>
            </a:ln>
          </p:spPr>
          <p:txBody>
            <a:bodyPr wrap="none">
              <a:spAutoFit/>
            </a:bodyPr>
            <a:lstStyle/>
            <a:p>
              <a:r>
                <a:rPr lang="en-US" sz="1600" b="1"/>
                <a:t>X</a:t>
              </a:r>
            </a:p>
          </p:txBody>
        </p:sp>
      </p:grpSp>
      <p:sp>
        <p:nvSpPr>
          <p:cNvPr id="26"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Documentation</a:t>
            </a:r>
          </a:p>
        </p:txBody>
      </p:sp>
    </p:spTree>
    <p:extLst>
      <p:ext uri="{BB962C8B-B14F-4D97-AF65-F5344CB8AC3E}">
        <p14:creationId xmlns:p14="http://schemas.microsoft.com/office/powerpoint/2010/main" val="147262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cstate="print"/>
          <a:srcRect l="11719" t="16667" r="9375" b="16667"/>
          <a:stretch>
            <a:fillRect/>
          </a:stretch>
        </p:blipFill>
        <p:spPr bwMode="auto">
          <a:xfrm>
            <a:off x="2362200" y="1447800"/>
            <a:ext cx="7696200" cy="4724400"/>
          </a:xfrm>
          <a:prstGeom prst="rect">
            <a:avLst/>
          </a:prstGeom>
          <a:noFill/>
          <a:ln w="9525">
            <a:noFill/>
            <a:miter lim="800000"/>
            <a:headEnd/>
            <a:tailEnd/>
          </a:ln>
        </p:spPr>
      </p:pic>
      <p:grpSp>
        <p:nvGrpSpPr>
          <p:cNvPr id="2" name="Group 4"/>
          <p:cNvGrpSpPr>
            <a:grpSpLocks/>
          </p:cNvGrpSpPr>
          <p:nvPr/>
        </p:nvGrpSpPr>
        <p:grpSpPr bwMode="auto">
          <a:xfrm>
            <a:off x="2819401" y="4851401"/>
            <a:ext cx="7135813" cy="1230313"/>
            <a:chOff x="816" y="3056"/>
            <a:chExt cx="4495" cy="775"/>
          </a:xfrm>
        </p:grpSpPr>
        <p:sp>
          <p:nvSpPr>
            <p:cNvPr id="72722" name="Text Box 5"/>
            <p:cNvSpPr txBox="1">
              <a:spLocks noChangeArrowheads="1"/>
            </p:cNvSpPr>
            <p:nvPr/>
          </p:nvSpPr>
          <p:spPr bwMode="auto">
            <a:xfrm>
              <a:off x="816" y="3600"/>
              <a:ext cx="1116" cy="231"/>
            </a:xfrm>
            <a:prstGeom prst="rect">
              <a:avLst/>
            </a:prstGeom>
            <a:noFill/>
            <a:ln w="9525">
              <a:noFill/>
              <a:miter lim="800000"/>
              <a:headEnd/>
              <a:tailEnd/>
            </a:ln>
          </p:spPr>
          <p:txBody>
            <a:bodyPr wrap="none">
              <a:spAutoFit/>
            </a:bodyPr>
            <a:lstStyle/>
            <a:p>
              <a:r>
                <a:rPr lang="en-US"/>
                <a:t>John C. Crunch</a:t>
              </a:r>
            </a:p>
          </p:txBody>
        </p:sp>
        <p:sp>
          <p:nvSpPr>
            <p:cNvPr id="72723" name="Text Box 6"/>
            <p:cNvSpPr txBox="1">
              <a:spLocks noChangeArrowheads="1"/>
            </p:cNvSpPr>
            <p:nvPr/>
          </p:nvSpPr>
          <p:spPr bwMode="auto">
            <a:xfrm>
              <a:off x="2592" y="3600"/>
              <a:ext cx="356" cy="231"/>
            </a:xfrm>
            <a:prstGeom prst="rect">
              <a:avLst/>
            </a:prstGeom>
            <a:noFill/>
            <a:ln w="9525">
              <a:noFill/>
              <a:miter lim="800000"/>
              <a:headEnd/>
              <a:tailEnd/>
            </a:ln>
          </p:spPr>
          <p:txBody>
            <a:bodyPr wrap="none">
              <a:spAutoFit/>
            </a:bodyPr>
            <a:lstStyle/>
            <a:p>
              <a:r>
                <a:rPr lang="en-US"/>
                <a:t>O-3</a:t>
              </a:r>
            </a:p>
          </p:txBody>
        </p:sp>
        <p:sp>
          <p:nvSpPr>
            <p:cNvPr id="72724" name="Text Box 7"/>
            <p:cNvSpPr txBox="1">
              <a:spLocks noChangeArrowheads="1"/>
            </p:cNvSpPr>
            <p:nvPr/>
          </p:nvSpPr>
          <p:spPr bwMode="auto">
            <a:xfrm>
              <a:off x="4584" y="3600"/>
              <a:ext cx="727" cy="213"/>
            </a:xfrm>
            <a:prstGeom prst="rect">
              <a:avLst/>
            </a:prstGeom>
            <a:noFill/>
            <a:ln w="9525">
              <a:noFill/>
              <a:miter lim="800000"/>
              <a:headEnd/>
              <a:tailEnd/>
            </a:ln>
          </p:spPr>
          <p:txBody>
            <a:bodyPr wrap="none">
              <a:spAutoFit/>
            </a:bodyPr>
            <a:lstStyle/>
            <a:p>
              <a:r>
                <a:rPr lang="en-US" sz="1600" b="1" dirty="0"/>
                <a:t>29 May 16</a:t>
              </a:r>
            </a:p>
          </p:txBody>
        </p:sp>
        <p:sp>
          <p:nvSpPr>
            <p:cNvPr id="72725" name="Text Box 8"/>
            <p:cNvSpPr txBox="1">
              <a:spLocks noChangeArrowheads="1"/>
            </p:cNvSpPr>
            <p:nvPr/>
          </p:nvSpPr>
          <p:spPr bwMode="auto">
            <a:xfrm>
              <a:off x="3264" y="3600"/>
              <a:ext cx="946" cy="231"/>
            </a:xfrm>
            <a:prstGeom prst="rect">
              <a:avLst/>
            </a:prstGeom>
            <a:noFill/>
            <a:ln w="9525">
              <a:noFill/>
              <a:miter lim="800000"/>
              <a:headEnd/>
              <a:tailEnd/>
            </a:ln>
          </p:spPr>
          <p:txBody>
            <a:bodyPr wrap="none">
              <a:spAutoFit/>
            </a:bodyPr>
            <a:lstStyle/>
            <a:p>
              <a:r>
                <a:rPr lang="en-US">
                  <a:latin typeface="Blackadder ITC" pitchFamily="82" charset="0"/>
                </a:rPr>
                <a:t>John C. Crunch</a:t>
              </a:r>
            </a:p>
          </p:txBody>
        </p:sp>
        <p:sp>
          <p:nvSpPr>
            <p:cNvPr id="72726" name="Text Box 9"/>
            <p:cNvSpPr txBox="1">
              <a:spLocks noChangeArrowheads="1"/>
            </p:cNvSpPr>
            <p:nvPr/>
          </p:nvSpPr>
          <p:spPr bwMode="auto">
            <a:xfrm>
              <a:off x="3104" y="3056"/>
              <a:ext cx="201" cy="212"/>
            </a:xfrm>
            <a:prstGeom prst="rect">
              <a:avLst/>
            </a:prstGeom>
            <a:noFill/>
            <a:ln w="9525">
              <a:noFill/>
              <a:miter lim="800000"/>
              <a:headEnd/>
              <a:tailEnd/>
            </a:ln>
          </p:spPr>
          <p:txBody>
            <a:bodyPr wrap="none">
              <a:spAutoFit/>
            </a:bodyPr>
            <a:lstStyle/>
            <a:p>
              <a:r>
                <a:rPr lang="en-US" sz="1600" b="1"/>
                <a:t>X</a:t>
              </a:r>
            </a:p>
          </p:txBody>
        </p:sp>
      </p:grpSp>
      <p:grpSp>
        <p:nvGrpSpPr>
          <p:cNvPr id="3" name="Group 10"/>
          <p:cNvGrpSpPr>
            <a:grpSpLocks/>
          </p:cNvGrpSpPr>
          <p:nvPr/>
        </p:nvGrpSpPr>
        <p:grpSpPr bwMode="auto">
          <a:xfrm>
            <a:off x="2957514" y="1905001"/>
            <a:ext cx="7035797" cy="2576513"/>
            <a:chOff x="902" y="1200"/>
            <a:chExt cx="4433" cy="1623"/>
          </a:xfrm>
        </p:grpSpPr>
        <p:sp>
          <p:nvSpPr>
            <p:cNvPr id="72711" name="Text Box 11"/>
            <p:cNvSpPr txBox="1">
              <a:spLocks noChangeArrowheads="1"/>
            </p:cNvSpPr>
            <p:nvPr/>
          </p:nvSpPr>
          <p:spPr bwMode="auto">
            <a:xfrm>
              <a:off x="902" y="1559"/>
              <a:ext cx="772" cy="231"/>
            </a:xfrm>
            <a:prstGeom prst="rect">
              <a:avLst/>
            </a:prstGeom>
            <a:noFill/>
            <a:ln w="9525">
              <a:noFill/>
              <a:miter lim="800000"/>
              <a:headEnd/>
              <a:tailEnd/>
            </a:ln>
          </p:spPr>
          <p:txBody>
            <a:bodyPr wrap="none">
              <a:spAutoFit/>
            </a:bodyPr>
            <a:lstStyle/>
            <a:p>
              <a:r>
                <a:rPr lang="en-US"/>
                <a:t>Rick Dees</a:t>
              </a:r>
            </a:p>
          </p:txBody>
        </p:sp>
        <p:sp>
          <p:nvSpPr>
            <p:cNvPr id="72712" name="Text Box 12"/>
            <p:cNvSpPr txBox="1">
              <a:spLocks noChangeArrowheads="1"/>
            </p:cNvSpPr>
            <p:nvPr/>
          </p:nvSpPr>
          <p:spPr bwMode="auto">
            <a:xfrm>
              <a:off x="2543" y="1584"/>
              <a:ext cx="356" cy="231"/>
            </a:xfrm>
            <a:prstGeom prst="rect">
              <a:avLst/>
            </a:prstGeom>
            <a:noFill/>
            <a:ln w="9525">
              <a:noFill/>
              <a:miter lim="800000"/>
              <a:headEnd/>
              <a:tailEnd/>
            </a:ln>
          </p:spPr>
          <p:txBody>
            <a:bodyPr wrap="none">
              <a:spAutoFit/>
            </a:bodyPr>
            <a:lstStyle/>
            <a:p>
              <a:r>
                <a:rPr lang="en-US"/>
                <a:t>CIV</a:t>
              </a:r>
            </a:p>
          </p:txBody>
        </p:sp>
        <p:sp>
          <p:nvSpPr>
            <p:cNvPr id="72713" name="Text Box 13"/>
            <p:cNvSpPr txBox="1">
              <a:spLocks noChangeArrowheads="1"/>
            </p:cNvSpPr>
            <p:nvPr/>
          </p:nvSpPr>
          <p:spPr bwMode="auto">
            <a:xfrm>
              <a:off x="4348" y="2208"/>
              <a:ext cx="116" cy="231"/>
            </a:xfrm>
            <a:prstGeom prst="rect">
              <a:avLst/>
            </a:prstGeom>
            <a:noFill/>
            <a:ln w="9525">
              <a:noFill/>
              <a:miter lim="800000"/>
              <a:headEnd/>
              <a:tailEnd/>
            </a:ln>
          </p:spPr>
          <p:txBody>
            <a:bodyPr wrap="none">
              <a:spAutoFit/>
            </a:bodyPr>
            <a:lstStyle/>
            <a:p>
              <a:endParaRPr lang="en-US"/>
            </a:p>
          </p:txBody>
        </p:sp>
        <p:sp>
          <p:nvSpPr>
            <p:cNvPr id="72714" name="Text Box 14"/>
            <p:cNvSpPr txBox="1">
              <a:spLocks noChangeArrowheads="1"/>
            </p:cNvSpPr>
            <p:nvPr/>
          </p:nvSpPr>
          <p:spPr bwMode="auto">
            <a:xfrm>
              <a:off x="959" y="2592"/>
              <a:ext cx="772" cy="231"/>
            </a:xfrm>
            <a:prstGeom prst="rect">
              <a:avLst/>
            </a:prstGeom>
            <a:noFill/>
            <a:ln w="9525">
              <a:noFill/>
              <a:miter lim="800000"/>
              <a:headEnd/>
              <a:tailEnd/>
            </a:ln>
          </p:spPr>
          <p:txBody>
            <a:bodyPr wrap="none">
              <a:spAutoFit/>
            </a:bodyPr>
            <a:lstStyle/>
            <a:p>
              <a:r>
                <a:rPr lang="en-US"/>
                <a:t>Rick Dees</a:t>
              </a:r>
            </a:p>
          </p:txBody>
        </p:sp>
        <p:sp>
          <p:nvSpPr>
            <p:cNvPr id="72715" name="Text Box 15"/>
            <p:cNvSpPr txBox="1">
              <a:spLocks noChangeArrowheads="1"/>
            </p:cNvSpPr>
            <p:nvPr/>
          </p:nvSpPr>
          <p:spPr bwMode="auto">
            <a:xfrm>
              <a:off x="2543" y="2592"/>
              <a:ext cx="356" cy="231"/>
            </a:xfrm>
            <a:prstGeom prst="rect">
              <a:avLst/>
            </a:prstGeom>
            <a:noFill/>
            <a:ln w="9525">
              <a:noFill/>
              <a:miter lim="800000"/>
              <a:headEnd/>
              <a:tailEnd/>
            </a:ln>
          </p:spPr>
          <p:txBody>
            <a:bodyPr wrap="none">
              <a:spAutoFit/>
            </a:bodyPr>
            <a:lstStyle/>
            <a:p>
              <a:r>
                <a:rPr lang="en-US"/>
                <a:t>CIV</a:t>
              </a:r>
            </a:p>
          </p:txBody>
        </p:sp>
        <p:sp>
          <p:nvSpPr>
            <p:cNvPr id="72716" name="Text Box 16"/>
            <p:cNvSpPr txBox="1">
              <a:spLocks noChangeArrowheads="1"/>
            </p:cNvSpPr>
            <p:nvPr/>
          </p:nvSpPr>
          <p:spPr bwMode="auto">
            <a:xfrm>
              <a:off x="4608" y="1584"/>
              <a:ext cx="727" cy="213"/>
            </a:xfrm>
            <a:prstGeom prst="rect">
              <a:avLst/>
            </a:prstGeom>
            <a:noFill/>
            <a:ln w="9525">
              <a:noFill/>
              <a:miter lim="800000"/>
              <a:headEnd/>
              <a:tailEnd/>
            </a:ln>
          </p:spPr>
          <p:txBody>
            <a:bodyPr wrap="none">
              <a:spAutoFit/>
            </a:bodyPr>
            <a:lstStyle/>
            <a:p>
              <a:r>
                <a:rPr lang="en-US" sz="1600" b="1" dirty="0"/>
                <a:t>28 May 16</a:t>
              </a:r>
            </a:p>
          </p:txBody>
        </p:sp>
        <p:sp>
          <p:nvSpPr>
            <p:cNvPr id="72717" name="Text Box 17"/>
            <p:cNvSpPr txBox="1">
              <a:spLocks noChangeArrowheads="1"/>
            </p:cNvSpPr>
            <p:nvPr/>
          </p:nvSpPr>
          <p:spPr bwMode="auto">
            <a:xfrm>
              <a:off x="3360" y="2592"/>
              <a:ext cx="652" cy="231"/>
            </a:xfrm>
            <a:prstGeom prst="rect">
              <a:avLst/>
            </a:prstGeom>
            <a:noFill/>
            <a:ln w="9525">
              <a:noFill/>
              <a:miter lim="800000"/>
              <a:headEnd/>
              <a:tailEnd/>
            </a:ln>
          </p:spPr>
          <p:txBody>
            <a:bodyPr wrap="none">
              <a:spAutoFit/>
            </a:bodyPr>
            <a:lstStyle/>
            <a:p>
              <a:r>
                <a:rPr lang="en-US">
                  <a:latin typeface="Blackadder ITC" pitchFamily="82" charset="0"/>
                </a:rPr>
                <a:t>Rick Dees</a:t>
              </a:r>
            </a:p>
          </p:txBody>
        </p:sp>
        <p:sp>
          <p:nvSpPr>
            <p:cNvPr id="72718" name="Text Box 18"/>
            <p:cNvSpPr txBox="1">
              <a:spLocks noChangeArrowheads="1"/>
            </p:cNvSpPr>
            <p:nvPr/>
          </p:nvSpPr>
          <p:spPr bwMode="auto">
            <a:xfrm>
              <a:off x="4608" y="2592"/>
              <a:ext cx="727" cy="213"/>
            </a:xfrm>
            <a:prstGeom prst="rect">
              <a:avLst/>
            </a:prstGeom>
            <a:noFill/>
            <a:ln w="9525">
              <a:noFill/>
              <a:miter lim="800000"/>
              <a:headEnd/>
              <a:tailEnd/>
            </a:ln>
          </p:spPr>
          <p:txBody>
            <a:bodyPr wrap="none">
              <a:spAutoFit/>
            </a:bodyPr>
            <a:lstStyle/>
            <a:p>
              <a:r>
                <a:rPr lang="en-US" sz="1600" b="1" dirty="0"/>
                <a:t>28 May 16</a:t>
              </a:r>
            </a:p>
          </p:txBody>
        </p:sp>
        <p:sp>
          <p:nvSpPr>
            <p:cNvPr id="72719" name="Text Box 19"/>
            <p:cNvSpPr txBox="1">
              <a:spLocks noChangeArrowheads="1"/>
            </p:cNvSpPr>
            <p:nvPr/>
          </p:nvSpPr>
          <p:spPr bwMode="auto">
            <a:xfrm>
              <a:off x="3408" y="1536"/>
              <a:ext cx="652" cy="231"/>
            </a:xfrm>
            <a:prstGeom prst="rect">
              <a:avLst/>
            </a:prstGeom>
            <a:noFill/>
            <a:ln w="9525">
              <a:noFill/>
              <a:miter lim="800000"/>
              <a:headEnd/>
              <a:tailEnd/>
            </a:ln>
          </p:spPr>
          <p:txBody>
            <a:bodyPr wrap="none">
              <a:spAutoFit/>
            </a:bodyPr>
            <a:lstStyle/>
            <a:p>
              <a:r>
                <a:rPr lang="en-US">
                  <a:latin typeface="Blackadder ITC" pitchFamily="82" charset="0"/>
                </a:rPr>
                <a:t>Rick Dees</a:t>
              </a:r>
            </a:p>
          </p:txBody>
        </p:sp>
        <p:sp>
          <p:nvSpPr>
            <p:cNvPr id="72720" name="Text Box 20"/>
            <p:cNvSpPr txBox="1">
              <a:spLocks noChangeArrowheads="1"/>
            </p:cNvSpPr>
            <p:nvPr/>
          </p:nvSpPr>
          <p:spPr bwMode="auto">
            <a:xfrm>
              <a:off x="1287" y="2176"/>
              <a:ext cx="201" cy="212"/>
            </a:xfrm>
            <a:prstGeom prst="rect">
              <a:avLst/>
            </a:prstGeom>
            <a:noFill/>
            <a:ln w="9525">
              <a:noFill/>
              <a:miter lim="800000"/>
              <a:headEnd/>
              <a:tailEnd/>
            </a:ln>
          </p:spPr>
          <p:txBody>
            <a:bodyPr wrap="none">
              <a:spAutoFit/>
            </a:bodyPr>
            <a:lstStyle/>
            <a:p>
              <a:r>
                <a:rPr lang="en-US" sz="1600" b="1"/>
                <a:t>X</a:t>
              </a:r>
            </a:p>
          </p:txBody>
        </p:sp>
        <p:sp>
          <p:nvSpPr>
            <p:cNvPr id="72721" name="Text Box 21"/>
            <p:cNvSpPr txBox="1">
              <a:spLocks noChangeArrowheads="1"/>
            </p:cNvSpPr>
            <p:nvPr/>
          </p:nvSpPr>
          <p:spPr bwMode="auto">
            <a:xfrm>
              <a:off x="1287" y="1200"/>
              <a:ext cx="201" cy="212"/>
            </a:xfrm>
            <a:prstGeom prst="rect">
              <a:avLst/>
            </a:prstGeom>
            <a:noFill/>
            <a:ln w="9525">
              <a:noFill/>
              <a:miter lim="800000"/>
              <a:headEnd/>
              <a:tailEnd/>
            </a:ln>
          </p:spPr>
          <p:txBody>
            <a:bodyPr wrap="none">
              <a:spAutoFit/>
            </a:bodyPr>
            <a:lstStyle/>
            <a:p>
              <a:r>
                <a:rPr lang="en-US" sz="1600" b="1"/>
                <a:t>X</a:t>
              </a:r>
            </a:p>
          </p:txBody>
        </p:sp>
      </p:grpSp>
      <p:sp>
        <p:nvSpPr>
          <p:cNvPr id="72710" name="Text Box 22"/>
          <p:cNvSpPr txBox="1">
            <a:spLocks noChangeArrowheads="1"/>
          </p:cNvSpPr>
          <p:nvPr/>
        </p:nvSpPr>
        <p:spPr bwMode="auto">
          <a:xfrm>
            <a:off x="2438400" y="1828801"/>
            <a:ext cx="7543800" cy="366713"/>
          </a:xfrm>
          <a:prstGeom prst="rect">
            <a:avLst/>
          </a:prstGeom>
          <a:noFill/>
          <a:ln w="9525">
            <a:noFill/>
            <a:miter lim="800000"/>
            <a:headEnd/>
            <a:tailEnd/>
          </a:ln>
        </p:spPr>
        <p:txBody>
          <a:bodyPr>
            <a:spAutoFit/>
          </a:bodyPr>
          <a:lstStyle/>
          <a:p>
            <a:pPr>
              <a:spcBef>
                <a:spcPct val="50000"/>
              </a:spcBef>
            </a:pPr>
            <a:endParaRPr lang="en-US"/>
          </a:p>
        </p:txBody>
      </p:sp>
      <p:sp>
        <p:nvSpPr>
          <p:cNvPr id="24"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Documentation</a:t>
            </a:r>
          </a:p>
        </p:txBody>
      </p:sp>
    </p:spTree>
    <p:extLst>
      <p:ext uri="{BB962C8B-B14F-4D97-AF65-F5344CB8AC3E}">
        <p14:creationId xmlns:p14="http://schemas.microsoft.com/office/powerpoint/2010/main" val="415716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ext Box 3"/>
          <p:cNvSpPr txBox="1">
            <a:spLocks noChangeArrowheads="1"/>
          </p:cNvSpPr>
          <p:nvPr/>
        </p:nvSpPr>
        <p:spPr bwMode="auto">
          <a:xfrm>
            <a:off x="2286000" y="2035524"/>
            <a:ext cx="7924800" cy="1338828"/>
          </a:xfrm>
          <a:prstGeom prst="rect">
            <a:avLst/>
          </a:prstGeom>
          <a:noFill/>
          <a:ln w="9525">
            <a:noFill/>
            <a:miter lim="800000"/>
            <a:headEnd/>
            <a:tailEnd/>
          </a:ln>
        </p:spPr>
        <p:txBody>
          <a:bodyPr>
            <a:spAutoFit/>
          </a:bodyPr>
          <a:lstStyle/>
          <a:p>
            <a:pPr marL="457200" indent="-457200">
              <a:spcBef>
                <a:spcPct val="50000"/>
              </a:spcBef>
              <a:buFont typeface="Arial" panose="020B0604020202020204" pitchFamily="34" charset="0"/>
              <a:buChar char="•"/>
            </a:pPr>
            <a:r>
              <a:rPr lang="en-US" dirty="0"/>
              <a:t>The dates in section I and VI are the start and end dates of the investigation.</a:t>
            </a:r>
          </a:p>
          <a:p>
            <a:pPr marL="457200" indent="-457200">
              <a:spcBef>
                <a:spcPct val="50000"/>
              </a:spcBef>
              <a:buFont typeface="Arial" panose="020B0604020202020204" pitchFamily="34" charset="0"/>
              <a:buChar char="•"/>
            </a:pPr>
            <a:r>
              <a:rPr lang="en-US" dirty="0"/>
              <a:t>All dates in sections II thru V should fall between the start and end dates.</a:t>
            </a:r>
          </a:p>
        </p:txBody>
      </p:sp>
      <p:sp>
        <p:nvSpPr>
          <p:cNvPr id="2" name="TextBox 1"/>
          <p:cNvSpPr txBox="1"/>
          <p:nvPr/>
        </p:nvSpPr>
        <p:spPr>
          <a:xfrm>
            <a:off x="2159726" y="1573860"/>
            <a:ext cx="1295400" cy="461665"/>
          </a:xfrm>
          <a:prstGeom prst="rect">
            <a:avLst/>
          </a:prstGeom>
          <a:noFill/>
        </p:spPr>
        <p:txBody>
          <a:bodyPr wrap="square" rtlCol="0">
            <a:spAutoFit/>
          </a:bodyPr>
          <a:lstStyle/>
          <a:p>
            <a:r>
              <a:rPr lang="en-US" sz="2400" dirty="0"/>
              <a:t>Dates</a:t>
            </a:r>
          </a:p>
        </p:txBody>
      </p:sp>
      <p:sp>
        <p:nvSpPr>
          <p:cNvPr id="6"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Documentation</a:t>
            </a:r>
          </a:p>
        </p:txBody>
      </p:sp>
    </p:spTree>
    <p:extLst>
      <p:ext uri="{BB962C8B-B14F-4D97-AF65-F5344CB8AC3E}">
        <p14:creationId xmlns:p14="http://schemas.microsoft.com/office/powerpoint/2010/main" val="94078721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Text Box 3"/>
          <p:cNvSpPr txBox="1">
            <a:spLocks noChangeArrowheads="1"/>
          </p:cNvSpPr>
          <p:nvPr/>
        </p:nvSpPr>
        <p:spPr bwMode="auto">
          <a:xfrm>
            <a:off x="2514600" y="1600201"/>
            <a:ext cx="7315200" cy="366713"/>
          </a:xfrm>
          <a:prstGeom prst="rect">
            <a:avLst/>
          </a:prstGeom>
          <a:noFill/>
          <a:ln w="9525">
            <a:noFill/>
            <a:miter lim="800000"/>
            <a:headEnd/>
            <a:tailEnd/>
          </a:ln>
        </p:spPr>
        <p:txBody>
          <a:bodyPr>
            <a:spAutoFit/>
          </a:bodyPr>
          <a:lstStyle/>
          <a:p>
            <a:pPr>
              <a:spcBef>
                <a:spcPct val="50000"/>
              </a:spcBef>
            </a:pPr>
            <a:endParaRPr lang="en-US"/>
          </a:p>
        </p:txBody>
      </p:sp>
      <p:pic>
        <p:nvPicPr>
          <p:cNvPr id="74756" name="Picture 4"/>
          <p:cNvPicPr>
            <a:picLocks noChangeAspect="1" noChangeArrowheads="1"/>
          </p:cNvPicPr>
          <p:nvPr/>
        </p:nvPicPr>
        <p:blipFill>
          <a:blip r:embed="rId3" cstate="print"/>
          <a:srcRect/>
          <a:stretch>
            <a:fillRect/>
          </a:stretch>
        </p:blipFill>
        <p:spPr bwMode="auto">
          <a:xfrm>
            <a:off x="5465764" y="1295400"/>
            <a:ext cx="4859337" cy="4910138"/>
          </a:xfrm>
          <a:prstGeom prst="rect">
            <a:avLst/>
          </a:prstGeom>
          <a:noFill/>
          <a:ln w="9525">
            <a:noFill/>
            <a:miter lim="800000"/>
            <a:headEnd/>
            <a:tailEnd/>
          </a:ln>
        </p:spPr>
      </p:pic>
      <p:sp>
        <p:nvSpPr>
          <p:cNvPr id="74757" name="Text Box 5"/>
          <p:cNvSpPr txBox="1">
            <a:spLocks noChangeArrowheads="1"/>
          </p:cNvSpPr>
          <p:nvPr/>
        </p:nvSpPr>
        <p:spPr bwMode="auto">
          <a:xfrm>
            <a:off x="2019301" y="1524001"/>
            <a:ext cx="4284663" cy="2477601"/>
          </a:xfrm>
          <a:prstGeom prst="rect">
            <a:avLst/>
          </a:prstGeom>
          <a:noFill/>
          <a:ln w="9525">
            <a:noFill/>
            <a:miter lim="800000"/>
            <a:headEnd/>
            <a:tailEnd/>
          </a:ln>
        </p:spPr>
        <p:txBody>
          <a:bodyPr wrap="square">
            <a:spAutoFit/>
          </a:bodyPr>
          <a:lstStyle/>
          <a:p>
            <a:r>
              <a:rPr lang="en-US" sz="2400" dirty="0"/>
              <a:t>Other Access Rosters:</a:t>
            </a:r>
          </a:p>
          <a:p>
            <a:endParaRPr lang="en-US" b="1" dirty="0"/>
          </a:p>
          <a:p>
            <a:pPr marL="285750" indent="-285750">
              <a:buFont typeface="Arial" panose="020B0604020202020204" pitchFamily="34" charset="0"/>
              <a:buChar char="•"/>
            </a:pPr>
            <a:r>
              <a:rPr lang="en-US" b="1" dirty="0"/>
              <a:t> </a:t>
            </a:r>
            <a:r>
              <a:rPr lang="en-US" dirty="0"/>
              <a:t>DES Physical Security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 Inspector General</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Alarm Maintenance Personnel </a:t>
            </a:r>
          </a:p>
          <a:p>
            <a:endParaRPr lang="en-US" sz="2300" dirty="0"/>
          </a:p>
        </p:txBody>
      </p:sp>
      <p:sp>
        <p:nvSpPr>
          <p:cNvPr id="7"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Documentation</a:t>
            </a:r>
          </a:p>
        </p:txBody>
      </p:sp>
    </p:spTree>
    <p:extLst>
      <p:ext uri="{BB962C8B-B14F-4D97-AF65-F5344CB8AC3E}">
        <p14:creationId xmlns:p14="http://schemas.microsoft.com/office/powerpoint/2010/main" val="232968228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Text Box 3"/>
          <p:cNvSpPr txBox="1">
            <a:spLocks noChangeArrowheads="1"/>
          </p:cNvSpPr>
          <p:nvPr/>
        </p:nvSpPr>
        <p:spPr bwMode="auto">
          <a:xfrm>
            <a:off x="1981200" y="4419600"/>
            <a:ext cx="7924800" cy="1261884"/>
          </a:xfrm>
          <a:prstGeom prst="rect">
            <a:avLst/>
          </a:prstGeom>
          <a:noFill/>
          <a:ln w="9525">
            <a:noFill/>
            <a:miter lim="800000"/>
            <a:headEnd/>
            <a:tailEnd/>
          </a:ln>
        </p:spPr>
        <p:txBody>
          <a:bodyPr>
            <a:spAutoFit/>
          </a:bodyPr>
          <a:lstStyle/>
          <a:p>
            <a:endParaRPr lang="en-US" sz="2000" b="1" dirty="0"/>
          </a:p>
          <a:p>
            <a:pPr algn="ctr"/>
            <a:r>
              <a:rPr lang="en-US" sz="2800" dirty="0"/>
              <a:t>Always Check Identification To Verify</a:t>
            </a:r>
          </a:p>
          <a:p>
            <a:pPr algn="ctr"/>
            <a:r>
              <a:rPr lang="en-US" sz="2800" dirty="0"/>
              <a:t>     Access Roster Information.</a:t>
            </a:r>
          </a:p>
        </p:txBody>
      </p:sp>
      <p:pic>
        <p:nvPicPr>
          <p:cNvPr id="75784" name="Picture 5" descr="IMG_0177"/>
          <p:cNvPicPr>
            <a:picLocks noChangeAspect="1" noChangeArrowheads="1"/>
          </p:cNvPicPr>
          <p:nvPr/>
        </p:nvPicPr>
        <p:blipFill>
          <a:blip r:embed="rId3" cstate="print"/>
          <a:srcRect l="12480" t="20859" r="9404" b="16757"/>
          <a:stretch>
            <a:fillRect/>
          </a:stretch>
        </p:blipFill>
        <p:spPr bwMode="auto">
          <a:xfrm>
            <a:off x="5334000" y="1525589"/>
            <a:ext cx="4573588" cy="2816225"/>
          </a:xfrm>
          <a:prstGeom prst="rect">
            <a:avLst/>
          </a:prstGeom>
          <a:noFill/>
          <a:ln w="28575">
            <a:solidFill>
              <a:srgbClr val="000000"/>
            </a:solidFill>
            <a:miter lim="800000"/>
            <a:headEnd/>
            <a:tailEnd/>
          </a:ln>
        </p:spPr>
      </p:pic>
      <p:pic>
        <p:nvPicPr>
          <p:cNvPr id="75781" name="Picture 8" descr="MVC-044S"/>
          <p:cNvPicPr>
            <a:picLocks noChangeAspect="1" noChangeArrowheads="1"/>
          </p:cNvPicPr>
          <p:nvPr/>
        </p:nvPicPr>
        <p:blipFill>
          <a:blip r:embed="rId4" cstate="print"/>
          <a:srcRect l="37500" t="16600" r="26250" b="8400"/>
          <a:stretch>
            <a:fillRect/>
          </a:stretch>
        </p:blipFill>
        <p:spPr bwMode="auto">
          <a:xfrm>
            <a:off x="2667000" y="1444625"/>
            <a:ext cx="2057400" cy="3124200"/>
          </a:xfrm>
          <a:prstGeom prst="rect">
            <a:avLst/>
          </a:prstGeom>
          <a:noFill/>
          <a:ln w="28575">
            <a:solidFill>
              <a:schemeClr val="tx1"/>
            </a:solidFill>
            <a:miter lim="800000"/>
            <a:headEnd/>
            <a:tailEnd/>
          </a:ln>
        </p:spPr>
      </p:pic>
      <p:sp>
        <p:nvSpPr>
          <p:cNvPr id="75782" name="Text Box 9"/>
          <p:cNvSpPr txBox="1">
            <a:spLocks noChangeArrowheads="1"/>
          </p:cNvSpPr>
          <p:nvPr/>
        </p:nvSpPr>
        <p:spPr bwMode="auto">
          <a:xfrm>
            <a:off x="2732088" y="2898775"/>
            <a:ext cx="1065212" cy="369332"/>
          </a:xfrm>
          <a:prstGeom prst="rect">
            <a:avLst/>
          </a:prstGeom>
          <a:solidFill>
            <a:srgbClr val="D9D9D9"/>
          </a:solidFill>
          <a:ln w="28575">
            <a:solidFill>
              <a:schemeClr val="tx1"/>
            </a:solidFill>
            <a:miter lim="800000"/>
            <a:headEnd/>
            <a:tailEnd/>
          </a:ln>
        </p:spPr>
        <p:txBody>
          <a:bodyPr>
            <a:spAutoFit/>
          </a:bodyPr>
          <a:lstStyle/>
          <a:p>
            <a:r>
              <a:rPr lang="en-US" sz="900" b="1" dirty="0"/>
              <a:t>Morgan,</a:t>
            </a:r>
          </a:p>
          <a:p>
            <a:r>
              <a:rPr lang="en-US" sz="900" b="1" dirty="0"/>
              <a:t>Dexter G.</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6624" y="1525588"/>
            <a:ext cx="1006194" cy="1341592"/>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858000" y="2057401"/>
            <a:ext cx="1371600" cy="1295400"/>
          </a:xfrm>
          <a:prstGeom prst="rect">
            <a:avLst/>
          </a:prstGeom>
        </p:spPr>
      </p:pic>
    </p:spTree>
    <p:extLst>
      <p:ext uri="{BB962C8B-B14F-4D97-AF65-F5344CB8AC3E}">
        <p14:creationId xmlns:p14="http://schemas.microsoft.com/office/powerpoint/2010/main" val="142645671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1" name="Rectangle 3"/>
          <p:cNvSpPr>
            <a:spLocks noGrp="1" noChangeArrowheads="1"/>
          </p:cNvSpPr>
          <p:nvPr>
            <p:ph type="body" idx="1"/>
          </p:nvPr>
        </p:nvSpPr>
        <p:spPr bwMode="auto">
          <a:xfrm>
            <a:off x="2035629" y="1550127"/>
            <a:ext cx="8001000" cy="3733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90000"/>
              </a:lnSpc>
              <a:buFontTx/>
              <a:buNone/>
            </a:pPr>
            <a:r>
              <a:rPr lang="en-US" sz="2400" dirty="0"/>
              <a:t>Unit must have:</a:t>
            </a:r>
          </a:p>
          <a:p>
            <a:pPr eaLnBrk="1" hangingPunct="1">
              <a:lnSpc>
                <a:spcPct val="90000"/>
              </a:lnSpc>
            </a:pPr>
            <a:r>
              <a:rPr lang="en-US" sz="1800" dirty="0"/>
              <a:t>Appointment orders for an AA&amp;E Key Custodian </a:t>
            </a:r>
          </a:p>
          <a:p>
            <a:pPr eaLnBrk="1" hangingPunct="1">
              <a:lnSpc>
                <a:spcPct val="90000"/>
              </a:lnSpc>
              <a:buFontTx/>
              <a:buNone/>
            </a:pPr>
            <a:endParaRPr lang="en-US" sz="1800" dirty="0"/>
          </a:p>
          <a:p>
            <a:pPr eaLnBrk="1" hangingPunct="1">
              <a:lnSpc>
                <a:spcPct val="90000"/>
              </a:lnSpc>
            </a:pPr>
            <a:r>
              <a:rPr lang="en-US" sz="1800" dirty="0"/>
              <a:t>Two school trained Armorers</a:t>
            </a:r>
          </a:p>
          <a:p>
            <a:pPr eaLnBrk="1" hangingPunct="1">
              <a:lnSpc>
                <a:spcPct val="90000"/>
              </a:lnSpc>
            </a:pPr>
            <a:endParaRPr lang="en-US" sz="1800" dirty="0"/>
          </a:p>
          <a:p>
            <a:pPr marL="0" indent="0" eaLnBrk="1" hangingPunct="1">
              <a:lnSpc>
                <a:spcPct val="90000"/>
              </a:lnSpc>
              <a:buNone/>
            </a:pPr>
            <a:r>
              <a:rPr lang="en-US" sz="2400" dirty="0"/>
              <a:t>Recommended: </a:t>
            </a:r>
            <a:endParaRPr lang="en-US" sz="1800" dirty="0"/>
          </a:p>
          <a:p>
            <a:pPr eaLnBrk="1" hangingPunct="1">
              <a:lnSpc>
                <a:spcPct val="90000"/>
              </a:lnSpc>
            </a:pPr>
            <a:r>
              <a:rPr lang="en-US" sz="1800" dirty="0"/>
              <a:t>Physical Security Officer / NCO</a:t>
            </a:r>
          </a:p>
        </p:txBody>
      </p:sp>
      <p:sp>
        <p:nvSpPr>
          <p:cNvPr id="5"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Documentation</a:t>
            </a:r>
          </a:p>
        </p:txBody>
      </p:sp>
    </p:spTree>
    <p:extLst>
      <p:ext uri="{BB962C8B-B14F-4D97-AF65-F5344CB8AC3E}">
        <p14:creationId xmlns:p14="http://schemas.microsoft.com/office/powerpoint/2010/main" val="232145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525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525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5251">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525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1" y="4859840"/>
            <a:ext cx="5068887" cy="622300"/>
          </a:xfrm>
        </p:spPr>
        <p:txBody>
          <a:bodyPr/>
          <a:lstStyle/>
          <a:p>
            <a:r>
              <a:rPr lang="en-US" sz="2400" b="0" cap="none" dirty="0"/>
              <a:t>Security Of Additional Property</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599" y="3653024"/>
            <a:ext cx="3131958" cy="215609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1066800"/>
            <a:ext cx="3581400" cy="35814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0" y="1003847"/>
            <a:ext cx="2667000" cy="17145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0017" y="1688784"/>
            <a:ext cx="2143125" cy="2143125"/>
          </a:xfrm>
          <a:prstGeom prst="rect">
            <a:avLst/>
          </a:prstGeom>
        </p:spPr>
      </p:pic>
      <p:sp>
        <p:nvSpPr>
          <p:cNvPr id="9" name="Rectangle 8"/>
          <p:cNvSpPr/>
          <p:nvPr/>
        </p:nvSpPr>
        <p:spPr>
          <a:xfrm>
            <a:off x="5486400" y="2514600"/>
            <a:ext cx="1713616"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024880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type="body" idx="1"/>
          </p:nvPr>
        </p:nvSpPr>
        <p:spPr bwMode="auto">
          <a:xfrm>
            <a:off x="1981200" y="1600201"/>
            <a:ext cx="8229600" cy="4373563"/>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90000"/>
              </a:lnSpc>
            </a:pPr>
            <a:r>
              <a:rPr lang="en-US" sz="2400" dirty="0"/>
              <a:t>Tool Such As Hammers, Bolt Cutters, Chisels, Crow Bars And Similar Items </a:t>
            </a:r>
            <a:r>
              <a:rPr lang="en-US" sz="2400" i="1" u="sng" dirty="0"/>
              <a:t>Will Not - - -</a:t>
            </a:r>
          </a:p>
          <a:p>
            <a:pPr lvl="1" eaLnBrk="1" hangingPunct="1">
              <a:lnSpc>
                <a:spcPct val="90000"/>
              </a:lnSpc>
            </a:pPr>
            <a:r>
              <a:rPr lang="en-US" sz="1800" dirty="0"/>
              <a:t>Be readily accessible.    </a:t>
            </a:r>
          </a:p>
          <a:p>
            <a:pPr lvl="1" eaLnBrk="1" hangingPunct="1">
              <a:lnSpc>
                <a:spcPct val="90000"/>
              </a:lnSpc>
            </a:pPr>
            <a:r>
              <a:rPr lang="en-US" sz="1800" dirty="0"/>
              <a:t>Be stored in the vicinity of the arms room</a:t>
            </a:r>
          </a:p>
          <a:p>
            <a:pPr lvl="1" eaLnBrk="1" hangingPunct="1">
              <a:lnSpc>
                <a:spcPct val="90000"/>
              </a:lnSpc>
            </a:pPr>
            <a:r>
              <a:rPr lang="en-US" sz="1800" dirty="0"/>
              <a:t>Be stored in the supply room when entry to the arms room is located within the supply room.</a:t>
            </a:r>
            <a:endParaRPr lang="en-US" sz="1800" i="1" dirty="0"/>
          </a:p>
          <a:p>
            <a:pPr marL="0" indent="0" eaLnBrk="1" hangingPunct="1">
              <a:lnSpc>
                <a:spcPct val="90000"/>
              </a:lnSpc>
              <a:buNone/>
            </a:pPr>
            <a:endParaRPr lang="en-US" sz="2200" dirty="0"/>
          </a:p>
        </p:txBody>
      </p:sp>
      <p:sp>
        <p:nvSpPr>
          <p:cNvPr id="5"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Additional Property</a:t>
            </a:r>
          </a:p>
        </p:txBody>
      </p:sp>
    </p:spTree>
    <p:extLst>
      <p:ext uri="{BB962C8B-B14F-4D97-AF65-F5344CB8AC3E}">
        <p14:creationId xmlns:p14="http://schemas.microsoft.com/office/powerpoint/2010/main" val="230181352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p:cNvSpPr>
            <a:spLocks noGrp="1" noChangeArrowheads="1"/>
          </p:cNvSpPr>
          <p:nvPr>
            <p:ph type="body" idx="1"/>
          </p:nvPr>
        </p:nvSpPr>
        <p:spPr bwMode="auto">
          <a:xfrm>
            <a:off x="2057400" y="1600201"/>
            <a:ext cx="8229600" cy="4373563"/>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marL="0" indent="0" eaLnBrk="1" hangingPunct="1">
              <a:lnSpc>
                <a:spcPct val="90000"/>
              </a:lnSpc>
              <a:buNone/>
            </a:pPr>
            <a:r>
              <a:rPr lang="en-US" sz="2400" dirty="0"/>
              <a:t>High-Value Items: </a:t>
            </a:r>
            <a:br>
              <a:rPr lang="en-US" sz="2400" dirty="0"/>
            </a:br>
            <a:endParaRPr lang="en-US" sz="2400" dirty="0"/>
          </a:p>
          <a:p>
            <a:pPr eaLnBrk="1" hangingPunct="1">
              <a:lnSpc>
                <a:spcPct val="90000"/>
              </a:lnSpc>
            </a:pPr>
            <a:r>
              <a:rPr lang="en-US" sz="1800" dirty="0"/>
              <a:t>Will not be stored in the arms room when other secure facilities are reasonably available.</a:t>
            </a:r>
          </a:p>
          <a:p>
            <a:pPr eaLnBrk="1" hangingPunct="1">
              <a:lnSpc>
                <a:spcPct val="90000"/>
              </a:lnSpc>
            </a:pPr>
            <a:r>
              <a:rPr lang="en-US" sz="1800" dirty="0"/>
              <a:t>When other secure facilities are not available, the Commander must prepare an informal memorandum to the Armorer authorizing the storage of high-value, sensitive items in the arms room</a:t>
            </a:r>
            <a:endParaRPr lang="en-US" sz="1800" b="1" dirty="0">
              <a:solidFill>
                <a:srgbClr val="FF0000"/>
              </a:solidFill>
            </a:endParaRPr>
          </a:p>
        </p:txBody>
      </p:sp>
      <p:sp>
        <p:nvSpPr>
          <p:cNvPr id="86020" name="Text Box 4"/>
          <p:cNvSpPr txBox="1">
            <a:spLocks noChangeArrowheads="1"/>
          </p:cNvSpPr>
          <p:nvPr/>
        </p:nvSpPr>
        <p:spPr bwMode="auto">
          <a:xfrm>
            <a:off x="1983377" y="4038601"/>
            <a:ext cx="8534400" cy="1458861"/>
          </a:xfrm>
          <a:prstGeom prst="rect">
            <a:avLst/>
          </a:prstGeom>
          <a:noFill/>
          <a:ln w="9525">
            <a:noFill/>
            <a:miter lim="800000"/>
            <a:headEnd/>
            <a:tailEnd/>
          </a:ln>
        </p:spPr>
        <p:txBody>
          <a:bodyPr wrap="square">
            <a:spAutoFit/>
          </a:bodyPr>
          <a:lstStyle/>
          <a:p>
            <a:pPr>
              <a:lnSpc>
                <a:spcPct val="80000"/>
              </a:lnSpc>
              <a:spcBef>
                <a:spcPct val="20000"/>
              </a:spcBef>
            </a:pPr>
            <a:r>
              <a:rPr lang="en-US" sz="2400" dirty="0"/>
              <a:t>NOTE: If the item is not a weapon, ammo or night vision device it must be listed on the memorandum authorizing it to be stored in the arms room.</a:t>
            </a:r>
          </a:p>
          <a:p>
            <a:endParaRPr lang="en-US" sz="2800" dirty="0"/>
          </a:p>
        </p:txBody>
      </p:sp>
      <p:sp>
        <p:nvSpPr>
          <p:cNvPr id="7"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Additional Property</a:t>
            </a:r>
          </a:p>
        </p:txBody>
      </p:sp>
    </p:spTree>
    <p:extLst>
      <p:ext uri="{BB962C8B-B14F-4D97-AF65-F5344CB8AC3E}">
        <p14:creationId xmlns:p14="http://schemas.microsoft.com/office/powerpoint/2010/main" val="40615453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80895" y="535964"/>
            <a:ext cx="8610600"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Physical Security During Expeditionary Operations</a:t>
            </a:r>
          </a:p>
        </p:txBody>
      </p:sp>
      <p:sp>
        <p:nvSpPr>
          <p:cNvPr id="4" name="Rectangle 3"/>
          <p:cNvSpPr/>
          <p:nvPr/>
        </p:nvSpPr>
        <p:spPr>
          <a:xfrm>
            <a:off x="0" y="1037225"/>
            <a:ext cx="12060195" cy="5109091"/>
          </a:xfrm>
          <a:prstGeom prst="rect">
            <a:avLst/>
          </a:prstGeom>
        </p:spPr>
        <p:txBody>
          <a:bodyPr wrap="square">
            <a:spAutoFit/>
          </a:bodyPr>
          <a:lstStyle/>
          <a:p>
            <a:pPr algn="ctr"/>
            <a:r>
              <a:rPr lang="en-US" sz="2000" b="1" dirty="0" smtClean="0"/>
              <a:t>Rear Detachment Physical Security Requirements</a:t>
            </a:r>
          </a:p>
          <a:p>
            <a:endParaRPr lang="en-US" dirty="0"/>
          </a:p>
          <a:p>
            <a:pPr marL="285750" indent="-285750">
              <a:buFont typeface="Arial" panose="020B0604020202020204" pitchFamily="34" charset="0"/>
              <a:buChar char="•"/>
            </a:pPr>
            <a:r>
              <a:rPr lang="en-US" dirty="0"/>
              <a:t>During the deploying unit's absence from home station, a duty officer or duty NCO will conduct a daily check of the arms room entrance. </a:t>
            </a:r>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The </a:t>
            </a:r>
            <a:r>
              <a:rPr lang="en-US" dirty="0"/>
              <a:t>rear </a:t>
            </a:r>
            <a:r>
              <a:rPr lang="en-US" dirty="0" smtClean="0"/>
              <a:t>detachment </a:t>
            </a:r>
            <a:r>
              <a:rPr lang="en-US" dirty="0"/>
              <a:t>armorer will </a:t>
            </a:r>
            <a:r>
              <a:rPr lang="en-US" dirty="0" smtClean="0"/>
              <a:t>test </a:t>
            </a:r>
            <a:r>
              <a:rPr lang="en-US" dirty="0"/>
              <a:t>the IDS on a monthly basis. If the IDS is not operating or is malfunctioning, the rear detachment commander must post an armed guard at the arms room until all weapons and ammunition stored therein can be relocated to an alternate arms room or the IDS is </a:t>
            </a:r>
            <a:r>
              <a:rPr lang="en-US" dirty="0" smtClean="0"/>
              <a:t>repaired.  </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Privately </a:t>
            </a:r>
            <a:r>
              <a:rPr lang="en-US" dirty="0"/>
              <a:t>owned </a:t>
            </a:r>
            <a:r>
              <a:rPr lang="en-US" dirty="0" smtClean="0"/>
              <a:t>weapons </a:t>
            </a:r>
            <a:r>
              <a:rPr lang="en-US" dirty="0"/>
              <a:t>stored in unit arms room will be included on the inventory lists and stored in the arms room IAW AR 190-11 and AR 190-13.</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a:t>Government property, other than AA&amp;E, will be placed under continuous surveillance or afforded protection by other means (fenced enclosure, secured within bldg.) </a:t>
            </a:r>
            <a:r>
              <a:rPr lang="en-US" dirty="0" smtClean="0"/>
              <a:t>to </a:t>
            </a:r>
            <a:r>
              <a:rPr lang="en-US" dirty="0"/>
              <a:t>preclude unauthorized access to these </a:t>
            </a:r>
            <a:r>
              <a:rPr lang="en-US" dirty="0" smtClean="0"/>
              <a:t>items.</a:t>
            </a:r>
            <a:r>
              <a:rPr lang="en-US" dirty="0"/>
              <a:t> </a:t>
            </a:r>
            <a:r>
              <a:rPr lang="en-US" dirty="0" smtClean="0"/>
              <a:t> </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If </a:t>
            </a:r>
            <a:r>
              <a:rPr lang="en-US" dirty="0"/>
              <a:t>no rear detachment is established, all AA&amp;E, sensitive and high </a:t>
            </a:r>
            <a:r>
              <a:rPr lang="en-US" dirty="0" smtClean="0"/>
              <a:t>value </a:t>
            </a:r>
            <a:r>
              <a:rPr lang="en-US" dirty="0"/>
              <a:t>items not accompanying the unit will be turned-in to the LRC, Supply and Services Division. At no time will AA&amp;E or sensitive items be left unattended and/or unsecured.</a:t>
            </a:r>
          </a:p>
        </p:txBody>
      </p:sp>
    </p:spTree>
    <p:extLst>
      <p:ext uri="{BB962C8B-B14F-4D97-AF65-F5344CB8AC3E}">
        <p14:creationId xmlns:p14="http://schemas.microsoft.com/office/powerpoint/2010/main" val="35944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1+ppt_w/2"/>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p:cNvSpPr>
            <a:spLocks noGrp="1" noChangeArrowheads="1"/>
          </p:cNvSpPr>
          <p:nvPr>
            <p:ph type="body" idx="1"/>
          </p:nvPr>
        </p:nvSpPr>
        <p:spPr bwMode="auto">
          <a:xfrm>
            <a:off x="2057400" y="1600201"/>
            <a:ext cx="8229600" cy="4373563"/>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marL="0" indent="0" eaLnBrk="1" hangingPunct="1">
              <a:lnSpc>
                <a:spcPct val="90000"/>
              </a:lnSpc>
              <a:buNone/>
            </a:pPr>
            <a:r>
              <a:rPr lang="en-US" sz="2400" dirty="0" err="1"/>
              <a:t>Pilferable</a:t>
            </a:r>
            <a:r>
              <a:rPr lang="en-US" sz="2400" dirty="0"/>
              <a:t> Items: </a:t>
            </a:r>
            <a:br>
              <a:rPr lang="en-US" sz="2400" dirty="0"/>
            </a:br>
            <a:endParaRPr lang="en-US" sz="2400" dirty="0"/>
          </a:p>
          <a:p>
            <a:pPr eaLnBrk="1" hangingPunct="1">
              <a:lnSpc>
                <a:spcPct val="90000"/>
              </a:lnSpc>
            </a:pPr>
            <a:r>
              <a:rPr lang="en-US" sz="1800" dirty="0"/>
              <a:t>Readily available civilian equivalent.</a:t>
            </a:r>
          </a:p>
          <a:p>
            <a:pPr eaLnBrk="1" hangingPunct="1">
              <a:lnSpc>
                <a:spcPct val="90000"/>
              </a:lnSpc>
            </a:pPr>
            <a:r>
              <a:rPr lang="en-US" sz="1800" dirty="0"/>
              <a:t>May or may not be sensitive items.</a:t>
            </a:r>
          </a:p>
          <a:p>
            <a:pPr eaLnBrk="1" hangingPunct="1">
              <a:lnSpc>
                <a:spcPct val="90000"/>
              </a:lnSpc>
            </a:pPr>
            <a:r>
              <a:rPr lang="en-US" sz="1800" dirty="0"/>
              <a:t>Typically don’t have serial numbers assigned to specific items.</a:t>
            </a:r>
          </a:p>
          <a:p>
            <a:pPr eaLnBrk="1" hangingPunct="1">
              <a:lnSpc>
                <a:spcPct val="90000"/>
              </a:lnSpc>
            </a:pPr>
            <a:r>
              <a:rPr lang="en-US" sz="1800" dirty="0"/>
              <a:t>Required to be inventoried at same frequency as other property stored in the arms room. (open/closing, change-of-custody, 100% serial number, etc.)</a:t>
            </a:r>
          </a:p>
        </p:txBody>
      </p:sp>
      <p:sp>
        <p:nvSpPr>
          <p:cNvPr id="7"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Additional Property</a:t>
            </a:r>
          </a:p>
        </p:txBody>
      </p:sp>
    </p:spTree>
    <p:extLst>
      <p:ext uri="{BB962C8B-B14F-4D97-AF65-F5344CB8AC3E}">
        <p14:creationId xmlns:p14="http://schemas.microsoft.com/office/powerpoint/2010/main" val="267747965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http://www.uscav.com/prodinfo/enlargedinsets/35456aL.jpg"/>
          <p:cNvPicPr>
            <a:picLocks noChangeAspect="1" noChangeArrowheads="1"/>
          </p:cNvPicPr>
          <p:nvPr/>
        </p:nvPicPr>
        <p:blipFill>
          <a:blip r:embed="rId2" cstate="print"/>
          <a:srcRect t="13060" b="13806"/>
          <a:stretch>
            <a:fillRect/>
          </a:stretch>
        </p:blipFill>
        <p:spPr bwMode="auto">
          <a:xfrm>
            <a:off x="1828800" y="2438400"/>
            <a:ext cx="5105400" cy="3733800"/>
          </a:xfrm>
          <a:prstGeom prst="rect">
            <a:avLst/>
          </a:prstGeom>
          <a:noFill/>
        </p:spPr>
      </p:pic>
      <p:sp>
        <p:nvSpPr>
          <p:cNvPr id="5" name="TextBox 4"/>
          <p:cNvSpPr txBox="1"/>
          <p:nvPr/>
        </p:nvSpPr>
        <p:spPr>
          <a:xfrm rot="21023981">
            <a:off x="3688627" y="3057526"/>
            <a:ext cx="1066800" cy="461665"/>
          </a:xfrm>
          <a:prstGeom prst="rect">
            <a:avLst/>
          </a:prstGeom>
          <a:solidFill>
            <a:schemeClr val="bg1"/>
          </a:solidFill>
        </p:spPr>
        <p:txBody>
          <a:bodyPr wrap="square" rtlCol="0">
            <a:spAutoFit/>
          </a:bodyPr>
          <a:lstStyle/>
          <a:p>
            <a:r>
              <a:rPr lang="en-US" sz="800" dirty="0" err="1"/>
              <a:t>xxxxxxxxxxxxxxxxxxxxxxxxxxxxxxxxxxxxxxxxxxxxxxxxxxx</a:t>
            </a:r>
            <a:endParaRPr lang="en-US" sz="800" dirty="0"/>
          </a:p>
        </p:txBody>
      </p:sp>
      <p:grpSp>
        <p:nvGrpSpPr>
          <p:cNvPr id="3" name="Group 8"/>
          <p:cNvGrpSpPr/>
          <p:nvPr/>
        </p:nvGrpSpPr>
        <p:grpSpPr>
          <a:xfrm>
            <a:off x="3276600" y="1828800"/>
            <a:ext cx="7239000" cy="3600986"/>
            <a:chOff x="1752600" y="1828800"/>
            <a:chExt cx="7239000" cy="3600986"/>
          </a:xfrm>
        </p:grpSpPr>
        <p:sp>
          <p:nvSpPr>
            <p:cNvPr id="6" name="TextBox 5"/>
            <p:cNvSpPr txBox="1"/>
            <p:nvPr/>
          </p:nvSpPr>
          <p:spPr>
            <a:xfrm>
              <a:off x="5410200" y="1828800"/>
              <a:ext cx="3581400" cy="3600986"/>
            </a:xfrm>
            <a:prstGeom prst="rect">
              <a:avLst/>
            </a:prstGeom>
            <a:noFill/>
            <a:ln>
              <a:solidFill>
                <a:schemeClr val="tx1"/>
              </a:solidFill>
            </a:ln>
          </p:spPr>
          <p:txBody>
            <a:bodyPr wrap="square" rtlCol="0">
              <a:spAutoFit/>
            </a:bodyPr>
            <a:lstStyle/>
            <a:p>
              <a:pPr marL="228600" indent="-228600" algn="ctr"/>
              <a:r>
                <a:rPr lang="en-US" sz="1400" dirty="0"/>
                <a:t>UNIT LETTERHEAD</a:t>
              </a:r>
            </a:p>
            <a:p>
              <a:pPr marL="228600" indent="-228600"/>
              <a:endParaRPr lang="en-US" sz="1400" dirty="0"/>
            </a:p>
            <a:p>
              <a:pPr marL="228600" indent="-228600"/>
              <a:r>
                <a:rPr lang="en-US" sz="1400" dirty="0"/>
                <a:t>OFFICE SYMBOL		DATE</a:t>
              </a:r>
            </a:p>
            <a:p>
              <a:pPr marL="228600" indent="-228600"/>
              <a:endParaRPr lang="en-US" sz="1400" dirty="0"/>
            </a:p>
            <a:p>
              <a:pPr marL="228600" indent="-228600"/>
              <a:r>
                <a:rPr lang="en-US" sz="1400" dirty="0"/>
                <a:t>MEMORANDUM FOR RECORD</a:t>
              </a:r>
            </a:p>
            <a:p>
              <a:pPr marL="228600" indent="-228600"/>
              <a:endParaRPr lang="en-US" sz="1400" dirty="0"/>
            </a:p>
            <a:p>
              <a:pPr marL="228600" indent="-228600">
                <a:buAutoNum type="arabicPeriod"/>
              </a:pPr>
              <a:r>
                <a:rPr lang="en-US" sz="1400" dirty="0"/>
                <a:t>On (This Date), 200 M9 Bayonets were sealed in this footlocker using Seal # 12345”</a:t>
              </a:r>
            </a:p>
            <a:p>
              <a:pPr marL="228600" indent="-228600">
                <a:buAutoNum type="arabicPeriod"/>
              </a:pPr>
              <a:r>
                <a:rPr lang="en-US" sz="1400" dirty="0"/>
                <a:t>Point of Contact for this memorandum is the unit armorer at 239-xxxx.</a:t>
              </a:r>
            </a:p>
            <a:p>
              <a:pPr marL="228600" indent="-228600">
                <a:buAutoNum type="arabicPeriod"/>
              </a:pPr>
              <a:endParaRPr lang="en-US" sz="1400" dirty="0"/>
            </a:p>
            <a:p>
              <a:pPr marL="228600" indent="-228600">
                <a:buAutoNum type="arabicPeriod"/>
              </a:pPr>
              <a:endParaRPr lang="en-US" sz="1400" dirty="0"/>
            </a:p>
            <a:p>
              <a:pPr marL="228600" indent="-228600"/>
              <a:r>
                <a:rPr lang="en-US" sz="1400" dirty="0"/>
                <a:t>	Unit Armorer	Witness</a:t>
              </a:r>
            </a:p>
            <a:p>
              <a:pPr marL="228600" indent="-228600"/>
              <a:r>
                <a:rPr lang="en-US" sz="1400" dirty="0"/>
                <a:t>	Signature Block	Signature Block</a:t>
              </a:r>
            </a:p>
            <a:p>
              <a:endParaRPr lang="en-US" dirty="0"/>
            </a:p>
          </p:txBody>
        </p:sp>
        <p:sp>
          <p:nvSpPr>
            <p:cNvPr id="7" name="Oval 6"/>
            <p:cNvSpPr/>
            <p:nvPr/>
          </p:nvSpPr>
          <p:spPr>
            <a:xfrm>
              <a:off x="1752600" y="2514600"/>
              <a:ext cx="1828800" cy="1676400"/>
            </a:xfrm>
            <a:prstGeom prst="ellipse">
              <a:avLst/>
            </a:prstGeom>
            <a:solidFill>
              <a:schemeClr val="accent1">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 Arrow 7"/>
            <p:cNvSpPr/>
            <p:nvPr/>
          </p:nvSpPr>
          <p:spPr>
            <a:xfrm rot="5400000">
              <a:off x="3886200" y="2362200"/>
              <a:ext cx="1143000" cy="1752600"/>
            </a:xfrm>
            <a:prstGeom prst="upArrow">
              <a:avLst>
                <a:gd name="adj1" fmla="val 33158"/>
                <a:gd name="adj2" fmla="val 580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5029200" y="5647501"/>
            <a:ext cx="5791200" cy="646331"/>
          </a:xfrm>
          <a:prstGeom prst="rect">
            <a:avLst/>
          </a:prstGeom>
          <a:noFill/>
        </p:spPr>
        <p:txBody>
          <a:bodyPr wrap="square" rtlCol="0">
            <a:spAutoFit/>
          </a:bodyPr>
          <a:lstStyle/>
          <a:p>
            <a:pPr algn="ctr"/>
            <a:r>
              <a:rPr lang="en-US" dirty="0"/>
              <a:t>Recommend using Senior NCO as Witness or Commander.</a:t>
            </a:r>
          </a:p>
        </p:txBody>
      </p:sp>
      <p:sp>
        <p:nvSpPr>
          <p:cNvPr id="12"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Additional Property</a:t>
            </a:r>
          </a:p>
        </p:txBody>
      </p:sp>
    </p:spTree>
    <p:extLst>
      <p:ext uri="{BB962C8B-B14F-4D97-AF65-F5344CB8AC3E}">
        <p14:creationId xmlns:p14="http://schemas.microsoft.com/office/powerpoint/2010/main" val="2278180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6313" y="4881563"/>
            <a:ext cx="7772400" cy="698500"/>
          </a:xfrm>
        </p:spPr>
        <p:txBody>
          <a:bodyPr/>
          <a:lstStyle/>
          <a:p>
            <a:r>
              <a:rPr lang="en-US" sz="2800" b="0" dirty="0"/>
              <a:t>Inventory procedures</a:t>
            </a:r>
          </a:p>
        </p:txBody>
      </p:sp>
      <p:sp>
        <p:nvSpPr>
          <p:cNvPr id="3" name="Text Placeholder 2"/>
          <p:cNvSpPr>
            <a:spLocks noGrp="1"/>
          </p:cNvSpPr>
          <p:nvPr>
            <p:ph type="body" idx="1"/>
          </p:nvPr>
        </p:nvSpPr>
        <p:spPr>
          <a:xfrm>
            <a:off x="2286000" y="3403110"/>
            <a:ext cx="7772400" cy="1500187"/>
          </a:xfrm>
        </p:spPr>
        <p:txBody>
          <a:bodyPr/>
          <a:lstStyle/>
          <a:p>
            <a:r>
              <a:rPr lang="en-US" sz="1800" dirty="0"/>
              <a:t>AA&amp;E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1580974"/>
            <a:ext cx="4191000" cy="3146474"/>
          </a:xfrm>
          <a:prstGeom prst="rect">
            <a:avLst/>
          </a:prstGeom>
        </p:spPr>
      </p:pic>
    </p:spTree>
    <p:extLst>
      <p:ext uri="{BB962C8B-B14F-4D97-AF65-F5344CB8AC3E}">
        <p14:creationId xmlns:p14="http://schemas.microsoft.com/office/powerpoint/2010/main" val="359715110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43" name="Rectangle 3"/>
          <p:cNvSpPr>
            <a:spLocks noGrp="1" noChangeArrowheads="1"/>
          </p:cNvSpPr>
          <p:nvPr>
            <p:ph type="body" idx="1"/>
          </p:nvPr>
        </p:nvSpPr>
        <p:spPr bwMode="auto">
          <a:xfrm>
            <a:off x="2019300" y="1600200"/>
            <a:ext cx="8153400" cy="4572000"/>
          </a:xfrm>
          <a:solidFill>
            <a:srgbClr val="FFFFFF"/>
          </a:solidFill>
          <a:ln>
            <a:miter lim="800000"/>
            <a:headEnd/>
            <a:tailEnd/>
          </a:ln>
        </p:spPr>
        <p:txBody>
          <a:bodyPr vert="horz" wrap="square" lIns="91440" tIns="45720" rIns="91440" bIns="45720" numCol="1" anchor="t" anchorCtr="0" compatLnSpc="1">
            <a:prstTxWarp prst="textNoShape">
              <a:avLst/>
            </a:prstTxWarp>
            <a:normAutofit/>
          </a:bodyPr>
          <a:lstStyle/>
          <a:p>
            <a:pPr eaLnBrk="1" hangingPunct="1">
              <a:lnSpc>
                <a:spcPct val="80000"/>
              </a:lnSpc>
              <a:buFontTx/>
              <a:buNone/>
            </a:pPr>
            <a:r>
              <a:rPr lang="en-US" sz="2400" dirty="0"/>
              <a:t>Monthly 100% serial number inventories conducted by:</a:t>
            </a:r>
          </a:p>
          <a:p>
            <a:pPr eaLnBrk="1" hangingPunct="1">
              <a:lnSpc>
                <a:spcPct val="80000"/>
              </a:lnSpc>
            </a:pPr>
            <a:endParaRPr lang="en-US" sz="1800" dirty="0"/>
          </a:p>
          <a:p>
            <a:pPr eaLnBrk="1" hangingPunct="1">
              <a:lnSpc>
                <a:spcPct val="80000"/>
              </a:lnSpc>
            </a:pPr>
            <a:r>
              <a:rPr lang="en-US" sz="1800" dirty="0"/>
              <a:t>Responsible Officer (Commander).</a:t>
            </a:r>
          </a:p>
          <a:p>
            <a:pPr eaLnBrk="1" hangingPunct="1">
              <a:lnSpc>
                <a:spcPct val="80000"/>
              </a:lnSpc>
            </a:pPr>
            <a:endParaRPr lang="en-US" sz="1800" dirty="0"/>
          </a:p>
          <a:p>
            <a:pPr eaLnBrk="1" hangingPunct="1">
              <a:lnSpc>
                <a:spcPct val="80000"/>
              </a:lnSpc>
            </a:pPr>
            <a:r>
              <a:rPr lang="en-US" sz="1800" dirty="0"/>
              <a:t>An Officer, Warrant Officer, or Senior NCO appointed by the Responsible Officer</a:t>
            </a:r>
          </a:p>
          <a:p>
            <a:pPr marL="0" indent="0" eaLnBrk="1" hangingPunct="1">
              <a:lnSpc>
                <a:spcPct val="80000"/>
              </a:lnSpc>
              <a:buNone/>
            </a:pPr>
            <a:endParaRPr lang="en-US" sz="1800" dirty="0"/>
          </a:p>
          <a:p>
            <a:pPr eaLnBrk="1" hangingPunct="1">
              <a:lnSpc>
                <a:spcPct val="80000"/>
              </a:lnSpc>
            </a:pPr>
            <a:r>
              <a:rPr lang="en-US" sz="1800" dirty="0"/>
              <a:t>The same person will not be appointed in consecutive months.</a:t>
            </a:r>
          </a:p>
          <a:p>
            <a:pPr eaLnBrk="1" hangingPunct="1">
              <a:lnSpc>
                <a:spcPct val="80000"/>
              </a:lnSpc>
            </a:pPr>
            <a:endParaRPr lang="en-US" sz="1800" dirty="0"/>
          </a:p>
          <a:p>
            <a:pPr eaLnBrk="1" hangingPunct="1">
              <a:lnSpc>
                <a:spcPct val="80000"/>
              </a:lnSpc>
              <a:buFont typeface="Wingdings" panose="05000000000000000000" pitchFamily="2" charset="2"/>
              <a:buChar char="v"/>
            </a:pPr>
            <a:r>
              <a:rPr lang="en-US" sz="1800" dirty="0"/>
              <a:t>Personnel identified on the unaccompanied access roster will not conduct or assist in the inventory.</a:t>
            </a:r>
          </a:p>
          <a:p>
            <a:pPr eaLnBrk="1" hangingPunct="1">
              <a:lnSpc>
                <a:spcPct val="80000"/>
              </a:lnSpc>
              <a:buFontTx/>
              <a:buNone/>
            </a:pPr>
            <a:endParaRPr lang="en-US" sz="1800" dirty="0"/>
          </a:p>
        </p:txBody>
      </p:sp>
      <p:sp>
        <p:nvSpPr>
          <p:cNvPr id="4"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Inventory Procedures</a:t>
            </a:r>
          </a:p>
        </p:txBody>
      </p:sp>
    </p:spTree>
    <p:extLst>
      <p:ext uri="{BB962C8B-B14F-4D97-AF65-F5344CB8AC3E}">
        <p14:creationId xmlns:p14="http://schemas.microsoft.com/office/powerpoint/2010/main" val="366742040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491" name="Rectangle 3"/>
          <p:cNvSpPr>
            <a:spLocks noGrp="1" noChangeArrowheads="1"/>
          </p:cNvSpPr>
          <p:nvPr>
            <p:ph type="body" idx="1"/>
          </p:nvPr>
        </p:nvSpPr>
        <p:spPr bwMode="auto">
          <a:xfrm>
            <a:off x="2057400" y="1295400"/>
            <a:ext cx="8229600" cy="4876800"/>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algn="ctr" eaLnBrk="1" hangingPunct="1">
              <a:lnSpc>
                <a:spcPct val="80000"/>
              </a:lnSpc>
              <a:buFontTx/>
              <a:buNone/>
            </a:pPr>
            <a:endParaRPr lang="en-US" sz="2000" b="1" dirty="0"/>
          </a:p>
          <a:p>
            <a:pPr eaLnBrk="1" hangingPunct="1">
              <a:lnSpc>
                <a:spcPct val="80000"/>
              </a:lnSpc>
              <a:buFontTx/>
              <a:buNone/>
            </a:pPr>
            <a:r>
              <a:rPr lang="en-US" sz="2400" dirty="0"/>
              <a:t>Ensure the following items are included in the monthly serial number inventory:</a:t>
            </a:r>
          </a:p>
          <a:p>
            <a:pPr eaLnBrk="1" hangingPunct="1">
              <a:lnSpc>
                <a:spcPct val="80000"/>
              </a:lnSpc>
              <a:buFontTx/>
              <a:buNone/>
            </a:pPr>
            <a:endParaRPr lang="en-US" sz="2000" b="1" dirty="0"/>
          </a:p>
          <a:p>
            <a:pPr eaLnBrk="1" hangingPunct="1">
              <a:lnSpc>
                <a:spcPct val="80000"/>
              </a:lnSpc>
            </a:pPr>
            <a:r>
              <a:rPr lang="en-US" sz="1800" dirty="0"/>
              <a:t>All Privately Owned Firearms and ammunition.</a:t>
            </a:r>
          </a:p>
          <a:p>
            <a:pPr eaLnBrk="1" hangingPunct="1">
              <a:lnSpc>
                <a:spcPct val="80000"/>
              </a:lnSpc>
            </a:pPr>
            <a:endParaRPr lang="en-US" sz="1800" dirty="0"/>
          </a:p>
          <a:p>
            <a:pPr eaLnBrk="1" hangingPunct="1">
              <a:lnSpc>
                <a:spcPct val="80000"/>
              </a:lnSpc>
            </a:pPr>
            <a:r>
              <a:rPr lang="en-US" sz="1800" dirty="0"/>
              <a:t>All military ammunition.</a:t>
            </a:r>
          </a:p>
          <a:p>
            <a:pPr eaLnBrk="1" hangingPunct="1">
              <a:lnSpc>
                <a:spcPct val="80000"/>
              </a:lnSpc>
            </a:pPr>
            <a:endParaRPr lang="en-US" sz="1800" dirty="0"/>
          </a:p>
          <a:p>
            <a:pPr eaLnBrk="1" hangingPunct="1">
              <a:lnSpc>
                <a:spcPct val="80000"/>
              </a:lnSpc>
            </a:pPr>
            <a:r>
              <a:rPr lang="en-US" sz="1800" dirty="0"/>
              <a:t>All night vision devices (NVDs) and items on the High Value Storage Memorandum.</a:t>
            </a:r>
          </a:p>
          <a:p>
            <a:pPr eaLnBrk="1" hangingPunct="1">
              <a:lnSpc>
                <a:spcPct val="80000"/>
              </a:lnSpc>
            </a:pPr>
            <a:endParaRPr lang="en-US" sz="1800" dirty="0"/>
          </a:p>
          <a:p>
            <a:pPr eaLnBrk="1" hangingPunct="1">
              <a:lnSpc>
                <a:spcPct val="80000"/>
              </a:lnSpc>
            </a:pPr>
            <a:r>
              <a:rPr lang="en-US" sz="1800" dirty="0"/>
              <a:t>All accountable property not just sensitive items.</a:t>
            </a:r>
          </a:p>
          <a:p>
            <a:pPr marL="0" indent="0" eaLnBrk="1" hangingPunct="1">
              <a:lnSpc>
                <a:spcPct val="80000"/>
              </a:lnSpc>
              <a:buNone/>
            </a:pPr>
            <a:endParaRPr lang="en-US" sz="1800" dirty="0"/>
          </a:p>
          <a:p>
            <a:pPr marL="0" indent="0" eaLnBrk="1" hangingPunct="1">
              <a:lnSpc>
                <a:spcPct val="80000"/>
              </a:lnSpc>
              <a:buNone/>
            </a:pPr>
            <a:endParaRPr lang="en-US" sz="1800" dirty="0"/>
          </a:p>
        </p:txBody>
      </p:sp>
      <p:sp>
        <p:nvSpPr>
          <p:cNvPr id="4"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Inventory Procedures</a:t>
            </a:r>
          </a:p>
        </p:txBody>
      </p:sp>
    </p:spTree>
    <p:extLst>
      <p:ext uri="{BB962C8B-B14F-4D97-AF65-F5344CB8AC3E}">
        <p14:creationId xmlns:p14="http://schemas.microsoft.com/office/powerpoint/2010/main" val="187738677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587" name="Rectangle 3"/>
          <p:cNvSpPr>
            <a:spLocks noGrp="1" noChangeArrowheads="1"/>
          </p:cNvSpPr>
          <p:nvPr>
            <p:ph type="body" idx="1"/>
          </p:nvPr>
        </p:nvSpPr>
        <p:spPr bwMode="auto">
          <a:xfrm>
            <a:off x="1981200" y="1600201"/>
            <a:ext cx="8229600" cy="4373563"/>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a:lnSpc>
                <a:spcPct val="80000"/>
              </a:lnSpc>
              <a:buNone/>
            </a:pPr>
            <a:r>
              <a:rPr lang="en-US" sz="2400" dirty="0"/>
              <a:t>Inventory documentation:</a:t>
            </a:r>
            <a:br>
              <a:rPr lang="en-US" sz="2400" dirty="0"/>
            </a:br>
            <a:endParaRPr lang="en-US" sz="2400" dirty="0"/>
          </a:p>
          <a:p>
            <a:pPr eaLnBrk="1" hangingPunct="1">
              <a:lnSpc>
                <a:spcPct val="80000"/>
              </a:lnSpc>
            </a:pPr>
            <a:r>
              <a:rPr lang="en-US" sz="1800" dirty="0"/>
              <a:t>Results of serial number inventories will be recorded on a memorandum.</a:t>
            </a:r>
          </a:p>
          <a:p>
            <a:pPr eaLnBrk="1" hangingPunct="1">
              <a:lnSpc>
                <a:spcPct val="80000"/>
              </a:lnSpc>
            </a:pPr>
            <a:endParaRPr lang="en-US" sz="1800" dirty="0"/>
          </a:p>
          <a:p>
            <a:pPr eaLnBrk="1" hangingPunct="1">
              <a:lnSpc>
                <a:spcPct val="80000"/>
              </a:lnSpc>
            </a:pPr>
            <a:r>
              <a:rPr lang="en-US" sz="1800" dirty="0"/>
              <a:t>Retain the results for 2 years if no discrepancy is noted; 4 years if a discrepancy is noted.</a:t>
            </a:r>
          </a:p>
          <a:p>
            <a:pPr eaLnBrk="1" hangingPunct="1"/>
            <a:endParaRPr lang="en-US" sz="1800" dirty="0"/>
          </a:p>
          <a:p>
            <a:pPr eaLnBrk="1" hangingPunct="1"/>
            <a:r>
              <a:rPr lang="en-US" sz="1800" dirty="0"/>
              <a:t>Ensure the person conducting the inventory signs the inventory.</a:t>
            </a:r>
          </a:p>
          <a:p>
            <a:pPr eaLnBrk="1" hangingPunct="1"/>
            <a:endParaRPr lang="en-US" sz="1800" dirty="0"/>
          </a:p>
          <a:p>
            <a:pPr eaLnBrk="1" hangingPunct="1"/>
            <a:r>
              <a:rPr lang="en-US" sz="1800" dirty="0"/>
              <a:t>Try to keep the “working copy” of the inventory in the arms room.  If you are unable to obtain the “working copy”  ensure memorandum is on hand.</a:t>
            </a:r>
          </a:p>
          <a:p>
            <a:pPr algn="ctr" eaLnBrk="1" hangingPunct="1">
              <a:buFontTx/>
              <a:buNone/>
            </a:pPr>
            <a:endParaRPr lang="en-US" b="1" dirty="0"/>
          </a:p>
        </p:txBody>
      </p:sp>
      <p:sp>
        <p:nvSpPr>
          <p:cNvPr id="4"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Inventory Procedures</a:t>
            </a:r>
          </a:p>
        </p:txBody>
      </p:sp>
    </p:spTree>
    <p:extLst>
      <p:ext uri="{BB962C8B-B14F-4D97-AF65-F5344CB8AC3E}">
        <p14:creationId xmlns:p14="http://schemas.microsoft.com/office/powerpoint/2010/main" val="214226899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587" name="Rectangle 3"/>
          <p:cNvSpPr>
            <a:spLocks noGrp="1" noChangeArrowheads="1"/>
          </p:cNvSpPr>
          <p:nvPr>
            <p:ph type="body" idx="1"/>
          </p:nvPr>
        </p:nvSpPr>
        <p:spPr bwMode="auto">
          <a:xfrm>
            <a:off x="2324100" y="1676400"/>
            <a:ext cx="7543800" cy="3505200"/>
          </a:xfrm>
          <a:solidFill>
            <a:srgbClr val="FFFFFF"/>
          </a:solidFill>
          <a:ln>
            <a:solidFill>
              <a:schemeClr val="tx1"/>
            </a:solidFill>
            <a:miter lim="800000"/>
            <a:headEnd/>
            <a:tailEnd/>
          </a:ln>
        </p:spPr>
        <p:txBody>
          <a:bodyPr vert="horz" wrap="square" lIns="91440" tIns="45720" rIns="91440" bIns="45720" numCol="1" anchor="t" anchorCtr="0" compatLnSpc="1">
            <a:prstTxWarp prst="textNoShape">
              <a:avLst/>
            </a:prstTxWarp>
            <a:normAutofit/>
          </a:bodyPr>
          <a:lstStyle/>
          <a:p>
            <a:pPr marL="0" indent="0" algn="ctr">
              <a:buNone/>
            </a:pPr>
            <a:r>
              <a:rPr lang="en-US" sz="1200" dirty="0"/>
              <a:t>UNIT LETTERHEAD</a:t>
            </a:r>
          </a:p>
          <a:p>
            <a:pPr marL="228600" indent="-228600"/>
            <a:endParaRPr lang="en-US" sz="1200" dirty="0"/>
          </a:p>
          <a:p>
            <a:pPr marL="0" indent="0">
              <a:buNone/>
            </a:pPr>
            <a:r>
              <a:rPr lang="en-US" sz="1200" dirty="0"/>
              <a:t>OFFICE SYMBOL				DATE</a:t>
            </a:r>
          </a:p>
          <a:p>
            <a:pPr marL="0" indent="0">
              <a:buNone/>
            </a:pPr>
            <a:endParaRPr lang="en-US" sz="1200" dirty="0"/>
          </a:p>
          <a:p>
            <a:pPr marL="0" indent="0">
              <a:buNone/>
            </a:pPr>
            <a:r>
              <a:rPr lang="en-US" sz="1200" dirty="0"/>
              <a:t>MEMORANDUM FOR RECORD</a:t>
            </a:r>
          </a:p>
          <a:p>
            <a:pPr marL="228600" indent="-228600"/>
            <a:endParaRPr lang="en-US" sz="1200" dirty="0"/>
          </a:p>
          <a:p>
            <a:pPr marL="228600" indent="-228600">
              <a:buAutoNum type="arabicPeriod"/>
            </a:pPr>
            <a:r>
              <a:rPr lang="en-US" sz="1200" dirty="0"/>
              <a:t>On (This Date), I (Rank Name) conducted the monthly 100% inventory for B </a:t>
            </a:r>
            <a:r>
              <a:rPr lang="en-US" sz="1200" dirty="0" err="1"/>
              <a:t>Btry</a:t>
            </a:r>
            <a:r>
              <a:rPr lang="en-US" sz="1200" dirty="0"/>
              <a:t> 1-12 FA.  All weapons, ammunition and sensitive items were accounted for, no discrepancies  were found during the inventory.</a:t>
            </a:r>
          </a:p>
          <a:p>
            <a:pPr marL="228600" indent="-228600">
              <a:buNone/>
            </a:pPr>
            <a:endParaRPr lang="en-US" sz="1200" dirty="0"/>
          </a:p>
          <a:p>
            <a:pPr marL="228600" indent="-228600">
              <a:buNone/>
            </a:pPr>
            <a:r>
              <a:rPr lang="en-US" sz="1200" dirty="0"/>
              <a:t>2. The following privately owned fire arms and ammunition were also inventoried:</a:t>
            </a:r>
          </a:p>
          <a:p>
            <a:pPr marL="228600" indent="-228600">
              <a:buNone/>
            </a:pPr>
            <a:r>
              <a:rPr lang="en-US" sz="1200" dirty="0"/>
              <a:t>		.50 Cal Desert Eagle SN# 12345</a:t>
            </a:r>
          </a:p>
          <a:p>
            <a:pPr marL="228600" indent="-228600">
              <a:buNone/>
            </a:pPr>
            <a:r>
              <a:rPr lang="en-US" sz="1200" dirty="0"/>
              <a:t>		25 round of .50 cal ammunition.</a:t>
            </a:r>
          </a:p>
          <a:p>
            <a:pPr marL="228600" indent="-228600">
              <a:buNone/>
            </a:pPr>
            <a:endParaRPr lang="en-US" sz="700" dirty="0"/>
          </a:p>
          <a:p>
            <a:pPr marL="228600" indent="-228600">
              <a:buNone/>
            </a:pPr>
            <a:r>
              <a:rPr lang="en-US" sz="1200" dirty="0"/>
              <a:t>3. Point of Contact for this memorandum is the undersigned at 239-xxxx.</a:t>
            </a:r>
          </a:p>
          <a:p>
            <a:pPr marL="228600" indent="-228600">
              <a:buAutoNum type="arabicPeriod"/>
            </a:pPr>
            <a:endParaRPr lang="en-US" sz="1200" dirty="0"/>
          </a:p>
          <a:p>
            <a:pPr marL="228600" indent="-228600">
              <a:buNone/>
            </a:pPr>
            <a:r>
              <a:rPr lang="en-US" sz="1200" dirty="0"/>
              <a:t>						Signature Block</a:t>
            </a:r>
          </a:p>
          <a:p>
            <a:pPr marL="228600" indent="-228600"/>
            <a:endParaRPr lang="en-US" sz="500" dirty="0"/>
          </a:p>
          <a:p>
            <a:pPr algn="ctr" eaLnBrk="1" hangingPunct="1">
              <a:buFontTx/>
              <a:buNone/>
            </a:pPr>
            <a:endParaRPr lang="en-US" sz="1400" b="1" dirty="0"/>
          </a:p>
        </p:txBody>
      </p:sp>
      <p:sp>
        <p:nvSpPr>
          <p:cNvPr id="5"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Inventory Procedures</a:t>
            </a:r>
          </a:p>
        </p:txBody>
      </p:sp>
    </p:spTree>
    <p:extLst>
      <p:ext uri="{BB962C8B-B14F-4D97-AF65-F5344CB8AC3E}">
        <p14:creationId xmlns:p14="http://schemas.microsoft.com/office/powerpoint/2010/main" val="417101132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PCL.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2705100" y="1295400"/>
            <a:ext cx="6705600" cy="5029200"/>
          </a:xfrm>
          <a:prstGeom prst="rect">
            <a:avLst/>
          </a:prstGeom>
        </p:spPr>
      </p:pic>
      <p:sp>
        <p:nvSpPr>
          <p:cNvPr id="4"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Inventory Procedures</a:t>
            </a:r>
          </a:p>
        </p:txBody>
      </p:sp>
    </p:spTree>
    <p:extLst>
      <p:ext uri="{BB962C8B-B14F-4D97-AF65-F5344CB8AC3E}">
        <p14:creationId xmlns:p14="http://schemas.microsoft.com/office/powerpoint/2010/main" val="3100754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7" name="Rectangle 3"/>
          <p:cNvSpPr>
            <a:spLocks noGrp="1" noChangeArrowheads="1"/>
          </p:cNvSpPr>
          <p:nvPr>
            <p:ph type="body" idx="1"/>
          </p:nvPr>
        </p:nvSpPr>
        <p:spPr bwMode="auto">
          <a:xfrm>
            <a:off x="1981200" y="1600201"/>
            <a:ext cx="8229600" cy="4373563"/>
          </a:xfrm>
          <a:solidFill>
            <a:srgbClr val="FFFFFF"/>
          </a:solidFill>
          <a:ln>
            <a:miter lim="800000"/>
            <a:headEnd/>
            <a:tailEnd/>
          </a:ln>
        </p:spPr>
        <p:txBody>
          <a:bodyPr vert="horz" wrap="square" lIns="91440" tIns="45720" rIns="91440" bIns="45720" numCol="1" anchor="t" anchorCtr="0" compatLnSpc="1">
            <a:prstTxWarp prst="textNoShape">
              <a:avLst/>
            </a:prstTxWarp>
            <a:noAutofit/>
          </a:bodyPr>
          <a:lstStyle/>
          <a:p>
            <a:pPr eaLnBrk="1" hangingPunct="1">
              <a:lnSpc>
                <a:spcPct val="80000"/>
              </a:lnSpc>
              <a:buFontTx/>
              <a:buNone/>
            </a:pPr>
            <a:r>
              <a:rPr lang="en-US" sz="2400" dirty="0"/>
              <a:t>Opening / Closing And Change Of Custody Inventories:</a:t>
            </a:r>
            <a:br>
              <a:rPr lang="en-US" sz="2400" dirty="0"/>
            </a:br>
            <a:endParaRPr lang="en-US" sz="2400" b="1" dirty="0"/>
          </a:p>
          <a:p>
            <a:pPr eaLnBrk="1" hangingPunct="1">
              <a:lnSpc>
                <a:spcPct val="80000"/>
              </a:lnSpc>
            </a:pPr>
            <a:r>
              <a:rPr lang="en-US" sz="1800" dirty="0"/>
              <a:t>Occurs when the responsibility for custody of the arms room or the arms room keys is transferred between authorized personnel.        </a:t>
            </a:r>
          </a:p>
          <a:p>
            <a:pPr eaLnBrk="1" hangingPunct="1">
              <a:lnSpc>
                <a:spcPct val="80000"/>
              </a:lnSpc>
            </a:pPr>
            <a:endParaRPr lang="en-US" sz="1800" dirty="0"/>
          </a:p>
          <a:p>
            <a:pPr eaLnBrk="1" hangingPunct="1">
              <a:lnSpc>
                <a:spcPct val="80000"/>
              </a:lnSpc>
            </a:pPr>
            <a:r>
              <a:rPr lang="en-US" sz="1800" dirty="0"/>
              <a:t>The person receiving the keys to the arms room will receipt for all AA&amp;E and accountable property stored in the arms room.  Results of this inventory will be recorded on DA Form 2062. </a:t>
            </a:r>
          </a:p>
          <a:p>
            <a:pPr eaLnBrk="1" hangingPunct="1">
              <a:lnSpc>
                <a:spcPct val="80000"/>
              </a:lnSpc>
            </a:pPr>
            <a:endParaRPr lang="en-US" sz="1800" dirty="0"/>
          </a:p>
          <a:p>
            <a:pPr eaLnBrk="1" hangingPunct="1">
              <a:lnSpc>
                <a:spcPct val="80000"/>
              </a:lnSpc>
            </a:pPr>
            <a:r>
              <a:rPr lang="en-US" sz="1800" dirty="0"/>
              <a:t>The Opening/Closing as well as the Change-of-Custody inventories will be maintained on file </a:t>
            </a:r>
            <a:r>
              <a:rPr lang="en-US" sz="1800" dirty="0">
                <a:solidFill>
                  <a:srgbClr val="FF0000"/>
                </a:solidFill>
              </a:rPr>
              <a:t>until the next monthly 100% serial number inventory.</a:t>
            </a:r>
          </a:p>
          <a:p>
            <a:pPr algn="ctr" eaLnBrk="1" hangingPunct="1">
              <a:lnSpc>
                <a:spcPct val="80000"/>
              </a:lnSpc>
              <a:buFontTx/>
              <a:buNone/>
            </a:pPr>
            <a:endParaRPr lang="en-US" sz="1800" dirty="0"/>
          </a:p>
        </p:txBody>
      </p:sp>
      <p:sp>
        <p:nvSpPr>
          <p:cNvPr id="4"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Inventory Procedures</a:t>
            </a:r>
          </a:p>
        </p:txBody>
      </p:sp>
    </p:spTree>
    <p:extLst>
      <p:ext uri="{BB962C8B-B14F-4D97-AF65-F5344CB8AC3E}">
        <p14:creationId xmlns:p14="http://schemas.microsoft.com/office/powerpoint/2010/main" val="286246446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7" name="Picture 3"/>
          <p:cNvPicPr>
            <a:picLocks noChangeAspect="1" noChangeArrowheads="1"/>
          </p:cNvPicPr>
          <p:nvPr/>
        </p:nvPicPr>
        <p:blipFill>
          <a:blip r:embed="rId3" cstate="print"/>
          <a:srcRect l="13637" t="18845" r="13281" b="6607"/>
          <a:stretch>
            <a:fillRect/>
          </a:stretch>
        </p:blipFill>
        <p:spPr bwMode="auto">
          <a:xfrm>
            <a:off x="2438400" y="1371601"/>
            <a:ext cx="7391400" cy="4748213"/>
          </a:xfrm>
          <a:prstGeom prst="rect">
            <a:avLst/>
          </a:prstGeom>
          <a:noFill/>
          <a:ln w="9525">
            <a:noFill/>
            <a:miter lim="800000"/>
            <a:headEnd/>
            <a:tailEnd/>
          </a:ln>
        </p:spPr>
      </p:pic>
      <p:sp>
        <p:nvSpPr>
          <p:cNvPr id="180228" name="Text Box 4"/>
          <p:cNvSpPr txBox="1">
            <a:spLocks noChangeArrowheads="1"/>
          </p:cNvSpPr>
          <p:nvPr/>
        </p:nvSpPr>
        <p:spPr bwMode="auto">
          <a:xfrm rot="-5400000">
            <a:off x="7143800" y="4272678"/>
            <a:ext cx="2419252" cy="246221"/>
          </a:xfrm>
          <a:prstGeom prst="rect">
            <a:avLst/>
          </a:prstGeom>
          <a:noFill/>
          <a:ln w="9525">
            <a:noFill/>
            <a:miter lim="800000"/>
            <a:headEnd/>
            <a:tailEnd/>
          </a:ln>
        </p:spPr>
        <p:txBody>
          <a:bodyPr wrap="none">
            <a:spAutoFit/>
          </a:bodyPr>
          <a:lstStyle/>
          <a:p>
            <a:r>
              <a:rPr lang="en-US" sz="1000" dirty="0">
                <a:latin typeface="Blackadder ITC" pitchFamily="82" charset="0"/>
              </a:rPr>
              <a:t>J. Smith  </a:t>
            </a:r>
            <a:r>
              <a:rPr lang="en-US" sz="1000" dirty="0"/>
              <a:t>9 December 2016-----------------\</a:t>
            </a:r>
          </a:p>
        </p:txBody>
      </p:sp>
      <p:sp>
        <p:nvSpPr>
          <p:cNvPr id="180229" name="Text Box 5"/>
          <p:cNvSpPr txBox="1">
            <a:spLocks noChangeArrowheads="1"/>
          </p:cNvSpPr>
          <p:nvPr/>
        </p:nvSpPr>
        <p:spPr bwMode="auto">
          <a:xfrm>
            <a:off x="4191001" y="2209801"/>
            <a:ext cx="627063" cy="244475"/>
          </a:xfrm>
          <a:prstGeom prst="rect">
            <a:avLst/>
          </a:prstGeom>
          <a:noFill/>
          <a:ln w="9525">
            <a:noFill/>
            <a:miter lim="800000"/>
            <a:headEnd/>
            <a:tailEnd/>
          </a:ln>
        </p:spPr>
        <p:txBody>
          <a:bodyPr wrap="none">
            <a:spAutoFit/>
          </a:bodyPr>
          <a:lstStyle/>
          <a:p>
            <a:r>
              <a:rPr lang="en-US" sz="1000" b="1"/>
              <a:t>M16A4 </a:t>
            </a:r>
          </a:p>
        </p:txBody>
      </p:sp>
      <p:sp>
        <p:nvSpPr>
          <p:cNvPr id="180230" name="Text Box 6"/>
          <p:cNvSpPr txBox="1">
            <a:spLocks noChangeArrowheads="1"/>
          </p:cNvSpPr>
          <p:nvPr/>
        </p:nvSpPr>
        <p:spPr bwMode="auto">
          <a:xfrm>
            <a:off x="4191001" y="2425701"/>
            <a:ext cx="360363" cy="244475"/>
          </a:xfrm>
          <a:prstGeom prst="rect">
            <a:avLst/>
          </a:prstGeom>
          <a:noFill/>
          <a:ln w="9525">
            <a:noFill/>
            <a:miter lim="800000"/>
            <a:headEnd/>
            <a:tailEnd/>
          </a:ln>
        </p:spPr>
        <p:txBody>
          <a:bodyPr wrap="none">
            <a:spAutoFit/>
          </a:bodyPr>
          <a:lstStyle/>
          <a:p>
            <a:r>
              <a:rPr lang="en-US" sz="1000" b="1"/>
              <a:t>M9</a:t>
            </a:r>
          </a:p>
        </p:txBody>
      </p:sp>
      <p:sp>
        <p:nvSpPr>
          <p:cNvPr id="180231" name="Text Box 7"/>
          <p:cNvSpPr txBox="1">
            <a:spLocks noChangeArrowheads="1"/>
          </p:cNvSpPr>
          <p:nvPr/>
        </p:nvSpPr>
        <p:spPr bwMode="auto">
          <a:xfrm>
            <a:off x="4191000" y="2625726"/>
            <a:ext cx="522288" cy="244475"/>
          </a:xfrm>
          <a:prstGeom prst="rect">
            <a:avLst/>
          </a:prstGeom>
          <a:noFill/>
          <a:ln w="9525">
            <a:noFill/>
            <a:miter lim="800000"/>
            <a:headEnd/>
            <a:tailEnd/>
          </a:ln>
        </p:spPr>
        <p:txBody>
          <a:bodyPr wrap="none">
            <a:spAutoFit/>
          </a:bodyPr>
          <a:lstStyle/>
          <a:p>
            <a:r>
              <a:rPr lang="en-US" sz="1000" b="1"/>
              <a:t>MK19</a:t>
            </a:r>
          </a:p>
        </p:txBody>
      </p:sp>
      <p:sp>
        <p:nvSpPr>
          <p:cNvPr id="180232" name="Text Box 8"/>
          <p:cNvSpPr txBox="1">
            <a:spLocks noChangeArrowheads="1"/>
          </p:cNvSpPr>
          <p:nvPr/>
        </p:nvSpPr>
        <p:spPr bwMode="auto">
          <a:xfrm>
            <a:off x="4191000" y="3032126"/>
            <a:ext cx="1919288" cy="244475"/>
          </a:xfrm>
          <a:prstGeom prst="rect">
            <a:avLst/>
          </a:prstGeom>
          <a:noFill/>
          <a:ln w="9525">
            <a:noFill/>
            <a:miter lim="800000"/>
            <a:headEnd/>
            <a:tailEnd/>
          </a:ln>
        </p:spPr>
        <p:txBody>
          <a:bodyPr wrap="none">
            <a:spAutoFit/>
          </a:bodyPr>
          <a:lstStyle/>
          <a:p>
            <a:r>
              <a:rPr lang="en-US" sz="1000" b="1"/>
              <a:t>POW  Ruger 9mm SN# 12345</a:t>
            </a:r>
          </a:p>
        </p:txBody>
      </p:sp>
      <p:sp>
        <p:nvSpPr>
          <p:cNvPr id="180233" name="Text Box 9"/>
          <p:cNvSpPr txBox="1">
            <a:spLocks noChangeArrowheads="1"/>
          </p:cNvSpPr>
          <p:nvPr/>
        </p:nvSpPr>
        <p:spPr bwMode="auto">
          <a:xfrm>
            <a:off x="4203701" y="2832101"/>
            <a:ext cx="627063" cy="244475"/>
          </a:xfrm>
          <a:prstGeom prst="rect">
            <a:avLst/>
          </a:prstGeom>
          <a:noFill/>
          <a:ln w="9525">
            <a:noFill/>
            <a:miter lim="800000"/>
            <a:headEnd/>
            <a:tailEnd/>
          </a:ln>
        </p:spPr>
        <p:txBody>
          <a:bodyPr>
            <a:spAutoFit/>
          </a:bodyPr>
          <a:lstStyle/>
          <a:p>
            <a:r>
              <a:rPr lang="en-US" sz="1000" b="1"/>
              <a:t>M249 </a:t>
            </a:r>
          </a:p>
        </p:txBody>
      </p:sp>
      <p:sp>
        <p:nvSpPr>
          <p:cNvPr id="180234" name="Text Box 10"/>
          <p:cNvSpPr txBox="1">
            <a:spLocks noChangeArrowheads="1"/>
          </p:cNvSpPr>
          <p:nvPr/>
        </p:nvSpPr>
        <p:spPr bwMode="auto">
          <a:xfrm>
            <a:off x="8153400" y="2209801"/>
            <a:ext cx="323850" cy="244475"/>
          </a:xfrm>
          <a:prstGeom prst="rect">
            <a:avLst/>
          </a:prstGeom>
          <a:noFill/>
          <a:ln w="9525">
            <a:noFill/>
            <a:miter lim="800000"/>
            <a:headEnd/>
            <a:tailEnd/>
          </a:ln>
        </p:spPr>
        <p:txBody>
          <a:bodyPr wrap="none">
            <a:spAutoFit/>
          </a:bodyPr>
          <a:lstStyle/>
          <a:p>
            <a:r>
              <a:rPr lang="en-US" sz="1000" b="1"/>
              <a:t>53</a:t>
            </a:r>
          </a:p>
        </p:txBody>
      </p:sp>
      <p:sp>
        <p:nvSpPr>
          <p:cNvPr id="180235" name="Text Box 11"/>
          <p:cNvSpPr txBox="1">
            <a:spLocks noChangeArrowheads="1"/>
          </p:cNvSpPr>
          <p:nvPr/>
        </p:nvSpPr>
        <p:spPr bwMode="auto">
          <a:xfrm>
            <a:off x="8153401" y="2413001"/>
            <a:ext cx="358775" cy="244475"/>
          </a:xfrm>
          <a:prstGeom prst="rect">
            <a:avLst/>
          </a:prstGeom>
          <a:noFill/>
          <a:ln w="9525">
            <a:noFill/>
            <a:miter lim="800000"/>
            <a:headEnd/>
            <a:tailEnd/>
          </a:ln>
        </p:spPr>
        <p:txBody>
          <a:bodyPr wrap="none">
            <a:spAutoFit/>
          </a:bodyPr>
          <a:lstStyle/>
          <a:p>
            <a:r>
              <a:rPr lang="en-US" sz="1000" b="1"/>
              <a:t>65 </a:t>
            </a:r>
          </a:p>
        </p:txBody>
      </p:sp>
      <p:sp>
        <p:nvSpPr>
          <p:cNvPr id="180236" name="Text Box 12"/>
          <p:cNvSpPr txBox="1">
            <a:spLocks noChangeArrowheads="1"/>
          </p:cNvSpPr>
          <p:nvPr/>
        </p:nvSpPr>
        <p:spPr bwMode="auto">
          <a:xfrm>
            <a:off x="8188325" y="2644776"/>
            <a:ext cx="288925" cy="244475"/>
          </a:xfrm>
          <a:prstGeom prst="rect">
            <a:avLst/>
          </a:prstGeom>
          <a:noFill/>
          <a:ln w="9525">
            <a:noFill/>
            <a:miter lim="800000"/>
            <a:headEnd/>
            <a:tailEnd/>
          </a:ln>
        </p:spPr>
        <p:txBody>
          <a:bodyPr wrap="none">
            <a:spAutoFit/>
          </a:bodyPr>
          <a:lstStyle/>
          <a:p>
            <a:r>
              <a:rPr lang="en-US" sz="1000" b="1" dirty="0"/>
              <a:t>6 </a:t>
            </a:r>
          </a:p>
        </p:txBody>
      </p:sp>
      <p:sp>
        <p:nvSpPr>
          <p:cNvPr id="180237" name="Text Box 13"/>
          <p:cNvSpPr txBox="1">
            <a:spLocks noChangeArrowheads="1"/>
          </p:cNvSpPr>
          <p:nvPr/>
        </p:nvSpPr>
        <p:spPr bwMode="auto">
          <a:xfrm>
            <a:off x="8203247" y="2841626"/>
            <a:ext cx="288925" cy="244475"/>
          </a:xfrm>
          <a:prstGeom prst="rect">
            <a:avLst/>
          </a:prstGeom>
          <a:noFill/>
          <a:ln w="9525">
            <a:noFill/>
            <a:miter lim="800000"/>
            <a:headEnd/>
            <a:tailEnd/>
          </a:ln>
        </p:spPr>
        <p:txBody>
          <a:bodyPr wrap="none">
            <a:spAutoFit/>
          </a:bodyPr>
          <a:lstStyle/>
          <a:p>
            <a:r>
              <a:rPr lang="en-US" sz="1000" b="1" dirty="0"/>
              <a:t>4 </a:t>
            </a:r>
          </a:p>
        </p:txBody>
      </p:sp>
      <p:sp>
        <p:nvSpPr>
          <p:cNvPr id="180238" name="Text Box 14"/>
          <p:cNvSpPr txBox="1">
            <a:spLocks noChangeArrowheads="1"/>
          </p:cNvSpPr>
          <p:nvPr/>
        </p:nvSpPr>
        <p:spPr bwMode="auto">
          <a:xfrm>
            <a:off x="8178801" y="3032126"/>
            <a:ext cx="288925" cy="244475"/>
          </a:xfrm>
          <a:prstGeom prst="rect">
            <a:avLst/>
          </a:prstGeom>
          <a:noFill/>
          <a:ln w="9525">
            <a:noFill/>
            <a:miter lim="800000"/>
            <a:headEnd/>
            <a:tailEnd/>
          </a:ln>
        </p:spPr>
        <p:txBody>
          <a:bodyPr wrap="none">
            <a:spAutoFit/>
          </a:bodyPr>
          <a:lstStyle/>
          <a:p>
            <a:r>
              <a:rPr lang="en-US" sz="1000" b="1"/>
              <a:t>1 </a:t>
            </a:r>
          </a:p>
        </p:txBody>
      </p:sp>
      <p:sp>
        <p:nvSpPr>
          <p:cNvPr id="180239" name="Text Box 15"/>
          <p:cNvSpPr txBox="1">
            <a:spLocks noChangeArrowheads="1"/>
          </p:cNvSpPr>
          <p:nvPr/>
        </p:nvSpPr>
        <p:spPr bwMode="auto">
          <a:xfrm>
            <a:off x="4724401" y="1524001"/>
            <a:ext cx="1908175" cy="244475"/>
          </a:xfrm>
          <a:prstGeom prst="rect">
            <a:avLst/>
          </a:prstGeom>
          <a:noFill/>
          <a:ln w="9525">
            <a:noFill/>
            <a:miter lim="800000"/>
            <a:headEnd/>
            <a:tailEnd/>
          </a:ln>
        </p:spPr>
        <p:txBody>
          <a:bodyPr wrap="none">
            <a:spAutoFit/>
          </a:bodyPr>
          <a:lstStyle/>
          <a:p>
            <a:r>
              <a:rPr lang="en-US" sz="1000" b="1"/>
              <a:t>Opening / Closing Inventory </a:t>
            </a:r>
          </a:p>
        </p:txBody>
      </p:sp>
      <p:sp>
        <p:nvSpPr>
          <p:cNvPr id="180240" name="Text Box 16"/>
          <p:cNvSpPr txBox="1">
            <a:spLocks noChangeArrowheads="1"/>
          </p:cNvSpPr>
          <p:nvPr/>
        </p:nvSpPr>
        <p:spPr bwMode="auto">
          <a:xfrm>
            <a:off x="7939089" y="2217739"/>
            <a:ext cx="358775" cy="244475"/>
          </a:xfrm>
          <a:prstGeom prst="rect">
            <a:avLst/>
          </a:prstGeom>
          <a:noFill/>
          <a:ln w="9525">
            <a:noFill/>
            <a:miter lim="800000"/>
            <a:headEnd/>
            <a:tailEnd/>
          </a:ln>
        </p:spPr>
        <p:txBody>
          <a:bodyPr wrap="none">
            <a:spAutoFit/>
          </a:bodyPr>
          <a:lstStyle/>
          <a:p>
            <a:r>
              <a:rPr lang="en-US" sz="1000" b="1" dirty="0"/>
              <a:t>55 </a:t>
            </a:r>
          </a:p>
        </p:txBody>
      </p:sp>
      <p:sp>
        <p:nvSpPr>
          <p:cNvPr id="180241" name="Text Box 17"/>
          <p:cNvSpPr txBox="1">
            <a:spLocks noChangeArrowheads="1"/>
          </p:cNvSpPr>
          <p:nvPr/>
        </p:nvSpPr>
        <p:spPr bwMode="auto">
          <a:xfrm>
            <a:off x="7939089" y="2420939"/>
            <a:ext cx="358775" cy="244475"/>
          </a:xfrm>
          <a:prstGeom prst="rect">
            <a:avLst/>
          </a:prstGeom>
          <a:noFill/>
          <a:ln w="9525">
            <a:noFill/>
            <a:miter lim="800000"/>
            <a:headEnd/>
            <a:tailEnd/>
          </a:ln>
        </p:spPr>
        <p:txBody>
          <a:bodyPr wrap="none">
            <a:spAutoFit/>
          </a:bodyPr>
          <a:lstStyle/>
          <a:p>
            <a:r>
              <a:rPr lang="en-US" sz="1000" b="1"/>
              <a:t>65 </a:t>
            </a:r>
          </a:p>
        </p:txBody>
      </p:sp>
      <p:sp>
        <p:nvSpPr>
          <p:cNvPr id="180242" name="Text Box 18"/>
          <p:cNvSpPr txBox="1">
            <a:spLocks noChangeArrowheads="1"/>
          </p:cNvSpPr>
          <p:nvPr/>
        </p:nvSpPr>
        <p:spPr bwMode="auto">
          <a:xfrm>
            <a:off x="7961314" y="2849564"/>
            <a:ext cx="288925" cy="244475"/>
          </a:xfrm>
          <a:prstGeom prst="rect">
            <a:avLst/>
          </a:prstGeom>
          <a:noFill/>
          <a:ln w="9525">
            <a:noFill/>
            <a:miter lim="800000"/>
            <a:headEnd/>
            <a:tailEnd/>
          </a:ln>
        </p:spPr>
        <p:txBody>
          <a:bodyPr wrap="none">
            <a:spAutoFit/>
          </a:bodyPr>
          <a:lstStyle/>
          <a:p>
            <a:r>
              <a:rPr lang="en-US" sz="1000" b="1"/>
              <a:t>4 </a:t>
            </a:r>
          </a:p>
        </p:txBody>
      </p:sp>
      <p:sp>
        <p:nvSpPr>
          <p:cNvPr id="180243" name="Text Box 19"/>
          <p:cNvSpPr txBox="1">
            <a:spLocks noChangeArrowheads="1"/>
          </p:cNvSpPr>
          <p:nvPr/>
        </p:nvSpPr>
        <p:spPr bwMode="auto">
          <a:xfrm>
            <a:off x="7974014" y="2659064"/>
            <a:ext cx="288925" cy="244475"/>
          </a:xfrm>
          <a:prstGeom prst="rect">
            <a:avLst/>
          </a:prstGeom>
          <a:noFill/>
          <a:ln w="9525">
            <a:noFill/>
            <a:miter lim="800000"/>
            <a:headEnd/>
            <a:tailEnd/>
          </a:ln>
        </p:spPr>
        <p:txBody>
          <a:bodyPr wrap="none">
            <a:spAutoFit/>
          </a:bodyPr>
          <a:lstStyle/>
          <a:p>
            <a:r>
              <a:rPr lang="en-US" sz="1000" b="1"/>
              <a:t>6 </a:t>
            </a:r>
          </a:p>
        </p:txBody>
      </p:sp>
      <p:sp>
        <p:nvSpPr>
          <p:cNvPr id="180244" name="Text Box 20"/>
          <p:cNvSpPr txBox="1">
            <a:spLocks noChangeArrowheads="1"/>
          </p:cNvSpPr>
          <p:nvPr/>
        </p:nvSpPr>
        <p:spPr bwMode="auto">
          <a:xfrm>
            <a:off x="7986714" y="3051176"/>
            <a:ext cx="288925" cy="244475"/>
          </a:xfrm>
          <a:prstGeom prst="rect">
            <a:avLst/>
          </a:prstGeom>
          <a:noFill/>
          <a:ln w="9525">
            <a:noFill/>
            <a:miter lim="800000"/>
            <a:headEnd/>
            <a:tailEnd/>
          </a:ln>
        </p:spPr>
        <p:txBody>
          <a:bodyPr wrap="none">
            <a:spAutoFit/>
          </a:bodyPr>
          <a:lstStyle/>
          <a:p>
            <a:r>
              <a:rPr lang="en-US" sz="1000" b="1"/>
              <a:t>1 </a:t>
            </a:r>
          </a:p>
        </p:txBody>
      </p:sp>
      <p:sp>
        <p:nvSpPr>
          <p:cNvPr id="22"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Inventory Procedures</a:t>
            </a:r>
          </a:p>
        </p:txBody>
      </p:sp>
      <p:sp>
        <p:nvSpPr>
          <p:cNvPr id="24" name="Text Box 16"/>
          <p:cNvSpPr txBox="1">
            <a:spLocks noChangeArrowheads="1"/>
          </p:cNvSpPr>
          <p:nvPr/>
        </p:nvSpPr>
        <p:spPr bwMode="auto">
          <a:xfrm>
            <a:off x="7708810" y="2239170"/>
            <a:ext cx="360996" cy="246221"/>
          </a:xfrm>
          <a:prstGeom prst="rect">
            <a:avLst/>
          </a:prstGeom>
          <a:noFill/>
          <a:ln w="9525">
            <a:noFill/>
            <a:miter lim="800000"/>
            <a:headEnd/>
            <a:tailEnd/>
          </a:ln>
        </p:spPr>
        <p:txBody>
          <a:bodyPr wrap="none">
            <a:spAutoFit/>
          </a:bodyPr>
          <a:lstStyle/>
          <a:p>
            <a:r>
              <a:rPr lang="en-US" sz="1000" b="1" dirty="0" err="1"/>
              <a:t>ea</a:t>
            </a:r>
            <a:r>
              <a:rPr lang="en-US" sz="1000" b="1" dirty="0"/>
              <a:t> </a:t>
            </a:r>
          </a:p>
        </p:txBody>
      </p:sp>
      <p:sp>
        <p:nvSpPr>
          <p:cNvPr id="25" name="Text Box 16"/>
          <p:cNvSpPr txBox="1">
            <a:spLocks noChangeArrowheads="1"/>
          </p:cNvSpPr>
          <p:nvPr/>
        </p:nvSpPr>
        <p:spPr bwMode="auto">
          <a:xfrm>
            <a:off x="7722372" y="2418921"/>
            <a:ext cx="360996" cy="246221"/>
          </a:xfrm>
          <a:prstGeom prst="rect">
            <a:avLst/>
          </a:prstGeom>
          <a:noFill/>
          <a:ln w="9525">
            <a:noFill/>
            <a:miter lim="800000"/>
            <a:headEnd/>
            <a:tailEnd/>
          </a:ln>
        </p:spPr>
        <p:txBody>
          <a:bodyPr wrap="none">
            <a:spAutoFit/>
          </a:bodyPr>
          <a:lstStyle/>
          <a:p>
            <a:r>
              <a:rPr lang="en-US" sz="1000" b="1" dirty="0" err="1"/>
              <a:t>ea</a:t>
            </a:r>
            <a:r>
              <a:rPr lang="en-US" sz="1000" b="1" dirty="0"/>
              <a:t> </a:t>
            </a:r>
          </a:p>
        </p:txBody>
      </p:sp>
      <p:sp>
        <p:nvSpPr>
          <p:cNvPr id="26" name="Text Box 16"/>
          <p:cNvSpPr txBox="1">
            <a:spLocks noChangeArrowheads="1"/>
          </p:cNvSpPr>
          <p:nvPr/>
        </p:nvSpPr>
        <p:spPr bwMode="auto">
          <a:xfrm>
            <a:off x="7721444" y="2626938"/>
            <a:ext cx="360996" cy="246221"/>
          </a:xfrm>
          <a:prstGeom prst="rect">
            <a:avLst/>
          </a:prstGeom>
          <a:noFill/>
          <a:ln w="9525">
            <a:noFill/>
            <a:miter lim="800000"/>
            <a:headEnd/>
            <a:tailEnd/>
          </a:ln>
        </p:spPr>
        <p:txBody>
          <a:bodyPr wrap="none">
            <a:spAutoFit/>
          </a:bodyPr>
          <a:lstStyle/>
          <a:p>
            <a:r>
              <a:rPr lang="en-US" sz="1000" b="1" dirty="0" err="1"/>
              <a:t>ea</a:t>
            </a:r>
            <a:r>
              <a:rPr lang="en-US" sz="1000" b="1" dirty="0"/>
              <a:t> </a:t>
            </a:r>
          </a:p>
        </p:txBody>
      </p:sp>
      <p:sp>
        <p:nvSpPr>
          <p:cNvPr id="27" name="Text Box 16"/>
          <p:cNvSpPr txBox="1">
            <a:spLocks noChangeArrowheads="1"/>
          </p:cNvSpPr>
          <p:nvPr/>
        </p:nvSpPr>
        <p:spPr bwMode="auto">
          <a:xfrm>
            <a:off x="7708744" y="2836296"/>
            <a:ext cx="360996" cy="246221"/>
          </a:xfrm>
          <a:prstGeom prst="rect">
            <a:avLst/>
          </a:prstGeom>
          <a:noFill/>
          <a:ln w="9525">
            <a:noFill/>
            <a:miter lim="800000"/>
            <a:headEnd/>
            <a:tailEnd/>
          </a:ln>
        </p:spPr>
        <p:txBody>
          <a:bodyPr wrap="none">
            <a:spAutoFit/>
          </a:bodyPr>
          <a:lstStyle/>
          <a:p>
            <a:r>
              <a:rPr lang="en-US" sz="1000" b="1" dirty="0" err="1"/>
              <a:t>ea</a:t>
            </a:r>
            <a:r>
              <a:rPr lang="en-US" sz="1000" b="1" dirty="0"/>
              <a:t> </a:t>
            </a:r>
          </a:p>
        </p:txBody>
      </p:sp>
      <p:sp>
        <p:nvSpPr>
          <p:cNvPr id="28" name="Text Box 16"/>
          <p:cNvSpPr txBox="1">
            <a:spLocks noChangeArrowheads="1"/>
          </p:cNvSpPr>
          <p:nvPr/>
        </p:nvSpPr>
        <p:spPr bwMode="auto">
          <a:xfrm>
            <a:off x="7721444" y="3028324"/>
            <a:ext cx="360996" cy="246221"/>
          </a:xfrm>
          <a:prstGeom prst="rect">
            <a:avLst/>
          </a:prstGeom>
          <a:noFill/>
          <a:ln w="9525">
            <a:noFill/>
            <a:miter lim="800000"/>
            <a:headEnd/>
            <a:tailEnd/>
          </a:ln>
        </p:spPr>
        <p:txBody>
          <a:bodyPr wrap="none">
            <a:spAutoFit/>
          </a:bodyPr>
          <a:lstStyle/>
          <a:p>
            <a:r>
              <a:rPr lang="en-US" sz="1000" b="1" dirty="0" err="1"/>
              <a:t>ea</a:t>
            </a:r>
            <a:r>
              <a:rPr lang="en-US" sz="1000" b="1" dirty="0"/>
              <a:t> </a:t>
            </a:r>
          </a:p>
        </p:txBody>
      </p:sp>
    </p:spTree>
    <p:extLst>
      <p:ext uri="{BB962C8B-B14F-4D97-AF65-F5344CB8AC3E}">
        <p14:creationId xmlns:p14="http://schemas.microsoft.com/office/powerpoint/2010/main" val="1629199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037225"/>
            <a:ext cx="12060195" cy="3447098"/>
          </a:xfrm>
          <a:prstGeom prst="rect">
            <a:avLst/>
          </a:prstGeom>
        </p:spPr>
        <p:txBody>
          <a:bodyPr wrap="square">
            <a:spAutoFit/>
          </a:bodyPr>
          <a:lstStyle/>
          <a:p>
            <a:pPr algn="ctr"/>
            <a:r>
              <a:rPr lang="en-US" sz="2000" b="1" dirty="0" smtClean="0"/>
              <a:t>Rear Detachment Physical Security Requirements</a:t>
            </a:r>
          </a:p>
          <a:p>
            <a:endParaRPr lang="en-US" dirty="0"/>
          </a:p>
          <a:p>
            <a:pPr marL="285750" indent="-285750">
              <a:buFont typeface="Arial" panose="020B0604020202020204" pitchFamily="34" charset="0"/>
              <a:buChar char="•"/>
            </a:pPr>
            <a:r>
              <a:rPr lang="en-US" dirty="0"/>
              <a:t>Personal property, when removed from individual </a:t>
            </a:r>
            <a:r>
              <a:rPr lang="en-US" dirty="0" smtClean="0"/>
              <a:t>billet </a:t>
            </a:r>
            <a:r>
              <a:rPr lang="en-US" dirty="0"/>
              <a:t>rooms, will be locked, sealed, and protected by controlling access to building/areas where the property is stored. </a:t>
            </a:r>
            <a:r>
              <a:rPr lang="en-US" dirty="0" smtClean="0"/>
              <a:t>Commanders will either post </a:t>
            </a:r>
            <a:r>
              <a:rPr lang="en-US" dirty="0"/>
              <a:t>guards or </a:t>
            </a:r>
            <a:r>
              <a:rPr lang="en-US" dirty="0" smtClean="0"/>
              <a:t>secure </a:t>
            </a:r>
            <a:r>
              <a:rPr lang="en-US" dirty="0"/>
              <a:t>the storage building (or room) and </a:t>
            </a:r>
            <a:r>
              <a:rPr lang="en-US" dirty="0" smtClean="0"/>
              <a:t>control </a:t>
            </a:r>
            <a:r>
              <a:rPr lang="en-US" dirty="0"/>
              <a:t>access to the </a:t>
            </a:r>
            <a:r>
              <a:rPr lang="en-US" dirty="0" smtClean="0"/>
              <a:t>keys.</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a:t>When personal property is stored in the barracks, personnel not deploying with the unit should be consolidated in the barracks. Personnel staying back will be separated from billets/rooms used as storage areas</a:t>
            </a:r>
            <a:r>
              <a:rPr lang="en-US" dirty="0" smtClean="0"/>
              <a:t>.</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a:t>Checks of the storage area(s) will be conducted every eight hours and recorded on the staff duty DA 1594, Staff Journal</a:t>
            </a:r>
            <a:r>
              <a:rPr lang="en-US" dirty="0" smtClean="0"/>
              <a:t>.</a:t>
            </a:r>
          </a:p>
          <a:p>
            <a:pPr marL="285750" indent="-285750">
              <a:buFont typeface="Arial" panose="020B0604020202020204" pitchFamily="34" charset="0"/>
              <a:buChar char="•"/>
            </a:pPr>
            <a:endParaRPr lang="en-US" dirty="0" smtClean="0"/>
          </a:p>
        </p:txBody>
      </p:sp>
      <p:sp>
        <p:nvSpPr>
          <p:cNvPr id="4" name="TextBox 3"/>
          <p:cNvSpPr txBox="1"/>
          <p:nvPr/>
        </p:nvSpPr>
        <p:spPr>
          <a:xfrm>
            <a:off x="2080895" y="535964"/>
            <a:ext cx="8610600"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Physical Security During Expeditionary Operations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5721" y="4053017"/>
            <a:ext cx="9184473" cy="2304534"/>
          </a:xfrm>
          <a:prstGeom prst="rect">
            <a:avLst/>
          </a:prstGeom>
        </p:spPr>
      </p:pic>
    </p:spTree>
    <p:extLst>
      <p:ext uri="{BB962C8B-B14F-4D97-AF65-F5344CB8AC3E}">
        <p14:creationId xmlns:p14="http://schemas.microsoft.com/office/powerpoint/2010/main" val="3212960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1+ppt_w/2"/>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1638300" y="1447800"/>
            <a:ext cx="8915400" cy="533400"/>
          </a:xfrm>
        </p:spPr>
        <p:txBody>
          <a:bodyPr>
            <a:normAutofit/>
          </a:bodyPr>
          <a:lstStyle/>
          <a:p>
            <a:pPr eaLnBrk="1" hangingPunct="1"/>
            <a:r>
              <a:rPr lang="en-US" sz="2400" b="0" dirty="0"/>
              <a:t>Inventory PE</a:t>
            </a:r>
          </a:p>
        </p:txBody>
      </p:sp>
      <p:sp>
        <p:nvSpPr>
          <p:cNvPr id="21" name="TextBox 20"/>
          <p:cNvSpPr txBox="1"/>
          <p:nvPr/>
        </p:nvSpPr>
        <p:spPr>
          <a:xfrm>
            <a:off x="2019300" y="1981200"/>
            <a:ext cx="8153400" cy="3970318"/>
          </a:xfrm>
          <a:prstGeom prst="rect">
            <a:avLst/>
          </a:prstGeom>
          <a:noFill/>
        </p:spPr>
        <p:txBody>
          <a:bodyPr wrap="square" rtlCol="0">
            <a:spAutoFit/>
          </a:bodyPr>
          <a:lstStyle/>
          <a:p>
            <a:pPr marL="285750" indent="-285750">
              <a:buFont typeface="Arial" panose="020B0604020202020204" pitchFamily="34" charset="0"/>
              <a:buChar char="•"/>
            </a:pPr>
            <a:r>
              <a:rPr lang="en-US" dirty="0"/>
              <a:t>You are the primary Armorer for A </a:t>
            </a:r>
            <a:r>
              <a:rPr lang="en-US" dirty="0" err="1"/>
              <a:t>btry</a:t>
            </a:r>
            <a:r>
              <a:rPr lang="en-US" dirty="0"/>
              <a:t> 2-32 FA.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Your hand receipt shows you are signed for the following equipment from the </a:t>
            </a:r>
            <a:r>
              <a:rPr lang="en-US" dirty="0" err="1"/>
              <a:t>btry</a:t>
            </a:r>
            <a:r>
              <a:rPr lang="en-US" dirty="0"/>
              <a:t> Commander:</a:t>
            </a:r>
          </a:p>
          <a:p>
            <a:r>
              <a:rPr lang="en-US" b="1" dirty="0"/>
              <a:t>     M16-A4 – </a:t>
            </a:r>
            <a:r>
              <a:rPr lang="en-US" b="1" dirty="0" err="1"/>
              <a:t>qty</a:t>
            </a:r>
            <a:r>
              <a:rPr lang="en-US" b="1" dirty="0"/>
              <a:t> 40</a:t>
            </a:r>
          </a:p>
          <a:p>
            <a:r>
              <a:rPr lang="en-US" b="1" dirty="0"/>
              <a:t>     M4 – </a:t>
            </a:r>
            <a:r>
              <a:rPr lang="en-US" b="1" dirty="0" err="1"/>
              <a:t>qty</a:t>
            </a:r>
            <a:r>
              <a:rPr lang="en-US" b="1" dirty="0"/>
              <a:t> 20</a:t>
            </a:r>
          </a:p>
          <a:p>
            <a:r>
              <a:rPr lang="en-US" b="1" dirty="0"/>
              <a:t>     M9 – </a:t>
            </a:r>
            <a:r>
              <a:rPr lang="en-US" b="1" dirty="0" err="1"/>
              <a:t>qty</a:t>
            </a:r>
            <a:r>
              <a:rPr lang="en-US" b="1" dirty="0"/>
              <a:t> 5</a:t>
            </a:r>
          </a:p>
          <a:p>
            <a:endParaRPr lang="en-US" dirty="0"/>
          </a:p>
          <a:p>
            <a:pPr marL="285750" indent="-285750">
              <a:buFont typeface="Arial" panose="020B0604020202020204" pitchFamily="34" charset="0"/>
              <a:buChar char="•"/>
            </a:pPr>
            <a:r>
              <a:rPr lang="en-US" dirty="0"/>
              <a:t>You also have a privately-owned firearm belonging to SPC </a:t>
            </a:r>
            <a:r>
              <a:rPr lang="en-US" dirty="0" err="1"/>
              <a:t>Snuffy</a:t>
            </a:r>
            <a:r>
              <a:rPr lang="en-US" dirty="0"/>
              <a:t>:</a:t>
            </a:r>
          </a:p>
          <a:p>
            <a:r>
              <a:rPr lang="en-US" dirty="0"/>
              <a:t>     .</a:t>
            </a:r>
            <a:r>
              <a:rPr lang="en-US" b="1" dirty="0"/>
              <a:t>50 </a:t>
            </a:r>
            <a:r>
              <a:rPr lang="en-US" b="1" dirty="0" err="1"/>
              <a:t>cal</a:t>
            </a:r>
            <a:r>
              <a:rPr lang="en-US" b="1" dirty="0"/>
              <a:t> Desert Eagle pistol serial number 12345</a:t>
            </a:r>
          </a:p>
          <a:p>
            <a:r>
              <a:rPr lang="en-US" b="1" dirty="0"/>
              <a:t>     Privately-own ammunition – 25 .50 </a:t>
            </a:r>
            <a:r>
              <a:rPr lang="en-US" b="1" dirty="0" err="1"/>
              <a:t>cal</a:t>
            </a:r>
            <a:r>
              <a:rPr lang="en-US" b="1" dirty="0"/>
              <a:t> round</a:t>
            </a:r>
          </a:p>
          <a:p>
            <a:endParaRPr lang="en-US" b="1" dirty="0"/>
          </a:p>
          <a:p>
            <a:endParaRPr lang="en-US" b="1" dirty="0"/>
          </a:p>
          <a:p>
            <a:r>
              <a:rPr lang="en-US" dirty="0"/>
              <a:t>Establish a DA Form 2062 to use for inventories.</a:t>
            </a:r>
          </a:p>
        </p:txBody>
      </p:sp>
      <p:sp>
        <p:nvSpPr>
          <p:cNvPr id="5"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Inventory Procedures</a:t>
            </a:r>
          </a:p>
        </p:txBody>
      </p:sp>
    </p:spTree>
    <p:extLst>
      <p:ext uri="{BB962C8B-B14F-4D97-AF65-F5344CB8AC3E}">
        <p14:creationId xmlns:p14="http://schemas.microsoft.com/office/powerpoint/2010/main" val="40767232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7" name="Picture 3"/>
          <p:cNvPicPr>
            <a:picLocks noChangeAspect="1" noChangeArrowheads="1"/>
          </p:cNvPicPr>
          <p:nvPr/>
        </p:nvPicPr>
        <p:blipFill>
          <a:blip r:embed="rId3" cstate="print"/>
          <a:srcRect l="13637" t="18845" r="13281" b="6607"/>
          <a:stretch>
            <a:fillRect/>
          </a:stretch>
        </p:blipFill>
        <p:spPr bwMode="auto">
          <a:xfrm>
            <a:off x="2438400" y="1371601"/>
            <a:ext cx="7391400" cy="4748213"/>
          </a:xfrm>
          <a:prstGeom prst="rect">
            <a:avLst/>
          </a:prstGeom>
          <a:noFill/>
          <a:ln w="9525">
            <a:noFill/>
            <a:miter lim="800000"/>
            <a:headEnd/>
            <a:tailEnd/>
          </a:ln>
        </p:spPr>
      </p:pic>
      <p:sp>
        <p:nvSpPr>
          <p:cNvPr id="180229" name="Text Box 5"/>
          <p:cNvSpPr txBox="1">
            <a:spLocks noChangeArrowheads="1"/>
          </p:cNvSpPr>
          <p:nvPr/>
        </p:nvSpPr>
        <p:spPr bwMode="auto">
          <a:xfrm>
            <a:off x="4191001" y="2209801"/>
            <a:ext cx="627063" cy="244475"/>
          </a:xfrm>
          <a:prstGeom prst="rect">
            <a:avLst/>
          </a:prstGeom>
          <a:noFill/>
          <a:ln w="9525">
            <a:noFill/>
            <a:miter lim="800000"/>
            <a:headEnd/>
            <a:tailEnd/>
          </a:ln>
        </p:spPr>
        <p:txBody>
          <a:bodyPr wrap="none">
            <a:spAutoFit/>
          </a:bodyPr>
          <a:lstStyle/>
          <a:p>
            <a:r>
              <a:rPr lang="en-US" sz="1000" b="1" dirty="0"/>
              <a:t>M16A4 </a:t>
            </a:r>
          </a:p>
        </p:txBody>
      </p:sp>
      <p:sp>
        <p:nvSpPr>
          <p:cNvPr id="180230" name="Text Box 6"/>
          <p:cNvSpPr txBox="1">
            <a:spLocks noChangeArrowheads="1"/>
          </p:cNvSpPr>
          <p:nvPr/>
        </p:nvSpPr>
        <p:spPr bwMode="auto">
          <a:xfrm>
            <a:off x="4191000" y="2425701"/>
            <a:ext cx="362600" cy="246221"/>
          </a:xfrm>
          <a:prstGeom prst="rect">
            <a:avLst/>
          </a:prstGeom>
          <a:noFill/>
          <a:ln w="9525">
            <a:noFill/>
            <a:miter lim="800000"/>
            <a:headEnd/>
            <a:tailEnd/>
          </a:ln>
        </p:spPr>
        <p:txBody>
          <a:bodyPr wrap="none">
            <a:spAutoFit/>
          </a:bodyPr>
          <a:lstStyle/>
          <a:p>
            <a:r>
              <a:rPr lang="en-US" sz="1000" b="1" dirty="0"/>
              <a:t>M4</a:t>
            </a:r>
          </a:p>
        </p:txBody>
      </p:sp>
      <p:sp>
        <p:nvSpPr>
          <p:cNvPr id="180231" name="Text Box 7"/>
          <p:cNvSpPr txBox="1">
            <a:spLocks noChangeArrowheads="1"/>
          </p:cNvSpPr>
          <p:nvPr/>
        </p:nvSpPr>
        <p:spPr bwMode="auto">
          <a:xfrm>
            <a:off x="4191000" y="2625726"/>
            <a:ext cx="362600" cy="246221"/>
          </a:xfrm>
          <a:prstGeom prst="rect">
            <a:avLst/>
          </a:prstGeom>
          <a:noFill/>
          <a:ln w="9525">
            <a:noFill/>
            <a:miter lim="800000"/>
            <a:headEnd/>
            <a:tailEnd/>
          </a:ln>
        </p:spPr>
        <p:txBody>
          <a:bodyPr wrap="none">
            <a:spAutoFit/>
          </a:bodyPr>
          <a:lstStyle/>
          <a:p>
            <a:r>
              <a:rPr lang="en-US" sz="1000" b="1" dirty="0"/>
              <a:t>M9</a:t>
            </a:r>
          </a:p>
        </p:txBody>
      </p:sp>
      <p:sp>
        <p:nvSpPr>
          <p:cNvPr id="180232" name="Text Box 8"/>
          <p:cNvSpPr txBox="1">
            <a:spLocks noChangeArrowheads="1"/>
          </p:cNvSpPr>
          <p:nvPr/>
        </p:nvSpPr>
        <p:spPr bwMode="auto">
          <a:xfrm>
            <a:off x="4191001" y="3032126"/>
            <a:ext cx="1829347" cy="246221"/>
          </a:xfrm>
          <a:prstGeom prst="rect">
            <a:avLst/>
          </a:prstGeom>
          <a:noFill/>
          <a:ln w="9525">
            <a:noFill/>
            <a:miter lim="800000"/>
            <a:headEnd/>
            <a:tailEnd/>
          </a:ln>
        </p:spPr>
        <p:txBody>
          <a:bodyPr wrap="none">
            <a:spAutoFit/>
          </a:bodyPr>
          <a:lstStyle/>
          <a:p>
            <a:r>
              <a:rPr lang="en-US" sz="1000" b="1" dirty="0"/>
              <a:t>POF AMMUNITION .50 CAL</a:t>
            </a:r>
          </a:p>
        </p:txBody>
      </p:sp>
      <p:sp>
        <p:nvSpPr>
          <p:cNvPr id="180233" name="Text Box 9"/>
          <p:cNvSpPr txBox="1">
            <a:spLocks noChangeArrowheads="1"/>
          </p:cNvSpPr>
          <p:nvPr/>
        </p:nvSpPr>
        <p:spPr bwMode="auto">
          <a:xfrm>
            <a:off x="4203700" y="2832102"/>
            <a:ext cx="1968500" cy="246221"/>
          </a:xfrm>
          <a:prstGeom prst="rect">
            <a:avLst/>
          </a:prstGeom>
          <a:noFill/>
          <a:ln w="9525">
            <a:noFill/>
            <a:miter lim="800000"/>
            <a:headEnd/>
            <a:tailEnd/>
          </a:ln>
        </p:spPr>
        <p:txBody>
          <a:bodyPr wrap="square">
            <a:spAutoFit/>
          </a:bodyPr>
          <a:lstStyle/>
          <a:p>
            <a:r>
              <a:rPr lang="en-US" sz="1000" b="1" dirty="0"/>
              <a:t>POF  SPC SNUFFY SN 12345</a:t>
            </a:r>
          </a:p>
        </p:txBody>
      </p:sp>
      <p:sp>
        <p:nvSpPr>
          <p:cNvPr id="180239" name="Text Box 15"/>
          <p:cNvSpPr txBox="1">
            <a:spLocks noChangeArrowheads="1"/>
          </p:cNvSpPr>
          <p:nvPr/>
        </p:nvSpPr>
        <p:spPr bwMode="auto">
          <a:xfrm>
            <a:off x="4724401" y="1524001"/>
            <a:ext cx="1908175" cy="244475"/>
          </a:xfrm>
          <a:prstGeom prst="rect">
            <a:avLst/>
          </a:prstGeom>
          <a:noFill/>
          <a:ln w="9525">
            <a:noFill/>
            <a:miter lim="800000"/>
            <a:headEnd/>
            <a:tailEnd/>
          </a:ln>
        </p:spPr>
        <p:txBody>
          <a:bodyPr wrap="none">
            <a:spAutoFit/>
          </a:bodyPr>
          <a:lstStyle/>
          <a:p>
            <a:r>
              <a:rPr lang="en-US" sz="1000" b="1"/>
              <a:t>Opening / Closing Inventory </a:t>
            </a:r>
          </a:p>
        </p:txBody>
      </p:sp>
      <p:sp>
        <p:nvSpPr>
          <p:cNvPr id="180240" name="Text Box 16"/>
          <p:cNvSpPr txBox="1">
            <a:spLocks noChangeArrowheads="1"/>
          </p:cNvSpPr>
          <p:nvPr/>
        </p:nvSpPr>
        <p:spPr bwMode="auto">
          <a:xfrm>
            <a:off x="7939088" y="2217739"/>
            <a:ext cx="360996" cy="246221"/>
          </a:xfrm>
          <a:prstGeom prst="rect">
            <a:avLst/>
          </a:prstGeom>
          <a:noFill/>
          <a:ln w="9525">
            <a:noFill/>
            <a:miter lim="800000"/>
            <a:headEnd/>
            <a:tailEnd/>
          </a:ln>
        </p:spPr>
        <p:txBody>
          <a:bodyPr wrap="none">
            <a:spAutoFit/>
          </a:bodyPr>
          <a:lstStyle/>
          <a:p>
            <a:r>
              <a:rPr lang="en-US" sz="1000" b="1" dirty="0"/>
              <a:t>40 </a:t>
            </a:r>
          </a:p>
        </p:txBody>
      </p:sp>
      <p:sp>
        <p:nvSpPr>
          <p:cNvPr id="180241" name="Text Box 17"/>
          <p:cNvSpPr txBox="1">
            <a:spLocks noChangeArrowheads="1"/>
          </p:cNvSpPr>
          <p:nvPr/>
        </p:nvSpPr>
        <p:spPr bwMode="auto">
          <a:xfrm>
            <a:off x="7939088" y="2420939"/>
            <a:ext cx="360996" cy="246221"/>
          </a:xfrm>
          <a:prstGeom prst="rect">
            <a:avLst/>
          </a:prstGeom>
          <a:noFill/>
          <a:ln w="9525">
            <a:noFill/>
            <a:miter lim="800000"/>
            <a:headEnd/>
            <a:tailEnd/>
          </a:ln>
        </p:spPr>
        <p:txBody>
          <a:bodyPr wrap="none">
            <a:spAutoFit/>
          </a:bodyPr>
          <a:lstStyle/>
          <a:p>
            <a:r>
              <a:rPr lang="en-US" sz="1000" b="1" dirty="0"/>
              <a:t>20 </a:t>
            </a:r>
          </a:p>
        </p:txBody>
      </p:sp>
      <p:sp>
        <p:nvSpPr>
          <p:cNvPr id="180242" name="Text Box 18"/>
          <p:cNvSpPr txBox="1">
            <a:spLocks noChangeArrowheads="1"/>
          </p:cNvSpPr>
          <p:nvPr/>
        </p:nvSpPr>
        <p:spPr bwMode="auto">
          <a:xfrm>
            <a:off x="7961314" y="2849564"/>
            <a:ext cx="288925" cy="244475"/>
          </a:xfrm>
          <a:prstGeom prst="rect">
            <a:avLst/>
          </a:prstGeom>
          <a:noFill/>
          <a:ln w="9525">
            <a:noFill/>
            <a:miter lim="800000"/>
            <a:headEnd/>
            <a:tailEnd/>
          </a:ln>
        </p:spPr>
        <p:txBody>
          <a:bodyPr wrap="none">
            <a:spAutoFit/>
          </a:bodyPr>
          <a:lstStyle/>
          <a:p>
            <a:r>
              <a:rPr lang="en-US" sz="1000" b="1" dirty="0"/>
              <a:t>1 </a:t>
            </a:r>
          </a:p>
        </p:txBody>
      </p:sp>
      <p:sp>
        <p:nvSpPr>
          <p:cNvPr id="180243" name="Text Box 19"/>
          <p:cNvSpPr txBox="1">
            <a:spLocks noChangeArrowheads="1"/>
          </p:cNvSpPr>
          <p:nvPr/>
        </p:nvSpPr>
        <p:spPr bwMode="auto">
          <a:xfrm>
            <a:off x="7974014" y="2659064"/>
            <a:ext cx="288925" cy="244475"/>
          </a:xfrm>
          <a:prstGeom prst="rect">
            <a:avLst/>
          </a:prstGeom>
          <a:noFill/>
          <a:ln w="9525">
            <a:noFill/>
            <a:miter lim="800000"/>
            <a:headEnd/>
            <a:tailEnd/>
          </a:ln>
        </p:spPr>
        <p:txBody>
          <a:bodyPr wrap="none">
            <a:spAutoFit/>
          </a:bodyPr>
          <a:lstStyle/>
          <a:p>
            <a:r>
              <a:rPr lang="en-US" sz="1000" b="1" dirty="0"/>
              <a:t>5 </a:t>
            </a:r>
          </a:p>
        </p:txBody>
      </p:sp>
      <p:sp>
        <p:nvSpPr>
          <p:cNvPr id="180244" name="Text Box 20"/>
          <p:cNvSpPr txBox="1">
            <a:spLocks noChangeArrowheads="1"/>
          </p:cNvSpPr>
          <p:nvPr/>
        </p:nvSpPr>
        <p:spPr bwMode="auto">
          <a:xfrm>
            <a:off x="7958138" y="3051176"/>
            <a:ext cx="360996" cy="246221"/>
          </a:xfrm>
          <a:prstGeom prst="rect">
            <a:avLst/>
          </a:prstGeom>
          <a:noFill/>
          <a:ln w="9525">
            <a:noFill/>
            <a:miter lim="800000"/>
            <a:headEnd/>
            <a:tailEnd/>
          </a:ln>
        </p:spPr>
        <p:txBody>
          <a:bodyPr wrap="none">
            <a:spAutoFit/>
          </a:bodyPr>
          <a:lstStyle/>
          <a:p>
            <a:r>
              <a:rPr lang="en-US" sz="1000" b="1" dirty="0"/>
              <a:t>25 </a:t>
            </a:r>
          </a:p>
        </p:txBody>
      </p:sp>
      <p:sp>
        <p:nvSpPr>
          <p:cNvPr id="15"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Inventory Procedures</a:t>
            </a:r>
          </a:p>
        </p:txBody>
      </p:sp>
    </p:spTree>
    <p:extLst>
      <p:ext uri="{BB962C8B-B14F-4D97-AF65-F5344CB8AC3E}">
        <p14:creationId xmlns:p14="http://schemas.microsoft.com/office/powerpoint/2010/main" val="328940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02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02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02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02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02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02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02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02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02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0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9" grpId="0"/>
      <p:bldP spid="180230" grpId="0"/>
      <p:bldP spid="180231" grpId="0"/>
      <p:bldP spid="180232" grpId="0"/>
      <p:bldP spid="180233" grpId="0"/>
      <p:bldP spid="180240" grpId="0"/>
      <p:bldP spid="180241" grpId="0"/>
      <p:bldP spid="180242" grpId="0"/>
      <p:bldP spid="180243" grpId="0"/>
      <p:bldP spid="18024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2019300" y="1524001"/>
            <a:ext cx="8153400" cy="3693319"/>
          </a:xfrm>
          <a:prstGeom prst="rect">
            <a:avLst/>
          </a:prstGeom>
          <a:noFill/>
        </p:spPr>
        <p:txBody>
          <a:bodyPr wrap="square" rtlCol="0">
            <a:spAutoFit/>
          </a:bodyPr>
          <a:lstStyle/>
          <a:p>
            <a:pPr marL="285750" indent="-285750">
              <a:buFont typeface="Arial" panose="020B0604020202020204" pitchFamily="34" charset="0"/>
              <a:buChar char="•"/>
            </a:pPr>
            <a:r>
              <a:rPr lang="en-US" dirty="0"/>
              <a:t>As the primary Armorer you are opening the arms room.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You have the following equipment on hand when you open the arms room:</a:t>
            </a:r>
          </a:p>
          <a:p>
            <a:r>
              <a:rPr lang="en-US" b="1" dirty="0"/>
              <a:t>     M16-A4 – </a:t>
            </a:r>
            <a:r>
              <a:rPr lang="en-US" b="1" dirty="0" err="1"/>
              <a:t>qty</a:t>
            </a:r>
            <a:r>
              <a:rPr lang="en-US" b="1" dirty="0"/>
              <a:t> 35</a:t>
            </a:r>
          </a:p>
          <a:p>
            <a:r>
              <a:rPr lang="en-US" b="1" dirty="0"/>
              <a:t>     M4 – </a:t>
            </a:r>
            <a:r>
              <a:rPr lang="en-US" b="1" dirty="0" err="1"/>
              <a:t>qty</a:t>
            </a:r>
            <a:r>
              <a:rPr lang="en-US" b="1" dirty="0"/>
              <a:t> 20</a:t>
            </a:r>
          </a:p>
          <a:p>
            <a:r>
              <a:rPr lang="en-US" b="1" dirty="0"/>
              <a:t>     M9 – </a:t>
            </a:r>
            <a:r>
              <a:rPr lang="en-US" b="1" dirty="0" err="1"/>
              <a:t>qty</a:t>
            </a:r>
            <a:r>
              <a:rPr lang="en-US" b="1" dirty="0"/>
              <a:t> 4</a:t>
            </a:r>
          </a:p>
          <a:p>
            <a:endParaRPr lang="en-US" dirty="0"/>
          </a:p>
          <a:p>
            <a:pPr marL="285750" indent="-285750">
              <a:buFont typeface="Arial" panose="020B0604020202020204" pitchFamily="34" charset="0"/>
              <a:buChar char="•"/>
            </a:pPr>
            <a:r>
              <a:rPr lang="en-US" dirty="0"/>
              <a:t>You have a weapons card in each slot for the five missing M16’s and a DA Form 2062 signed by the </a:t>
            </a:r>
            <a:r>
              <a:rPr lang="en-US" dirty="0" err="1"/>
              <a:t>btry</a:t>
            </a:r>
            <a:r>
              <a:rPr lang="en-US" dirty="0"/>
              <a:t> XO for one M9.</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All privately-owned weapons and ammunition are accounted for.</a:t>
            </a:r>
          </a:p>
          <a:p>
            <a:endParaRPr lang="en-US" dirty="0"/>
          </a:p>
          <a:p>
            <a:r>
              <a:rPr lang="en-US" dirty="0"/>
              <a:t>Complete your DA Form 2062 for your opening inventory.   </a:t>
            </a:r>
          </a:p>
        </p:txBody>
      </p:sp>
      <p:sp>
        <p:nvSpPr>
          <p:cNvPr id="5"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Inventory Procedures</a:t>
            </a:r>
          </a:p>
        </p:txBody>
      </p:sp>
    </p:spTree>
    <p:extLst>
      <p:ext uri="{BB962C8B-B14F-4D97-AF65-F5344CB8AC3E}">
        <p14:creationId xmlns:p14="http://schemas.microsoft.com/office/powerpoint/2010/main" val="1420093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7" name="Picture 3"/>
          <p:cNvPicPr>
            <a:picLocks noChangeAspect="1" noChangeArrowheads="1"/>
          </p:cNvPicPr>
          <p:nvPr/>
        </p:nvPicPr>
        <p:blipFill>
          <a:blip r:embed="rId3" cstate="print"/>
          <a:srcRect l="13637" t="18845" r="13281" b="6607"/>
          <a:stretch>
            <a:fillRect/>
          </a:stretch>
        </p:blipFill>
        <p:spPr bwMode="auto">
          <a:xfrm>
            <a:off x="2438400" y="1371601"/>
            <a:ext cx="7391400" cy="4748213"/>
          </a:xfrm>
          <a:prstGeom prst="rect">
            <a:avLst/>
          </a:prstGeom>
          <a:noFill/>
          <a:ln w="9525">
            <a:noFill/>
            <a:miter lim="800000"/>
            <a:headEnd/>
            <a:tailEnd/>
          </a:ln>
        </p:spPr>
      </p:pic>
      <p:sp>
        <p:nvSpPr>
          <p:cNvPr id="180229" name="Text Box 5"/>
          <p:cNvSpPr txBox="1">
            <a:spLocks noChangeArrowheads="1"/>
          </p:cNvSpPr>
          <p:nvPr/>
        </p:nvSpPr>
        <p:spPr bwMode="auto">
          <a:xfrm>
            <a:off x="4191001" y="2209801"/>
            <a:ext cx="627063" cy="244475"/>
          </a:xfrm>
          <a:prstGeom prst="rect">
            <a:avLst/>
          </a:prstGeom>
          <a:noFill/>
          <a:ln w="9525">
            <a:noFill/>
            <a:miter lim="800000"/>
            <a:headEnd/>
            <a:tailEnd/>
          </a:ln>
        </p:spPr>
        <p:txBody>
          <a:bodyPr wrap="none">
            <a:spAutoFit/>
          </a:bodyPr>
          <a:lstStyle/>
          <a:p>
            <a:r>
              <a:rPr lang="en-US" sz="1000" b="1" dirty="0"/>
              <a:t>M16A4 </a:t>
            </a:r>
          </a:p>
        </p:txBody>
      </p:sp>
      <p:sp>
        <p:nvSpPr>
          <p:cNvPr id="180230" name="Text Box 6"/>
          <p:cNvSpPr txBox="1">
            <a:spLocks noChangeArrowheads="1"/>
          </p:cNvSpPr>
          <p:nvPr/>
        </p:nvSpPr>
        <p:spPr bwMode="auto">
          <a:xfrm>
            <a:off x="4191000" y="2425701"/>
            <a:ext cx="362600" cy="246221"/>
          </a:xfrm>
          <a:prstGeom prst="rect">
            <a:avLst/>
          </a:prstGeom>
          <a:noFill/>
          <a:ln w="9525">
            <a:noFill/>
            <a:miter lim="800000"/>
            <a:headEnd/>
            <a:tailEnd/>
          </a:ln>
        </p:spPr>
        <p:txBody>
          <a:bodyPr wrap="none">
            <a:spAutoFit/>
          </a:bodyPr>
          <a:lstStyle/>
          <a:p>
            <a:r>
              <a:rPr lang="en-US" sz="1000" b="1" dirty="0"/>
              <a:t>M4</a:t>
            </a:r>
          </a:p>
        </p:txBody>
      </p:sp>
      <p:sp>
        <p:nvSpPr>
          <p:cNvPr id="180231" name="Text Box 7"/>
          <p:cNvSpPr txBox="1">
            <a:spLocks noChangeArrowheads="1"/>
          </p:cNvSpPr>
          <p:nvPr/>
        </p:nvSpPr>
        <p:spPr bwMode="auto">
          <a:xfrm>
            <a:off x="4191000" y="2625726"/>
            <a:ext cx="362600" cy="246221"/>
          </a:xfrm>
          <a:prstGeom prst="rect">
            <a:avLst/>
          </a:prstGeom>
          <a:noFill/>
          <a:ln w="9525">
            <a:noFill/>
            <a:miter lim="800000"/>
            <a:headEnd/>
            <a:tailEnd/>
          </a:ln>
        </p:spPr>
        <p:txBody>
          <a:bodyPr wrap="none">
            <a:spAutoFit/>
          </a:bodyPr>
          <a:lstStyle/>
          <a:p>
            <a:r>
              <a:rPr lang="en-US" sz="1000" b="1" dirty="0"/>
              <a:t>M9</a:t>
            </a:r>
          </a:p>
        </p:txBody>
      </p:sp>
      <p:sp>
        <p:nvSpPr>
          <p:cNvPr id="180232" name="Text Box 8"/>
          <p:cNvSpPr txBox="1">
            <a:spLocks noChangeArrowheads="1"/>
          </p:cNvSpPr>
          <p:nvPr/>
        </p:nvSpPr>
        <p:spPr bwMode="auto">
          <a:xfrm>
            <a:off x="4191001" y="3032126"/>
            <a:ext cx="1829347" cy="246221"/>
          </a:xfrm>
          <a:prstGeom prst="rect">
            <a:avLst/>
          </a:prstGeom>
          <a:noFill/>
          <a:ln w="9525">
            <a:noFill/>
            <a:miter lim="800000"/>
            <a:headEnd/>
            <a:tailEnd/>
          </a:ln>
        </p:spPr>
        <p:txBody>
          <a:bodyPr wrap="none">
            <a:spAutoFit/>
          </a:bodyPr>
          <a:lstStyle/>
          <a:p>
            <a:r>
              <a:rPr lang="en-US" sz="1000" b="1" dirty="0"/>
              <a:t>POF AMMUNITION .50 CAL</a:t>
            </a:r>
          </a:p>
        </p:txBody>
      </p:sp>
      <p:sp>
        <p:nvSpPr>
          <p:cNvPr id="180233" name="Text Box 9"/>
          <p:cNvSpPr txBox="1">
            <a:spLocks noChangeArrowheads="1"/>
          </p:cNvSpPr>
          <p:nvPr/>
        </p:nvSpPr>
        <p:spPr bwMode="auto">
          <a:xfrm>
            <a:off x="4203700" y="2832102"/>
            <a:ext cx="1968500" cy="246221"/>
          </a:xfrm>
          <a:prstGeom prst="rect">
            <a:avLst/>
          </a:prstGeom>
          <a:noFill/>
          <a:ln w="9525">
            <a:noFill/>
            <a:miter lim="800000"/>
            <a:headEnd/>
            <a:tailEnd/>
          </a:ln>
        </p:spPr>
        <p:txBody>
          <a:bodyPr wrap="square">
            <a:spAutoFit/>
          </a:bodyPr>
          <a:lstStyle/>
          <a:p>
            <a:r>
              <a:rPr lang="en-US" sz="1000" b="1" dirty="0"/>
              <a:t>POF  SPC SNUFFY SN 12345</a:t>
            </a:r>
          </a:p>
        </p:txBody>
      </p:sp>
      <p:sp>
        <p:nvSpPr>
          <p:cNvPr id="180239" name="Text Box 15"/>
          <p:cNvSpPr txBox="1">
            <a:spLocks noChangeArrowheads="1"/>
          </p:cNvSpPr>
          <p:nvPr/>
        </p:nvSpPr>
        <p:spPr bwMode="auto">
          <a:xfrm>
            <a:off x="4724401" y="1524001"/>
            <a:ext cx="1908175" cy="244475"/>
          </a:xfrm>
          <a:prstGeom prst="rect">
            <a:avLst/>
          </a:prstGeom>
          <a:noFill/>
          <a:ln w="9525">
            <a:noFill/>
            <a:miter lim="800000"/>
            <a:headEnd/>
            <a:tailEnd/>
          </a:ln>
        </p:spPr>
        <p:txBody>
          <a:bodyPr wrap="none">
            <a:spAutoFit/>
          </a:bodyPr>
          <a:lstStyle/>
          <a:p>
            <a:r>
              <a:rPr lang="en-US" sz="1000" b="1"/>
              <a:t>Opening / Closing Inventory </a:t>
            </a:r>
          </a:p>
        </p:txBody>
      </p:sp>
      <p:sp>
        <p:nvSpPr>
          <p:cNvPr id="180240" name="Text Box 16"/>
          <p:cNvSpPr txBox="1">
            <a:spLocks noChangeArrowheads="1"/>
          </p:cNvSpPr>
          <p:nvPr/>
        </p:nvSpPr>
        <p:spPr bwMode="auto">
          <a:xfrm>
            <a:off x="7939088" y="2217739"/>
            <a:ext cx="360996" cy="246221"/>
          </a:xfrm>
          <a:prstGeom prst="rect">
            <a:avLst/>
          </a:prstGeom>
          <a:noFill/>
          <a:ln w="9525">
            <a:noFill/>
            <a:miter lim="800000"/>
            <a:headEnd/>
            <a:tailEnd/>
          </a:ln>
        </p:spPr>
        <p:txBody>
          <a:bodyPr wrap="none">
            <a:spAutoFit/>
          </a:bodyPr>
          <a:lstStyle/>
          <a:p>
            <a:r>
              <a:rPr lang="en-US" sz="1000" b="1" dirty="0"/>
              <a:t>40 </a:t>
            </a:r>
          </a:p>
        </p:txBody>
      </p:sp>
      <p:sp>
        <p:nvSpPr>
          <p:cNvPr id="180241" name="Text Box 17"/>
          <p:cNvSpPr txBox="1">
            <a:spLocks noChangeArrowheads="1"/>
          </p:cNvSpPr>
          <p:nvPr/>
        </p:nvSpPr>
        <p:spPr bwMode="auto">
          <a:xfrm>
            <a:off x="7939088" y="2420939"/>
            <a:ext cx="360996" cy="246221"/>
          </a:xfrm>
          <a:prstGeom prst="rect">
            <a:avLst/>
          </a:prstGeom>
          <a:noFill/>
          <a:ln w="9525">
            <a:noFill/>
            <a:miter lim="800000"/>
            <a:headEnd/>
            <a:tailEnd/>
          </a:ln>
        </p:spPr>
        <p:txBody>
          <a:bodyPr wrap="none">
            <a:spAutoFit/>
          </a:bodyPr>
          <a:lstStyle/>
          <a:p>
            <a:r>
              <a:rPr lang="en-US" sz="1000" b="1" dirty="0"/>
              <a:t>20 </a:t>
            </a:r>
          </a:p>
        </p:txBody>
      </p:sp>
      <p:sp>
        <p:nvSpPr>
          <p:cNvPr id="180242" name="Text Box 18"/>
          <p:cNvSpPr txBox="1">
            <a:spLocks noChangeArrowheads="1"/>
          </p:cNvSpPr>
          <p:nvPr/>
        </p:nvSpPr>
        <p:spPr bwMode="auto">
          <a:xfrm>
            <a:off x="7980364" y="2849564"/>
            <a:ext cx="288925" cy="244475"/>
          </a:xfrm>
          <a:prstGeom prst="rect">
            <a:avLst/>
          </a:prstGeom>
          <a:noFill/>
          <a:ln w="9525">
            <a:noFill/>
            <a:miter lim="800000"/>
            <a:headEnd/>
            <a:tailEnd/>
          </a:ln>
        </p:spPr>
        <p:txBody>
          <a:bodyPr wrap="none">
            <a:spAutoFit/>
          </a:bodyPr>
          <a:lstStyle/>
          <a:p>
            <a:r>
              <a:rPr lang="en-US" sz="1000" b="1" dirty="0"/>
              <a:t>1 </a:t>
            </a:r>
          </a:p>
        </p:txBody>
      </p:sp>
      <p:sp>
        <p:nvSpPr>
          <p:cNvPr id="180243" name="Text Box 19"/>
          <p:cNvSpPr txBox="1">
            <a:spLocks noChangeArrowheads="1"/>
          </p:cNvSpPr>
          <p:nvPr/>
        </p:nvSpPr>
        <p:spPr bwMode="auto">
          <a:xfrm>
            <a:off x="7974014" y="2659064"/>
            <a:ext cx="288925" cy="244475"/>
          </a:xfrm>
          <a:prstGeom prst="rect">
            <a:avLst/>
          </a:prstGeom>
          <a:noFill/>
          <a:ln w="9525">
            <a:noFill/>
            <a:miter lim="800000"/>
            <a:headEnd/>
            <a:tailEnd/>
          </a:ln>
        </p:spPr>
        <p:txBody>
          <a:bodyPr wrap="none">
            <a:spAutoFit/>
          </a:bodyPr>
          <a:lstStyle/>
          <a:p>
            <a:r>
              <a:rPr lang="en-US" sz="1000" b="1" dirty="0"/>
              <a:t>5 </a:t>
            </a:r>
          </a:p>
        </p:txBody>
      </p:sp>
      <p:sp>
        <p:nvSpPr>
          <p:cNvPr id="180244" name="Text Box 20"/>
          <p:cNvSpPr txBox="1">
            <a:spLocks noChangeArrowheads="1"/>
          </p:cNvSpPr>
          <p:nvPr/>
        </p:nvSpPr>
        <p:spPr bwMode="auto">
          <a:xfrm>
            <a:off x="7948613" y="3051176"/>
            <a:ext cx="360996" cy="246221"/>
          </a:xfrm>
          <a:prstGeom prst="rect">
            <a:avLst/>
          </a:prstGeom>
          <a:noFill/>
          <a:ln w="9525">
            <a:noFill/>
            <a:miter lim="800000"/>
            <a:headEnd/>
            <a:tailEnd/>
          </a:ln>
        </p:spPr>
        <p:txBody>
          <a:bodyPr wrap="none">
            <a:spAutoFit/>
          </a:bodyPr>
          <a:lstStyle/>
          <a:p>
            <a:r>
              <a:rPr lang="en-US" sz="1000" b="1" dirty="0"/>
              <a:t>25 </a:t>
            </a:r>
          </a:p>
        </p:txBody>
      </p:sp>
      <p:sp>
        <p:nvSpPr>
          <p:cNvPr id="15" name="Text Box 16"/>
          <p:cNvSpPr txBox="1">
            <a:spLocks noChangeArrowheads="1"/>
          </p:cNvSpPr>
          <p:nvPr/>
        </p:nvSpPr>
        <p:spPr bwMode="auto">
          <a:xfrm>
            <a:off x="8172450" y="2228851"/>
            <a:ext cx="360996" cy="246221"/>
          </a:xfrm>
          <a:prstGeom prst="rect">
            <a:avLst/>
          </a:prstGeom>
          <a:noFill/>
          <a:ln w="9525">
            <a:noFill/>
            <a:miter lim="800000"/>
            <a:headEnd/>
            <a:tailEnd/>
          </a:ln>
        </p:spPr>
        <p:txBody>
          <a:bodyPr wrap="none">
            <a:spAutoFit/>
          </a:bodyPr>
          <a:lstStyle/>
          <a:p>
            <a:r>
              <a:rPr lang="en-US" sz="1000" b="1" dirty="0"/>
              <a:t>35 </a:t>
            </a:r>
          </a:p>
        </p:txBody>
      </p:sp>
      <p:sp>
        <p:nvSpPr>
          <p:cNvPr id="16" name="Text Box 17"/>
          <p:cNvSpPr txBox="1">
            <a:spLocks noChangeArrowheads="1"/>
          </p:cNvSpPr>
          <p:nvPr/>
        </p:nvSpPr>
        <p:spPr bwMode="auto">
          <a:xfrm>
            <a:off x="8172450" y="2438401"/>
            <a:ext cx="360996" cy="246221"/>
          </a:xfrm>
          <a:prstGeom prst="rect">
            <a:avLst/>
          </a:prstGeom>
          <a:noFill/>
          <a:ln w="9525">
            <a:noFill/>
            <a:miter lim="800000"/>
            <a:headEnd/>
            <a:tailEnd/>
          </a:ln>
        </p:spPr>
        <p:txBody>
          <a:bodyPr wrap="none">
            <a:spAutoFit/>
          </a:bodyPr>
          <a:lstStyle/>
          <a:p>
            <a:r>
              <a:rPr lang="en-US" sz="1000" b="1" dirty="0"/>
              <a:t>20 </a:t>
            </a:r>
          </a:p>
        </p:txBody>
      </p:sp>
      <p:sp>
        <p:nvSpPr>
          <p:cNvPr id="17" name="Text Box 19"/>
          <p:cNvSpPr txBox="1">
            <a:spLocks noChangeArrowheads="1"/>
          </p:cNvSpPr>
          <p:nvPr/>
        </p:nvSpPr>
        <p:spPr bwMode="auto">
          <a:xfrm>
            <a:off x="8220076" y="2657476"/>
            <a:ext cx="288925" cy="244475"/>
          </a:xfrm>
          <a:prstGeom prst="rect">
            <a:avLst/>
          </a:prstGeom>
          <a:noFill/>
          <a:ln w="9525">
            <a:noFill/>
            <a:miter lim="800000"/>
            <a:headEnd/>
            <a:tailEnd/>
          </a:ln>
        </p:spPr>
        <p:txBody>
          <a:bodyPr wrap="none">
            <a:spAutoFit/>
          </a:bodyPr>
          <a:lstStyle/>
          <a:p>
            <a:r>
              <a:rPr lang="en-US" sz="1000" b="1" dirty="0"/>
              <a:t>4 </a:t>
            </a:r>
          </a:p>
        </p:txBody>
      </p:sp>
      <p:sp>
        <p:nvSpPr>
          <p:cNvPr id="18" name="Text Box 18"/>
          <p:cNvSpPr txBox="1">
            <a:spLocks noChangeArrowheads="1"/>
          </p:cNvSpPr>
          <p:nvPr/>
        </p:nvSpPr>
        <p:spPr bwMode="auto">
          <a:xfrm>
            <a:off x="8228014" y="2849564"/>
            <a:ext cx="288925" cy="244475"/>
          </a:xfrm>
          <a:prstGeom prst="rect">
            <a:avLst/>
          </a:prstGeom>
          <a:noFill/>
          <a:ln w="9525">
            <a:noFill/>
            <a:miter lim="800000"/>
            <a:headEnd/>
            <a:tailEnd/>
          </a:ln>
        </p:spPr>
        <p:txBody>
          <a:bodyPr wrap="none">
            <a:spAutoFit/>
          </a:bodyPr>
          <a:lstStyle/>
          <a:p>
            <a:r>
              <a:rPr lang="en-US" sz="1000" b="1" dirty="0"/>
              <a:t>1 </a:t>
            </a:r>
          </a:p>
        </p:txBody>
      </p:sp>
      <p:sp>
        <p:nvSpPr>
          <p:cNvPr id="19" name="Text Box 20"/>
          <p:cNvSpPr txBox="1">
            <a:spLocks noChangeArrowheads="1"/>
          </p:cNvSpPr>
          <p:nvPr/>
        </p:nvSpPr>
        <p:spPr bwMode="auto">
          <a:xfrm>
            <a:off x="8181975" y="3048001"/>
            <a:ext cx="360996" cy="246221"/>
          </a:xfrm>
          <a:prstGeom prst="rect">
            <a:avLst/>
          </a:prstGeom>
          <a:noFill/>
          <a:ln w="9525">
            <a:noFill/>
            <a:miter lim="800000"/>
            <a:headEnd/>
            <a:tailEnd/>
          </a:ln>
        </p:spPr>
        <p:txBody>
          <a:bodyPr wrap="none">
            <a:spAutoFit/>
          </a:bodyPr>
          <a:lstStyle/>
          <a:p>
            <a:r>
              <a:rPr lang="en-US" sz="1000" b="1" dirty="0"/>
              <a:t>25 </a:t>
            </a:r>
          </a:p>
        </p:txBody>
      </p:sp>
      <p:sp>
        <p:nvSpPr>
          <p:cNvPr id="20" name="TextBox 19"/>
          <p:cNvSpPr txBox="1"/>
          <p:nvPr/>
        </p:nvSpPr>
        <p:spPr>
          <a:xfrm rot="16200000">
            <a:off x="7192407" y="4256645"/>
            <a:ext cx="2320610" cy="246221"/>
          </a:xfrm>
          <a:prstGeom prst="rect">
            <a:avLst/>
          </a:prstGeom>
          <a:noFill/>
        </p:spPr>
        <p:txBody>
          <a:bodyPr wrap="square" rtlCol="0">
            <a:spAutoFit/>
          </a:bodyPr>
          <a:lstStyle/>
          <a:p>
            <a:r>
              <a:rPr lang="en-US" sz="1000" dirty="0">
                <a:latin typeface="Blackadder ITC" pitchFamily="82" charset="0"/>
              </a:rPr>
              <a:t>Joe D. Armorer</a:t>
            </a:r>
            <a:r>
              <a:rPr lang="en-US" sz="1000" dirty="0"/>
              <a:t>  22 Feb 16-----------------/</a:t>
            </a:r>
          </a:p>
        </p:txBody>
      </p:sp>
      <p:sp>
        <p:nvSpPr>
          <p:cNvPr id="21"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Inventory Procedures</a:t>
            </a:r>
          </a:p>
        </p:txBody>
      </p:sp>
    </p:spTree>
    <p:extLst>
      <p:ext uri="{BB962C8B-B14F-4D97-AF65-F5344CB8AC3E}">
        <p14:creationId xmlns:p14="http://schemas.microsoft.com/office/powerpoint/2010/main" val="54206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2133600" y="1524001"/>
            <a:ext cx="7848600" cy="3139321"/>
          </a:xfrm>
          <a:prstGeom prst="rect">
            <a:avLst/>
          </a:prstGeom>
          <a:noFill/>
        </p:spPr>
        <p:txBody>
          <a:bodyPr wrap="square" rtlCol="0">
            <a:spAutoFit/>
          </a:bodyPr>
          <a:lstStyle/>
          <a:p>
            <a:pPr marL="285750" indent="-285750">
              <a:buFont typeface="Arial" panose="020B0604020202020204" pitchFamily="34" charset="0"/>
              <a:buChar char="•"/>
            </a:pPr>
            <a:r>
              <a:rPr lang="en-US" dirty="0"/>
              <a:t>You are the primary Armorer closing the arms room later that afternoon: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All equipment that was signed out has been returned and you have the following items in the arms room:</a:t>
            </a:r>
          </a:p>
          <a:p>
            <a:r>
              <a:rPr lang="en-US" dirty="0"/>
              <a:t>     </a:t>
            </a:r>
            <a:r>
              <a:rPr lang="en-US" b="1" dirty="0"/>
              <a:t>M16-A4 – </a:t>
            </a:r>
            <a:r>
              <a:rPr lang="en-US" b="1" dirty="0" err="1"/>
              <a:t>qty</a:t>
            </a:r>
            <a:r>
              <a:rPr lang="en-US" b="1" dirty="0"/>
              <a:t> 40</a:t>
            </a:r>
          </a:p>
          <a:p>
            <a:r>
              <a:rPr lang="en-US" b="1" dirty="0"/>
              <a:t>     M4 – </a:t>
            </a:r>
            <a:r>
              <a:rPr lang="en-US" b="1" dirty="0" err="1"/>
              <a:t>qty</a:t>
            </a:r>
            <a:r>
              <a:rPr lang="en-US" b="1" dirty="0"/>
              <a:t> 20</a:t>
            </a:r>
          </a:p>
          <a:p>
            <a:r>
              <a:rPr lang="en-US" b="1" dirty="0"/>
              <a:t>     M9 – </a:t>
            </a:r>
            <a:r>
              <a:rPr lang="en-US" b="1" dirty="0" err="1"/>
              <a:t>qty</a:t>
            </a:r>
            <a:r>
              <a:rPr lang="en-US" b="1" dirty="0"/>
              <a:t> 5</a:t>
            </a:r>
            <a:endParaRPr lang="en-US" dirty="0"/>
          </a:p>
          <a:p>
            <a:endParaRPr lang="en-US" dirty="0"/>
          </a:p>
          <a:p>
            <a:pPr marL="285750" indent="-285750">
              <a:buFont typeface="Arial" panose="020B0604020202020204" pitchFamily="34" charset="0"/>
              <a:buChar char="•"/>
            </a:pPr>
            <a:r>
              <a:rPr lang="en-US" dirty="0"/>
              <a:t>All privately owned weapons and ammunition are accounted for.</a:t>
            </a:r>
          </a:p>
          <a:p>
            <a:endParaRPr lang="en-US" dirty="0"/>
          </a:p>
          <a:p>
            <a:r>
              <a:rPr lang="en-US" dirty="0"/>
              <a:t>Complete your DA Form 2062.</a:t>
            </a:r>
          </a:p>
        </p:txBody>
      </p:sp>
      <p:sp>
        <p:nvSpPr>
          <p:cNvPr id="5"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Inventory Procedures</a:t>
            </a:r>
          </a:p>
        </p:txBody>
      </p:sp>
    </p:spTree>
    <p:extLst>
      <p:ext uri="{BB962C8B-B14F-4D97-AF65-F5344CB8AC3E}">
        <p14:creationId xmlns:p14="http://schemas.microsoft.com/office/powerpoint/2010/main" val="357835185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7" name="Picture 3"/>
          <p:cNvPicPr>
            <a:picLocks noChangeAspect="1" noChangeArrowheads="1"/>
          </p:cNvPicPr>
          <p:nvPr/>
        </p:nvPicPr>
        <p:blipFill>
          <a:blip r:embed="rId3" cstate="print"/>
          <a:srcRect l="13637" t="18845" r="13281" b="6607"/>
          <a:stretch>
            <a:fillRect/>
          </a:stretch>
        </p:blipFill>
        <p:spPr bwMode="auto">
          <a:xfrm>
            <a:off x="2438400" y="1371601"/>
            <a:ext cx="7391400" cy="4748213"/>
          </a:xfrm>
          <a:prstGeom prst="rect">
            <a:avLst/>
          </a:prstGeom>
          <a:noFill/>
          <a:ln w="9525">
            <a:noFill/>
            <a:miter lim="800000"/>
            <a:headEnd/>
            <a:tailEnd/>
          </a:ln>
        </p:spPr>
      </p:pic>
      <p:sp>
        <p:nvSpPr>
          <p:cNvPr id="180229" name="Text Box 5"/>
          <p:cNvSpPr txBox="1">
            <a:spLocks noChangeArrowheads="1"/>
          </p:cNvSpPr>
          <p:nvPr/>
        </p:nvSpPr>
        <p:spPr bwMode="auto">
          <a:xfrm>
            <a:off x="4191001" y="2209801"/>
            <a:ext cx="627063" cy="244475"/>
          </a:xfrm>
          <a:prstGeom prst="rect">
            <a:avLst/>
          </a:prstGeom>
          <a:noFill/>
          <a:ln w="9525">
            <a:noFill/>
            <a:miter lim="800000"/>
            <a:headEnd/>
            <a:tailEnd/>
          </a:ln>
        </p:spPr>
        <p:txBody>
          <a:bodyPr wrap="none">
            <a:spAutoFit/>
          </a:bodyPr>
          <a:lstStyle/>
          <a:p>
            <a:r>
              <a:rPr lang="en-US" sz="1000" b="1" dirty="0"/>
              <a:t>M16A4 </a:t>
            </a:r>
          </a:p>
        </p:txBody>
      </p:sp>
      <p:sp>
        <p:nvSpPr>
          <p:cNvPr id="180230" name="Text Box 6"/>
          <p:cNvSpPr txBox="1">
            <a:spLocks noChangeArrowheads="1"/>
          </p:cNvSpPr>
          <p:nvPr/>
        </p:nvSpPr>
        <p:spPr bwMode="auto">
          <a:xfrm>
            <a:off x="4191000" y="2425701"/>
            <a:ext cx="362600" cy="246221"/>
          </a:xfrm>
          <a:prstGeom prst="rect">
            <a:avLst/>
          </a:prstGeom>
          <a:noFill/>
          <a:ln w="9525">
            <a:noFill/>
            <a:miter lim="800000"/>
            <a:headEnd/>
            <a:tailEnd/>
          </a:ln>
        </p:spPr>
        <p:txBody>
          <a:bodyPr wrap="none">
            <a:spAutoFit/>
          </a:bodyPr>
          <a:lstStyle/>
          <a:p>
            <a:r>
              <a:rPr lang="en-US" sz="1000" b="1" dirty="0"/>
              <a:t>M4</a:t>
            </a:r>
          </a:p>
        </p:txBody>
      </p:sp>
      <p:sp>
        <p:nvSpPr>
          <p:cNvPr id="180231" name="Text Box 7"/>
          <p:cNvSpPr txBox="1">
            <a:spLocks noChangeArrowheads="1"/>
          </p:cNvSpPr>
          <p:nvPr/>
        </p:nvSpPr>
        <p:spPr bwMode="auto">
          <a:xfrm>
            <a:off x="4191000" y="2625726"/>
            <a:ext cx="362600" cy="246221"/>
          </a:xfrm>
          <a:prstGeom prst="rect">
            <a:avLst/>
          </a:prstGeom>
          <a:noFill/>
          <a:ln w="9525">
            <a:noFill/>
            <a:miter lim="800000"/>
            <a:headEnd/>
            <a:tailEnd/>
          </a:ln>
        </p:spPr>
        <p:txBody>
          <a:bodyPr wrap="none">
            <a:spAutoFit/>
          </a:bodyPr>
          <a:lstStyle/>
          <a:p>
            <a:r>
              <a:rPr lang="en-US" sz="1000" b="1" dirty="0"/>
              <a:t>M9</a:t>
            </a:r>
          </a:p>
        </p:txBody>
      </p:sp>
      <p:sp>
        <p:nvSpPr>
          <p:cNvPr id="180232" name="Text Box 8"/>
          <p:cNvSpPr txBox="1">
            <a:spLocks noChangeArrowheads="1"/>
          </p:cNvSpPr>
          <p:nvPr/>
        </p:nvSpPr>
        <p:spPr bwMode="auto">
          <a:xfrm>
            <a:off x="4191001" y="3032126"/>
            <a:ext cx="1829347" cy="246221"/>
          </a:xfrm>
          <a:prstGeom prst="rect">
            <a:avLst/>
          </a:prstGeom>
          <a:noFill/>
          <a:ln w="9525">
            <a:noFill/>
            <a:miter lim="800000"/>
            <a:headEnd/>
            <a:tailEnd/>
          </a:ln>
        </p:spPr>
        <p:txBody>
          <a:bodyPr wrap="none">
            <a:spAutoFit/>
          </a:bodyPr>
          <a:lstStyle/>
          <a:p>
            <a:r>
              <a:rPr lang="en-US" sz="1000" b="1" dirty="0"/>
              <a:t>POF AMMUNITION .50 CAL</a:t>
            </a:r>
          </a:p>
        </p:txBody>
      </p:sp>
      <p:sp>
        <p:nvSpPr>
          <p:cNvPr id="180233" name="Text Box 9"/>
          <p:cNvSpPr txBox="1">
            <a:spLocks noChangeArrowheads="1"/>
          </p:cNvSpPr>
          <p:nvPr/>
        </p:nvSpPr>
        <p:spPr bwMode="auto">
          <a:xfrm>
            <a:off x="4203700" y="2832102"/>
            <a:ext cx="1968500" cy="246221"/>
          </a:xfrm>
          <a:prstGeom prst="rect">
            <a:avLst/>
          </a:prstGeom>
          <a:noFill/>
          <a:ln w="9525">
            <a:noFill/>
            <a:miter lim="800000"/>
            <a:headEnd/>
            <a:tailEnd/>
          </a:ln>
        </p:spPr>
        <p:txBody>
          <a:bodyPr wrap="square">
            <a:spAutoFit/>
          </a:bodyPr>
          <a:lstStyle/>
          <a:p>
            <a:r>
              <a:rPr lang="en-US" sz="1000" b="1" dirty="0"/>
              <a:t>POF  SPC SNUFFY SN 12345</a:t>
            </a:r>
          </a:p>
        </p:txBody>
      </p:sp>
      <p:sp>
        <p:nvSpPr>
          <p:cNvPr id="180239" name="Text Box 15"/>
          <p:cNvSpPr txBox="1">
            <a:spLocks noChangeArrowheads="1"/>
          </p:cNvSpPr>
          <p:nvPr/>
        </p:nvSpPr>
        <p:spPr bwMode="auto">
          <a:xfrm>
            <a:off x="4724401" y="1524001"/>
            <a:ext cx="1908175" cy="244475"/>
          </a:xfrm>
          <a:prstGeom prst="rect">
            <a:avLst/>
          </a:prstGeom>
          <a:noFill/>
          <a:ln w="9525">
            <a:noFill/>
            <a:miter lim="800000"/>
            <a:headEnd/>
            <a:tailEnd/>
          </a:ln>
        </p:spPr>
        <p:txBody>
          <a:bodyPr wrap="none">
            <a:spAutoFit/>
          </a:bodyPr>
          <a:lstStyle/>
          <a:p>
            <a:r>
              <a:rPr lang="en-US" sz="1000" b="1"/>
              <a:t>Opening / Closing Inventory </a:t>
            </a:r>
          </a:p>
        </p:txBody>
      </p:sp>
      <p:sp>
        <p:nvSpPr>
          <p:cNvPr id="180240" name="Text Box 16"/>
          <p:cNvSpPr txBox="1">
            <a:spLocks noChangeArrowheads="1"/>
          </p:cNvSpPr>
          <p:nvPr/>
        </p:nvSpPr>
        <p:spPr bwMode="auto">
          <a:xfrm>
            <a:off x="7939088" y="2217739"/>
            <a:ext cx="360996" cy="246221"/>
          </a:xfrm>
          <a:prstGeom prst="rect">
            <a:avLst/>
          </a:prstGeom>
          <a:noFill/>
          <a:ln w="9525">
            <a:noFill/>
            <a:miter lim="800000"/>
            <a:headEnd/>
            <a:tailEnd/>
          </a:ln>
        </p:spPr>
        <p:txBody>
          <a:bodyPr wrap="none">
            <a:spAutoFit/>
          </a:bodyPr>
          <a:lstStyle/>
          <a:p>
            <a:r>
              <a:rPr lang="en-US" sz="1000" b="1" dirty="0"/>
              <a:t>40 </a:t>
            </a:r>
          </a:p>
        </p:txBody>
      </p:sp>
      <p:sp>
        <p:nvSpPr>
          <p:cNvPr id="180241" name="Text Box 17"/>
          <p:cNvSpPr txBox="1">
            <a:spLocks noChangeArrowheads="1"/>
          </p:cNvSpPr>
          <p:nvPr/>
        </p:nvSpPr>
        <p:spPr bwMode="auto">
          <a:xfrm>
            <a:off x="7939088" y="2420939"/>
            <a:ext cx="360996" cy="246221"/>
          </a:xfrm>
          <a:prstGeom prst="rect">
            <a:avLst/>
          </a:prstGeom>
          <a:noFill/>
          <a:ln w="9525">
            <a:noFill/>
            <a:miter lim="800000"/>
            <a:headEnd/>
            <a:tailEnd/>
          </a:ln>
        </p:spPr>
        <p:txBody>
          <a:bodyPr wrap="none">
            <a:spAutoFit/>
          </a:bodyPr>
          <a:lstStyle/>
          <a:p>
            <a:r>
              <a:rPr lang="en-US" sz="1000" b="1" dirty="0"/>
              <a:t>20 </a:t>
            </a:r>
          </a:p>
        </p:txBody>
      </p:sp>
      <p:sp>
        <p:nvSpPr>
          <p:cNvPr id="180242" name="Text Box 18"/>
          <p:cNvSpPr txBox="1">
            <a:spLocks noChangeArrowheads="1"/>
          </p:cNvSpPr>
          <p:nvPr/>
        </p:nvSpPr>
        <p:spPr bwMode="auto">
          <a:xfrm>
            <a:off x="7980364" y="2849564"/>
            <a:ext cx="288925" cy="244475"/>
          </a:xfrm>
          <a:prstGeom prst="rect">
            <a:avLst/>
          </a:prstGeom>
          <a:noFill/>
          <a:ln w="9525">
            <a:noFill/>
            <a:miter lim="800000"/>
            <a:headEnd/>
            <a:tailEnd/>
          </a:ln>
        </p:spPr>
        <p:txBody>
          <a:bodyPr wrap="none">
            <a:spAutoFit/>
          </a:bodyPr>
          <a:lstStyle/>
          <a:p>
            <a:r>
              <a:rPr lang="en-US" sz="1000" b="1" dirty="0"/>
              <a:t>1 </a:t>
            </a:r>
          </a:p>
        </p:txBody>
      </p:sp>
      <p:sp>
        <p:nvSpPr>
          <p:cNvPr id="180243" name="Text Box 19"/>
          <p:cNvSpPr txBox="1">
            <a:spLocks noChangeArrowheads="1"/>
          </p:cNvSpPr>
          <p:nvPr/>
        </p:nvSpPr>
        <p:spPr bwMode="auto">
          <a:xfrm>
            <a:off x="7974014" y="2659064"/>
            <a:ext cx="288925" cy="244475"/>
          </a:xfrm>
          <a:prstGeom prst="rect">
            <a:avLst/>
          </a:prstGeom>
          <a:noFill/>
          <a:ln w="9525">
            <a:noFill/>
            <a:miter lim="800000"/>
            <a:headEnd/>
            <a:tailEnd/>
          </a:ln>
        </p:spPr>
        <p:txBody>
          <a:bodyPr wrap="none">
            <a:spAutoFit/>
          </a:bodyPr>
          <a:lstStyle/>
          <a:p>
            <a:r>
              <a:rPr lang="en-US" sz="1000" b="1" dirty="0"/>
              <a:t>5 </a:t>
            </a:r>
          </a:p>
        </p:txBody>
      </p:sp>
      <p:sp>
        <p:nvSpPr>
          <p:cNvPr id="180244" name="Text Box 20"/>
          <p:cNvSpPr txBox="1">
            <a:spLocks noChangeArrowheads="1"/>
          </p:cNvSpPr>
          <p:nvPr/>
        </p:nvSpPr>
        <p:spPr bwMode="auto">
          <a:xfrm>
            <a:off x="7948613" y="3051176"/>
            <a:ext cx="360996" cy="246221"/>
          </a:xfrm>
          <a:prstGeom prst="rect">
            <a:avLst/>
          </a:prstGeom>
          <a:noFill/>
          <a:ln w="9525">
            <a:noFill/>
            <a:miter lim="800000"/>
            <a:headEnd/>
            <a:tailEnd/>
          </a:ln>
        </p:spPr>
        <p:txBody>
          <a:bodyPr wrap="none">
            <a:spAutoFit/>
          </a:bodyPr>
          <a:lstStyle/>
          <a:p>
            <a:r>
              <a:rPr lang="en-US" sz="1000" b="1" dirty="0"/>
              <a:t>25 </a:t>
            </a:r>
          </a:p>
        </p:txBody>
      </p:sp>
      <p:sp>
        <p:nvSpPr>
          <p:cNvPr id="20" name="TextBox 19"/>
          <p:cNvSpPr txBox="1"/>
          <p:nvPr/>
        </p:nvSpPr>
        <p:spPr>
          <a:xfrm rot="16200000">
            <a:off x="7192407" y="4256645"/>
            <a:ext cx="2320610" cy="246221"/>
          </a:xfrm>
          <a:prstGeom prst="rect">
            <a:avLst/>
          </a:prstGeom>
          <a:noFill/>
        </p:spPr>
        <p:txBody>
          <a:bodyPr wrap="square" rtlCol="0">
            <a:spAutoFit/>
          </a:bodyPr>
          <a:lstStyle/>
          <a:p>
            <a:r>
              <a:rPr lang="en-US" sz="1000" dirty="0">
                <a:latin typeface="Blackadder ITC" pitchFamily="82" charset="0"/>
              </a:rPr>
              <a:t>Joe D. Armorer</a:t>
            </a:r>
            <a:r>
              <a:rPr lang="en-US" sz="1000" dirty="0"/>
              <a:t>  22 Feb 16-----------------/</a:t>
            </a:r>
          </a:p>
        </p:txBody>
      </p:sp>
      <p:sp>
        <p:nvSpPr>
          <p:cNvPr id="21" name="Text Box 16"/>
          <p:cNvSpPr txBox="1">
            <a:spLocks noChangeArrowheads="1"/>
          </p:cNvSpPr>
          <p:nvPr/>
        </p:nvSpPr>
        <p:spPr bwMode="auto">
          <a:xfrm>
            <a:off x="8458200" y="2209801"/>
            <a:ext cx="360996" cy="246221"/>
          </a:xfrm>
          <a:prstGeom prst="rect">
            <a:avLst/>
          </a:prstGeom>
          <a:noFill/>
          <a:ln w="9525">
            <a:noFill/>
            <a:miter lim="800000"/>
            <a:headEnd/>
            <a:tailEnd/>
          </a:ln>
        </p:spPr>
        <p:txBody>
          <a:bodyPr wrap="none">
            <a:spAutoFit/>
          </a:bodyPr>
          <a:lstStyle/>
          <a:p>
            <a:r>
              <a:rPr lang="en-US" sz="1000" b="1" dirty="0"/>
              <a:t>40 </a:t>
            </a:r>
          </a:p>
        </p:txBody>
      </p:sp>
      <p:sp>
        <p:nvSpPr>
          <p:cNvPr id="22" name="Text Box 17"/>
          <p:cNvSpPr txBox="1">
            <a:spLocks noChangeArrowheads="1"/>
          </p:cNvSpPr>
          <p:nvPr/>
        </p:nvSpPr>
        <p:spPr bwMode="auto">
          <a:xfrm>
            <a:off x="8458200" y="2438401"/>
            <a:ext cx="360996" cy="246221"/>
          </a:xfrm>
          <a:prstGeom prst="rect">
            <a:avLst/>
          </a:prstGeom>
          <a:noFill/>
          <a:ln w="9525">
            <a:noFill/>
            <a:miter lim="800000"/>
            <a:headEnd/>
            <a:tailEnd/>
          </a:ln>
        </p:spPr>
        <p:txBody>
          <a:bodyPr wrap="none">
            <a:spAutoFit/>
          </a:bodyPr>
          <a:lstStyle/>
          <a:p>
            <a:r>
              <a:rPr lang="en-US" sz="1000" b="1" dirty="0"/>
              <a:t>20 </a:t>
            </a:r>
          </a:p>
        </p:txBody>
      </p:sp>
      <p:sp>
        <p:nvSpPr>
          <p:cNvPr id="23" name="Text Box 19"/>
          <p:cNvSpPr txBox="1">
            <a:spLocks noChangeArrowheads="1"/>
          </p:cNvSpPr>
          <p:nvPr/>
        </p:nvSpPr>
        <p:spPr bwMode="auto">
          <a:xfrm>
            <a:off x="8486776" y="2647951"/>
            <a:ext cx="288925" cy="244475"/>
          </a:xfrm>
          <a:prstGeom prst="rect">
            <a:avLst/>
          </a:prstGeom>
          <a:noFill/>
          <a:ln w="9525">
            <a:noFill/>
            <a:miter lim="800000"/>
            <a:headEnd/>
            <a:tailEnd/>
          </a:ln>
        </p:spPr>
        <p:txBody>
          <a:bodyPr wrap="none">
            <a:spAutoFit/>
          </a:bodyPr>
          <a:lstStyle/>
          <a:p>
            <a:r>
              <a:rPr lang="en-US" sz="1000" b="1" dirty="0"/>
              <a:t>5 </a:t>
            </a:r>
          </a:p>
        </p:txBody>
      </p:sp>
      <p:sp>
        <p:nvSpPr>
          <p:cNvPr id="24" name="Text Box 18"/>
          <p:cNvSpPr txBox="1">
            <a:spLocks noChangeArrowheads="1"/>
          </p:cNvSpPr>
          <p:nvPr/>
        </p:nvSpPr>
        <p:spPr bwMode="auto">
          <a:xfrm>
            <a:off x="8474076" y="2867026"/>
            <a:ext cx="288925" cy="244475"/>
          </a:xfrm>
          <a:prstGeom prst="rect">
            <a:avLst/>
          </a:prstGeom>
          <a:noFill/>
          <a:ln w="9525">
            <a:noFill/>
            <a:miter lim="800000"/>
            <a:headEnd/>
            <a:tailEnd/>
          </a:ln>
        </p:spPr>
        <p:txBody>
          <a:bodyPr wrap="none">
            <a:spAutoFit/>
          </a:bodyPr>
          <a:lstStyle/>
          <a:p>
            <a:r>
              <a:rPr lang="en-US" sz="1000" b="1" dirty="0"/>
              <a:t>1 </a:t>
            </a:r>
          </a:p>
        </p:txBody>
      </p:sp>
      <p:sp>
        <p:nvSpPr>
          <p:cNvPr id="25" name="Text Box 20"/>
          <p:cNvSpPr txBox="1">
            <a:spLocks noChangeArrowheads="1"/>
          </p:cNvSpPr>
          <p:nvPr/>
        </p:nvSpPr>
        <p:spPr bwMode="auto">
          <a:xfrm>
            <a:off x="8440104" y="3070226"/>
            <a:ext cx="360996" cy="246221"/>
          </a:xfrm>
          <a:prstGeom prst="rect">
            <a:avLst/>
          </a:prstGeom>
          <a:noFill/>
          <a:ln w="9525">
            <a:noFill/>
            <a:miter lim="800000"/>
            <a:headEnd/>
            <a:tailEnd/>
          </a:ln>
        </p:spPr>
        <p:txBody>
          <a:bodyPr wrap="none">
            <a:spAutoFit/>
          </a:bodyPr>
          <a:lstStyle/>
          <a:p>
            <a:r>
              <a:rPr lang="en-US" sz="1000" b="1" dirty="0"/>
              <a:t>25 </a:t>
            </a:r>
          </a:p>
        </p:txBody>
      </p:sp>
      <p:sp>
        <p:nvSpPr>
          <p:cNvPr id="26" name="TextBox 25"/>
          <p:cNvSpPr txBox="1"/>
          <p:nvPr/>
        </p:nvSpPr>
        <p:spPr>
          <a:xfrm rot="16200000">
            <a:off x="7421006" y="4266170"/>
            <a:ext cx="2320610" cy="246221"/>
          </a:xfrm>
          <a:prstGeom prst="rect">
            <a:avLst/>
          </a:prstGeom>
          <a:noFill/>
        </p:spPr>
        <p:txBody>
          <a:bodyPr wrap="square" rtlCol="0">
            <a:spAutoFit/>
          </a:bodyPr>
          <a:lstStyle/>
          <a:p>
            <a:r>
              <a:rPr lang="en-US" sz="1000" dirty="0">
                <a:latin typeface="Blackadder ITC" pitchFamily="82" charset="0"/>
              </a:rPr>
              <a:t>Joe D. Armorer</a:t>
            </a:r>
            <a:r>
              <a:rPr lang="en-US" sz="1000" dirty="0"/>
              <a:t>  22 Feb 16-----------------/</a:t>
            </a:r>
          </a:p>
        </p:txBody>
      </p:sp>
      <p:sp>
        <p:nvSpPr>
          <p:cNvPr id="27" name="Text Box 16"/>
          <p:cNvSpPr txBox="1">
            <a:spLocks noChangeArrowheads="1"/>
          </p:cNvSpPr>
          <p:nvPr/>
        </p:nvSpPr>
        <p:spPr bwMode="auto">
          <a:xfrm>
            <a:off x="8177213" y="2217739"/>
            <a:ext cx="360996" cy="246221"/>
          </a:xfrm>
          <a:prstGeom prst="rect">
            <a:avLst/>
          </a:prstGeom>
          <a:noFill/>
          <a:ln w="9525">
            <a:noFill/>
            <a:miter lim="800000"/>
            <a:headEnd/>
            <a:tailEnd/>
          </a:ln>
        </p:spPr>
        <p:txBody>
          <a:bodyPr wrap="none">
            <a:spAutoFit/>
          </a:bodyPr>
          <a:lstStyle/>
          <a:p>
            <a:r>
              <a:rPr lang="en-US" sz="1000" b="1" dirty="0"/>
              <a:t>35 </a:t>
            </a:r>
          </a:p>
        </p:txBody>
      </p:sp>
      <p:sp>
        <p:nvSpPr>
          <p:cNvPr id="28" name="Text Box 17"/>
          <p:cNvSpPr txBox="1">
            <a:spLocks noChangeArrowheads="1"/>
          </p:cNvSpPr>
          <p:nvPr/>
        </p:nvSpPr>
        <p:spPr bwMode="auto">
          <a:xfrm>
            <a:off x="8177213" y="2420939"/>
            <a:ext cx="360996" cy="246221"/>
          </a:xfrm>
          <a:prstGeom prst="rect">
            <a:avLst/>
          </a:prstGeom>
          <a:noFill/>
          <a:ln w="9525">
            <a:noFill/>
            <a:miter lim="800000"/>
            <a:headEnd/>
            <a:tailEnd/>
          </a:ln>
        </p:spPr>
        <p:txBody>
          <a:bodyPr wrap="none">
            <a:spAutoFit/>
          </a:bodyPr>
          <a:lstStyle/>
          <a:p>
            <a:r>
              <a:rPr lang="en-US" sz="1000" b="1" dirty="0"/>
              <a:t>20 </a:t>
            </a:r>
          </a:p>
        </p:txBody>
      </p:sp>
      <p:sp>
        <p:nvSpPr>
          <p:cNvPr id="29" name="Text Box 18"/>
          <p:cNvSpPr txBox="1">
            <a:spLocks noChangeArrowheads="1"/>
          </p:cNvSpPr>
          <p:nvPr/>
        </p:nvSpPr>
        <p:spPr bwMode="auto">
          <a:xfrm>
            <a:off x="8218489" y="2849564"/>
            <a:ext cx="288925" cy="244475"/>
          </a:xfrm>
          <a:prstGeom prst="rect">
            <a:avLst/>
          </a:prstGeom>
          <a:noFill/>
          <a:ln w="9525">
            <a:noFill/>
            <a:miter lim="800000"/>
            <a:headEnd/>
            <a:tailEnd/>
          </a:ln>
        </p:spPr>
        <p:txBody>
          <a:bodyPr wrap="none">
            <a:spAutoFit/>
          </a:bodyPr>
          <a:lstStyle/>
          <a:p>
            <a:r>
              <a:rPr lang="en-US" sz="1000" b="1" dirty="0"/>
              <a:t>1 </a:t>
            </a:r>
          </a:p>
        </p:txBody>
      </p:sp>
      <p:sp>
        <p:nvSpPr>
          <p:cNvPr id="30" name="Text Box 19"/>
          <p:cNvSpPr txBox="1">
            <a:spLocks noChangeArrowheads="1"/>
          </p:cNvSpPr>
          <p:nvPr/>
        </p:nvSpPr>
        <p:spPr bwMode="auto">
          <a:xfrm>
            <a:off x="8212139" y="2659064"/>
            <a:ext cx="288925" cy="244475"/>
          </a:xfrm>
          <a:prstGeom prst="rect">
            <a:avLst/>
          </a:prstGeom>
          <a:noFill/>
          <a:ln w="9525">
            <a:noFill/>
            <a:miter lim="800000"/>
            <a:headEnd/>
            <a:tailEnd/>
          </a:ln>
        </p:spPr>
        <p:txBody>
          <a:bodyPr wrap="none">
            <a:spAutoFit/>
          </a:bodyPr>
          <a:lstStyle/>
          <a:p>
            <a:r>
              <a:rPr lang="en-US" sz="1000" b="1" dirty="0"/>
              <a:t>4 </a:t>
            </a:r>
          </a:p>
        </p:txBody>
      </p:sp>
      <p:sp>
        <p:nvSpPr>
          <p:cNvPr id="31" name="Text Box 20"/>
          <p:cNvSpPr txBox="1">
            <a:spLocks noChangeArrowheads="1"/>
          </p:cNvSpPr>
          <p:nvPr/>
        </p:nvSpPr>
        <p:spPr bwMode="auto">
          <a:xfrm>
            <a:off x="8186738" y="3051176"/>
            <a:ext cx="360996" cy="246221"/>
          </a:xfrm>
          <a:prstGeom prst="rect">
            <a:avLst/>
          </a:prstGeom>
          <a:noFill/>
          <a:ln w="9525">
            <a:noFill/>
            <a:miter lim="800000"/>
            <a:headEnd/>
            <a:tailEnd/>
          </a:ln>
        </p:spPr>
        <p:txBody>
          <a:bodyPr wrap="none">
            <a:spAutoFit/>
          </a:bodyPr>
          <a:lstStyle/>
          <a:p>
            <a:r>
              <a:rPr lang="en-US" sz="1000" b="1" dirty="0"/>
              <a:t>25 </a:t>
            </a:r>
          </a:p>
        </p:txBody>
      </p:sp>
      <p:sp>
        <p:nvSpPr>
          <p:cNvPr id="33"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Inventory Procedures</a:t>
            </a:r>
          </a:p>
        </p:txBody>
      </p:sp>
    </p:spTree>
    <p:extLst>
      <p:ext uri="{BB962C8B-B14F-4D97-AF65-F5344CB8AC3E}">
        <p14:creationId xmlns:p14="http://schemas.microsoft.com/office/powerpoint/2010/main" val="68287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2092234" y="1524000"/>
            <a:ext cx="8153400" cy="3416320"/>
          </a:xfrm>
          <a:prstGeom prst="rect">
            <a:avLst/>
          </a:prstGeom>
          <a:noFill/>
        </p:spPr>
        <p:txBody>
          <a:bodyPr wrap="square" rtlCol="0">
            <a:spAutoFit/>
          </a:bodyPr>
          <a:lstStyle/>
          <a:p>
            <a:pPr marL="285750" indent="-285750">
              <a:buFont typeface="Arial" panose="020B0604020202020204" pitchFamily="34" charset="0"/>
              <a:buChar char="•"/>
            </a:pPr>
            <a:r>
              <a:rPr lang="en-US" dirty="0"/>
              <a:t>You are the assistant Armorer opening the arms room the next duty day.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You have the following equipment on hand in the arms room.</a:t>
            </a:r>
          </a:p>
          <a:p>
            <a:r>
              <a:rPr lang="en-US" b="1" dirty="0"/>
              <a:t>     M16-A4 – </a:t>
            </a:r>
            <a:r>
              <a:rPr lang="en-US" b="1" dirty="0" err="1"/>
              <a:t>qty</a:t>
            </a:r>
            <a:r>
              <a:rPr lang="en-US" b="1" dirty="0"/>
              <a:t> 39</a:t>
            </a:r>
          </a:p>
          <a:p>
            <a:r>
              <a:rPr lang="en-US" b="1" dirty="0"/>
              <a:t>     M4 – </a:t>
            </a:r>
            <a:r>
              <a:rPr lang="en-US" b="1" dirty="0" err="1"/>
              <a:t>qty</a:t>
            </a:r>
            <a:r>
              <a:rPr lang="en-US" b="1" dirty="0"/>
              <a:t> 20</a:t>
            </a:r>
          </a:p>
          <a:p>
            <a:r>
              <a:rPr lang="en-US" b="1" dirty="0"/>
              <a:t>     M9 – </a:t>
            </a:r>
            <a:r>
              <a:rPr lang="en-US" b="1" dirty="0" err="1"/>
              <a:t>qty</a:t>
            </a:r>
            <a:r>
              <a:rPr lang="en-US" b="1" dirty="0"/>
              <a:t> 5</a:t>
            </a:r>
          </a:p>
          <a:p>
            <a:endParaRPr lang="en-US" dirty="0"/>
          </a:p>
          <a:p>
            <a:pPr marL="285750" indent="-285750">
              <a:buFont typeface="Arial" panose="020B0604020202020204" pitchFamily="34" charset="0"/>
              <a:buChar char="•"/>
            </a:pPr>
            <a:r>
              <a:rPr lang="en-US" dirty="0"/>
              <a:t>You do not find any hand receipt or weapons cards for the “missing” M16.</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All privately owned weapons and ammunition are accounted for.</a:t>
            </a:r>
          </a:p>
          <a:p>
            <a:endParaRPr lang="en-US" dirty="0"/>
          </a:p>
          <a:p>
            <a:r>
              <a:rPr lang="en-US" dirty="0"/>
              <a:t>What do you do next?</a:t>
            </a:r>
          </a:p>
        </p:txBody>
      </p:sp>
      <p:sp>
        <p:nvSpPr>
          <p:cNvPr id="5"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Inventory Procedures</a:t>
            </a:r>
          </a:p>
        </p:txBody>
      </p:sp>
    </p:spTree>
    <p:extLst>
      <p:ext uri="{BB962C8B-B14F-4D97-AF65-F5344CB8AC3E}">
        <p14:creationId xmlns:p14="http://schemas.microsoft.com/office/powerpoint/2010/main" val="54157796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7" name="Picture 3"/>
          <p:cNvPicPr>
            <a:picLocks noChangeAspect="1" noChangeArrowheads="1"/>
          </p:cNvPicPr>
          <p:nvPr/>
        </p:nvPicPr>
        <p:blipFill>
          <a:blip r:embed="rId3" cstate="print"/>
          <a:srcRect l="13637" t="18845" r="13281" b="6607"/>
          <a:stretch>
            <a:fillRect/>
          </a:stretch>
        </p:blipFill>
        <p:spPr bwMode="auto">
          <a:xfrm>
            <a:off x="2438400" y="1371601"/>
            <a:ext cx="7391400" cy="4748213"/>
          </a:xfrm>
          <a:prstGeom prst="rect">
            <a:avLst/>
          </a:prstGeom>
          <a:noFill/>
          <a:ln w="9525">
            <a:noFill/>
            <a:miter lim="800000"/>
            <a:headEnd/>
            <a:tailEnd/>
          </a:ln>
        </p:spPr>
      </p:pic>
      <p:sp>
        <p:nvSpPr>
          <p:cNvPr id="180229" name="Text Box 5"/>
          <p:cNvSpPr txBox="1">
            <a:spLocks noChangeArrowheads="1"/>
          </p:cNvSpPr>
          <p:nvPr/>
        </p:nvSpPr>
        <p:spPr bwMode="auto">
          <a:xfrm>
            <a:off x="4191001" y="2209801"/>
            <a:ext cx="627063" cy="244475"/>
          </a:xfrm>
          <a:prstGeom prst="rect">
            <a:avLst/>
          </a:prstGeom>
          <a:noFill/>
          <a:ln w="9525">
            <a:noFill/>
            <a:miter lim="800000"/>
            <a:headEnd/>
            <a:tailEnd/>
          </a:ln>
        </p:spPr>
        <p:txBody>
          <a:bodyPr wrap="none">
            <a:spAutoFit/>
          </a:bodyPr>
          <a:lstStyle/>
          <a:p>
            <a:r>
              <a:rPr lang="en-US" sz="1000" b="1" dirty="0"/>
              <a:t>M16A4 </a:t>
            </a:r>
          </a:p>
        </p:txBody>
      </p:sp>
      <p:sp>
        <p:nvSpPr>
          <p:cNvPr id="180230" name="Text Box 6"/>
          <p:cNvSpPr txBox="1">
            <a:spLocks noChangeArrowheads="1"/>
          </p:cNvSpPr>
          <p:nvPr/>
        </p:nvSpPr>
        <p:spPr bwMode="auto">
          <a:xfrm>
            <a:off x="4191000" y="2425701"/>
            <a:ext cx="362600" cy="246221"/>
          </a:xfrm>
          <a:prstGeom prst="rect">
            <a:avLst/>
          </a:prstGeom>
          <a:noFill/>
          <a:ln w="9525">
            <a:noFill/>
            <a:miter lim="800000"/>
            <a:headEnd/>
            <a:tailEnd/>
          </a:ln>
        </p:spPr>
        <p:txBody>
          <a:bodyPr wrap="none">
            <a:spAutoFit/>
          </a:bodyPr>
          <a:lstStyle/>
          <a:p>
            <a:r>
              <a:rPr lang="en-US" sz="1000" b="1" dirty="0"/>
              <a:t>M4</a:t>
            </a:r>
          </a:p>
        </p:txBody>
      </p:sp>
      <p:sp>
        <p:nvSpPr>
          <p:cNvPr id="180231" name="Text Box 7"/>
          <p:cNvSpPr txBox="1">
            <a:spLocks noChangeArrowheads="1"/>
          </p:cNvSpPr>
          <p:nvPr/>
        </p:nvSpPr>
        <p:spPr bwMode="auto">
          <a:xfrm>
            <a:off x="4191000" y="2625726"/>
            <a:ext cx="362600" cy="246221"/>
          </a:xfrm>
          <a:prstGeom prst="rect">
            <a:avLst/>
          </a:prstGeom>
          <a:noFill/>
          <a:ln w="9525">
            <a:noFill/>
            <a:miter lim="800000"/>
            <a:headEnd/>
            <a:tailEnd/>
          </a:ln>
        </p:spPr>
        <p:txBody>
          <a:bodyPr wrap="none">
            <a:spAutoFit/>
          </a:bodyPr>
          <a:lstStyle/>
          <a:p>
            <a:r>
              <a:rPr lang="en-US" sz="1000" b="1" dirty="0"/>
              <a:t>M9</a:t>
            </a:r>
          </a:p>
        </p:txBody>
      </p:sp>
      <p:sp>
        <p:nvSpPr>
          <p:cNvPr id="180232" name="Text Box 8"/>
          <p:cNvSpPr txBox="1">
            <a:spLocks noChangeArrowheads="1"/>
          </p:cNvSpPr>
          <p:nvPr/>
        </p:nvSpPr>
        <p:spPr bwMode="auto">
          <a:xfrm>
            <a:off x="4191001" y="3032126"/>
            <a:ext cx="1829347" cy="246221"/>
          </a:xfrm>
          <a:prstGeom prst="rect">
            <a:avLst/>
          </a:prstGeom>
          <a:noFill/>
          <a:ln w="9525">
            <a:noFill/>
            <a:miter lim="800000"/>
            <a:headEnd/>
            <a:tailEnd/>
          </a:ln>
        </p:spPr>
        <p:txBody>
          <a:bodyPr wrap="none">
            <a:spAutoFit/>
          </a:bodyPr>
          <a:lstStyle/>
          <a:p>
            <a:r>
              <a:rPr lang="en-US" sz="1000" b="1" dirty="0"/>
              <a:t>POF AMMUNITION .50 CAL</a:t>
            </a:r>
          </a:p>
        </p:txBody>
      </p:sp>
      <p:sp>
        <p:nvSpPr>
          <p:cNvPr id="180233" name="Text Box 9"/>
          <p:cNvSpPr txBox="1">
            <a:spLocks noChangeArrowheads="1"/>
          </p:cNvSpPr>
          <p:nvPr/>
        </p:nvSpPr>
        <p:spPr bwMode="auto">
          <a:xfrm>
            <a:off x="4203700" y="2832102"/>
            <a:ext cx="1968500" cy="246221"/>
          </a:xfrm>
          <a:prstGeom prst="rect">
            <a:avLst/>
          </a:prstGeom>
          <a:noFill/>
          <a:ln w="9525">
            <a:noFill/>
            <a:miter lim="800000"/>
            <a:headEnd/>
            <a:tailEnd/>
          </a:ln>
        </p:spPr>
        <p:txBody>
          <a:bodyPr wrap="square">
            <a:spAutoFit/>
          </a:bodyPr>
          <a:lstStyle/>
          <a:p>
            <a:r>
              <a:rPr lang="en-US" sz="1000" b="1" dirty="0"/>
              <a:t>POF  SPC SNUFFY SN 12345</a:t>
            </a:r>
          </a:p>
        </p:txBody>
      </p:sp>
      <p:sp>
        <p:nvSpPr>
          <p:cNvPr id="180239" name="Text Box 15"/>
          <p:cNvSpPr txBox="1">
            <a:spLocks noChangeArrowheads="1"/>
          </p:cNvSpPr>
          <p:nvPr/>
        </p:nvSpPr>
        <p:spPr bwMode="auto">
          <a:xfrm>
            <a:off x="4724401" y="1524001"/>
            <a:ext cx="1908175" cy="244475"/>
          </a:xfrm>
          <a:prstGeom prst="rect">
            <a:avLst/>
          </a:prstGeom>
          <a:noFill/>
          <a:ln w="9525">
            <a:noFill/>
            <a:miter lim="800000"/>
            <a:headEnd/>
            <a:tailEnd/>
          </a:ln>
        </p:spPr>
        <p:txBody>
          <a:bodyPr wrap="none">
            <a:spAutoFit/>
          </a:bodyPr>
          <a:lstStyle/>
          <a:p>
            <a:r>
              <a:rPr lang="en-US" sz="1000" b="1"/>
              <a:t>Opening / Closing Inventory </a:t>
            </a:r>
          </a:p>
        </p:txBody>
      </p:sp>
      <p:sp>
        <p:nvSpPr>
          <p:cNvPr id="180240" name="Text Box 16"/>
          <p:cNvSpPr txBox="1">
            <a:spLocks noChangeArrowheads="1"/>
          </p:cNvSpPr>
          <p:nvPr/>
        </p:nvSpPr>
        <p:spPr bwMode="auto">
          <a:xfrm>
            <a:off x="7939088" y="2217739"/>
            <a:ext cx="360996" cy="246221"/>
          </a:xfrm>
          <a:prstGeom prst="rect">
            <a:avLst/>
          </a:prstGeom>
          <a:noFill/>
          <a:ln w="9525">
            <a:noFill/>
            <a:miter lim="800000"/>
            <a:headEnd/>
            <a:tailEnd/>
          </a:ln>
        </p:spPr>
        <p:txBody>
          <a:bodyPr wrap="none">
            <a:spAutoFit/>
          </a:bodyPr>
          <a:lstStyle/>
          <a:p>
            <a:r>
              <a:rPr lang="en-US" sz="1000" b="1" dirty="0"/>
              <a:t>40 </a:t>
            </a:r>
          </a:p>
        </p:txBody>
      </p:sp>
      <p:sp>
        <p:nvSpPr>
          <p:cNvPr id="180241" name="Text Box 17"/>
          <p:cNvSpPr txBox="1">
            <a:spLocks noChangeArrowheads="1"/>
          </p:cNvSpPr>
          <p:nvPr/>
        </p:nvSpPr>
        <p:spPr bwMode="auto">
          <a:xfrm>
            <a:off x="7939088" y="2420939"/>
            <a:ext cx="360996" cy="246221"/>
          </a:xfrm>
          <a:prstGeom prst="rect">
            <a:avLst/>
          </a:prstGeom>
          <a:noFill/>
          <a:ln w="9525">
            <a:noFill/>
            <a:miter lim="800000"/>
            <a:headEnd/>
            <a:tailEnd/>
          </a:ln>
        </p:spPr>
        <p:txBody>
          <a:bodyPr wrap="none">
            <a:spAutoFit/>
          </a:bodyPr>
          <a:lstStyle/>
          <a:p>
            <a:r>
              <a:rPr lang="en-US" sz="1000" b="1" dirty="0"/>
              <a:t>20 </a:t>
            </a:r>
          </a:p>
        </p:txBody>
      </p:sp>
      <p:sp>
        <p:nvSpPr>
          <p:cNvPr id="180242" name="Text Box 18"/>
          <p:cNvSpPr txBox="1">
            <a:spLocks noChangeArrowheads="1"/>
          </p:cNvSpPr>
          <p:nvPr/>
        </p:nvSpPr>
        <p:spPr bwMode="auto">
          <a:xfrm>
            <a:off x="7980364" y="2849564"/>
            <a:ext cx="288925" cy="244475"/>
          </a:xfrm>
          <a:prstGeom prst="rect">
            <a:avLst/>
          </a:prstGeom>
          <a:noFill/>
          <a:ln w="9525">
            <a:noFill/>
            <a:miter lim="800000"/>
            <a:headEnd/>
            <a:tailEnd/>
          </a:ln>
        </p:spPr>
        <p:txBody>
          <a:bodyPr wrap="none">
            <a:spAutoFit/>
          </a:bodyPr>
          <a:lstStyle/>
          <a:p>
            <a:r>
              <a:rPr lang="en-US" sz="1000" b="1" dirty="0"/>
              <a:t>1 </a:t>
            </a:r>
          </a:p>
        </p:txBody>
      </p:sp>
      <p:sp>
        <p:nvSpPr>
          <p:cNvPr id="180243" name="Text Box 19"/>
          <p:cNvSpPr txBox="1">
            <a:spLocks noChangeArrowheads="1"/>
          </p:cNvSpPr>
          <p:nvPr/>
        </p:nvSpPr>
        <p:spPr bwMode="auto">
          <a:xfrm>
            <a:off x="7974014" y="2659064"/>
            <a:ext cx="288925" cy="244475"/>
          </a:xfrm>
          <a:prstGeom prst="rect">
            <a:avLst/>
          </a:prstGeom>
          <a:noFill/>
          <a:ln w="9525">
            <a:noFill/>
            <a:miter lim="800000"/>
            <a:headEnd/>
            <a:tailEnd/>
          </a:ln>
        </p:spPr>
        <p:txBody>
          <a:bodyPr wrap="none">
            <a:spAutoFit/>
          </a:bodyPr>
          <a:lstStyle/>
          <a:p>
            <a:r>
              <a:rPr lang="en-US" sz="1000" b="1" dirty="0"/>
              <a:t>5 </a:t>
            </a:r>
          </a:p>
        </p:txBody>
      </p:sp>
      <p:sp>
        <p:nvSpPr>
          <p:cNvPr id="180244" name="Text Box 20"/>
          <p:cNvSpPr txBox="1">
            <a:spLocks noChangeArrowheads="1"/>
          </p:cNvSpPr>
          <p:nvPr/>
        </p:nvSpPr>
        <p:spPr bwMode="auto">
          <a:xfrm>
            <a:off x="7948613" y="3051176"/>
            <a:ext cx="360996" cy="246221"/>
          </a:xfrm>
          <a:prstGeom prst="rect">
            <a:avLst/>
          </a:prstGeom>
          <a:noFill/>
          <a:ln w="9525">
            <a:noFill/>
            <a:miter lim="800000"/>
            <a:headEnd/>
            <a:tailEnd/>
          </a:ln>
        </p:spPr>
        <p:txBody>
          <a:bodyPr wrap="none">
            <a:spAutoFit/>
          </a:bodyPr>
          <a:lstStyle/>
          <a:p>
            <a:r>
              <a:rPr lang="en-US" sz="1000" b="1" dirty="0"/>
              <a:t>25 </a:t>
            </a:r>
          </a:p>
        </p:txBody>
      </p:sp>
      <p:sp>
        <p:nvSpPr>
          <p:cNvPr id="15" name="Text Box 16"/>
          <p:cNvSpPr txBox="1">
            <a:spLocks noChangeArrowheads="1"/>
          </p:cNvSpPr>
          <p:nvPr/>
        </p:nvSpPr>
        <p:spPr bwMode="auto">
          <a:xfrm>
            <a:off x="8686800" y="2209801"/>
            <a:ext cx="360996" cy="246221"/>
          </a:xfrm>
          <a:prstGeom prst="rect">
            <a:avLst/>
          </a:prstGeom>
          <a:noFill/>
          <a:ln w="9525">
            <a:noFill/>
            <a:miter lim="800000"/>
            <a:headEnd/>
            <a:tailEnd/>
          </a:ln>
        </p:spPr>
        <p:txBody>
          <a:bodyPr wrap="none">
            <a:spAutoFit/>
          </a:bodyPr>
          <a:lstStyle/>
          <a:p>
            <a:r>
              <a:rPr lang="en-US" sz="1000" b="1" dirty="0"/>
              <a:t>39 </a:t>
            </a:r>
          </a:p>
        </p:txBody>
      </p:sp>
      <p:sp>
        <p:nvSpPr>
          <p:cNvPr id="16" name="Text Box 17"/>
          <p:cNvSpPr txBox="1">
            <a:spLocks noChangeArrowheads="1"/>
          </p:cNvSpPr>
          <p:nvPr/>
        </p:nvSpPr>
        <p:spPr bwMode="auto">
          <a:xfrm>
            <a:off x="8686800" y="2438401"/>
            <a:ext cx="360996" cy="246221"/>
          </a:xfrm>
          <a:prstGeom prst="rect">
            <a:avLst/>
          </a:prstGeom>
          <a:noFill/>
          <a:ln w="9525">
            <a:noFill/>
            <a:miter lim="800000"/>
            <a:headEnd/>
            <a:tailEnd/>
          </a:ln>
        </p:spPr>
        <p:txBody>
          <a:bodyPr wrap="none">
            <a:spAutoFit/>
          </a:bodyPr>
          <a:lstStyle/>
          <a:p>
            <a:r>
              <a:rPr lang="en-US" sz="1000" b="1" dirty="0"/>
              <a:t>20 </a:t>
            </a:r>
          </a:p>
        </p:txBody>
      </p:sp>
      <p:sp>
        <p:nvSpPr>
          <p:cNvPr id="17" name="Text Box 19"/>
          <p:cNvSpPr txBox="1">
            <a:spLocks noChangeArrowheads="1"/>
          </p:cNvSpPr>
          <p:nvPr/>
        </p:nvSpPr>
        <p:spPr bwMode="auto">
          <a:xfrm>
            <a:off x="8686800" y="2667001"/>
            <a:ext cx="255198" cy="246221"/>
          </a:xfrm>
          <a:prstGeom prst="rect">
            <a:avLst/>
          </a:prstGeom>
          <a:noFill/>
          <a:ln w="9525">
            <a:noFill/>
            <a:miter lim="800000"/>
            <a:headEnd/>
            <a:tailEnd/>
          </a:ln>
        </p:spPr>
        <p:txBody>
          <a:bodyPr wrap="none">
            <a:spAutoFit/>
          </a:bodyPr>
          <a:lstStyle/>
          <a:p>
            <a:r>
              <a:rPr lang="en-US" sz="1000" b="1" dirty="0"/>
              <a:t>5</a:t>
            </a:r>
          </a:p>
        </p:txBody>
      </p:sp>
      <p:sp>
        <p:nvSpPr>
          <p:cNvPr id="18" name="Text Box 18"/>
          <p:cNvSpPr txBox="1">
            <a:spLocks noChangeArrowheads="1"/>
          </p:cNvSpPr>
          <p:nvPr/>
        </p:nvSpPr>
        <p:spPr bwMode="auto">
          <a:xfrm>
            <a:off x="8693151" y="2849564"/>
            <a:ext cx="288925" cy="244475"/>
          </a:xfrm>
          <a:prstGeom prst="rect">
            <a:avLst/>
          </a:prstGeom>
          <a:noFill/>
          <a:ln w="9525">
            <a:noFill/>
            <a:miter lim="800000"/>
            <a:headEnd/>
            <a:tailEnd/>
          </a:ln>
        </p:spPr>
        <p:txBody>
          <a:bodyPr wrap="none">
            <a:spAutoFit/>
          </a:bodyPr>
          <a:lstStyle/>
          <a:p>
            <a:r>
              <a:rPr lang="en-US" sz="1000" b="1" dirty="0"/>
              <a:t>1 </a:t>
            </a:r>
          </a:p>
        </p:txBody>
      </p:sp>
      <p:sp>
        <p:nvSpPr>
          <p:cNvPr id="19" name="Text Box 20"/>
          <p:cNvSpPr txBox="1">
            <a:spLocks noChangeArrowheads="1"/>
          </p:cNvSpPr>
          <p:nvPr/>
        </p:nvSpPr>
        <p:spPr bwMode="auto">
          <a:xfrm>
            <a:off x="8658225" y="3048001"/>
            <a:ext cx="360996" cy="246221"/>
          </a:xfrm>
          <a:prstGeom prst="rect">
            <a:avLst/>
          </a:prstGeom>
          <a:noFill/>
          <a:ln w="9525">
            <a:noFill/>
            <a:miter lim="800000"/>
            <a:headEnd/>
            <a:tailEnd/>
          </a:ln>
        </p:spPr>
        <p:txBody>
          <a:bodyPr wrap="none">
            <a:spAutoFit/>
          </a:bodyPr>
          <a:lstStyle/>
          <a:p>
            <a:r>
              <a:rPr lang="en-US" sz="1000" b="1" dirty="0"/>
              <a:t>25 </a:t>
            </a:r>
          </a:p>
        </p:txBody>
      </p:sp>
      <p:sp>
        <p:nvSpPr>
          <p:cNvPr id="20" name="TextBox 19"/>
          <p:cNvSpPr txBox="1"/>
          <p:nvPr/>
        </p:nvSpPr>
        <p:spPr>
          <a:xfrm rot="16200000">
            <a:off x="7192407" y="4256645"/>
            <a:ext cx="2320610" cy="246221"/>
          </a:xfrm>
          <a:prstGeom prst="rect">
            <a:avLst/>
          </a:prstGeom>
          <a:noFill/>
        </p:spPr>
        <p:txBody>
          <a:bodyPr wrap="square" rtlCol="0">
            <a:spAutoFit/>
          </a:bodyPr>
          <a:lstStyle/>
          <a:p>
            <a:r>
              <a:rPr lang="en-US" sz="1000" dirty="0">
                <a:latin typeface="Blackadder ITC" pitchFamily="82" charset="0"/>
              </a:rPr>
              <a:t>Joe D. Armorer</a:t>
            </a:r>
            <a:r>
              <a:rPr lang="en-US" sz="1000" dirty="0"/>
              <a:t>  22 Feb 16-----------------/</a:t>
            </a:r>
          </a:p>
        </p:txBody>
      </p:sp>
      <p:sp>
        <p:nvSpPr>
          <p:cNvPr id="21" name="Text Box 16"/>
          <p:cNvSpPr txBox="1">
            <a:spLocks noChangeArrowheads="1"/>
          </p:cNvSpPr>
          <p:nvPr/>
        </p:nvSpPr>
        <p:spPr bwMode="auto">
          <a:xfrm>
            <a:off x="8458200" y="2209801"/>
            <a:ext cx="360996" cy="246221"/>
          </a:xfrm>
          <a:prstGeom prst="rect">
            <a:avLst/>
          </a:prstGeom>
          <a:noFill/>
          <a:ln w="9525">
            <a:noFill/>
            <a:miter lim="800000"/>
            <a:headEnd/>
            <a:tailEnd/>
          </a:ln>
        </p:spPr>
        <p:txBody>
          <a:bodyPr wrap="none">
            <a:spAutoFit/>
          </a:bodyPr>
          <a:lstStyle/>
          <a:p>
            <a:r>
              <a:rPr lang="en-US" sz="1000" b="1" dirty="0"/>
              <a:t>40 </a:t>
            </a:r>
          </a:p>
        </p:txBody>
      </p:sp>
      <p:sp>
        <p:nvSpPr>
          <p:cNvPr id="22" name="Text Box 17"/>
          <p:cNvSpPr txBox="1">
            <a:spLocks noChangeArrowheads="1"/>
          </p:cNvSpPr>
          <p:nvPr/>
        </p:nvSpPr>
        <p:spPr bwMode="auto">
          <a:xfrm>
            <a:off x="8458200" y="2438401"/>
            <a:ext cx="360996" cy="246221"/>
          </a:xfrm>
          <a:prstGeom prst="rect">
            <a:avLst/>
          </a:prstGeom>
          <a:noFill/>
          <a:ln w="9525">
            <a:noFill/>
            <a:miter lim="800000"/>
            <a:headEnd/>
            <a:tailEnd/>
          </a:ln>
        </p:spPr>
        <p:txBody>
          <a:bodyPr wrap="none">
            <a:spAutoFit/>
          </a:bodyPr>
          <a:lstStyle/>
          <a:p>
            <a:r>
              <a:rPr lang="en-US" sz="1000" b="1" dirty="0"/>
              <a:t>20 </a:t>
            </a:r>
          </a:p>
        </p:txBody>
      </p:sp>
      <p:sp>
        <p:nvSpPr>
          <p:cNvPr id="23" name="Text Box 19"/>
          <p:cNvSpPr txBox="1">
            <a:spLocks noChangeArrowheads="1"/>
          </p:cNvSpPr>
          <p:nvPr/>
        </p:nvSpPr>
        <p:spPr bwMode="auto">
          <a:xfrm>
            <a:off x="8486776" y="2647951"/>
            <a:ext cx="288925" cy="244475"/>
          </a:xfrm>
          <a:prstGeom prst="rect">
            <a:avLst/>
          </a:prstGeom>
          <a:noFill/>
          <a:ln w="9525">
            <a:noFill/>
            <a:miter lim="800000"/>
            <a:headEnd/>
            <a:tailEnd/>
          </a:ln>
        </p:spPr>
        <p:txBody>
          <a:bodyPr wrap="none">
            <a:spAutoFit/>
          </a:bodyPr>
          <a:lstStyle/>
          <a:p>
            <a:r>
              <a:rPr lang="en-US" sz="1000" b="1" dirty="0"/>
              <a:t>5 </a:t>
            </a:r>
          </a:p>
        </p:txBody>
      </p:sp>
      <p:sp>
        <p:nvSpPr>
          <p:cNvPr id="24" name="Text Box 18"/>
          <p:cNvSpPr txBox="1">
            <a:spLocks noChangeArrowheads="1"/>
          </p:cNvSpPr>
          <p:nvPr/>
        </p:nvSpPr>
        <p:spPr bwMode="auto">
          <a:xfrm>
            <a:off x="8474076" y="2867026"/>
            <a:ext cx="288925" cy="244475"/>
          </a:xfrm>
          <a:prstGeom prst="rect">
            <a:avLst/>
          </a:prstGeom>
          <a:noFill/>
          <a:ln w="9525">
            <a:noFill/>
            <a:miter lim="800000"/>
            <a:headEnd/>
            <a:tailEnd/>
          </a:ln>
        </p:spPr>
        <p:txBody>
          <a:bodyPr wrap="none">
            <a:spAutoFit/>
          </a:bodyPr>
          <a:lstStyle/>
          <a:p>
            <a:r>
              <a:rPr lang="en-US" sz="1000" b="1" dirty="0"/>
              <a:t>1 </a:t>
            </a:r>
          </a:p>
        </p:txBody>
      </p:sp>
      <p:sp>
        <p:nvSpPr>
          <p:cNvPr id="25" name="Text Box 20"/>
          <p:cNvSpPr txBox="1">
            <a:spLocks noChangeArrowheads="1"/>
          </p:cNvSpPr>
          <p:nvPr/>
        </p:nvSpPr>
        <p:spPr bwMode="auto">
          <a:xfrm>
            <a:off x="8440104" y="3070226"/>
            <a:ext cx="360996" cy="246221"/>
          </a:xfrm>
          <a:prstGeom prst="rect">
            <a:avLst/>
          </a:prstGeom>
          <a:noFill/>
          <a:ln w="9525">
            <a:noFill/>
            <a:miter lim="800000"/>
            <a:headEnd/>
            <a:tailEnd/>
          </a:ln>
        </p:spPr>
        <p:txBody>
          <a:bodyPr wrap="none">
            <a:spAutoFit/>
          </a:bodyPr>
          <a:lstStyle/>
          <a:p>
            <a:r>
              <a:rPr lang="en-US" sz="1000" b="1" dirty="0"/>
              <a:t>25 </a:t>
            </a:r>
          </a:p>
        </p:txBody>
      </p:sp>
      <p:sp>
        <p:nvSpPr>
          <p:cNvPr id="26" name="TextBox 25"/>
          <p:cNvSpPr txBox="1"/>
          <p:nvPr/>
        </p:nvSpPr>
        <p:spPr>
          <a:xfrm rot="16200000">
            <a:off x="7421006" y="4266170"/>
            <a:ext cx="2320610" cy="246221"/>
          </a:xfrm>
          <a:prstGeom prst="rect">
            <a:avLst/>
          </a:prstGeom>
          <a:noFill/>
        </p:spPr>
        <p:txBody>
          <a:bodyPr wrap="square" rtlCol="0">
            <a:spAutoFit/>
          </a:bodyPr>
          <a:lstStyle/>
          <a:p>
            <a:r>
              <a:rPr lang="en-US" sz="1000" dirty="0">
                <a:latin typeface="Blackadder ITC" pitchFamily="82" charset="0"/>
              </a:rPr>
              <a:t>Joe D. Armorer</a:t>
            </a:r>
            <a:r>
              <a:rPr lang="en-US" sz="1000" dirty="0"/>
              <a:t>  22 Feb 16-----------------/</a:t>
            </a:r>
          </a:p>
        </p:txBody>
      </p:sp>
      <p:sp>
        <p:nvSpPr>
          <p:cNvPr id="27" name="Text Box 16"/>
          <p:cNvSpPr txBox="1">
            <a:spLocks noChangeArrowheads="1"/>
          </p:cNvSpPr>
          <p:nvPr/>
        </p:nvSpPr>
        <p:spPr bwMode="auto">
          <a:xfrm>
            <a:off x="8177213" y="2217739"/>
            <a:ext cx="360996" cy="246221"/>
          </a:xfrm>
          <a:prstGeom prst="rect">
            <a:avLst/>
          </a:prstGeom>
          <a:noFill/>
          <a:ln w="9525">
            <a:noFill/>
            <a:miter lim="800000"/>
            <a:headEnd/>
            <a:tailEnd/>
          </a:ln>
        </p:spPr>
        <p:txBody>
          <a:bodyPr wrap="none">
            <a:spAutoFit/>
          </a:bodyPr>
          <a:lstStyle/>
          <a:p>
            <a:r>
              <a:rPr lang="en-US" sz="1000" b="1" dirty="0"/>
              <a:t>35 </a:t>
            </a:r>
          </a:p>
        </p:txBody>
      </p:sp>
      <p:sp>
        <p:nvSpPr>
          <p:cNvPr id="28" name="Text Box 17"/>
          <p:cNvSpPr txBox="1">
            <a:spLocks noChangeArrowheads="1"/>
          </p:cNvSpPr>
          <p:nvPr/>
        </p:nvSpPr>
        <p:spPr bwMode="auto">
          <a:xfrm>
            <a:off x="8177213" y="2420939"/>
            <a:ext cx="360996" cy="246221"/>
          </a:xfrm>
          <a:prstGeom prst="rect">
            <a:avLst/>
          </a:prstGeom>
          <a:noFill/>
          <a:ln w="9525">
            <a:noFill/>
            <a:miter lim="800000"/>
            <a:headEnd/>
            <a:tailEnd/>
          </a:ln>
        </p:spPr>
        <p:txBody>
          <a:bodyPr wrap="none">
            <a:spAutoFit/>
          </a:bodyPr>
          <a:lstStyle/>
          <a:p>
            <a:r>
              <a:rPr lang="en-US" sz="1000" b="1" dirty="0"/>
              <a:t>20 </a:t>
            </a:r>
          </a:p>
        </p:txBody>
      </p:sp>
      <p:sp>
        <p:nvSpPr>
          <p:cNvPr id="29" name="Text Box 18"/>
          <p:cNvSpPr txBox="1">
            <a:spLocks noChangeArrowheads="1"/>
          </p:cNvSpPr>
          <p:nvPr/>
        </p:nvSpPr>
        <p:spPr bwMode="auto">
          <a:xfrm>
            <a:off x="8218489" y="2849564"/>
            <a:ext cx="288925" cy="244475"/>
          </a:xfrm>
          <a:prstGeom prst="rect">
            <a:avLst/>
          </a:prstGeom>
          <a:noFill/>
          <a:ln w="9525">
            <a:noFill/>
            <a:miter lim="800000"/>
            <a:headEnd/>
            <a:tailEnd/>
          </a:ln>
        </p:spPr>
        <p:txBody>
          <a:bodyPr wrap="none">
            <a:spAutoFit/>
          </a:bodyPr>
          <a:lstStyle/>
          <a:p>
            <a:r>
              <a:rPr lang="en-US" sz="1000" b="1" dirty="0"/>
              <a:t>1 </a:t>
            </a:r>
          </a:p>
        </p:txBody>
      </p:sp>
      <p:sp>
        <p:nvSpPr>
          <p:cNvPr id="30" name="Text Box 19"/>
          <p:cNvSpPr txBox="1">
            <a:spLocks noChangeArrowheads="1"/>
          </p:cNvSpPr>
          <p:nvPr/>
        </p:nvSpPr>
        <p:spPr bwMode="auto">
          <a:xfrm>
            <a:off x="8212139" y="2659064"/>
            <a:ext cx="288925" cy="244475"/>
          </a:xfrm>
          <a:prstGeom prst="rect">
            <a:avLst/>
          </a:prstGeom>
          <a:noFill/>
          <a:ln w="9525">
            <a:noFill/>
            <a:miter lim="800000"/>
            <a:headEnd/>
            <a:tailEnd/>
          </a:ln>
        </p:spPr>
        <p:txBody>
          <a:bodyPr wrap="none">
            <a:spAutoFit/>
          </a:bodyPr>
          <a:lstStyle/>
          <a:p>
            <a:r>
              <a:rPr lang="en-US" sz="1000" b="1" dirty="0"/>
              <a:t>4 </a:t>
            </a:r>
          </a:p>
        </p:txBody>
      </p:sp>
      <p:sp>
        <p:nvSpPr>
          <p:cNvPr id="31" name="Text Box 20"/>
          <p:cNvSpPr txBox="1">
            <a:spLocks noChangeArrowheads="1"/>
          </p:cNvSpPr>
          <p:nvPr/>
        </p:nvSpPr>
        <p:spPr bwMode="auto">
          <a:xfrm>
            <a:off x="8186738" y="3051176"/>
            <a:ext cx="360996" cy="246221"/>
          </a:xfrm>
          <a:prstGeom prst="rect">
            <a:avLst/>
          </a:prstGeom>
          <a:noFill/>
          <a:ln w="9525">
            <a:noFill/>
            <a:miter lim="800000"/>
            <a:headEnd/>
            <a:tailEnd/>
          </a:ln>
        </p:spPr>
        <p:txBody>
          <a:bodyPr wrap="none">
            <a:spAutoFit/>
          </a:bodyPr>
          <a:lstStyle/>
          <a:p>
            <a:r>
              <a:rPr lang="en-US" sz="1000" b="1" dirty="0"/>
              <a:t>25 </a:t>
            </a:r>
          </a:p>
        </p:txBody>
      </p:sp>
      <p:sp>
        <p:nvSpPr>
          <p:cNvPr id="32" name="TextBox 31"/>
          <p:cNvSpPr txBox="1"/>
          <p:nvPr/>
        </p:nvSpPr>
        <p:spPr>
          <a:xfrm rot="16200000">
            <a:off x="7649606" y="4266170"/>
            <a:ext cx="2320610" cy="246221"/>
          </a:xfrm>
          <a:prstGeom prst="rect">
            <a:avLst/>
          </a:prstGeom>
          <a:noFill/>
        </p:spPr>
        <p:txBody>
          <a:bodyPr wrap="square" rtlCol="0">
            <a:spAutoFit/>
          </a:bodyPr>
          <a:lstStyle/>
          <a:p>
            <a:r>
              <a:rPr lang="en-US" sz="1000" dirty="0">
                <a:latin typeface="Blackadder ITC" pitchFamily="82" charset="0"/>
              </a:rPr>
              <a:t>John </a:t>
            </a:r>
            <a:r>
              <a:rPr lang="en-US" sz="1000" dirty="0" err="1">
                <a:latin typeface="Blackadder ITC" pitchFamily="82" charset="0"/>
              </a:rPr>
              <a:t>Snuffy</a:t>
            </a:r>
            <a:r>
              <a:rPr lang="en-US" sz="1000" dirty="0">
                <a:latin typeface="Blackadder ITC" pitchFamily="82" charset="0"/>
              </a:rPr>
              <a:t>    </a:t>
            </a:r>
            <a:r>
              <a:rPr lang="en-US" sz="1000" dirty="0"/>
              <a:t>23 Feb 16--------------------/</a:t>
            </a:r>
          </a:p>
        </p:txBody>
      </p:sp>
      <p:sp>
        <p:nvSpPr>
          <p:cNvPr id="33"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Inventory Procedures</a:t>
            </a:r>
          </a:p>
        </p:txBody>
      </p:sp>
    </p:spTree>
    <p:extLst>
      <p:ext uri="{BB962C8B-B14F-4D97-AF65-F5344CB8AC3E}">
        <p14:creationId xmlns:p14="http://schemas.microsoft.com/office/powerpoint/2010/main" val="302255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32"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2057400" y="1524001"/>
            <a:ext cx="8153400" cy="3323987"/>
          </a:xfrm>
          <a:prstGeom prst="rect">
            <a:avLst/>
          </a:prstGeom>
          <a:noFill/>
        </p:spPr>
        <p:txBody>
          <a:bodyPr wrap="square" rtlCol="0">
            <a:spAutoFit/>
          </a:bodyPr>
          <a:lstStyle/>
          <a:p>
            <a:r>
              <a:rPr lang="en-US" sz="2400" dirty="0"/>
              <a:t>Missing AA&amp;E Actions: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Complete the DA Form 2062.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Stop all operations and notify Commander and 1SG that you came up a weapon short on your opening inventory.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Unit begins investigation to determine accountability of all weapons.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Notify FRPD, Initiate SIR notifications / procedures.</a:t>
            </a:r>
          </a:p>
          <a:p>
            <a:endParaRPr lang="en-US" sz="2400" dirty="0"/>
          </a:p>
        </p:txBody>
      </p:sp>
      <p:sp>
        <p:nvSpPr>
          <p:cNvPr id="5"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Inventory Procedures</a:t>
            </a:r>
          </a:p>
        </p:txBody>
      </p:sp>
    </p:spTree>
    <p:extLst>
      <p:ext uri="{BB962C8B-B14F-4D97-AF65-F5344CB8AC3E}">
        <p14:creationId xmlns:p14="http://schemas.microsoft.com/office/powerpoint/2010/main" val="45179730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6313" y="4894263"/>
            <a:ext cx="7772400" cy="1003300"/>
          </a:xfrm>
        </p:spPr>
        <p:txBody>
          <a:bodyPr/>
          <a:lstStyle/>
          <a:p>
            <a:r>
              <a:rPr lang="en-US" sz="2800" cap="none" dirty="0"/>
              <a:t>Weapons Storage / Ammunition Storage</a:t>
            </a:r>
          </a:p>
        </p:txBody>
      </p:sp>
      <p:sp>
        <p:nvSpPr>
          <p:cNvPr id="3" name="Text Placeholder 2"/>
          <p:cNvSpPr>
            <a:spLocks noGrp="1"/>
          </p:cNvSpPr>
          <p:nvPr>
            <p:ph type="body" idx="1"/>
          </p:nvPr>
        </p:nvSpPr>
        <p:spPr>
          <a:xfrm>
            <a:off x="2246313" y="3381014"/>
            <a:ext cx="7772400" cy="1500187"/>
          </a:xfrm>
        </p:spPr>
        <p:txBody>
          <a:bodyPr/>
          <a:lstStyle/>
          <a:p>
            <a:r>
              <a:rPr lang="en-US" dirty="0" smtClean="0"/>
              <a:t>Racks / Locks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0684" y="914401"/>
            <a:ext cx="6408116" cy="3723453"/>
          </a:xfrm>
          <a:prstGeom prst="rect">
            <a:avLst/>
          </a:prstGeom>
        </p:spPr>
      </p:pic>
    </p:spTree>
    <p:extLst>
      <p:ext uri="{BB962C8B-B14F-4D97-AF65-F5344CB8AC3E}">
        <p14:creationId xmlns:p14="http://schemas.microsoft.com/office/powerpoint/2010/main" val="41446545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5459" y="1815288"/>
            <a:ext cx="3286541" cy="4121426"/>
          </a:xfrm>
          <a:prstGeom prst="rect">
            <a:avLst/>
          </a:prstGeom>
        </p:spPr>
      </p:pic>
      <p:sp>
        <p:nvSpPr>
          <p:cNvPr id="3" name="TextBox 2"/>
          <p:cNvSpPr txBox="1"/>
          <p:nvPr/>
        </p:nvSpPr>
        <p:spPr>
          <a:xfrm>
            <a:off x="0" y="956792"/>
            <a:ext cx="9064487" cy="5201424"/>
          </a:xfrm>
          <a:prstGeom prst="rect">
            <a:avLst/>
          </a:prstGeom>
          <a:noFill/>
        </p:spPr>
        <p:txBody>
          <a:bodyPr wrap="square" rtlCol="0">
            <a:spAutoFit/>
          </a:bodyPr>
          <a:lstStyle/>
          <a:p>
            <a:endParaRPr lang="en-US" sz="2000" b="1"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1" dirty="0" smtClean="0">
                <a:latin typeface="Arial" panose="020B0604020202020204" pitchFamily="34" charset="0"/>
                <a:cs typeface="Arial" panose="020B0604020202020204" pitchFamily="34" charset="0"/>
              </a:rPr>
              <a:t>No </a:t>
            </a:r>
            <a:r>
              <a:rPr lang="en-US" sz="2000" b="1" dirty="0">
                <a:latin typeface="Arial" panose="020B0604020202020204" pitchFamily="34" charset="0"/>
                <a:cs typeface="Arial" panose="020B0604020202020204" pitchFamily="34" charset="0"/>
              </a:rPr>
              <a:t>AA&amp;E items will be left unattended or unsecured at any time.</a:t>
            </a:r>
            <a:r>
              <a:rPr lang="en-US" sz="20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AR </a:t>
            </a:r>
            <a:r>
              <a:rPr lang="en-US" sz="1200" dirty="0" smtClean="0">
                <a:latin typeface="Arial" panose="020B0604020202020204" pitchFamily="34" charset="0"/>
                <a:cs typeface="Arial" panose="020B0604020202020204" pitchFamily="34" charset="0"/>
              </a:rPr>
              <a:t>190-11 para </a:t>
            </a:r>
            <a:r>
              <a:rPr lang="en-US" sz="1200" dirty="0">
                <a:latin typeface="Arial" panose="020B0604020202020204" pitchFamily="34" charset="0"/>
                <a:cs typeface="Arial" panose="020B0604020202020204" pitchFamily="34" charset="0"/>
              </a:rPr>
              <a:t>7-10b</a:t>
            </a:r>
          </a:p>
          <a:p>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Commanders will ensure that enough security measures are taken to protect AA&amp;E being moved by unit or organization transportation, on or off installations. </a:t>
            </a:r>
          </a:p>
          <a:p>
            <a:pPr marL="342900" indent="-342900">
              <a:buFont typeface="Arial" panose="020B0604020202020204" pitchFamily="34" charset="0"/>
              <a:buChar char="•"/>
            </a:pPr>
            <a:endParaRPr lang="en-US" sz="2000" b="1" i="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All movements of Category I and Category II AA&amp;E require armed guards regardless of the FPCON</a:t>
            </a:r>
            <a:r>
              <a:rPr lang="en-US" sz="20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AR 190-11 para </a:t>
            </a:r>
            <a:r>
              <a:rPr lang="en-US" sz="1200" dirty="0" smtClean="0">
                <a:latin typeface="Arial" panose="020B0604020202020204" pitchFamily="34" charset="0"/>
                <a:cs typeface="Arial" panose="020B0604020202020204" pitchFamily="34" charset="0"/>
              </a:rPr>
              <a:t>7-10c</a:t>
            </a:r>
            <a:endParaRPr lang="en-US" sz="1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Request separate containers for AA&amp;E and classified materials.  One “sensitive items” container does not met regulatory intent in most circumstances.</a:t>
            </a:r>
          </a:p>
          <a:p>
            <a:endParaRPr lang="en-US" sz="20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Individual issued AA&amp;E is the responsibility of that Soldier.</a:t>
            </a:r>
            <a:endParaRPr lang="en-US" sz="2000" dirty="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p:txBody>
      </p:sp>
      <p:sp>
        <p:nvSpPr>
          <p:cNvPr id="5" name="TextBox 4"/>
          <p:cNvSpPr txBox="1"/>
          <p:nvPr/>
        </p:nvSpPr>
        <p:spPr>
          <a:xfrm>
            <a:off x="2014635" y="556682"/>
            <a:ext cx="8610600"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Physical Security During Expeditionary Operations</a:t>
            </a:r>
          </a:p>
        </p:txBody>
      </p:sp>
    </p:spTree>
    <p:extLst>
      <p:ext uri="{BB962C8B-B14F-4D97-AF65-F5344CB8AC3E}">
        <p14:creationId xmlns:p14="http://schemas.microsoft.com/office/powerpoint/2010/main" val="427241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1+ppt_w/2"/>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6" fill="hold" grpId="0"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1+ppt_w/2"/>
                                          </p:val>
                                        </p:tav>
                                      </p:tavLst>
                                    </p:anim>
                                    <p:anim calcmode="lin" valueType="num">
                                      <p:cBhvr additive="base">
                                        <p:cTn id="13" dur="500"/>
                                        <p:tgtEl>
                                          <p:spTgt spid="5"/>
                                        </p:tgtEl>
                                        <p:attrNameLst>
                                          <p:attrName>ppt_y</p:attrName>
                                        </p:attrNameLst>
                                      </p:cBhvr>
                                      <p:tavLst>
                                        <p:tav tm="0">
                                          <p:val>
                                            <p:strVal val="ppt_y"/>
                                          </p:val>
                                        </p:tav>
                                        <p:tav tm="100000">
                                          <p:val>
                                            <p:strVal val="1+ppt_h/2"/>
                                          </p:val>
                                        </p:tav>
                                      </p:tavLst>
                                    </p:anim>
                                    <p:set>
                                      <p:cBhvr>
                                        <p:cTn id="1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Rectangle 3"/>
          <p:cNvSpPr>
            <a:spLocks noGrp="1" noChangeArrowheads="1"/>
          </p:cNvSpPr>
          <p:nvPr>
            <p:ph type="body"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buFontTx/>
              <a:buNone/>
            </a:pPr>
            <a:r>
              <a:rPr lang="en-US" dirty="0" smtClean="0"/>
              <a:t>   </a:t>
            </a:r>
            <a:r>
              <a:rPr lang="en-US" sz="2400" dirty="0"/>
              <a:t>When not in use, arms will be stored in banded crates, metal containers, approved standard issue racks or locally fabricated arms racks, and secured in approved weapons storage facilities. Standard issue approved metal wall lockers or metal cabinets may be used (</a:t>
            </a:r>
            <a:r>
              <a:rPr lang="en-US" sz="2400" i="1" u="sng" dirty="0">
                <a:solidFill>
                  <a:srgbClr val="FF0000"/>
                </a:solidFill>
              </a:rPr>
              <a:t>when certified</a:t>
            </a:r>
            <a:r>
              <a:rPr lang="en-US" sz="2400" dirty="0"/>
              <a:t>). </a:t>
            </a:r>
            <a:endParaRPr lang="en-US" dirty="0" smtClean="0"/>
          </a:p>
          <a:p>
            <a:pPr algn="ctr" eaLnBrk="1" hangingPunct="1">
              <a:buFontTx/>
              <a:buNone/>
            </a:pPr>
            <a:endParaRPr lang="en-US" dirty="0" smtClean="0"/>
          </a:p>
        </p:txBody>
      </p:sp>
      <p:sp>
        <p:nvSpPr>
          <p:cNvPr id="6"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spTree>
    <p:extLst>
      <p:ext uri="{BB962C8B-B14F-4D97-AF65-F5344CB8AC3E}">
        <p14:creationId xmlns:p14="http://schemas.microsoft.com/office/powerpoint/2010/main" val="120585400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3" name="Picture 3" descr="Photo of M12 Storage Rack"/>
          <p:cNvPicPr>
            <a:picLocks noChangeAspect="1" noChangeArrowheads="1"/>
          </p:cNvPicPr>
          <p:nvPr/>
        </p:nvPicPr>
        <p:blipFill>
          <a:blip r:embed="rId3" cstate="print"/>
          <a:srcRect/>
          <a:stretch>
            <a:fillRect/>
          </a:stretch>
        </p:blipFill>
        <p:spPr bwMode="auto">
          <a:xfrm>
            <a:off x="5219700" y="1064735"/>
            <a:ext cx="1752600" cy="2225675"/>
          </a:xfrm>
          <a:prstGeom prst="rect">
            <a:avLst/>
          </a:prstGeom>
          <a:noFill/>
          <a:ln w="28575">
            <a:solidFill>
              <a:schemeClr val="tx1"/>
            </a:solidFill>
            <a:miter lim="800000"/>
            <a:headEnd/>
            <a:tailEnd/>
          </a:ln>
        </p:spPr>
      </p:pic>
      <p:sp>
        <p:nvSpPr>
          <p:cNvPr id="138244" name="Text Box 4"/>
          <p:cNvSpPr txBox="1">
            <a:spLocks noChangeArrowheads="1"/>
          </p:cNvSpPr>
          <p:nvPr/>
        </p:nvSpPr>
        <p:spPr bwMode="auto">
          <a:xfrm>
            <a:off x="4800600" y="3334381"/>
            <a:ext cx="2590800" cy="369888"/>
          </a:xfrm>
          <a:prstGeom prst="rect">
            <a:avLst/>
          </a:prstGeom>
          <a:noFill/>
          <a:ln w="9525">
            <a:noFill/>
            <a:miter lim="800000"/>
            <a:headEnd/>
            <a:tailEnd/>
          </a:ln>
        </p:spPr>
        <p:txBody>
          <a:bodyPr>
            <a:spAutoFit/>
          </a:bodyPr>
          <a:lstStyle/>
          <a:p>
            <a:pPr algn="ctr"/>
            <a:r>
              <a:rPr lang="en-US" b="1" dirty="0"/>
              <a:t>STANDARD ISSUE</a:t>
            </a:r>
          </a:p>
        </p:txBody>
      </p:sp>
      <p:pic>
        <p:nvPicPr>
          <p:cNvPr id="138245" name="Picture 5" descr="493"/>
          <p:cNvPicPr>
            <a:picLocks noChangeAspect="1" noChangeArrowheads="1"/>
          </p:cNvPicPr>
          <p:nvPr/>
        </p:nvPicPr>
        <p:blipFill>
          <a:blip r:embed="rId4" cstate="print"/>
          <a:srcRect l="73610" t="10493" r="5556" b="10493"/>
          <a:stretch>
            <a:fillRect/>
          </a:stretch>
        </p:blipFill>
        <p:spPr bwMode="auto">
          <a:xfrm>
            <a:off x="7924800" y="1889126"/>
            <a:ext cx="2514600" cy="2682875"/>
          </a:xfrm>
          <a:prstGeom prst="rect">
            <a:avLst/>
          </a:prstGeom>
          <a:noFill/>
          <a:ln w="28575">
            <a:solidFill>
              <a:schemeClr val="tx1"/>
            </a:solidFill>
            <a:miter lim="800000"/>
            <a:headEnd/>
            <a:tailEnd/>
          </a:ln>
        </p:spPr>
      </p:pic>
      <p:pic>
        <p:nvPicPr>
          <p:cNvPr id="138246" name="Picture 9" descr="http://alwartac.com/graphics/tactical/weaponsrack.jpg"/>
          <p:cNvPicPr>
            <a:picLocks noChangeAspect="1" noChangeArrowheads="1"/>
          </p:cNvPicPr>
          <p:nvPr/>
        </p:nvPicPr>
        <p:blipFill>
          <a:blip r:embed="rId5" cstate="print"/>
          <a:srcRect/>
          <a:stretch>
            <a:fillRect/>
          </a:stretch>
        </p:blipFill>
        <p:spPr bwMode="auto">
          <a:xfrm>
            <a:off x="4572000" y="3825876"/>
            <a:ext cx="2971800" cy="2232025"/>
          </a:xfrm>
          <a:prstGeom prst="rect">
            <a:avLst/>
          </a:prstGeom>
          <a:noFill/>
          <a:ln w="28575">
            <a:solidFill>
              <a:schemeClr val="tx1"/>
            </a:solidFill>
            <a:miter lim="800000"/>
            <a:headEnd/>
            <a:tailEnd/>
          </a:ln>
        </p:spPr>
      </p:pic>
      <p:pic>
        <p:nvPicPr>
          <p:cNvPr id="138247" name="Picture 12"/>
          <p:cNvPicPr>
            <a:picLocks noChangeAspect="1" noChangeArrowheads="1"/>
          </p:cNvPicPr>
          <p:nvPr/>
        </p:nvPicPr>
        <p:blipFill>
          <a:blip r:embed="rId6" cstate="print"/>
          <a:srcRect l="13506" t="56705" r="69563" b="16409"/>
          <a:stretch>
            <a:fillRect/>
          </a:stretch>
        </p:blipFill>
        <p:spPr bwMode="auto">
          <a:xfrm>
            <a:off x="1828800" y="1828800"/>
            <a:ext cx="2362200" cy="2667000"/>
          </a:xfrm>
          <a:prstGeom prst="rect">
            <a:avLst/>
          </a:prstGeom>
          <a:noFill/>
          <a:ln w="25400">
            <a:solidFill>
              <a:schemeClr val="tx1"/>
            </a:solidFill>
            <a:miter lim="800000"/>
            <a:headEnd/>
            <a:tailEnd/>
          </a:ln>
        </p:spPr>
      </p:pic>
      <p:sp>
        <p:nvSpPr>
          <p:cNvPr id="138248" name="Text Box 4"/>
          <p:cNvSpPr txBox="1">
            <a:spLocks noChangeArrowheads="1"/>
          </p:cNvSpPr>
          <p:nvPr/>
        </p:nvSpPr>
        <p:spPr bwMode="auto">
          <a:xfrm>
            <a:off x="5295900" y="6092373"/>
            <a:ext cx="1600200" cy="369887"/>
          </a:xfrm>
          <a:prstGeom prst="rect">
            <a:avLst/>
          </a:prstGeom>
          <a:noFill/>
          <a:ln w="9525">
            <a:noFill/>
            <a:miter lim="800000"/>
            <a:headEnd/>
            <a:tailEnd/>
          </a:ln>
        </p:spPr>
        <p:txBody>
          <a:bodyPr>
            <a:spAutoFit/>
          </a:bodyPr>
          <a:lstStyle/>
          <a:p>
            <a:pPr algn="ctr"/>
            <a:r>
              <a:rPr lang="en-US" b="1" dirty="0"/>
              <a:t>War-Tec</a:t>
            </a:r>
          </a:p>
        </p:txBody>
      </p:sp>
      <p:sp>
        <p:nvSpPr>
          <p:cNvPr id="138249" name="Text Box 4"/>
          <p:cNvSpPr txBox="1">
            <a:spLocks noChangeArrowheads="1"/>
          </p:cNvSpPr>
          <p:nvPr/>
        </p:nvSpPr>
        <p:spPr bwMode="auto">
          <a:xfrm>
            <a:off x="1828800" y="4572000"/>
            <a:ext cx="2362200" cy="369888"/>
          </a:xfrm>
          <a:prstGeom prst="rect">
            <a:avLst/>
          </a:prstGeom>
          <a:noFill/>
          <a:ln w="9525">
            <a:noFill/>
            <a:miter lim="800000"/>
            <a:headEnd/>
            <a:tailEnd/>
          </a:ln>
        </p:spPr>
        <p:txBody>
          <a:bodyPr>
            <a:spAutoFit/>
          </a:bodyPr>
          <a:lstStyle/>
          <a:p>
            <a:pPr algn="ctr"/>
            <a:r>
              <a:rPr lang="en-US" b="1" dirty="0"/>
              <a:t>Marvel</a:t>
            </a:r>
          </a:p>
        </p:txBody>
      </p:sp>
      <p:sp>
        <p:nvSpPr>
          <p:cNvPr id="138250" name="Text Box 4"/>
          <p:cNvSpPr txBox="1">
            <a:spLocks noChangeArrowheads="1"/>
          </p:cNvSpPr>
          <p:nvPr/>
        </p:nvSpPr>
        <p:spPr bwMode="auto">
          <a:xfrm>
            <a:off x="7848600" y="4572000"/>
            <a:ext cx="2667000" cy="369888"/>
          </a:xfrm>
          <a:prstGeom prst="rect">
            <a:avLst/>
          </a:prstGeom>
          <a:noFill/>
          <a:ln w="9525">
            <a:noFill/>
            <a:miter lim="800000"/>
            <a:headEnd/>
            <a:tailEnd/>
          </a:ln>
        </p:spPr>
        <p:txBody>
          <a:bodyPr>
            <a:spAutoFit/>
          </a:bodyPr>
          <a:lstStyle/>
          <a:p>
            <a:pPr algn="ctr"/>
            <a:r>
              <a:rPr lang="en-US" b="1" dirty="0"/>
              <a:t>Space Saver</a:t>
            </a:r>
          </a:p>
        </p:txBody>
      </p:sp>
      <p:sp>
        <p:nvSpPr>
          <p:cNvPr id="13"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spTree>
    <p:extLst>
      <p:ext uri="{BB962C8B-B14F-4D97-AF65-F5344CB8AC3E}">
        <p14:creationId xmlns:p14="http://schemas.microsoft.com/office/powerpoint/2010/main" val="305034810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02" name="Picture 2" descr="http://www.universalweaponracks.com/images/details/large/Locking_System.png"/>
          <p:cNvPicPr>
            <a:picLocks noChangeAspect="1" noChangeArrowheads="1"/>
          </p:cNvPicPr>
          <p:nvPr/>
        </p:nvPicPr>
        <p:blipFill>
          <a:blip r:embed="rId2" cstate="print"/>
          <a:srcRect l="12749" t="36491" r="12351" b="17193"/>
          <a:stretch>
            <a:fillRect/>
          </a:stretch>
        </p:blipFill>
        <p:spPr bwMode="auto">
          <a:xfrm>
            <a:off x="1905001" y="2151965"/>
            <a:ext cx="4015509" cy="2819400"/>
          </a:xfrm>
          <a:prstGeom prst="rect">
            <a:avLst/>
          </a:prstGeom>
          <a:ln w="228600" cap="sq" cmpd="thickThin">
            <a:solidFill>
              <a:srgbClr val="000000"/>
            </a:solidFill>
            <a:prstDash val="solid"/>
            <a:miter lim="800000"/>
          </a:ln>
          <a:effectLst>
            <a:innerShdw blurRad="76200">
              <a:srgbClr val="000000"/>
            </a:innerShdw>
          </a:effectLst>
        </p:spPr>
      </p:pic>
      <p:pic>
        <p:nvPicPr>
          <p:cNvPr id="563204" name="Picture 4" descr="http://www.southwestsolutions.com/images/gallery/military-armory-weapon-racks-ammo-optic-cabinets-GSA-texas-arkansas-oklahoma-kansas-tennesse/mobile-military-weapon-transport-GSA-armory-cabinets.jpg"/>
          <p:cNvPicPr>
            <a:picLocks noChangeAspect="1" noChangeArrowheads="1"/>
          </p:cNvPicPr>
          <p:nvPr/>
        </p:nvPicPr>
        <p:blipFill>
          <a:blip r:embed="rId3" cstate="print"/>
          <a:srcRect l="27500" t="19672" r="30000" b="36066"/>
          <a:stretch>
            <a:fillRect/>
          </a:stretch>
        </p:blipFill>
        <p:spPr bwMode="auto">
          <a:xfrm>
            <a:off x="6629401" y="2169247"/>
            <a:ext cx="3493911" cy="2774576"/>
          </a:xfrm>
          <a:prstGeom prst="rect">
            <a:avLst/>
          </a:prstGeom>
          <a:ln w="228600" cap="sq" cmpd="thickThin">
            <a:solidFill>
              <a:srgbClr val="000000"/>
            </a:solidFill>
            <a:prstDash val="solid"/>
            <a:miter lim="800000"/>
          </a:ln>
          <a:effectLst>
            <a:innerShdw blurRad="76200">
              <a:srgbClr val="000000"/>
            </a:innerShdw>
          </a:effectLst>
        </p:spPr>
      </p:pic>
      <p:sp>
        <p:nvSpPr>
          <p:cNvPr id="5" name="Text Box 4"/>
          <p:cNvSpPr txBox="1">
            <a:spLocks noChangeArrowheads="1"/>
          </p:cNvSpPr>
          <p:nvPr/>
        </p:nvSpPr>
        <p:spPr bwMode="auto">
          <a:xfrm>
            <a:off x="2590800" y="5334001"/>
            <a:ext cx="2362200" cy="646331"/>
          </a:xfrm>
          <a:prstGeom prst="rect">
            <a:avLst/>
          </a:prstGeom>
          <a:noFill/>
          <a:ln w="9525">
            <a:noFill/>
            <a:miter lim="800000"/>
            <a:headEnd/>
            <a:tailEnd/>
          </a:ln>
        </p:spPr>
        <p:txBody>
          <a:bodyPr>
            <a:spAutoFit/>
          </a:bodyPr>
          <a:lstStyle/>
          <a:p>
            <a:pPr algn="ctr"/>
            <a:r>
              <a:rPr lang="en-US" b="1" dirty="0"/>
              <a:t>Marvel</a:t>
            </a:r>
          </a:p>
          <a:p>
            <a:pPr algn="ctr"/>
            <a:r>
              <a:rPr lang="en-US" b="1" dirty="0"/>
              <a:t>“Push Together”</a:t>
            </a:r>
          </a:p>
        </p:txBody>
      </p:sp>
      <p:sp>
        <p:nvSpPr>
          <p:cNvPr id="6" name="Text Box 4"/>
          <p:cNvSpPr txBox="1">
            <a:spLocks noChangeArrowheads="1"/>
          </p:cNvSpPr>
          <p:nvPr/>
        </p:nvSpPr>
        <p:spPr bwMode="auto">
          <a:xfrm>
            <a:off x="7315200" y="5334001"/>
            <a:ext cx="2667000" cy="646331"/>
          </a:xfrm>
          <a:prstGeom prst="rect">
            <a:avLst/>
          </a:prstGeom>
          <a:noFill/>
          <a:ln w="9525">
            <a:noFill/>
            <a:miter lim="800000"/>
            <a:headEnd/>
            <a:tailEnd/>
          </a:ln>
        </p:spPr>
        <p:txBody>
          <a:bodyPr>
            <a:spAutoFit/>
          </a:bodyPr>
          <a:lstStyle/>
          <a:p>
            <a:pPr algn="ctr"/>
            <a:r>
              <a:rPr lang="en-US" b="1" dirty="0"/>
              <a:t>Space Saver</a:t>
            </a:r>
          </a:p>
          <a:p>
            <a:pPr algn="ctr"/>
            <a:r>
              <a:rPr lang="en-US" b="1" dirty="0"/>
              <a:t>“Swing Arms”</a:t>
            </a:r>
          </a:p>
        </p:txBody>
      </p:sp>
      <p:sp>
        <p:nvSpPr>
          <p:cNvPr id="8"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spTree>
    <p:extLst>
      <p:ext uri="{BB962C8B-B14F-4D97-AF65-F5344CB8AC3E}">
        <p14:creationId xmlns:p14="http://schemas.microsoft.com/office/powerpoint/2010/main" val="412989160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F45D2728-5F90-4648-A55C-9613FA6F2D17}" type="slidenum">
              <a:rPr lang="en-US" smtClean="0"/>
              <a:pPr>
                <a:defRPr/>
              </a:pPr>
              <a:t>93</a:t>
            </a:fld>
            <a:r>
              <a:rPr lang="en-US" smtClean="0"/>
              <a:t>  OF 11</a:t>
            </a:r>
            <a:endParaRPr lang="en-US" dirty="0"/>
          </a:p>
        </p:txBody>
      </p:sp>
      <p:sp>
        <p:nvSpPr>
          <p:cNvPr id="3"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318" y="1179114"/>
            <a:ext cx="3936683" cy="328056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307555"/>
            <a:ext cx="4267200" cy="2833688"/>
          </a:xfrm>
          <a:prstGeom prst="rect">
            <a:avLst/>
          </a:prstGeom>
        </p:spPr>
      </p:pic>
      <p:sp>
        <p:nvSpPr>
          <p:cNvPr id="6" name="TextBox 7"/>
          <p:cNvSpPr txBox="1">
            <a:spLocks noChangeArrowheads="1"/>
          </p:cNvSpPr>
          <p:nvPr/>
        </p:nvSpPr>
        <p:spPr bwMode="auto">
          <a:xfrm>
            <a:off x="6324600" y="1276231"/>
            <a:ext cx="2971800" cy="1846659"/>
          </a:xfrm>
          <a:prstGeom prst="rect">
            <a:avLst/>
          </a:prstGeom>
          <a:noFill/>
          <a:ln w="9525">
            <a:noFill/>
            <a:miter lim="800000"/>
            <a:headEnd/>
            <a:tailEnd/>
          </a:ln>
        </p:spPr>
        <p:txBody>
          <a:bodyPr wrap="square">
            <a:spAutoFit/>
          </a:bodyPr>
          <a:lstStyle/>
          <a:p>
            <a:r>
              <a:rPr lang="en-US" sz="2400" dirty="0"/>
              <a:t>Stanley-</a:t>
            </a:r>
            <a:r>
              <a:rPr lang="en-US" sz="2400" dirty="0" err="1"/>
              <a:t>Vidmar</a:t>
            </a:r>
            <a:endParaRPr lang="en-US" dirty="0"/>
          </a:p>
          <a:p>
            <a:endParaRPr lang="en-US" dirty="0"/>
          </a:p>
          <a:p>
            <a:pPr>
              <a:buFont typeface="Arial" charset="0"/>
              <a:buChar char="•"/>
            </a:pPr>
            <a:r>
              <a:rPr lang="en-US" dirty="0"/>
              <a:t> Based on four (4) specific configurations.</a:t>
            </a:r>
          </a:p>
          <a:p>
            <a:pPr>
              <a:buFont typeface="Arial" charset="0"/>
              <a:buChar char="•"/>
            </a:pPr>
            <a:r>
              <a:rPr lang="en-US" dirty="0"/>
              <a:t> Salesman will sell you any configuration.</a:t>
            </a:r>
          </a:p>
        </p:txBody>
      </p:sp>
      <p:sp>
        <p:nvSpPr>
          <p:cNvPr id="7" name="TextBox 7"/>
          <p:cNvSpPr txBox="1">
            <a:spLocks noChangeArrowheads="1"/>
          </p:cNvSpPr>
          <p:nvPr/>
        </p:nvSpPr>
        <p:spPr bwMode="auto">
          <a:xfrm>
            <a:off x="2641758" y="4977298"/>
            <a:ext cx="2971800" cy="646331"/>
          </a:xfrm>
          <a:prstGeom prst="rect">
            <a:avLst/>
          </a:prstGeom>
          <a:noFill/>
          <a:ln w="9525">
            <a:noFill/>
            <a:miter lim="800000"/>
            <a:headEnd/>
            <a:tailEnd/>
          </a:ln>
        </p:spPr>
        <p:txBody>
          <a:bodyPr wrap="square">
            <a:spAutoFit/>
          </a:bodyPr>
          <a:lstStyle/>
          <a:p>
            <a:pPr>
              <a:buFont typeface="Arial" charset="0"/>
              <a:buChar char="•"/>
            </a:pPr>
            <a:r>
              <a:rPr lang="en-US" dirty="0"/>
              <a:t>Approved configurations will have NSN.</a:t>
            </a:r>
          </a:p>
        </p:txBody>
      </p:sp>
    </p:spTree>
    <p:extLst>
      <p:ext uri="{BB962C8B-B14F-4D97-AF65-F5344CB8AC3E}">
        <p14:creationId xmlns:p14="http://schemas.microsoft.com/office/powerpoint/2010/main" val="227014099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7" name="Picture 2"/>
          <p:cNvPicPr>
            <a:picLocks noChangeAspect="1" noChangeArrowheads="1"/>
          </p:cNvPicPr>
          <p:nvPr/>
        </p:nvPicPr>
        <p:blipFill>
          <a:blip r:embed="rId3" cstate="print"/>
          <a:srcRect l="8594" t="12973" r="4688"/>
          <a:stretch>
            <a:fillRect/>
          </a:stretch>
        </p:blipFill>
        <p:spPr bwMode="auto">
          <a:xfrm>
            <a:off x="1899694" y="1600200"/>
            <a:ext cx="5776913" cy="4191000"/>
          </a:xfrm>
          <a:prstGeom prst="rect">
            <a:avLst/>
          </a:prstGeom>
          <a:noFill/>
          <a:ln w="9525">
            <a:noFill/>
            <a:miter lim="800000"/>
            <a:headEnd/>
            <a:tailEnd/>
          </a:ln>
        </p:spPr>
      </p:pic>
      <p:sp>
        <p:nvSpPr>
          <p:cNvPr id="139268" name="TextBox 7"/>
          <p:cNvSpPr txBox="1">
            <a:spLocks noChangeArrowheads="1"/>
          </p:cNvSpPr>
          <p:nvPr/>
        </p:nvSpPr>
        <p:spPr bwMode="auto">
          <a:xfrm>
            <a:off x="7696200" y="1981201"/>
            <a:ext cx="2971800" cy="2031325"/>
          </a:xfrm>
          <a:prstGeom prst="rect">
            <a:avLst/>
          </a:prstGeom>
          <a:noFill/>
          <a:ln w="9525">
            <a:noFill/>
            <a:miter lim="800000"/>
            <a:headEnd/>
            <a:tailEnd/>
          </a:ln>
        </p:spPr>
        <p:txBody>
          <a:bodyPr wrap="square">
            <a:spAutoFit/>
          </a:bodyPr>
          <a:lstStyle/>
          <a:p>
            <a:r>
              <a:rPr lang="en-US" dirty="0"/>
              <a:t>Authorized Weapons Racks:</a:t>
            </a:r>
          </a:p>
          <a:p>
            <a:endParaRPr lang="en-US" dirty="0"/>
          </a:p>
          <a:p>
            <a:pPr>
              <a:buFont typeface="Arial" charset="0"/>
              <a:buChar char="•"/>
            </a:pPr>
            <a:r>
              <a:rPr lang="en-US" dirty="0"/>
              <a:t>Space Saver</a:t>
            </a:r>
          </a:p>
          <a:p>
            <a:pPr>
              <a:buFont typeface="Arial" charset="0"/>
              <a:buChar char="•"/>
            </a:pPr>
            <a:r>
              <a:rPr lang="en-US" dirty="0"/>
              <a:t>Marvel</a:t>
            </a:r>
          </a:p>
          <a:p>
            <a:pPr>
              <a:buFont typeface="Arial" charset="0"/>
              <a:buChar char="•"/>
            </a:pPr>
            <a:r>
              <a:rPr lang="en-US" dirty="0"/>
              <a:t>Stanley </a:t>
            </a:r>
            <a:r>
              <a:rPr lang="en-US" dirty="0" err="1"/>
              <a:t>Vidmar</a:t>
            </a:r>
            <a:r>
              <a:rPr lang="en-US" dirty="0"/>
              <a:t> (limited)</a:t>
            </a:r>
          </a:p>
          <a:p>
            <a:pPr>
              <a:buFont typeface="Arial" charset="0"/>
              <a:buChar char="•"/>
            </a:pPr>
            <a:r>
              <a:rPr lang="en-US" dirty="0"/>
              <a:t>War-Tac</a:t>
            </a:r>
          </a:p>
        </p:txBody>
      </p:sp>
      <p:sp>
        <p:nvSpPr>
          <p:cNvPr id="7"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spTree>
    <p:extLst>
      <p:ext uri="{BB962C8B-B14F-4D97-AF65-F5344CB8AC3E}">
        <p14:creationId xmlns:p14="http://schemas.microsoft.com/office/powerpoint/2010/main" val="157572453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1" name="Picture 3" descr="MVC-036S"/>
          <p:cNvPicPr>
            <a:picLocks noChangeAspect="1" noChangeArrowheads="1"/>
          </p:cNvPicPr>
          <p:nvPr/>
        </p:nvPicPr>
        <p:blipFill>
          <a:blip r:embed="rId3" cstate="print"/>
          <a:srcRect l="14999" t="6300" r="13400" b="3751"/>
          <a:stretch>
            <a:fillRect/>
          </a:stretch>
        </p:blipFill>
        <p:spPr bwMode="auto">
          <a:xfrm>
            <a:off x="3276601" y="1371601"/>
            <a:ext cx="2890607" cy="4503969"/>
          </a:xfrm>
          <a:prstGeom prst="rect">
            <a:avLst/>
          </a:prstGeom>
          <a:noFill/>
          <a:ln w="28575">
            <a:solidFill>
              <a:schemeClr val="tx1"/>
            </a:solidFill>
            <a:miter lim="800000"/>
            <a:headEnd/>
            <a:tailEnd/>
          </a:ln>
        </p:spPr>
      </p:pic>
      <p:sp>
        <p:nvSpPr>
          <p:cNvPr id="140292" name="Text Box 4"/>
          <p:cNvSpPr txBox="1">
            <a:spLocks noChangeArrowheads="1"/>
          </p:cNvSpPr>
          <p:nvPr/>
        </p:nvSpPr>
        <p:spPr bwMode="auto">
          <a:xfrm>
            <a:off x="5715000" y="1905000"/>
            <a:ext cx="4648200" cy="1631216"/>
          </a:xfrm>
          <a:prstGeom prst="rect">
            <a:avLst/>
          </a:prstGeom>
          <a:noFill/>
          <a:ln w="9525">
            <a:noFill/>
            <a:miter lim="800000"/>
            <a:headEnd/>
            <a:tailEnd/>
          </a:ln>
        </p:spPr>
        <p:txBody>
          <a:bodyPr wrap="square">
            <a:spAutoFit/>
          </a:bodyPr>
          <a:lstStyle/>
          <a:p>
            <a:pPr lvl="2"/>
            <a:r>
              <a:rPr lang="en-US" sz="2000" dirty="0"/>
              <a:t>The use of locally  fabricated racks is prohibited unless certified by TACOM as security equivalent to standard issue racks.</a:t>
            </a:r>
          </a:p>
        </p:txBody>
      </p:sp>
      <p:sp>
        <p:nvSpPr>
          <p:cNvPr id="7"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spTree>
    <p:extLst>
      <p:ext uri="{BB962C8B-B14F-4D97-AF65-F5344CB8AC3E}">
        <p14:creationId xmlns:p14="http://schemas.microsoft.com/office/powerpoint/2010/main" val="310646949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 Box 2"/>
          <p:cNvSpPr txBox="1">
            <a:spLocks noChangeArrowheads="1"/>
          </p:cNvSpPr>
          <p:nvPr/>
        </p:nvSpPr>
        <p:spPr bwMode="auto">
          <a:xfrm>
            <a:off x="2057400" y="1524000"/>
            <a:ext cx="8458200" cy="1292662"/>
          </a:xfrm>
          <a:prstGeom prst="rect">
            <a:avLst/>
          </a:prstGeom>
          <a:noFill/>
          <a:ln w="9525">
            <a:noFill/>
            <a:miter lim="800000"/>
            <a:headEnd/>
            <a:tailEnd/>
          </a:ln>
        </p:spPr>
        <p:txBody>
          <a:bodyPr wrap="square">
            <a:spAutoFit/>
          </a:bodyPr>
          <a:lstStyle/>
          <a:p>
            <a:pPr>
              <a:spcBef>
                <a:spcPct val="50000"/>
              </a:spcBef>
            </a:pPr>
            <a:r>
              <a:rPr lang="en-US" sz="2400" dirty="0"/>
              <a:t>GSA: General Services Administration</a:t>
            </a:r>
          </a:p>
          <a:p>
            <a:pPr marL="285750" indent="-285750">
              <a:spcBef>
                <a:spcPct val="50000"/>
              </a:spcBef>
              <a:buFont typeface="Arial" panose="020B0604020202020204" pitchFamily="34" charset="0"/>
              <a:buChar char="•"/>
            </a:pPr>
            <a:r>
              <a:rPr lang="en-US" dirty="0"/>
              <a:t>Includes all GOV agencies (e.g. Forestry Service, IRS, etc.)</a:t>
            </a:r>
          </a:p>
          <a:p>
            <a:pPr marL="285750" indent="-285750">
              <a:spcBef>
                <a:spcPct val="50000"/>
              </a:spcBef>
              <a:buFont typeface="Arial" panose="020B0604020202020204" pitchFamily="34" charset="0"/>
              <a:buChar char="•"/>
            </a:pPr>
            <a:r>
              <a:rPr lang="en-US" dirty="0"/>
              <a:t>Not a guarantee of meeting DA standards.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2864877"/>
            <a:ext cx="7592786" cy="3429000"/>
          </a:xfrm>
          <a:prstGeom prst="rect">
            <a:avLst/>
          </a:prstGeom>
        </p:spPr>
      </p:pic>
      <p:sp>
        <p:nvSpPr>
          <p:cNvPr id="5"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spTree>
    <p:extLst>
      <p:ext uri="{BB962C8B-B14F-4D97-AF65-F5344CB8AC3E}">
        <p14:creationId xmlns:p14="http://schemas.microsoft.com/office/powerpoint/2010/main" val="221476013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MVC-013S"/>
          <p:cNvPicPr>
            <a:picLocks noChangeAspect="1" noChangeArrowheads="1"/>
          </p:cNvPicPr>
          <p:nvPr/>
        </p:nvPicPr>
        <p:blipFill>
          <a:blip r:embed="rId3" cstate="print">
            <a:lum bright="30000"/>
          </a:blip>
          <a:srcRect/>
          <a:stretch>
            <a:fillRect/>
          </a:stretch>
        </p:blipFill>
        <p:spPr bwMode="auto">
          <a:xfrm>
            <a:off x="3276600" y="2057401"/>
            <a:ext cx="5495108" cy="4121331"/>
          </a:xfrm>
          <a:prstGeom prst="rect">
            <a:avLst/>
          </a:prstGeom>
          <a:noFill/>
          <a:ln w="28575">
            <a:solidFill>
              <a:srgbClr val="000000"/>
            </a:solidFill>
            <a:miter lim="800000"/>
            <a:headEnd/>
            <a:tailEnd/>
          </a:ln>
        </p:spPr>
      </p:pic>
      <p:sp>
        <p:nvSpPr>
          <p:cNvPr id="153603" name="Text Box 3"/>
          <p:cNvSpPr txBox="1">
            <a:spLocks noChangeArrowheads="1"/>
          </p:cNvSpPr>
          <p:nvPr/>
        </p:nvSpPr>
        <p:spPr bwMode="auto">
          <a:xfrm>
            <a:off x="5333100" y="1563079"/>
            <a:ext cx="1382109" cy="461665"/>
          </a:xfrm>
          <a:prstGeom prst="rect">
            <a:avLst/>
          </a:prstGeom>
          <a:noFill/>
          <a:ln w="9525">
            <a:noFill/>
            <a:miter lim="800000"/>
            <a:headEnd/>
            <a:tailEnd/>
          </a:ln>
        </p:spPr>
        <p:txBody>
          <a:bodyPr wrap="none">
            <a:spAutoFit/>
          </a:bodyPr>
          <a:lstStyle/>
          <a:p>
            <a:pPr algn="ctr"/>
            <a:r>
              <a:rPr lang="en-US" sz="2400" dirty="0"/>
              <a:t>Incorrect</a:t>
            </a:r>
            <a:endParaRPr lang="en-US" sz="2800" dirty="0"/>
          </a:p>
        </p:txBody>
      </p:sp>
      <p:sp>
        <p:nvSpPr>
          <p:cNvPr id="5"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spTree>
    <p:extLst>
      <p:ext uri="{BB962C8B-B14F-4D97-AF65-F5344CB8AC3E}">
        <p14:creationId xmlns:p14="http://schemas.microsoft.com/office/powerpoint/2010/main" val="409137859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MVC-035S"/>
          <p:cNvPicPr>
            <a:picLocks noChangeAspect="1" noChangeArrowheads="1"/>
          </p:cNvPicPr>
          <p:nvPr/>
        </p:nvPicPr>
        <p:blipFill>
          <a:blip r:embed="rId3" cstate="print"/>
          <a:srcRect/>
          <a:stretch>
            <a:fillRect/>
          </a:stretch>
        </p:blipFill>
        <p:spPr bwMode="auto">
          <a:xfrm>
            <a:off x="1828800" y="2209800"/>
            <a:ext cx="4191000" cy="3143250"/>
          </a:xfrm>
          <a:prstGeom prst="rect">
            <a:avLst/>
          </a:prstGeom>
          <a:noFill/>
          <a:ln w="28575">
            <a:solidFill>
              <a:srgbClr val="000000"/>
            </a:solidFill>
            <a:miter lim="800000"/>
            <a:headEnd/>
            <a:tailEnd/>
          </a:ln>
        </p:spPr>
      </p:pic>
      <p:pic>
        <p:nvPicPr>
          <p:cNvPr id="154627" name="Picture 3" descr="MVC-034S"/>
          <p:cNvPicPr>
            <a:picLocks noChangeAspect="1" noChangeArrowheads="1"/>
          </p:cNvPicPr>
          <p:nvPr/>
        </p:nvPicPr>
        <p:blipFill>
          <a:blip r:embed="rId4" cstate="print"/>
          <a:srcRect/>
          <a:stretch>
            <a:fillRect/>
          </a:stretch>
        </p:blipFill>
        <p:spPr bwMode="auto">
          <a:xfrm>
            <a:off x="6172200" y="2216760"/>
            <a:ext cx="4191000" cy="3143250"/>
          </a:xfrm>
          <a:prstGeom prst="rect">
            <a:avLst/>
          </a:prstGeom>
          <a:noFill/>
          <a:ln w="28575">
            <a:solidFill>
              <a:srgbClr val="000000"/>
            </a:solidFill>
            <a:miter lim="800000"/>
            <a:headEnd/>
            <a:tailEnd/>
          </a:ln>
        </p:spPr>
      </p:pic>
      <p:sp>
        <p:nvSpPr>
          <p:cNvPr id="154628" name="Text Box 4"/>
          <p:cNvSpPr txBox="1">
            <a:spLocks noChangeArrowheads="1"/>
          </p:cNvSpPr>
          <p:nvPr/>
        </p:nvSpPr>
        <p:spPr bwMode="auto">
          <a:xfrm>
            <a:off x="5498721" y="1676401"/>
            <a:ext cx="1194558" cy="461665"/>
          </a:xfrm>
          <a:prstGeom prst="rect">
            <a:avLst/>
          </a:prstGeom>
          <a:noFill/>
          <a:ln w="9525">
            <a:noFill/>
            <a:miter lim="800000"/>
            <a:headEnd/>
            <a:tailEnd/>
          </a:ln>
        </p:spPr>
        <p:txBody>
          <a:bodyPr wrap="none">
            <a:spAutoFit/>
          </a:bodyPr>
          <a:lstStyle/>
          <a:p>
            <a:r>
              <a:rPr lang="en-US" sz="2400" dirty="0"/>
              <a:t>Correct</a:t>
            </a:r>
            <a:endParaRPr lang="en-US" sz="3200" dirty="0"/>
          </a:p>
        </p:txBody>
      </p:sp>
      <p:sp>
        <p:nvSpPr>
          <p:cNvPr id="6"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spTree>
    <p:extLst>
      <p:ext uri="{BB962C8B-B14F-4D97-AF65-F5344CB8AC3E}">
        <p14:creationId xmlns:p14="http://schemas.microsoft.com/office/powerpoint/2010/main" val="393353710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42" name="Text Box 6"/>
          <p:cNvSpPr txBox="1">
            <a:spLocks noChangeArrowheads="1"/>
          </p:cNvSpPr>
          <p:nvPr/>
        </p:nvSpPr>
        <p:spPr bwMode="auto">
          <a:xfrm>
            <a:off x="3448285" y="4953001"/>
            <a:ext cx="5562600" cy="1354217"/>
          </a:xfrm>
          <a:prstGeom prst="rect">
            <a:avLst/>
          </a:prstGeom>
          <a:noFill/>
          <a:ln w="9525">
            <a:noFill/>
            <a:miter lim="800000"/>
            <a:headEnd/>
            <a:tailEnd/>
          </a:ln>
        </p:spPr>
        <p:txBody>
          <a:bodyPr wrap="square">
            <a:spAutoFit/>
          </a:bodyPr>
          <a:lstStyle/>
          <a:p>
            <a:pPr algn="ctr"/>
            <a:r>
              <a:rPr lang="en-US" sz="2400" dirty="0"/>
              <a:t>Naval Universal Racks </a:t>
            </a:r>
            <a:r>
              <a:rPr lang="en-US" sz="2000" dirty="0"/>
              <a:t/>
            </a:r>
            <a:br>
              <a:rPr lang="en-US" sz="2000" dirty="0"/>
            </a:br>
            <a:r>
              <a:rPr lang="en-US" dirty="0"/>
              <a:t>Modification Required Certification Packet Required</a:t>
            </a:r>
          </a:p>
          <a:p>
            <a:pPr algn="ctr"/>
            <a:endParaRPr lang="en-US" sz="2000" b="1" dirty="0"/>
          </a:p>
          <a:p>
            <a:pPr algn="ctr"/>
            <a:endParaRPr lang="en-US" sz="2000" b="1" dirty="0"/>
          </a:p>
        </p:txBody>
      </p:sp>
      <p:sp>
        <p:nvSpPr>
          <p:cNvPr id="9"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1447800"/>
            <a:ext cx="6363170" cy="3355578"/>
          </a:xfrm>
          <a:prstGeom prst="rect">
            <a:avLst/>
          </a:prstGeom>
        </p:spPr>
      </p:pic>
    </p:spTree>
    <p:extLst>
      <p:ext uri="{BB962C8B-B14F-4D97-AF65-F5344CB8AC3E}">
        <p14:creationId xmlns:p14="http://schemas.microsoft.com/office/powerpoint/2010/main" val="849764731"/>
      </p:ext>
    </p:extLst>
  </p:cSld>
  <p:clrMapOvr>
    <a:masterClrMapping/>
  </p:clrMapOvr>
  <p:timing>
    <p:tnLst>
      <p:par>
        <p:cTn id="1" dur="indefinite" restart="never" nodeType="tmRoot"/>
      </p:par>
    </p:tnLst>
  </p:timing>
</p:sld>
</file>

<file path=ppt/theme/theme1.xml><?xml version="1.0" encoding="utf-8"?>
<a:theme xmlns:a="http://schemas.openxmlformats.org/drawingml/2006/main" name="IMA SLIDE MASTER">
  <a:themeElements>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MA 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MA SLIDE MAST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MA SLIDE MAST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MA SLIDE MAST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MA SLIDE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MA SLIDE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MA SLIDE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2778</TotalTime>
  <Words>10895</Words>
  <Application>Microsoft Office PowerPoint</Application>
  <PresentationFormat>Widescreen</PresentationFormat>
  <Paragraphs>1578</Paragraphs>
  <Slides>149</Slides>
  <Notes>88</Notes>
  <HiddenSlides>0</HiddenSlides>
  <MMClips>2</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149</vt:i4>
      </vt:variant>
    </vt:vector>
  </HeadingPairs>
  <TitlesOfParts>
    <vt:vector size="159" baseType="lpstr">
      <vt:lpstr>Arial</vt:lpstr>
      <vt:lpstr>Arial,Bold</vt:lpstr>
      <vt:lpstr>Blackadder ITC</vt:lpstr>
      <vt:lpstr>Calibri</vt:lpstr>
      <vt:lpstr>Times New Roman</vt:lpstr>
      <vt:lpstr>TimesNewRoman</vt:lpstr>
      <vt:lpstr>TimesNewRoman,Bold</vt:lpstr>
      <vt:lpstr>Wingdings</vt:lpstr>
      <vt:lpstr>IMA SLIDE MASTER</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ARMS ROOM OPERATIONS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Lautenberg Amendment</vt:lpstr>
      <vt:lpstr>Check-on-learning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High Security Padlock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Security Of Additional Property</vt:lpstr>
      <vt:lpstr>PowerPoint Presentation</vt:lpstr>
      <vt:lpstr>PowerPoint Presentation</vt:lpstr>
      <vt:lpstr>PowerPoint Presentation</vt:lpstr>
      <vt:lpstr>PowerPoint Presentation</vt:lpstr>
      <vt:lpstr>Inventory procedures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Inventory 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Weapons Storage / Ammunition Storage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Arms Rack Certification: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Issue and turn-in procedures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Check on Learning</vt:lpstr>
      <vt:lpstr>PowerPoint Presentation</vt:lpstr>
      <vt:lpstr>Simple Vs. Complicated   * Simple Issue – Only DA Form 3749 (Less Than 24 Hours)  * Complicated Issue – Weapons Control Log (FR 43-1)           Some Type of Hand Receipt </vt:lpstr>
      <vt:lpstr>Privately owned Weapons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United States Army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DoD Admin</dc:creator>
  <cp:lastModifiedBy>DoD Admin</cp:lastModifiedBy>
  <cp:revision>75</cp:revision>
  <dcterms:created xsi:type="dcterms:W3CDTF">2018-01-03T19:40:16Z</dcterms:created>
  <dcterms:modified xsi:type="dcterms:W3CDTF">2018-04-11T13:53:11Z</dcterms:modified>
</cp:coreProperties>
</file>