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7.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8.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9.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3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1.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2.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3.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4.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5"/>
    <p:sldMasterId id="2147483675" r:id="rId6"/>
    <p:sldMasterId id="2147483677" r:id="rId7"/>
    <p:sldMasterId id="2147483689" r:id="rId8"/>
    <p:sldMasterId id="2147483701" r:id="rId9"/>
    <p:sldMasterId id="2147483713" r:id="rId10"/>
    <p:sldMasterId id="2147483909" r:id="rId11"/>
    <p:sldMasterId id="2147483933" r:id="rId12"/>
    <p:sldMasterId id="2147484194" r:id="rId13"/>
    <p:sldMasterId id="2147484431" r:id="rId14"/>
    <p:sldMasterId id="2147484581" r:id="rId15"/>
    <p:sldMasterId id="2147484999" r:id="rId16"/>
    <p:sldMasterId id="2147485011" r:id="rId17"/>
    <p:sldMasterId id="2147485630" r:id="rId18"/>
    <p:sldMasterId id="2147485761" r:id="rId19"/>
    <p:sldMasterId id="2147487011" r:id="rId20"/>
    <p:sldMasterId id="2147487132" r:id="rId21"/>
    <p:sldMasterId id="2147487144" r:id="rId22"/>
    <p:sldMasterId id="2147487156" r:id="rId23"/>
    <p:sldMasterId id="2147488092" r:id="rId24"/>
    <p:sldMasterId id="2147489919" r:id="rId25"/>
    <p:sldMasterId id="2147489979" r:id="rId26"/>
    <p:sldMasterId id="2147490003" r:id="rId27"/>
    <p:sldMasterId id="2147490039" r:id="rId28"/>
    <p:sldMasterId id="2147490063" r:id="rId29"/>
    <p:sldMasterId id="2147490078" r:id="rId30"/>
    <p:sldMasterId id="2147490126" r:id="rId31"/>
    <p:sldMasterId id="2147490198" r:id="rId32"/>
    <p:sldMasterId id="2147490342" r:id="rId33"/>
    <p:sldMasterId id="2147490414" r:id="rId34"/>
    <p:sldMasterId id="2147490570" r:id="rId35"/>
    <p:sldMasterId id="2147490654" r:id="rId36"/>
    <p:sldMasterId id="2147490702" r:id="rId37"/>
    <p:sldMasterId id="2147490822" r:id="rId38"/>
    <p:sldMasterId id="2147490830" r:id="rId39"/>
  </p:sldMasterIdLst>
  <p:notesMasterIdLst>
    <p:notesMasterId r:id="rId172"/>
  </p:notesMasterIdLst>
  <p:handoutMasterIdLst>
    <p:handoutMasterId r:id="rId173"/>
  </p:handoutMasterIdLst>
  <p:sldIdLst>
    <p:sldId id="256" r:id="rId40"/>
    <p:sldId id="259" r:id="rId41"/>
    <p:sldId id="260" r:id="rId42"/>
    <p:sldId id="261" r:id="rId43"/>
    <p:sldId id="262" r:id="rId44"/>
    <p:sldId id="263" r:id="rId45"/>
    <p:sldId id="264" r:id="rId46"/>
    <p:sldId id="265" r:id="rId47"/>
    <p:sldId id="266" r:id="rId48"/>
    <p:sldId id="268" r:id="rId49"/>
    <p:sldId id="270" r:id="rId50"/>
    <p:sldId id="271" r:id="rId51"/>
    <p:sldId id="272" r:id="rId52"/>
    <p:sldId id="428" r:id="rId53"/>
    <p:sldId id="274" r:id="rId54"/>
    <p:sldId id="276" r:id="rId55"/>
    <p:sldId id="277" r:id="rId56"/>
    <p:sldId id="278" r:id="rId57"/>
    <p:sldId id="279" r:id="rId58"/>
    <p:sldId id="281" r:id="rId59"/>
    <p:sldId id="282" r:id="rId60"/>
    <p:sldId id="283" r:id="rId61"/>
    <p:sldId id="284" r:id="rId62"/>
    <p:sldId id="285" r:id="rId63"/>
    <p:sldId id="286" r:id="rId64"/>
    <p:sldId id="436" r:id="rId65"/>
    <p:sldId id="287" r:id="rId66"/>
    <p:sldId id="289" r:id="rId67"/>
    <p:sldId id="290" r:id="rId68"/>
    <p:sldId id="291" r:id="rId69"/>
    <p:sldId id="292" r:id="rId70"/>
    <p:sldId id="293" r:id="rId71"/>
    <p:sldId id="294" r:id="rId72"/>
    <p:sldId id="295" r:id="rId73"/>
    <p:sldId id="296" r:id="rId74"/>
    <p:sldId id="297" r:id="rId75"/>
    <p:sldId id="298" r:id="rId76"/>
    <p:sldId id="299" r:id="rId77"/>
    <p:sldId id="437" r:id="rId78"/>
    <p:sldId id="438" r:id="rId79"/>
    <p:sldId id="440" r:id="rId80"/>
    <p:sldId id="442" r:id="rId81"/>
    <p:sldId id="441" r:id="rId82"/>
    <p:sldId id="443" r:id="rId83"/>
    <p:sldId id="444" r:id="rId84"/>
    <p:sldId id="445" r:id="rId85"/>
    <p:sldId id="446" r:id="rId86"/>
    <p:sldId id="447" r:id="rId87"/>
    <p:sldId id="448" r:id="rId88"/>
    <p:sldId id="449" r:id="rId89"/>
    <p:sldId id="450" r:id="rId90"/>
    <p:sldId id="451" r:id="rId91"/>
    <p:sldId id="452" r:id="rId92"/>
    <p:sldId id="453" r:id="rId93"/>
    <p:sldId id="454" r:id="rId94"/>
    <p:sldId id="455" r:id="rId95"/>
    <p:sldId id="456" r:id="rId96"/>
    <p:sldId id="457" r:id="rId97"/>
    <p:sldId id="458" r:id="rId98"/>
    <p:sldId id="459" r:id="rId99"/>
    <p:sldId id="460" r:id="rId100"/>
    <p:sldId id="461" r:id="rId101"/>
    <p:sldId id="462" r:id="rId102"/>
    <p:sldId id="463" r:id="rId103"/>
    <p:sldId id="464" r:id="rId104"/>
    <p:sldId id="465" r:id="rId105"/>
    <p:sldId id="466" r:id="rId106"/>
    <p:sldId id="467" r:id="rId107"/>
    <p:sldId id="468" r:id="rId108"/>
    <p:sldId id="469" r:id="rId109"/>
    <p:sldId id="470" r:id="rId110"/>
    <p:sldId id="471" r:id="rId111"/>
    <p:sldId id="472" r:id="rId112"/>
    <p:sldId id="473" r:id="rId113"/>
    <p:sldId id="474" r:id="rId114"/>
    <p:sldId id="475" r:id="rId115"/>
    <p:sldId id="476" r:id="rId116"/>
    <p:sldId id="477" r:id="rId117"/>
    <p:sldId id="478" r:id="rId118"/>
    <p:sldId id="479" r:id="rId119"/>
    <p:sldId id="480" r:id="rId120"/>
    <p:sldId id="481" r:id="rId121"/>
    <p:sldId id="482" r:id="rId122"/>
    <p:sldId id="483" r:id="rId123"/>
    <p:sldId id="484" r:id="rId124"/>
    <p:sldId id="485" r:id="rId125"/>
    <p:sldId id="486" r:id="rId126"/>
    <p:sldId id="487" r:id="rId127"/>
    <p:sldId id="488" r:id="rId128"/>
    <p:sldId id="489" r:id="rId129"/>
    <p:sldId id="490" r:id="rId130"/>
    <p:sldId id="491" r:id="rId131"/>
    <p:sldId id="492" r:id="rId132"/>
    <p:sldId id="493" r:id="rId133"/>
    <p:sldId id="494" r:id="rId134"/>
    <p:sldId id="495" r:id="rId135"/>
    <p:sldId id="496" r:id="rId136"/>
    <p:sldId id="497" r:id="rId137"/>
    <p:sldId id="498" r:id="rId138"/>
    <p:sldId id="499" r:id="rId139"/>
    <p:sldId id="500" r:id="rId140"/>
    <p:sldId id="501" r:id="rId141"/>
    <p:sldId id="502" r:id="rId142"/>
    <p:sldId id="503" r:id="rId143"/>
    <p:sldId id="536" r:id="rId144"/>
    <p:sldId id="537" r:id="rId145"/>
    <p:sldId id="506" r:id="rId146"/>
    <p:sldId id="514" r:id="rId147"/>
    <p:sldId id="515" r:id="rId148"/>
    <p:sldId id="516" r:id="rId149"/>
    <p:sldId id="517" r:id="rId150"/>
    <p:sldId id="518" r:id="rId151"/>
    <p:sldId id="519" r:id="rId152"/>
    <p:sldId id="520" r:id="rId153"/>
    <p:sldId id="521" r:id="rId154"/>
    <p:sldId id="522" r:id="rId155"/>
    <p:sldId id="523" r:id="rId156"/>
    <p:sldId id="524" r:id="rId157"/>
    <p:sldId id="525" r:id="rId158"/>
    <p:sldId id="526" r:id="rId159"/>
    <p:sldId id="527" r:id="rId160"/>
    <p:sldId id="528" r:id="rId161"/>
    <p:sldId id="529" r:id="rId162"/>
    <p:sldId id="530" r:id="rId163"/>
    <p:sldId id="531" r:id="rId164"/>
    <p:sldId id="532" r:id="rId165"/>
    <p:sldId id="533" r:id="rId166"/>
    <p:sldId id="534" r:id="rId167"/>
    <p:sldId id="535" r:id="rId168"/>
    <p:sldId id="538" r:id="rId169"/>
    <p:sldId id="539" r:id="rId170"/>
    <p:sldId id="427" r:id="rId171"/>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FF3300"/>
    <a:srgbClr val="FF9933"/>
    <a:srgbClr val="FFCC00"/>
    <a:srgbClr val="FFFF99"/>
    <a:srgbClr val="0066FF"/>
    <a:srgbClr val="E47D16"/>
    <a:srgbClr val="E7CE19"/>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7636" autoAdjust="0"/>
  </p:normalViewPr>
  <p:slideViewPr>
    <p:cSldViewPr>
      <p:cViewPr varScale="1">
        <p:scale>
          <a:sx n="110" d="100"/>
          <a:sy n="110" d="100"/>
        </p:scale>
        <p:origin x="103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792"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2.xml"/><Relationship Id="rId117" Type="http://schemas.openxmlformats.org/officeDocument/2006/relationships/slide" Target="slides/slide78.xml"/><Relationship Id="rId21" Type="http://schemas.openxmlformats.org/officeDocument/2006/relationships/slideMaster" Target="slideMasters/slideMaster17.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84" Type="http://schemas.openxmlformats.org/officeDocument/2006/relationships/slide" Target="slides/slide45.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38" Type="http://schemas.openxmlformats.org/officeDocument/2006/relationships/slide" Target="slides/slide99.xml"/><Relationship Id="rId154" Type="http://schemas.openxmlformats.org/officeDocument/2006/relationships/slide" Target="slides/slide115.xml"/><Relationship Id="rId159" Type="http://schemas.openxmlformats.org/officeDocument/2006/relationships/slide" Target="slides/slide120.xml"/><Relationship Id="rId175" Type="http://schemas.openxmlformats.org/officeDocument/2006/relationships/viewProps" Target="viewProps.xml"/><Relationship Id="rId170" Type="http://schemas.openxmlformats.org/officeDocument/2006/relationships/slide" Target="slides/slide131.xml"/><Relationship Id="rId16" Type="http://schemas.openxmlformats.org/officeDocument/2006/relationships/slideMaster" Target="slideMasters/slideMaster12.xml"/><Relationship Id="rId107" Type="http://schemas.openxmlformats.org/officeDocument/2006/relationships/slide" Target="slides/slide68.xml"/><Relationship Id="rId11" Type="http://schemas.openxmlformats.org/officeDocument/2006/relationships/slideMaster" Target="slideMasters/slideMaster7.xml"/><Relationship Id="rId32" Type="http://schemas.openxmlformats.org/officeDocument/2006/relationships/slideMaster" Target="slideMasters/slideMaster28.xml"/><Relationship Id="rId37" Type="http://schemas.openxmlformats.org/officeDocument/2006/relationships/slideMaster" Target="slideMasters/slideMaster33.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28" Type="http://schemas.openxmlformats.org/officeDocument/2006/relationships/slide" Target="slides/slide89.xml"/><Relationship Id="rId144" Type="http://schemas.openxmlformats.org/officeDocument/2006/relationships/slide" Target="slides/slide105.xml"/><Relationship Id="rId149" Type="http://schemas.openxmlformats.org/officeDocument/2006/relationships/slide" Target="slides/slide110.xml"/><Relationship Id="rId5" Type="http://schemas.openxmlformats.org/officeDocument/2006/relationships/slideMaster" Target="slideMasters/slideMaster1.xml"/><Relationship Id="rId90" Type="http://schemas.openxmlformats.org/officeDocument/2006/relationships/slide" Target="slides/slide51.xml"/><Relationship Id="rId95" Type="http://schemas.openxmlformats.org/officeDocument/2006/relationships/slide" Target="slides/slide56.xml"/><Relationship Id="rId160" Type="http://schemas.openxmlformats.org/officeDocument/2006/relationships/slide" Target="slides/slide121.xml"/><Relationship Id="rId165" Type="http://schemas.openxmlformats.org/officeDocument/2006/relationships/slide" Target="slides/slide126.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43" Type="http://schemas.openxmlformats.org/officeDocument/2006/relationships/slide" Target="slides/slide4.xml"/><Relationship Id="rId48" Type="http://schemas.openxmlformats.org/officeDocument/2006/relationships/slide" Target="slides/slide9.xml"/><Relationship Id="rId64" Type="http://schemas.openxmlformats.org/officeDocument/2006/relationships/slide" Target="slides/slide25.xml"/><Relationship Id="rId69" Type="http://schemas.openxmlformats.org/officeDocument/2006/relationships/slide" Target="slides/slide30.xml"/><Relationship Id="rId113" Type="http://schemas.openxmlformats.org/officeDocument/2006/relationships/slide" Target="slides/slide74.xml"/><Relationship Id="rId118" Type="http://schemas.openxmlformats.org/officeDocument/2006/relationships/slide" Target="slides/slide79.xml"/><Relationship Id="rId134" Type="http://schemas.openxmlformats.org/officeDocument/2006/relationships/slide" Target="slides/slide95.xml"/><Relationship Id="rId139" Type="http://schemas.openxmlformats.org/officeDocument/2006/relationships/slide" Target="slides/slide100.xml"/><Relationship Id="rId80" Type="http://schemas.openxmlformats.org/officeDocument/2006/relationships/slide" Target="slides/slide41.xml"/><Relationship Id="rId85" Type="http://schemas.openxmlformats.org/officeDocument/2006/relationships/slide" Target="slides/slide46.xml"/><Relationship Id="rId150" Type="http://schemas.openxmlformats.org/officeDocument/2006/relationships/slide" Target="slides/slide111.xml"/><Relationship Id="rId155" Type="http://schemas.openxmlformats.org/officeDocument/2006/relationships/slide" Target="slides/slide116.xml"/><Relationship Id="rId171" Type="http://schemas.openxmlformats.org/officeDocument/2006/relationships/slide" Target="slides/slide132.xml"/><Relationship Id="rId176" Type="http://schemas.openxmlformats.org/officeDocument/2006/relationships/theme" Target="theme/theme1.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33" Type="http://schemas.openxmlformats.org/officeDocument/2006/relationships/slideMaster" Target="slideMasters/slideMaster29.xml"/><Relationship Id="rId38" Type="http://schemas.openxmlformats.org/officeDocument/2006/relationships/slideMaster" Target="slideMasters/slideMaster34.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slide" Target="slides/slide85.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slide" Target="slides/slide127.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10" Type="http://schemas.openxmlformats.org/officeDocument/2006/relationships/slideMaster" Target="slideMasters/slideMaster6.xml"/><Relationship Id="rId31" Type="http://schemas.openxmlformats.org/officeDocument/2006/relationships/slideMaster" Target="slideMasters/slideMaster27.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slide" Target="slides/slide26.xml"/><Relationship Id="rId73" Type="http://schemas.openxmlformats.org/officeDocument/2006/relationships/slide" Target="slides/slide34.xml"/><Relationship Id="rId78" Type="http://schemas.openxmlformats.org/officeDocument/2006/relationships/slide" Target="slides/slide39.xml"/><Relationship Id="rId81" Type="http://schemas.openxmlformats.org/officeDocument/2006/relationships/slide" Target="slides/slide42.xml"/><Relationship Id="rId86" Type="http://schemas.openxmlformats.org/officeDocument/2006/relationships/slide" Target="slides/slide47.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30" Type="http://schemas.openxmlformats.org/officeDocument/2006/relationships/slide" Target="slides/slide91.xml"/><Relationship Id="rId135" Type="http://schemas.openxmlformats.org/officeDocument/2006/relationships/slide" Target="slides/slide96.xml"/><Relationship Id="rId143" Type="http://schemas.openxmlformats.org/officeDocument/2006/relationships/slide" Target="slides/slide104.xml"/><Relationship Id="rId148" Type="http://schemas.openxmlformats.org/officeDocument/2006/relationships/slide" Target="slides/slide109.xml"/><Relationship Id="rId151" Type="http://schemas.openxmlformats.org/officeDocument/2006/relationships/slide" Target="slides/slide112.xml"/><Relationship Id="rId156" Type="http://schemas.openxmlformats.org/officeDocument/2006/relationships/slide" Target="slides/slide117.xml"/><Relationship Id="rId164" Type="http://schemas.openxmlformats.org/officeDocument/2006/relationships/slide" Target="slides/slide125.xml"/><Relationship Id="rId169" Type="http://schemas.openxmlformats.org/officeDocument/2006/relationships/slide" Target="slides/slide130.xml"/><Relationship Id="rId177"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72" Type="http://schemas.openxmlformats.org/officeDocument/2006/relationships/notesMaster" Target="notesMasters/notesMaster1.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Master" Target="slideMasters/slideMaster35.xml"/><Relationship Id="rId109" Type="http://schemas.openxmlformats.org/officeDocument/2006/relationships/slide" Target="slides/slide70.xml"/><Relationship Id="rId34" Type="http://schemas.openxmlformats.org/officeDocument/2006/relationships/slideMaster" Target="slideMasters/slideMaster30.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slide" Target="slides/slide128.xml"/><Relationship Id="rId7" Type="http://schemas.openxmlformats.org/officeDocument/2006/relationships/slideMaster" Target="slideMasters/slideMaster3.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2" Type="http://schemas.openxmlformats.org/officeDocument/2006/relationships/customXml" Target="../customXml/item2.xml"/><Relationship Id="rId29" Type="http://schemas.openxmlformats.org/officeDocument/2006/relationships/slideMaster" Target="slideMasters/slideMaster25.xml"/><Relationship Id="rId24" Type="http://schemas.openxmlformats.org/officeDocument/2006/relationships/slideMaster" Target="slideMasters/slideMaster20.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73" Type="http://schemas.openxmlformats.org/officeDocument/2006/relationships/handoutMaster" Target="handoutMasters/handoutMaster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30" Type="http://schemas.openxmlformats.org/officeDocument/2006/relationships/slideMaster" Target="slideMasters/slideMaster26.xml"/><Relationship Id="rId35" Type="http://schemas.openxmlformats.org/officeDocument/2006/relationships/slideMaster" Target="slideMasters/slideMaster31.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8" Type="http://schemas.openxmlformats.org/officeDocument/2006/relationships/slideMaster" Target="slideMasters/slideMaster4.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3" Type="http://schemas.openxmlformats.org/officeDocument/2006/relationships/customXml" Target="../customXml/item3.xml"/><Relationship Id="rId25" Type="http://schemas.openxmlformats.org/officeDocument/2006/relationships/slideMaster" Target="slideMasters/slideMaster21.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16.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presProps" Target="presProps.xml"/><Relationship Id="rId15" Type="http://schemas.openxmlformats.org/officeDocument/2006/relationships/slideMaster" Target="slideMasters/slideMaster11.xml"/><Relationship Id="rId36" Type="http://schemas.openxmlformats.org/officeDocument/2006/relationships/slideMaster" Target="slideMasters/slideMaster32.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2742" cy="465138"/>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sz="quarter" idx="1"/>
          </p:nvPr>
        </p:nvSpPr>
        <p:spPr>
          <a:xfrm>
            <a:off x="3897513" y="0"/>
            <a:ext cx="2982742" cy="465138"/>
          </a:xfrm>
          <a:prstGeom prst="rect">
            <a:avLst/>
          </a:prstGeom>
        </p:spPr>
        <p:txBody>
          <a:bodyPr vert="horz" lIns="91440" tIns="45720" rIns="91440" bIns="45720" rtlCol="0"/>
          <a:lstStyle>
            <a:lvl1pPr algn="r">
              <a:defRPr sz="1200"/>
            </a:lvl1pPr>
          </a:lstStyle>
          <a:p>
            <a:pPr>
              <a:defRPr/>
            </a:pPr>
            <a:fld id="{55181E91-44E5-4940-8D5A-0C0A16282BEF}" type="datetimeFigureOut">
              <a:rPr lang="en-US"/>
              <a:pPr>
                <a:defRPr/>
              </a:pPr>
              <a:t>3/1/2018</a:t>
            </a:fld>
            <a:endParaRPr lang="en-US" dirty="0"/>
          </a:p>
        </p:txBody>
      </p:sp>
      <p:sp>
        <p:nvSpPr>
          <p:cNvPr id="4" name="Footer Placeholder 3"/>
          <p:cNvSpPr>
            <a:spLocks noGrp="1"/>
          </p:cNvSpPr>
          <p:nvPr>
            <p:ph type="ftr" sz="quarter" idx="2"/>
          </p:nvPr>
        </p:nvSpPr>
        <p:spPr>
          <a:xfrm>
            <a:off x="2" y="8829675"/>
            <a:ext cx="2982742" cy="465138"/>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1440" tIns="45720" rIns="91440" bIns="45720" rtlCol="0" anchor="b"/>
          <a:lstStyle>
            <a:lvl1pPr algn="r">
              <a:defRPr sz="1200"/>
            </a:lvl1pPr>
          </a:lstStyle>
          <a:p>
            <a:pPr>
              <a:defRPr/>
            </a:pPr>
            <a:fld id="{37DFC90C-8AD6-4381-BE5F-BCA66415DF1E}" type="slidenum">
              <a:rPr lang="en-US"/>
              <a:pPr>
                <a:defRPr/>
              </a:pPr>
              <a:t>‹#›</a:t>
            </a:fld>
            <a:endParaRPr lang="en-US" dirty="0"/>
          </a:p>
        </p:txBody>
      </p:sp>
    </p:spTree>
    <p:extLst>
      <p:ext uri="{BB962C8B-B14F-4D97-AF65-F5344CB8AC3E}">
        <p14:creationId xmlns:p14="http://schemas.microsoft.com/office/powerpoint/2010/main" val="14145398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2" y="0"/>
            <a:ext cx="2982742"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cs typeface="+mn-cs"/>
              </a:defRPr>
            </a:lvl1pPr>
          </a:lstStyle>
          <a:p>
            <a:pPr>
              <a:defRPr/>
            </a:pPr>
            <a:endParaRPr lang="en-US" dirty="0"/>
          </a:p>
        </p:txBody>
      </p:sp>
      <p:sp>
        <p:nvSpPr>
          <p:cNvPr id="5123" name="Rectangle 3"/>
          <p:cNvSpPr>
            <a:spLocks noGrp="1" noChangeArrowheads="1"/>
          </p:cNvSpPr>
          <p:nvPr>
            <p:ph type="dt" idx="1"/>
          </p:nvPr>
        </p:nvSpPr>
        <p:spPr bwMode="auto">
          <a:xfrm>
            <a:off x="3897513" y="0"/>
            <a:ext cx="2982742"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cs typeface="+mn-cs"/>
              </a:defRPr>
            </a:lvl1pPr>
          </a:lstStyle>
          <a:p>
            <a:pPr>
              <a:defRPr/>
            </a:pPr>
            <a:endParaRPr lang="en-US" dirty="0"/>
          </a:p>
        </p:txBody>
      </p:sp>
      <p:sp>
        <p:nvSpPr>
          <p:cNvPr id="60420"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8805" y="4416428"/>
            <a:ext cx="5504204"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2" y="8829675"/>
            <a:ext cx="2982742"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cs typeface="+mn-cs"/>
              </a:defRPr>
            </a:lvl1pPr>
          </a:lstStyle>
          <a:p>
            <a:pPr>
              <a:defRPr/>
            </a:pPr>
            <a:endParaRPr lang="en-US" dirty="0"/>
          </a:p>
        </p:txBody>
      </p:sp>
      <p:sp>
        <p:nvSpPr>
          <p:cNvPr id="5127" name="Rectangle 7"/>
          <p:cNvSpPr>
            <a:spLocks noGrp="1" noChangeArrowheads="1"/>
          </p:cNvSpPr>
          <p:nvPr>
            <p:ph type="sldNum" sz="quarter" idx="5"/>
          </p:nvPr>
        </p:nvSpPr>
        <p:spPr bwMode="auto">
          <a:xfrm>
            <a:off x="3897513" y="8829675"/>
            <a:ext cx="2982742"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cs typeface="+mn-cs"/>
              </a:defRPr>
            </a:lvl1pPr>
          </a:lstStyle>
          <a:p>
            <a:pPr>
              <a:defRPr/>
            </a:pPr>
            <a:fld id="{A6EB9C30-E947-4182-BC8B-DE28CB6C762A}" type="slidenum">
              <a:rPr lang="en-US"/>
              <a:pPr>
                <a:defRPr/>
              </a:pPr>
              <a:t>‹#›</a:t>
            </a:fld>
            <a:endParaRPr lang="en-US" dirty="0"/>
          </a:p>
        </p:txBody>
      </p:sp>
    </p:spTree>
    <p:extLst>
      <p:ext uri="{BB962C8B-B14F-4D97-AF65-F5344CB8AC3E}">
        <p14:creationId xmlns:p14="http://schemas.microsoft.com/office/powerpoint/2010/main" val="19026569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pPr/>
              <a:t>1</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t>Introduction to Class</a:t>
            </a:r>
          </a:p>
        </p:txBody>
      </p:sp>
    </p:spTree>
    <p:extLst>
      <p:ext uri="{BB962C8B-B14F-4D97-AF65-F5344CB8AC3E}">
        <p14:creationId xmlns:p14="http://schemas.microsoft.com/office/powerpoint/2010/main" val="2900272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47</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090180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F01D1E79-8CA7-40F2-A4E2-B81B1951D048}" type="slidenum">
              <a:rPr lang="en-US" smtClean="0"/>
              <a:pPr/>
              <a:t>49</a:t>
            </a:fld>
            <a:endParaRPr lang="en-US"/>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965763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63E083-724B-4018-819E-3B00EF20AF0B}" type="slidenum">
              <a:rPr lang="en-US" sz="1200"/>
              <a:pPr algn="r"/>
              <a:t>50</a:t>
            </a:fld>
            <a:endParaRPr lang="en-US" sz="120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71400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52</a:t>
            </a:fld>
            <a:endParaRPr lang="en-US"/>
          </a:p>
        </p:txBody>
      </p:sp>
    </p:spTree>
    <p:extLst>
      <p:ext uri="{BB962C8B-B14F-4D97-AF65-F5344CB8AC3E}">
        <p14:creationId xmlns:p14="http://schemas.microsoft.com/office/powerpoint/2010/main" val="1296908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53</a:t>
            </a:fld>
            <a:endParaRPr lang="en-US"/>
          </a:p>
        </p:txBody>
      </p:sp>
    </p:spTree>
    <p:extLst>
      <p:ext uri="{BB962C8B-B14F-4D97-AF65-F5344CB8AC3E}">
        <p14:creationId xmlns:p14="http://schemas.microsoft.com/office/powerpoint/2010/main" val="230239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54</a:t>
            </a:fld>
            <a:endParaRPr lang="en-US"/>
          </a:p>
        </p:txBody>
      </p:sp>
    </p:spTree>
    <p:extLst>
      <p:ext uri="{BB962C8B-B14F-4D97-AF65-F5344CB8AC3E}">
        <p14:creationId xmlns:p14="http://schemas.microsoft.com/office/powerpoint/2010/main" val="110144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66</a:t>
            </a:fld>
            <a:endParaRPr lang="en-US"/>
          </a:p>
        </p:txBody>
      </p:sp>
    </p:spTree>
    <p:extLst>
      <p:ext uri="{BB962C8B-B14F-4D97-AF65-F5344CB8AC3E}">
        <p14:creationId xmlns:p14="http://schemas.microsoft.com/office/powerpoint/2010/main" val="2251710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67</a:t>
            </a:fld>
            <a:endParaRPr lang="en-US"/>
          </a:p>
        </p:txBody>
      </p:sp>
    </p:spTree>
    <p:extLst>
      <p:ext uri="{BB962C8B-B14F-4D97-AF65-F5344CB8AC3E}">
        <p14:creationId xmlns:p14="http://schemas.microsoft.com/office/powerpoint/2010/main" val="1146155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68</a:t>
            </a:fld>
            <a:endParaRPr lang="en-US"/>
          </a:p>
        </p:txBody>
      </p:sp>
    </p:spTree>
    <p:extLst>
      <p:ext uri="{BB962C8B-B14F-4D97-AF65-F5344CB8AC3E}">
        <p14:creationId xmlns:p14="http://schemas.microsoft.com/office/powerpoint/2010/main" val="1558857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74</a:t>
            </a:fld>
            <a:endParaRPr lang="en-US"/>
          </a:p>
        </p:txBody>
      </p:sp>
    </p:spTree>
    <p:extLst>
      <p:ext uri="{BB962C8B-B14F-4D97-AF65-F5344CB8AC3E}">
        <p14:creationId xmlns:p14="http://schemas.microsoft.com/office/powerpoint/2010/main" val="1013108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866D69A-F065-4202-BB6F-EF43855DCDE2}" type="slidenum">
              <a:rPr lang="en-US" sz="1200"/>
              <a:pPr algn="r"/>
              <a:t>20</a:t>
            </a:fld>
            <a:endParaRPr lang="en-US"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52815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Barriers, Planters, </a:t>
            </a:r>
            <a:r>
              <a:rPr lang="en-US" dirty="0" err="1"/>
              <a:t>etc</a:t>
            </a:r>
            <a:r>
              <a:rPr lang="en-US" dirty="0"/>
              <a:t> can increase</a:t>
            </a:r>
            <a:r>
              <a:rPr lang="en-US" baseline="0" dirty="0"/>
              <a:t> distance to facilities reducing cost of hardening structure / visual vs. </a:t>
            </a:r>
            <a:r>
              <a:rPr lang="en-US" baseline="0"/>
              <a:t>blast walls</a:t>
            </a:r>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77</a:t>
            </a:fld>
            <a:endParaRPr lang="en-US"/>
          </a:p>
        </p:txBody>
      </p:sp>
    </p:spTree>
    <p:extLst>
      <p:ext uri="{BB962C8B-B14F-4D97-AF65-F5344CB8AC3E}">
        <p14:creationId xmlns:p14="http://schemas.microsoft.com/office/powerpoint/2010/main" val="3757309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80</a:t>
            </a:fld>
            <a:endParaRPr lang="en-US"/>
          </a:p>
        </p:txBody>
      </p:sp>
    </p:spTree>
    <p:extLst>
      <p:ext uri="{BB962C8B-B14F-4D97-AF65-F5344CB8AC3E}">
        <p14:creationId xmlns:p14="http://schemas.microsoft.com/office/powerpoint/2010/main" val="3931998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81</a:t>
            </a:fld>
            <a:endParaRPr lang="en-US"/>
          </a:p>
        </p:txBody>
      </p:sp>
    </p:spTree>
    <p:extLst>
      <p:ext uri="{BB962C8B-B14F-4D97-AF65-F5344CB8AC3E}">
        <p14:creationId xmlns:p14="http://schemas.microsoft.com/office/powerpoint/2010/main" val="2799507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82</a:t>
            </a:fld>
            <a:endParaRPr lang="en-US"/>
          </a:p>
        </p:txBody>
      </p:sp>
    </p:spTree>
    <p:extLst>
      <p:ext uri="{BB962C8B-B14F-4D97-AF65-F5344CB8AC3E}">
        <p14:creationId xmlns:p14="http://schemas.microsoft.com/office/powerpoint/2010/main" val="245087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89</a:t>
            </a:fld>
            <a:endParaRPr lang="en-US"/>
          </a:p>
        </p:txBody>
      </p:sp>
    </p:spTree>
    <p:extLst>
      <p:ext uri="{BB962C8B-B14F-4D97-AF65-F5344CB8AC3E}">
        <p14:creationId xmlns:p14="http://schemas.microsoft.com/office/powerpoint/2010/main" val="3593783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93</a:t>
            </a:fld>
            <a:endParaRPr lang="en-US" dirty="0"/>
          </a:p>
        </p:txBody>
      </p:sp>
    </p:spTree>
    <p:extLst>
      <p:ext uri="{BB962C8B-B14F-4D97-AF65-F5344CB8AC3E}">
        <p14:creationId xmlns:p14="http://schemas.microsoft.com/office/powerpoint/2010/main" val="4162536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85552CBA-9261-41A4-A70E-25849DD875C3}" type="slidenum">
              <a:rPr lang="en-US" smtClean="0"/>
              <a:pPr/>
              <a:t>94</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2150345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95</a:t>
            </a:fld>
            <a:endParaRPr lang="en-US" dirty="0"/>
          </a:p>
        </p:txBody>
      </p:sp>
    </p:spTree>
    <p:extLst>
      <p:ext uri="{BB962C8B-B14F-4D97-AF65-F5344CB8AC3E}">
        <p14:creationId xmlns:p14="http://schemas.microsoft.com/office/powerpoint/2010/main" val="3538139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B9E66880-9E25-43DF-8E35-7A36D05389E8}" type="slidenum">
              <a:rPr lang="en-US" smtClean="0"/>
              <a:pPr/>
              <a:t>96</a:t>
            </a:fld>
            <a:endParaRPr lang="en-US" dirty="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29708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9E59E15E-B994-4EAD-8FE8-8771604A10A3}" type="slidenum">
              <a:rPr lang="en-US" smtClean="0">
                <a:solidFill>
                  <a:prstClr val="black"/>
                </a:solidFill>
              </a:rPr>
              <a:pPr/>
              <a:t>97</a:t>
            </a:fld>
            <a:endParaRPr lang="en-US" dirty="0">
              <a:solidFill>
                <a:prstClr val="black"/>
              </a:solidFill>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90690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 of 5513 when custody of keys is transferred between authorized personnel. Alt Armorer signs for keys when taking the vault.</a:t>
            </a:r>
          </a:p>
          <a:p>
            <a:pPr marL="171450" indent="-171450">
              <a:buFont typeface="Arial" panose="020B0604020202020204" pitchFamily="34" charset="0"/>
              <a:buChar char="•"/>
            </a:pPr>
            <a:r>
              <a:rPr lang="en-US" dirty="0"/>
              <a:t>When identified that keys are sign by other Armorer…must take possession back by signing for them.</a:t>
            </a:r>
          </a:p>
          <a:p>
            <a:pPr marL="171450" indent="-171450">
              <a:buFont typeface="Arial" panose="020B0604020202020204" pitchFamily="34" charset="0"/>
              <a:buChar char="•"/>
            </a:pPr>
            <a:r>
              <a:rPr lang="en-US" dirty="0"/>
              <a:t>Pre-sign in the event their not present for next time. </a:t>
            </a:r>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A6EB9C30-E947-4182-BC8B-DE28CB6C762A}" type="slidenum">
              <a:rPr lang="en-US" smtClean="0"/>
              <a:pPr>
                <a:defRPr/>
              </a:pPr>
              <a:t>23</a:t>
            </a:fld>
            <a:endParaRPr lang="en-US" dirty="0"/>
          </a:p>
        </p:txBody>
      </p:sp>
    </p:spTree>
    <p:extLst>
      <p:ext uri="{BB962C8B-B14F-4D97-AF65-F5344CB8AC3E}">
        <p14:creationId xmlns:p14="http://schemas.microsoft.com/office/powerpoint/2010/main" val="2827467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98</a:t>
            </a:fld>
            <a:endParaRPr lang="en-US" dirty="0"/>
          </a:p>
        </p:txBody>
      </p:sp>
    </p:spTree>
    <p:extLst>
      <p:ext uri="{BB962C8B-B14F-4D97-AF65-F5344CB8AC3E}">
        <p14:creationId xmlns:p14="http://schemas.microsoft.com/office/powerpoint/2010/main" val="2198186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99</a:t>
            </a:fld>
            <a:endParaRPr lang="en-US" dirty="0"/>
          </a:p>
        </p:txBody>
      </p:sp>
    </p:spTree>
    <p:extLst>
      <p:ext uri="{BB962C8B-B14F-4D97-AF65-F5344CB8AC3E}">
        <p14:creationId xmlns:p14="http://schemas.microsoft.com/office/powerpoint/2010/main" val="2871270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100</a:t>
            </a:fld>
            <a:endParaRPr lang="en-US" dirty="0"/>
          </a:p>
        </p:txBody>
      </p:sp>
    </p:spTree>
    <p:extLst>
      <p:ext uri="{BB962C8B-B14F-4D97-AF65-F5344CB8AC3E}">
        <p14:creationId xmlns:p14="http://schemas.microsoft.com/office/powerpoint/2010/main" val="2354625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94A38448-6EED-4D08-881F-F88D3B920939}" type="slidenum">
              <a:rPr lang="en-US" smtClean="0"/>
              <a:pPr/>
              <a:t>101</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2484152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103</a:t>
            </a:fld>
            <a:endParaRPr lang="en-US" dirty="0"/>
          </a:p>
        </p:txBody>
      </p:sp>
    </p:spTree>
    <p:extLst>
      <p:ext uri="{BB962C8B-B14F-4D97-AF65-F5344CB8AC3E}">
        <p14:creationId xmlns:p14="http://schemas.microsoft.com/office/powerpoint/2010/main" val="597762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104</a:t>
            </a:fld>
            <a:endParaRPr lang="en-US" dirty="0"/>
          </a:p>
        </p:txBody>
      </p:sp>
    </p:spTree>
    <p:extLst>
      <p:ext uri="{BB962C8B-B14F-4D97-AF65-F5344CB8AC3E}">
        <p14:creationId xmlns:p14="http://schemas.microsoft.com/office/powerpoint/2010/main" val="2363559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A35DC-400A-4B57-9DE4-EDED0AF0BED3}" type="slidenum">
              <a:rPr lang="en-US" smtClean="0"/>
              <a:pPr/>
              <a:t>105</a:t>
            </a:fld>
            <a:endParaRPr lang="en-US"/>
          </a:p>
        </p:txBody>
      </p:sp>
    </p:spTree>
    <p:extLst>
      <p:ext uri="{BB962C8B-B14F-4D97-AF65-F5344CB8AC3E}">
        <p14:creationId xmlns:p14="http://schemas.microsoft.com/office/powerpoint/2010/main" val="1442961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3AF99-033C-4B22-BC4F-32CE2D269336}" type="slidenum">
              <a:rPr lang="en-US" smtClean="0"/>
              <a:t>107</a:t>
            </a:fld>
            <a:endParaRPr lang="en-US" dirty="0"/>
          </a:p>
        </p:txBody>
      </p:sp>
    </p:spTree>
    <p:extLst>
      <p:ext uri="{BB962C8B-B14F-4D97-AF65-F5344CB8AC3E}">
        <p14:creationId xmlns:p14="http://schemas.microsoft.com/office/powerpoint/2010/main" val="313362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40</a:t>
            </a:fld>
            <a:endParaRPr 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20190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42</a:t>
            </a:fld>
            <a:endParaRPr 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597648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A35DC-400A-4B57-9DE4-EDED0AF0BED3}" type="slidenum">
              <a:rPr lang="en-US" smtClean="0"/>
              <a:pPr/>
              <a:t>43</a:t>
            </a:fld>
            <a:endParaRPr lang="en-US"/>
          </a:p>
        </p:txBody>
      </p:sp>
    </p:spTree>
    <p:extLst>
      <p:ext uri="{BB962C8B-B14F-4D97-AF65-F5344CB8AC3E}">
        <p14:creationId xmlns:p14="http://schemas.microsoft.com/office/powerpoint/2010/main" val="192388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F290FC90-1CA9-4330-B300-E605D8ABB6CA}" type="slidenum">
              <a:rPr lang="en-US" smtClean="0"/>
              <a:pPr/>
              <a:t>44</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82293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EA9534DF-FF4A-44E5-B5D7-1287BDFA8E17}" type="slidenum">
              <a:rPr lang="en-US" smtClean="0"/>
              <a:pPr/>
              <a:t>45</a:t>
            </a:fld>
            <a:endParaRPr lang="en-US"/>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412659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46</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3844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F5594E52-0F4F-4D98-847E-8FF1CEFFBB53}" type="slidenum">
              <a:rPr lang="en-US"/>
              <a:pPr>
                <a:defRPr/>
              </a:pPr>
              <a:t>‹#›</a:t>
            </a:fld>
            <a:r>
              <a:rPr lang="en-US" dirty="0"/>
              <a:t>  OF 11</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740AEB03-DE70-4788-9AFC-63B81AC65D13}" type="slidenum">
              <a:rPr lang="en-US"/>
              <a:pPr>
                <a:defRPr/>
              </a:pPr>
              <a:t>‹#›</a:t>
            </a:fld>
            <a:r>
              <a:rPr lang="en-US" dirty="0"/>
              <a:t>  OF 11</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3E83A29-BE59-4575-A4AD-2FF6A047C588}" type="slidenum">
              <a:rPr lang="en-US"/>
              <a:pPr>
                <a:defRPr/>
              </a:pPr>
              <a:t>‹#›</a:t>
            </a:fld>
            <a:r>
              <a:rPr lang="en-US" dirty="0"/>
              <a:t>  OF 11</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9B142D10-286F-4F64-98DA-9C2598E56B79}" type="slidenum">
              <a:rPr lang="en-US"/>
              <a:pPr>
                <a:defRPr/>
              </a:pPr>
              <a:t>‹#›</a:t>
            </a:fld>
            <a:r>
              <a:rPr lang="en-US" dirty="0"/>
              <a:t>  OF 11</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AF8EE908-92BD-40BF-9908-3DBB740F5738}" type="slidenum">
              <a:rPr lang="en-US"/>
              <a:pPr>
                <a:defRPr/>
              </a:pPr>
              <a:t>‹#›</a:t>
            </a:fld>
            <a:r>
              <a:rPr lang="en-US" dirty="0"/>
              <a:t>  OF 11</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55C1C0A3-75DC-4FE0-85AB-8EBED03D983B}" type="slidenum">
              <a:rPr lang="en-US"/>
              <a:pPr>
                <a:defRPr/>
              </a:pPr>
              <a:t>‹#›</a:t>
            </a:fld>
            <a:r>
              <a:rPr lang="en-US" dirty="0"/>
              <a:t>  OF 11</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5103DDF9-764E-4999-AE1F-F70E48261C1D}" type="slidenum">
              <a:rPr lang="en-US"/>
              <a:pPr>
                <a:defRPr/>
              </a:pPr>
              <a:t>‹#›</a:t>
            </a:fld>
            <a:r>
              <a:rPr lang="en-US" dirty="0"/>
              <a:t>  OF 11</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3F0CD0B7-707F-4872-B82A-7DCA94543757}" type="slidenum">
              <a:rPr lang="en-US"/>
              <a:pPr>
                <a:defRPr/>
              </a:pPr>
              <a:t>‹#›</a:t>
            </a:fld>
            <a:r>
              <a:rPr lang="en-US" dirty="0"/>
              <a:t>  OF 11</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196DFE48-EB86-46D7-B7A9-4C76B6DCA691}" type="slidenum">
              <a:rPr lang="en-US"/>
              <a:pPr>
                <a:defRPr/>
              </a:pPr>
              <a:t>‹#›</a:t>
            </a:fld>
            <a:r>
              <a:rPr lang="en-US" dirty="0"/>
              <a:t>  OF 11</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0332" t="9525" b="13333"/>
          <a:stretch>
            <a:fillRect/>
          </a:stretch>
        </p:blipFill>
        <p:spPr bwMode="auto">
          <a:xfrm>
            <a:off x="2133600" y="228600"/>
            <a:ext cx="5580063" cy="61722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pPr>
              <a:defRPr/>
            </a:pPr>
            <a:fld id="{2FE9697C-E412-40E7-9894-2CAB6A9982AB}" type="slidenum">
              <a:rPr lang="en-US"/>
              <a:pPr>
                <a:defRPr/>
              </a:pPr>
              <a:t>‹#›</a:t>
            </a:fld>
            <a:r>
              <a:rPr lang="en-US" dirty="0"/>
              <a:t>  OF 11</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2781" t="11429" r="14973" b="13333"/>
          <a:stretch>
            <a:fillRect/>
          </a:stretch>
        </p:blipFill>
        <p:spPr bwMode="auto">
          <a:xfrm>
            <a:off x="2286000" y="381000"/>
            <a:ext cx="4495800" cy="6019800"/>
          </a:xfrm>
          <a:prstGeom prst="rect">
            <a:avLst/>
          </a:prstGeom>
          <a:noFill/>
          <a:ln w="9525">
            <a:noFill/>
            <a:miter lim="800000"/>
            <a:headEnd/>
            <a:tailEnd/>
          </a:ln>
        </p:spPr>
      </p:pic>
      <p:sp>
        <p:nvSpPr>
          <p:cNvPr id="3" name="Rectangle 2"/>
          <p:cNvSpPr>
            <a:spLocks noGrp="1" noChangeArrowheads="1"/>
          </p:cNvSpPr>
          <p:nvPr>
            <p:ph type="sldNum" sz="quarter" idx="10"/>
          </p:nvPr>
        </p:nvSpPr>
        <p:spPr/>
        <p:txBody>
          <a:bodyPr/>
          <a:lstStyle>
            <a:lvl1pPr>
              <a:defRPr/>
            </a:lvl1pPr>
          </a:lstStyle>
          <a:p>
            <a:pPr>
              <a:defRPr/>
            </a:pPr>
            <a:fld id="{F8C47801-D4DD-4D50-A10F-23D0DA7BF071}" type="slidenum">
              <a:rPr lang="en-US"/>
              <a:pPr>
                <a:defRPr/>
              </a:pPr>
              <a:t>‹#›</a:t>
            </a:fld>
            <a:r>
              <a:rPr lang="en-US" dirty="0"/>
              <a:t>  OF 11</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97088EE4-5AE0-471D-90EC-C06F8AE4407E}" type="slidenum">
              <a:rPr lang="en-US"/>
              <a:pPr>
                <a:defRPr/>
              </a:pPr>
              <a:t>‹#›</a:t>
            </a:fld>
            <a:r>
              <a:rPr lang="en-US" dirty="0"/>
              <a:t>  OF 11</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B07683BE-10F9-4B9D-89E7-A5FD0AA15D63}" type="slidenum">
              <a:rPr lang="en-US"/>
              <a:pPr>
                <a:defRPr/>
              </a:pPr>
              <a:t>‹#›</a:t>
            </a:fld>
            <a:r>
              <a:rPr lang="en-US" dirty="0"/>
              <a:t>  OF 11</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179E6AFB-BA56-4201-8770-916EDF7C7110}" type="slidenum">
              <a:rPr lang="en-US"/>
              <a:pPr>
                <a:defRPr/>
              </a:pPr>
              <a:t>‹#›</a:t>
            </a:fld>
            <a:r>
              <a:rPr lang="en-US" dirty="0"/>
              <a:t>  OF 11</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BCC7BF06-0355-405E-9B5E-7AEE0D64CFCA}" type="slidenum">
              <a:rPr lang="en-US"/>
              <a:pPr>
                <a:defRPr/>
              </a:pPr>
              <a:t>‹#›</a:t>
            </a:fld>
            <a:r>
              <a:rPr lang="en-US" dirty="0"/>
              <a:t>  OF 11</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631636BD-CA73-4AF3-8C8B-D1B4559B7AD0}" type="slidenum">
              <a:rPr lang="en-US"/>
              <a:pPr>
                <a:defRPr/>
              </a:pPr>
              <a:t>‹#›</a:t>
            </a:fld>
            <a:r>
              <a:rPr lang="en-US" dirty="0"/>
              <a:t>  OF 11</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A10B2D2E-A0C5-45FA-AED3-C9406351D81C}" type="slidenum">
              <a:rPr lang="en-US"/>
              <a:pPr>
                <a:defRPr/>
              </a:pPr>
              <a:t>‹#›</a:t>
            </a:fld>
            <a:r>
              <a:rPr lang="en-US" dirty="0"/>
              <a:t>  OF 11</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6297182-419C-413F-9907-5C101FB64E2B}" type="slidenum">
              <a:rPr lang="en-US"/>
              <a:pPr>
                <a:defRPr/>
              </a:pPr>
              <a:t>‹#›</a:t>
            </a:fld>
            <a:r>
              <a:rPr lang="en-US" dirty="0"/>
              <a:t>  OF 11</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196F7945-7515-46BD-869F-E9D24B3445AF}" type="slidenum">
              <a:rPr lang="en-US"/>
              <a:pPr>
                <a:defRPr/>
              </a:pPr>
              <a:t>‹#›</a:t>
            </a:fld>
            <a:r>
              <a:rPr lang="en-US" dirty="0"/>
              <a:t>  OF 11</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217D7DF0-6D3D-4892-8DEB-11031DC9B64F}" type="slidenum">
              <a:rPr lang="en-US"/>
              <a:pPr>
                <a:defRPr/>
              </a:pPr>
              <a:t>‹#›</a:t>
            </a:fld>
            <a:r>
              <a:rPr lang="en-US" dirty="0"/>
              <a:t>  OF 11</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2158B0A5-4230-4797-9C5B-2FE1AEE5A94E}" type="slidenum">
              <a:rPr lang="en-US"/>
              <a:pPr>
                <a:defRPr/>
              </a:pPr>
              <a:t>‹#›</a:t>
            </a:fld>
            <a:r>
              <a:rPr lang="en-US" dirty="0"/>
              <a:t>  OF 11</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C0C5BCE7-EED3-40C4-8D7A-BE826D9D662D}" type="slidenum">
              <a:rPr lang="en-US"/>
              <a:pPr>
                <a:defRPr/>
              </a:pPr>
              <a:t>‹#›</a:t>
            </a:fld>
            <a:r>
              <a:rPr lang="en-US" dirty="0"/>
              <a:t>  OF 11</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54075" y="381000"/>
            <a:ext cx="7391400" cy="6096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086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D0CF91C6-8E7D-4C6E-BC14-946D2A39DA23}" type="slidenum">
              <a:rPr lang="en-US"/>
              <a:pPr>
                <a:defRPr/>
              </a:pPr>
              <a:t>‹#›</a:t>
            </a:fld>
            <a:r>
              <a:rPr lang="en-US" dirty="0"/>
              <a:t>  OF 11</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79BAB7EA-0BEA-4AFE-81EB-45E0AC9A1B0F}" type="slidenum">
              <a:rPr lang="en-US"/>
              <a:pPr>
                <a:defRPr/>
              </a:pPr>
              <a:t>‹#›</a:t>
            </a:fld>
            <a:r>
              <a:rPr lang="en-US" dirty="0"/>
              <a:t>  OF 11</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4C38FC16-840B-40D4-B8D9-B36B3F97CB41}" type="slidenum">
              <a:rPr lang="en-US"/>
              <a:pPr>
                <a:defRPr/>
              </a:pPr>
              <a:t>‹#›</a:t>
            </a:fld>
            <a:r>
              <a:rPr lang="en-US" dirty="0"/>
              <a:t>  OF 11</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84EBA1DA-F0F1-4419-8F81-9A5D91279F09}" type="slidenum">
              <a:rPr lang="en-US"/>
              <a:pPr>
                <a:defRPr/>
              </a:pPr>
              <a:t>‹#›</a:t>
            </a:fld>
            <a:r>
              <a:rPr lang="en-US" dirty="0"/>
              <a:t>  OF 11</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D951950-B108-4A0A-B06D-4A9595A57A91}" type="slidenum">
              <a:rPr lang="en-US"/>
              <a:pPr>
                <a:defRPr/>
              </a:pPr>
              <a:t>‹#›</a:t>
            </a:fld>
            <a:r>
              <a:rPr lang="en-US" dirty="0"/>
              <a:t>  OF 11</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71400132-EE82-49B4-9B5A-38AE5CB1C22A}" type="slidenum">
              <a:rPr lang="en-US"/>
              <a:pPr>
                <a:defRPr/>
              </a:pPr>
              <a:t>‹#›</a:t>
            </a:fld>
            <a:r>
              <a:rPr lang="en-US" dirty="0"/>
              <a:t>  OF 11</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9378E405-8042-4684-9332-B8B11AF3772D}" type="slidenum">
              <a:rPr lang="en-US"/>
              <a:pPr>
                <a:defRPr/>
              </a:pPr>
              <a:t>‹#›</a:t>
            </a:fld>
            <a:r>
              <a:rPr lang="en-US" dirty="0"/>
              <a:t>  OF 11</a:t>
            </a: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969E4AA0-7FE6-4E6E-BE1C-A2A4670E5656}" type="slidenum">
              <a:rPr lang="en-US"/>
              <a:pPr>
                <a:defRPr/>
              </a:pPr>
              <a:t>‹#›</a:t>
            </a:fld>
            <a:r>
              <a:rPr lang="en-US" dirty="0"/>
              <a:t>  OF 11</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9DC4738D-176D-4A92-8D12-4F4752AB47F2}" type="slidenum">
              <a:rPr lang="en-US"/>
              <a:pPr>
                <a:defRPr/>
              </a:pPr>
              <a:t>‹#›</a:t>
            </a:fld>
            <a:r>
              <a:rPr lang="en-US" dirty="0"/>
              <a:t>  OF 11</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2A043D9D-0946-408F-BB58-412328D40CE7}" type="slidenum">
              <a:rPr lang="en-US"/>
              <a:pPr>
                <a:defRPr/>
              </a:pPr>
              <a:t>‹#›</a:t>
            </a:fld>
            <a:r>
              <a:rPr lang="en-US" dirty="0"/>
              <a:t>  OF 11</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54075" y="381000"/>
            <a:ext cx="7391400" cy="6096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Tree>
    <p:extLst>
      <p:ext uri="{BB962C8B-B14F-4D97-AF65-F5344CB8AC3E}">
        <p14:creationId xmlns:p14="http://schemas.microsoft.com/office/powerpoint/2010/main" val="33689379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C07DD3C4-A566-444E-BE4B-646BC4741528}" type="slidenum">
              <a:rPr lang="en-US"/>
              <a:pPr>
                <a:defRPr/>
              </a:pPr>
              <a:t>‹#›</a:t>
            </a:fld>
            <a:r>
              <a:rPr lang="en-US" dirty="0"/>
              <a:t>  OF 11</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4A1DB795-850B-4E4B-8F94-FC6D058EEDA7}" type="slidenum">
              <a:rPr lang="en-US"/>
              <a:pPr>
                <a:defRPr/>
              </a:pPr>
              <a:t>‹#›</a:t>
            </a:fld>
            <a:r>
              <a:rPr lang="en-US" dirty="0"/>
              <a:t>  OF 11</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5C7F4762-21D9-4E6C-9E93-2F0D2BCBEE6C}" type="slidenum">
              <a:rPr lang="en-US"/>
              <a:pPr>
                <a:defRPr/>
              </a:pPr>
              <a:t>‹#›</a:t>
            </a:fld>
            <a:r>
              <a:rPr lang="en-US" dirty="0"/>
              <a:t>  OF 11</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1D2413F8-9328-4F5D-AC5E-A7A958898342}" type="slidenum">
              <a:rPr lang="en-US"/>
              <a:pPr>
                <a:defRPr/>
              </a:pPr>
              <a:t>‹#›</a:t>
            </a:fld>
            <a:r>
              <a:rPr lang="en-US" dirty="0"/>
              <a:t>  OF 11</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8A729902-9AEC-4A75-BFAC-3C44BAAC5642}" type="slidenum">
              <a:rPr lang="en-US"/>
              <a:pPr>
                <a:defRPr/>
              </a:pPr>
              <a:t>‹#›</a:t>
            </a:fld>
            <a:r>
              <a:rPr lang="en-US" dirty="0"/>
              <a:t>  OF 11</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3A66285C-F61F-41FD-AF41-F80BCB835CAA}" type="slidenum">
              <a:rPr lang="en-US"/>
              <a:pPr>
                <a:defRPr/>
              </a:pPr>
              <a:t>‹#›</a:t>
            </a:fld>
            <a:r>
              <a:rPr lang="en-US" dirty="0"/>
              <a:t>  OF 11</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8E7D0112-9422-40A1-BC19-566FF4737B72}"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7A5B0AA3-008A-4F46-8118-19B8F66663B1}"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C9209F8A-F180-4F2F-93E9-02DC996718AB}"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07BE59F4-9C0C-4068-A1D5-60A508C47756}"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B2BAB4A3-DD4D-4871-830E-6956DE2C6D9F}" type="slidenum">
              <a:rPr lang="en-US"/>
              <a:pPr>
                <a:defRPr/>
              </a:pPr>
              <a:t>‹#›</a:t>
            </a:fld>
            <a:r>
              <a:rPr lang="en-US" dirty="0"/>
              <a:t>  OF 11</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1318EE13-BE89-42F5-B750-B0A8BD395B70}"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DE259B61-9B11-4DE5-80D7-659701938765}"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7D756B4F-05EF-4D28-94B5-067F6018EAB0}"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61B90CCC-116E-4E0C-88E3-FB66624F8AA1}"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409483A4-0A0A-4A58-A74D-477535A68668}"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6F060C95-F5EA-4765-B744-49BE3682FBEA}"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DA8E1A8F-D1FF-4054-85DA-004BAA1269AF}"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4D53E857-5DB4-46F5-9033-8BAAABA23C69}"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8BEA62A-D0D1-4211-8E7D-75F5F5092999}"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8EF1F7A3-3CE0-4A80-9986-F3A5D91AD7A2}"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CB63ABC-9F84-4AA0-A523-80BF2EB9BEFF}" type="slidenum">
              <a:rPr lang="en-US"/>
              <a:pPr>
                <a:defRPr/>
              </a:pPr>
              <a:t>‹#›</a:t>
            </a:fld>
            <a:r>
              <a:rPr lang="en-US" dirty="0"/>
              <a:t>  OF 11</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5471AFE8-1012-403B-B48F-9185EC6DC418}"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A179FD48-F9EE-4441-BCC1-E5F68EDEF876}"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F90BD400-DB1D-435E-8558-EE16F95B4148}"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C8834366-1359-481D-AD72-8806B41ED4F0}"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FA36A780-6CDB-4CA0-81B4-0F47980735E9}"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DF7F797D-EB2F-4B77-8DBC-AA80E0757343}"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530C791-7DB6-4566-AD88-CA686D653CF5}"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648F217A-0FD6-40D1-8C5C-67926AE4A1C9}"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90A38ADF-8FDB-4256-88FE-AA0E39278F4B}" type="slidenum">
              <a:rPr lang="en-US" altLang="en-US"/>
              <a:pPr>
                <a:defRPr/>
              </a:pPr>
              <a:t>‹#›</a:t>
            </a:fld>
            <a:r>
              <a:rPr lang="en-US" altLang="en-US"/>
              <a:t>  OF 11</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42058B0-4ED2-400F-B0A0-972E509171E5}" type="slidenum">
              <a:rPr lang="en-US" altLang="en-US"/>
              <a:pPr>
                <a:defRPr/>
              </a:pPr>
              <a:t>‹#›</a:t>
            </a:fld>
            <a:r>
              <a:rPr lang="en-US" altLang="en-US"/>
              <a:t>  OF 11</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39767075-E890-4D20-976C-64B5AD84161E}" type="slidenum">
              <a:rPr lang="en-US"/>
              <a:pPr>
                <a:defRPr/>
              </a:pPr>
              <a:t>‹#›</a:t>
            </a:fld>
            <a:r>
              <a:rPr lang="en-US" dirty="0"/>
              <a:t>  OF 11</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660E9298-B61A-4F75-B5ED-FC59DE725062}" type="slidenum">
              <a:rPr lang="en-US" altLang="en-US"/>
              <a:pPr>
                <a:defRPr/>
              </a:pPr>
              <a:t>‹#›</a:t>
            </a:fld>
            <a:r>
              <a:rPr lang="en-US" altLang="en-US"/>
              <a:t>  OF 11</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6D7AAA03-2488-47BC-AB72-B7484D80BE37}" type="slidenum">
              <a:rPr lang="en-US" altLang="en-US"/>
              <a:pPr>
                <a:defRPr/>
              </a:pPr>
              <a:t>‹#›</a:t>
            </a:fld>
            <a:r>
              <a:rPr lang="en-US" altLang="en-US"/>
              <a:t>  OF 11</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76D44372-E4B7-476B-B4A7-F8027E424FCA}" type="slidenum">
              <a:rPr lang="en-US" altLang="en-US"/>
              <a:pPr>
                <a:defRPr/>
              </a:pPr>
              <a:t>‹#›</a:t>
            </a:fld>
            <a:r>
              <a:rPr lang="en-US" altLang="en-US"/>
              <a:t>  OF 11</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0332" t="9525" b="13333"/>
          <a:stretch>
            <a:fillRect/>
          </a:stretch>
        </p:blipFill>
        <p:spPr bwMode="auto">
          <a:xfrm>
            <a:off x="2133600" y="228600"/>
            <a:ext cx="5580063" cy="61722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pPr>
              <a:defRPr/>
            </a:pPr>
            <a:fld id="{7F44369D-C77A-4580-8894-43D828C864F0}" type="slidenum">
              <a:rPr lang="en-US" altLang="en-US"/>
              <a:pPr>
                <a:defRPr/>
              </a:pPr>
              <a:t>‹#›</a:t>
            </a:fld>
            <a:r>
              <a:rPr lang="en-US" altLang="en-US"/>
              <a:t>  OF 11</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2781" t="11429" r="14973" b="13333"/>
          <a:stretch>
            <a:fillRect/>
          </a:stretch>
        </p:blipFill>
        <p:spPr bwMode="auto">
          <a:xfrm>
            <a:off x="2286000" y="381000"/>
            <a:ext cx="4495800" cy="6019800"/>
          </a:xfrm>
          <a:prstGeom prst="rect">
            <a:avLst/>
          </a:prstGeom>
          <a:noFill/>
          <a:ln w="9525">
            <a:noFill/>
            <a:miter lim="800000"/>
            <a:headEnd/>
            <a:tailEnd/>
          </a:ln>
        </p:spPr>
      </p:pic>
      <p:sp>
        <p:nvSpPr>
          <p:cNvPr id="3" name="Rectangle 2"/>
          <p:cNvSpPr>
            <a:spLocks noGrp="1" noChangeArrowheads="1"/>
          </p:cNvSpPr>
          <p:nvPr>
            <p:ph type="sldNum" sz="quarter" idx="10"/>
          </p:nvPr>
        </p:nvSpPr>
        <p:spPr/>
        <p:txBody>
          <a:bodyPr/>
          <a:lstStyle>
            <a:lvl1pPr>
              <a:defRPr/>
            </a:lvl1pPr>
          </a:lstStyle>
          <a:p>
            <a:pPr>
              <a:defRPr/>
            </a:pPr>
            <a:fld id="{3DA93331-4A5D-4B86-9B29-76F008364C0B}" type="slidenum">
              <a:rPr lang="en-US" altLang="en-US"/>
              <a:pPr>
                <a:defRPr/>
              </a:pPr>
              <a:t>‹#›</a:t>
            </a:fld>
            <a:r>
              <a:rPr lang="en-US" altLang="en-US"/>
              <a:t>  OF 11</a:t>
            </a: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FD494B14-0777-4005-8A3B-FE22D357A30D}" type="slidenum">
              <a:rPr lang="en-US" altLang="en-US"/>
              <a:pPr>
                <a:defRPr/>
              </a:pPr>
              <a:t>‹#›</a:t>
            </a:fld>
            <a:r>
              <a:rPr lang="en-US" altLang="en-US"/>
              <a:t>  OF 11</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3E898185-C460-4AD5-8E90-EF8551254E2D}" type="slidenum">
              <a:rPr lang="en-US" altLang="en-US"/>
              <a:pPr>
                <a:defRPr/>
              </a:pPr>
              <a:t>‹#›</a:t>
            </a:fld>
            <a:r>
              <a:rPr lang="en-US" altLang="en-US"/>
              <a:t>  OF 11</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BB520EEC-0098-4480-996A-125B2C4190BE}" type="slidenum">
              <a:rPr lang="en-US" altLang="en-US"/>
              <a:pPr>
                <a:defRPr/>
              </a:pPr>
              <a:t>‹#›</a:t>
            </a:fld>
            <a:r>
              <a:rPr lang="en-US" altLang="en-US"/>
              <a:t>  OF 11</a:t>
            </a: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7E12C925-F103-4B18-BC42-0E1E8857CD4F}" type="slidenum">
              <a:rPr lang="en-US" altLang="en-US"/>
              <a:pPr>
                <a:defRPr/>
              </a:pPr>
              <a:t>‹#›</a:t>
            </a:fld>
            <a:r>
              <a:rPr lang="en-US" altLang="en-US"/>
              <a:t>  OF 11</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fld id="{F355CA71-07C0-4334-8577-F08C9E6DD339}" type="slidenum">
              <a:rPr lang="en-US" altLang="en-US"/>
              <a:pPr/>
              <a:t>‹#›</a:t>
            </a:fld>
            <a:r>
              <a:rPr lang="en-US" altLang="en-US"/>
              <a:t>  OF 11</a:t>
            </a:r>
          </a:p>
        </p:txBody>
      </p:sp>
    </p:spTree>
    <p:extLst>
      <p:ext uri="{BB962C8B-B14F-4D97-AF65-F5344CB8AC3E}">
        <p14:creationId xmlns:p14="http://schemas.microsoft.com/office/powerpoint/2010/main" val="1919866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0DE44E06-A451-4738-B449-BE859992BE17}" type="slidenum">
              <a:rPr lang="en-US"/>
              <a:pPr>
                <a:defRPr/>
              </a:pPr>
              <a:t>‹#›</a:t>
            </a:fld>
            <a:r>
              <a:rPr lang="en-US" dirty="0"/>
              <a:t>  OF 11</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fld id="{3F65FBAB-30CA-41C9-AF5C-609641F75A62}" type="slidenum">
              <a:rPr lang="en-US" altLang="en-US"/>
              <a:pPr/>
              <a:t>‹#›</a:t>
            </a:fld>
            <a:r>
              <a:rPr lang="en-US" altLang="en-US"/>
              <a:t>  OF 11</a:t>
            </a:r>
          </a:p>
        </p:txBody>
      </p:sp>
    </p:spTree>
    <p:extLst>
      <p:ext uri="{BB962C8B-B14F-4D97-AF65-F5344CB8AC3E}">
        <p14:creationId xmlns:p14="http://schemas.microsoft.com/office/powerpoint/2010/main" val="2348221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fld id="{0AD720B5-EEB8-4BBD-A64A-9F644561BC54}" type="slidenum">
              <a:rPr lang="en-US" altLang="en-US"/>
              <a:pPr/>
              <a:t>‹#›</a:t>
            </a:fld>
            <a:r>
              <a:rPr lang="en-US" altLang="en-US"/>
              <a:t>  OF 11</a:t>
            </a:r>
          </a:p>
        </p:txBody>
      </p:sp>
    </p:spTree>
    <p:extLst>
      <p:ext uri="{BB962C8B-B14F-4D97-AF65-F5344CB8AC3E}">
        <p14:creationId xmlns:p14="http://schemas.microsoft.com/office/powerpoint/2010/main" val="10521909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fld id="{B59ECCF4-022C-46B8-8E8F-24797D92CFD1}" type="slidenum">
              <a:rPr lang="en-US" altLang="en-US"/>
              <a:pPr/>
              <a:t>‹#›</a:t>
            </a:fld>
            <a:r>
              <a:rPr lang="en-US" altLang="en-US"/>
              <a:t>  OF 11</a:t>
            </a:r>
          </a:p>
        </p:txBody>
      </p:sp>
    </p:spTree>
    <p:extLst>
      <p:ext uri="{BB962C8B-B14F-4D97-AF65-F5344CB8AC3E}">
        <p14:creationId xmlns:p14="http://schemas.microsoft.com/office/powerpoint/2010/main" val="42331190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fld id="{97232B56-D4D6-4AF5-B871-3737C945EF55}" type="slidenum">
              <a:rPr lang="en-US" altLang="en-US"/>
              <a:pPr/>
              <a:t>‹#›</a:t>
            </a:fld>
            <a:r>
              <a:rPr lang="en-US" altLang="en-US"/>
              <a:t>  OF 11</a:t>
            </a:r>
          </a:p>
        </p:txBody>
      </p:sp>
    </p:spTree>
    <p:extLst>
      <p:ext uri="{BB962C8B-B14F-4D97-AF65-F5344CB8AC3E}">
        <p14:creationId xmlns:p14="http://schemas.microsoft.com/office/powerpoint/2010/main" val="8478005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332" t="9525" b="13333"/>
          <a:stretch>
            <a:fillRect/>
          </a:stretch>
        </p:blipFill>
        <p:spPr bwMode="auto">
          <a:xfrm>
            <a:off x="2133600" y="228600"/>
            <a:ext cx="55800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fld id="{F25D5BFD-3ACD-47C6-B219-D622074759D3}" type="slidenum">
              <a:rPr lang="en-US" altLang="en-US"/>
              <a:pPr/>
              <a:t>‹#›</a:t>
            </a:fld>
            <a:r>
              <a:rPr lang="en-US" altLang="en-US"/>
              <a:t>  OF 11</a:t>
            </a:r>
          </a:p>
        </p:txBody>
      </p:sp>
    </p:spTree>
    <p:extLst>
      <p:ext uri="{BB962C8B-B14F-4D97-AF65-F5344CB8AC3E}">
        <p14:creationId xmlns:p14="http://schemas.microsoft.com/office/powerpoint/2010/main" val="11075483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2781" t="11429" r="14973" b="13333"/>
          <a:stretch>
            <a:fillRect/>
          </a:stretch>
        </p:blipFill>
        <p:spPr bwMode="auto">
          <a:xfrm>
            <a:off x="2286000" y="381000"/>
            <a:ext cx="449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sldNum" sz="quarter" idx="10"/>
          </p:nvPr>
        </p:nvSpPr>
        <p:spPr/>
        <p:txBody>
          <a:bodyPr/>
          <a:lstStyle>
            <a:lvl1pPr>
              <a:defRPr/>
            </a:lvl1pPr>
          </a:lstStyle>
          <a:p>
            <a:fld id="{85CFD596-E205-4ACE-A9DC-CA8AC31C1499}" type="slidenum">
              <a:rPr lang="en-US" altLang="en-US"/>
              <a:pPr/>
              <a:t>‹#›</a:t>
            </a:fld>
            <a:r>
              <a:rPr lang="en-US" altLang="en-US"/>
              <a:t>  OF 11</a:t>
            </a:r>
          </a:p>
        </p:txBody>
      </p:sp>
    </p:spTree>
    <p:extLst>
      <p:ext uri="{BB962C8B-B14F-4D97-AF65-F5344CB8AC3E}">
        <p14:creationId xmlns:p14="http://schemas.microsoft.com/office/powerpoint/2010/main" val="42665793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A137C8C3-E5BC-4BB7-95CE-455CB8220A8D}" type="slidenum">
              <a:rPr lang="en-US" altLang="en-US"/>
              <a:pPr/>
              <a:t>‹#›</a:t>
            </a:fld>
            <a:r>
              <a:rPr lang="en-US" altLang="en-US"/>
              <a:t>  OF 11</a:t>
            </a:r>
          </a:p>
        </p:txBody>
      </p:sp>
    </p:spTree>
    <p:extLst>
      <p:ext uri="{BB962C8B-B14F-4D97-AF65-F5344CB8AC3E}">
        <p14:creationId xmlns:p14="http://schemas.microsoft.com/office/powerpoint/2010/main" val="4160207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E71BD3F0-C385-411D-A123-AE5FDE03120D}" type="slidenum">
              <a:rPr lang="en-US" altLang="en-US"/>
              <a:pPr/>
              <a:t>‹#›</a:t>
            </a:fld>
            <a:r>
              <a:rPr lang="en-US" altLang="en-US"/>
              <a:t>  OF 11</a:t>
            </a:r>
          </a:p>
        </p:txBody>
      </p:sp>
    </p:spTree>
    <p:extLst>
      <p:ext uri="{BB962C8B-B14F-4D97-AF65-F5344CB8AC3E}">
        <p14:creationId xmlns:p14="http://schemas.microsoft.com/office/powerpoint/2010/main" val="6645548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2933FD9C-022E-4DEB-9B52-8C4B9187CA45}" type="slidenum">
              <a:rPr lang="en-US" altLang="en-US"/>
              <a:pPr/>
              <a:t>‹#›</a:t>
            </a:fld>
            <a:r>
              <a:rPr lang="en-US" altLang="en-US"/>
              <a:t>  OF 11</a:t>
            </a:r>
          </a:p>
        </p:txBody>
      </p:sp>
    </p:spTree>
    <p:extLst>
      <p:ext uri="{BB962C8B-B14F-4D97-AF65-F5344CB8AC3E}">
        <p14:creationId xmlns:p14="http://schemas.microsoft.com/office/powerpoint/2010/main" val="23765010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32742C9A-86AC-425D-96DC-6192CE486709}" type="slidenum">
              <a:rPr lang="en-US" altLang="en-US"/>
              <a:pPr/>
              <a:t>‹#›</a:t>
            </a:fld>
            <a:r>
              <a:rPr lang="en-US" altLang="en-US"/>
              <a:t>  OF 11</a:t>
            </a:r>
          </a:p>
        </p:txBody>
      </p:sp>
    </p:spTree>
    <p:extLst>
      <p:ext uri="{BB962C8B-B14F-4D97-AF65-F5344CB8AC3E}">
        <p14:creationId xmlns:p14="http://schemas.microsoft.com/office/powerpoint/2010/main" val="4195087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D27B95BB-C010-4666-AC6D-81C3473F6824}" type="slidenum">
              <a:rPr lang="en-US"/>
              <a:pPr>
                <a:defRPr/>
              </a:pPr>
              <a:t>‹#›</a:t>
            </a:fld>
            <a:r>
              <a:rPr lang="en-US" dirty="0"/>
              <a:t>  OF 11</a:t>
            </a: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Stay-Danger-Strong-Banners"/>
          <p:cNvPicPr>
            <a:picLocks noChangeAspect="1" noChangeArrowheads="1"/>
          </p:cNvPicPr>
          <p:nvPr userDrawn="1"/>
        </p:nvPicPr>
        <p:blipFill>
          <a:blip r:embed="rId2" cstate="print">
            <a:lum bright="32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356125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0516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318378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7645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6504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605354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4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84379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33900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294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9310DA77-DAE9-485F-9FCF-61ECBE5B7548}" type="slidenum">
              <a:rPr lang="en-US"/>
              <a:pPr>
                <a:defRPr/>
              </a:pPr>
              <a:t>‹#›</a:t>
            </a:fld>
            <a:r>
              <a:rPr lang="en-US" dirty="0"/>
              <a:t>  OF 11</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8059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143000"/>
          </a:xfrm>
          <a:prstGeom prst="rect">
            <a:avLst/>
          </a:prstGeom>
        </p:spPr>
        <p:txBody>
          <a:bodyPr/>
          <a:lstStyle>
            <a:lvl1pPr>
              <a:defRPr sz="3200"/>
            </a:lvl1pPr>
          </a:lstStyle>
          <a:p>
            <a:r>
              <a:rPr lang="en-US" dirty="0"/>
              <a:t>Click to edit Master title style</a:t>
            </a:r>
          </a:p>
        </p:txBody>
      </p:sp>
      <p:sp>
        <p:nvSpPr>
          <p:cNvPr id="4" name="Slide Number Placeholder 6"/>
          <p:cNvSpPr>
            <a:spLocks noGrp="1"/>
          </p:cNvSpPr>
          <p:nvPr>
            <p:ph type="sldNum" sz="quarter" idx="11"/>
          </p:nvPr>
        </p:nvSpPr>
        <p:spPr>
          <a:xfrm>
            <a:off x="6948488" y="6553200"/>
            <a:ext cx="2133600" cy="152400"/>
          </a:xfrm>
          <a:prstGeom prst="rect">
            <a:avLst/>
          </a:prstGeom>
        </p:spPr>
        <p:txBody>
          <a:bodyPr/>
          <a:lstStyle>
            <a:lvl1pPr>
              <a:defRPr sz="800"/>
            </a:lvl1pPr>
          </a:lstStyle>
          <a:p>
            <a:pPr fontAlgn="auto">
              <a:spcBef>
                <a:spcPts val="0"/>
              </a:spcBef>
              <a:spcAft>
                <a:spcPts val="0"/>
              </a:spcAft>
              <a:defRPr/>
            </a:pPr>
            <a:fld id="{1FA4748F-1DC6-4E9A-948D-DB4EFF44C80D}" type="slidenum">
              <a:rPr lang="en-US">
                <a:solidFill>
                  <a:srgbClr val="000000"/>
                </a:solidFill>
                <a:latin typeface="Arial"/>
                <a:cs typeface="+mn-cs"/>
              </a:rPr>
              <a:pPr fontAlgn="auto">
                <a:spcBef>
                  <a:spcPts val="0"/>
                </a:spcBef>
                <a:spcAft>
                  <a:spcPts val="0"/>
                </a:spcAft>
                <a:defRPr/>
              </a:pPr>
              <a:t>‹#›</a:t>
            </a:fld>
            <a:endParaRPr lang="en-US" dirty="0">
              <a:solidFill>
                <a:srgbClr val="000000"/>
              </a:solidFill>
              <a:latin typeface="Arial"/>
              <a:cs typeface="+mn-cs"/>
            </a:endParaRPr>
          </a:p>
        </p:txBody>
      </p:sp>
      <p:sp>
        <p:nvSpPr>
          <p:cNvPr id="6" name="Rectangle 3"/>
          <p:cNvSpPr>
            <a:spLocks noGrp="1" noChangeArrowheads="1"/>
          </p:cNvSpPr>
          <p:nvPr>
            <p:ph type="ftr" sz="quarter" idx="12"/>
          </p:nvPr>
        </p:nvSpPr>
        <p:spPr>
          <a:xfrm>
            <a:off x="3200400" y="6553200"/>
            <a:ext cx="3429000" cy="304800"/>
          </a:xfrm>
          <a:prstGeom prst="rect">
            <a:avLst/>
          </a:prstGeom>
        </p:spPr>
        <p:txBody>
          <a:bodyPr/>
          <a:lstStyle>
            <a:lvl1pPr algn="ctr">
              <a:defRPr sz="800">
                <a:cs typeface="+mn-cs"/>
              </a:defRPr>
            </a:lvl1pPr>
          </a:lstStyle>
          <a:p>
            <a:pPr fontAlgn="auto">
              <a:spcBef>
                <a:spcPts val="0"/>
              </a:spcBef>
              <a:spcAft>
                <a:spcPts val="0"/>
              </a:spcAft>
              <a:defRPr/>
            </a:pPr>
            <a:endParaRPr lang="en-US" dirty="0">
              <a:solidFill>
                <a:srgbClr val="000000"/>
              </a:solidFill>
              <a:latin typeface="Arial"/>
            </a:endParaRPr>
          </a:p>
        </p:txBody>
      </p:sp>
    </p:spTree>
    <p:extLst>
      <p:ext uri="{BB962C8B-B14F-4D97-AF65-F5344CB8AC3E}">
        <p14:creationId xmlns:p14="http://schemas.microsoft.com/office/powerpoint/2010/main" val="6048218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Footer Placeholder 8"/>
          <p:cNvSpPr>
            <a:spLocks noGrp="1" noChangeArrowheads="1"/>
          </p:cNvSpPr>
          <p:nvPr>
            <p:ph type="ftr" sz="quarter" idx="11"/>
          </p:nvPr>
        </p:nvSpPr>
        <p:spPr>
          <a:xfrm>
            <a:off x="0" y="-38912"/>
            <a:ext cx="9144000" cy="196700"/>
          </a:xfrm>
          <a:prstGeom prst="rect">
            <a:avLst/>
          </a:prstGeom>
        </p:spPr>
        <p:txBody>
          <a:bodyPr/>
          <a:lstStyle>
            <a:lvl1pPr>
              <a:defRPr>
                <a:cs typeface="+mn-cs"/>
              </a:defRPr>
            </a:lvl1pPr>
          </a:lstStyle>
          <a:p>
            <a:pPr fontAlgn="auto">
              <a:spcBef>
                <a:spcPts val="0"/>
              </a:spcBef>
              <a:spcAft>
                <a:spcPts val="0"/>
              </a:spcAft>
              <a:defRPr/>
            </a:pPr>
            <a:r>
              <a:rPr lang="en-US" dirty="0">
                <a:solidFill>
                  <a:srgbClr val="000000"/>
                </a:solidFill>
                <a:latin typeface="Arial"/>
              </a:rPr>
              <a:t>Unclassified//FOUO</a:t>
            </a:r>
          </a:p>
        </p:txBody>
      </p:sp>
    </p:spTree>
    <p:extLst>
      <p:ext uri="{BB962C8B-B14F-4D97-AF65-F5344CB8AC3E}">
        <p14:creationId xmlns:p14="http://schemas.microsoft.com/office/powerpoint/2010/main" val="30058011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4E6708D9-1051-479A-9962-5F2765CBC537}"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762779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938E275-2025-4B4B-A598-7022B1F13EF7}"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5714440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77953F5A-93E2-4875-A9F0-FDB622CACF59}"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8661109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20446F0B-5D7E-4C01-976B-F7ADAA91A6EA}"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9000230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CDEF0DE1-D8A9-4A2D-B3B1-2E9425D0175F}"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1201107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86131862-D17F-4437-B3D6-3D9A2F324A67}"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4480563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6BF34EDC-0A8E-4FEC-9C5E-1E8B651674AD}"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08944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2C42A9C6-AE15-4164-B137-F8C7943A2A83}" type="slidenum">
              <a:rPr lang="en-US"/>
              <a:pPr>
                <a:defRPr/>
              </a:pPr>
              <a:t>‹#›</a:t>
            </a:fld>
            <a:r>
              <a:rPr lang="en-US" dirty="0"/>
              <a:t>  OF 11</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ADED4BFC-95E0-4CA2-911F-1C4B7EFF20B9}"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715983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1330540B-2B47-4926-92B0-EEDDDE313C2B}"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963386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90117580-C241-494F-AF16-9A6E5F1EBC3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3853754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5A00A808-7C92-43B9-AFC1-4000F27688F5}"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7103846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DF17DB6C-DC37-419F-8541-66B9A7651D5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6649785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26D27FD1-86D1-4641-987B-F0AFC6801E24}"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8221223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DEDAA28D-C590-4A21-986E-50B9971A77CB}"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8211174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76F24191-7E3A-4B31-AD45-41C35D20CB8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8698197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9A15EBDF-0267-4DAA-BB63-F8A0EA82F2E4}"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894392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DA830F6E-E065-4736-9C77-C188C5C860AD}"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696607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F7FEC9C3-C511-41D5-83C3-1384C856AD2E}" type="slidenum">
              <a:rPr lang="en-US"/>
              <a:pPr>
                <a:defRPr/>
              </a:pPr>
              <a:t>‹#›</a:t>
            </a:fld>
            <a:r>
              <a:rPr lang="en-US" dirty="0"/>
              <a:t>  OF 11</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7F62CC03-9312-43C1-9819-D10AAABC8C7A}"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7616849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A2415306-678E-493D-A6EF-F4DE39DEAB6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6929512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E400FD1D-49CD-43F4-880C-8520BDECB11E}"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2932979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81A4DD40-A0AE-413F-A03F-1AEF003FD39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858406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34ACC7A-C86F-4CDC-A403-024F9076F914}"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3408016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28907B3D-BF4E-4D4A-88DA-DE40CF2CBC74}"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3604001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89EDADCE-862E-4D57-9A62-2B1ED9C3E4D9}"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4121669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A23E39A8-8209-4667-AA5D-CB592DEC88FC}"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505505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CAD1B6C2-3D0F-4562-B2FD-2BDF33F80ED1}"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740856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343DB0F0-ECB9-4CEF-8D20-EFC2263888E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38626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7A86D0B5-2A74-45AD-AD6C-21AFDFC0A0A7}" type="slidenum">
              <a:rPr lang="en-US"/>
              <a:pPr>
                <a:defRPr/>
              </a:pPr>
              <a:t>‹#›</a:t>
            </a:fld>
            <a:r>
              <a:rPr lang="en-US" dirty="0"/>
              <a:t>  OF 11</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2F8BC198-98CA-445F-AF75-AA572E4F9E94}"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5668851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423907B9-9EE8-4CA5-85C6-0FA457169A4F}"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9889145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50F1B947-2FF7-4D94-B9DD-FA47A3B2CD8F}"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5311619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070AA6ED-06FA-4389-82F1-B1EC807ABB8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6558357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DBF8DC7-6E55-4748-BDFF-0C7D5FCFD3E6}"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5240216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5A0B476-4E8E-4FD2-93B7-771EFF790D1B}"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0101715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fld id="{F355CA71-07C0-4334-8577-F08C9E6DD339}" type="slidenum">
              <a:rPr lang="en-US" altLang="en-US"/>
              <a:pPr/>
              <a:t>‹#›</a:t>
            </a:fld>
            <a:r>
              <a:rPr lang="en-US" altLang="en-US"/>
              <a:t>  OF 11</a:t>
            </a:r>
          </a:p>
        </p:txBody>
      </p:sp>
    </p:spTree>
    <p:extLst>
      <p:ext uri="{BB962C8B-B14F-4D97-AF65-F5344CB8AC3E}">
        <p14:creationId xmlns:p14="http://schemas.microsoft.com/office/powerpoint/2010/main" val="16959505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fld id="{3F65FBAB-30CA-41C9-AF5C-609641F75A62}" type="slidenum">
              <a:rPr lang="en-US" altLang="en-US"/>
              <a:pPr/>
              <a:t>‹#›</a:t>
            </a:fld>
            <a:r>
              <a:rPr lang="en-US" altLang="en-US"/>
              <a:t>  OF 11</a:t>
            </a:r>
          </a:p>
        </p:txBody>
      </p:sp>
    </p:spTree>
    <p:extLst>
      <p:ext uri="{BB962C8B-B14F-4D97-AF65-F5344CB8AC3E}">
        <p14:creationId xmlns:p14="http://schemas.microsoft.com/office/powerpoint/2010/main" val="37922806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fld id="{0AD720B5-EEB8-4BBD-A64A-9F644561BC54}" type="slidenum">
              <a:rPr lang="en-US" altLang="en-US"/>
              <a:pPr/>
              <a:t>‹#›</a:t>
            </a:fld>
            <a:r>
              <a:rPr lang="en-US" altLang="en-US"/>
              <a:t>  OF 11</a:t>
            </a:r>
          </a:p>
        </p:txBody>
      </p:sp>
    </p:spTree>
    <p:extLst>
      <p:ext uri="{BB962C8B-B14F-4D97-AF65-F5344CB8AC3E}">
        <p14:creationId xmlns:p14="http://schemas.microsoft.com/office/powerpoint/2010/main" val="5155718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fld id="{B59ECCF4-022C-46B8-8E8F-24797D92CFD1}" type="slidenum">
              <a:rPr lang="en-US" altLang="en-US"/>
              <a:pPr/>
              <a:t>‹#›</a:t>
            </a:fld>
            <a:r>
              <a:rPr lang="en-US" altLang="en-US"/>
              <a:t>  OF 11</a:t>
            </a:r>
          </a:p>
        </p:txBody>
      </p:sp>
    </p:spTree>
    <p:extLst>
      <p:ext uri="{BB962C8B-B14F-4D97-AF65-F5344CB8AC3E}">
        <p14:creationId xmlns:p14="http://schemas.microsoft.com/office/powerpoint/2010/main" val="988939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DD6FD884-47AB-4E30-9B69-8AAEC3321617}" type="slidenum">
              <a:rPr lang="en-US"/>
              <a:pPr>
                <a:defRPr/>
              </a:pPr>
              <a:t>‹#›</a:t>
            </a:fld>
            <a:r>
              <a:rPr lang="en-US" dirty="0"/>
              <a:t>  OF 11</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fld id="{97232B56-D4D6-4AF5-B871-3737C945EF55}" type="slidenum">
              <a:rPr lang="en-US" altLang="en-US"/>
              <a:pPr/>
              <a:t>‹#›</a:t>
            </a:fld>
            <a:r>
              <a:rPr lang="en-US" altLang="en-US"/>
              <a:t>  OF 11</a:t>
            </a:r>
          </a:p>
        </p:txBody>
      </p:sp>
    </p:spTree>
    <p:extLst>
      <p:ext uri="{BB962C8B-B14F-4D97-AF65-F5344CB8AC3E}">
        <p14:creationId xmlns:p14="http://schemas.microsoft.com/office/powerpoint/2010/main" val="27478650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332" t="9525" b="13333"/>
          <a:stretch>
            <a:fillRect/>
          </a:stretch>
        </p:blipFill>
        <p:spPr bwMode="auto">
          <a:xfrm>
            <a:off x="2133602" y="228600"/>
            <a:ext cx="55800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fld id="{F25D5BFD-3ACD-47C6-B219-D622074759D3}" type="slidenum">
              <a:rPr lang="en-US" altLang="en-US"/>
              <a:pPr/>
              <a:t>‹#›</a:t>
            </a:fld>
            <a:r>
              <a:rPr lang="en-US" altLang="en-US"/>
              <a:t>  OF 11</a:t>
            </a:r>
          </a:p>
        </p:txBody>
      </p:sp>
    </p:spTree>
    <p:extLst>
      <p:ext uri="{BB962C8B-B14F-4D97-AF65-F5344CB8AC3E}">
        <p14:creationId xmlns:p14="http://schemas.microsoft.com/office/powerpoint/2010/main" val="42279796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2781" t="11429" r="14973" b="13333"/>
          <a:stretch>
            <a:fillRect/>
          </a:stretch>
        </p:blipFill>
        <p:spPr bwMode="auto">
          <a:xfrm>
            <a:off x="2286000" y="381000"/>
            <a:ext cx="449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sldNum" sz="quarter" idx="10"/>
          </p:nvPr>
        </p:nvSpPr>
        <p:spPr/>
        <p:txBody>
          <a:bodyPr/>
          <a:lstStyle>
            <a:lvl1pPr>
              <a:defRPr/>
            </a:lvl1pPr>
          </a:lstStyle>
          <a:p>
            <a:fld id="{85CFD596-E205-4ACE-A9DC-CA8AC31C1499}" type="slidenum">
              <a:rPr lang="en-US" altLang="en-US"/>
              <a:pPr/>
              <a:t>‹#›</a:t>
            </a:fld>
            <a:r>
              <a:rPr lang="en-US" altLang="en-US"/>
              <a:t>  OF 11</a:t>
            </a:r>
          </a:p>
        </p:txBody>
      </p:sp>
    </p:spTree>
    <p:extLst>
      <p:ext uri="{BB962C8B-B14F-4D97-AF65-F5344CB8AC3E}">
        <p14:creationId xmlns:p14="http://schemas.microsoft.com/office/powerpoint/2010/main" val="40824117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A137C8C3-E5BC-4BB7-95CE-455CB8220A8D}" type="slidenum">
              <a:rPr lang="en-US" altLang="en-US"/>
              <a:pPr/>
              <a:t>‹#›</a:t>
            </a:fld>
            <a:r>
              <a:rPr lang="en-US" altLang="en-US"/>
              <a:t>  OF 11</a:t>
            </a:r>
          </a:p>
        </p:txBody>
      </p:sp>
    </p:spTree>
    <p:extLst>
      <p:ext uri="{BB962C8B-B14F-4D97-AF65-F5344CB8AC3E}">
        <p14:creationId xmlns:p14="http://schemas.microsoft.com/office/powerpoint/2010/main" val="2001198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E71BD3F0-C385-411D-A123-AE5FDE03120D}" type="slidenum">
              <a:rPr lang="en-US" altLang="en-US"/>
              <a:pPr/>
              <a:t>‹#›</a:t>
            </a:fld>
            <a:r>
              <a:rPr lang="en-US" altLang="en-US"/>
              <a:t>  OF 11</a:t>
            </a:r>
          </a:p>
        </p:txBody>
      </p:sp>
    </p:spTree>
    <p:extLst>
      <p:ext uri="{BB962C8B-B14F-4D97-AF65-F5344CB8AC3E}">
        <p14:creationId xmlns:p14="http://schemas.microsoft.com/office/powerpoint/2010/main" val="8364644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2933FD9C-022E-4DEB-9B52-8C4B9187CA45}" type="slidenum">
              <a:rPr lang="en-US" altLang="en-US"/>
              <a:pPr/>
              <a:t>‹#›</a:t>
            </a:fld>
            <a:r>
              <a:rPr lang="en-US" altLang="en-US"/>
              <a:t>  OF 11</a:t>
            </a:r>
          </a:p>
        </p:txBody>
      </p:sp>
    </p:spTree>
    <p:extLst>
      <p:ext uri="{BB962C8B-B14F-4D97-AF65-F5344CB8AC3E}">
        <p14:creationId xmlns:p14="http://schemas.microsoft.com/office/powerpoint/2010/main" val="382952069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32742C9A-86AC-425D-96DC-6192CE486709}" type="slidenum">
              <a:rPr lang="en-US" altLang="en-US"/>
              <a:pPr/>
              <a:t>‹#›</a:t>
            </a:fld>
            <a:r>
              <a:rPr lang="en-US" altLang="en-US"/>
              <a:t>  OF 11</a:t>
            </a:r>
          </a:p>
        </p:txBody>
      </p:sp>
    </p:spTree>
    <p:extLst>
      <p:ext uri="{BB962C8B-B14F-4D97-AF65-F5344CB8AC3E}">
        <p14:creationId xmlns:p14="http://schemas.microsoft.com/office/powerpoint/2010/main" val="15940685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fld id="{F355CA71-07C0-4334-8577-F08C9E6DD339}" type="slidenum">
              <a:rPr lang="en-US" altLang="en-US"/>
              <a:pPr/>
              <a:t>‹#›</a:t>
            </a:fld>
            <a:r>
              <a:rPr lang="en-US" altLang="en-US"/>
              <a:t>  OF 11</a:t>
            </a:r>
          </a:p>
        </p:txBody>
      </p:sp>
    </p:spTree>
    <p:extLst>
      <p:ext uri="{BB962C8B-B14F-4D97-AF65-F5344CB8AC3E}">
        <p14:creationId xmlns:p14="http://schemas.microsoft.com/office/powerpoint/2010/main" val="232847111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fld id="{3F65FBAB-30CA-41C9-AF5C-609641F75A62}" type="slidenum">
              <a:rPr lang="en-US" altLang="en-US"/>
              <a:pPr/>
              <a:t>‹#›</a:t>
            </a:fld>
            <a:r>
              <a:rPr lang="en-US" altLang="en-US"/>
              <a:t>  OF 11</a:t>
            </a:r>
          </a:p>
        </p:txBody>
      </p:sp>
    </p:spTree>
    <p:extLst>
      <p:ext uri="{BB962C8B-B14F-4D97-AF65-F5344CB8AC3E}">
        <p14:creationId xmlns:p14="http://schemas.microsoft.com/office/powerpoint/2010/main" val="2794844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fld id="{0AD720B5-EEB8-4BBD-A64A-9F644561BC54}" type="slidenum">
              <a:rPr lang="en-US" altLang="en-US"/>
              <a:pPr/>
              <a:t>‹#›</a:t>
            </a:fld>
            <a:r>
              <a:rPr lang="en-US" altLang="en-US"/>
              <a:t>  OF 11</a:t>
            </a:r>
          </a:p>
        </p:txBody>
      </p:sp>
    </p:spTree>
    <p:extLst>
      <p:ext uri="{BB962C8B-B14F-4D97-AF65-F5344CB8AC3E}">
        <p14:creationId xmlns:p14="http://schemas.microsoft.com/office/powerpoint/2010/main" val="1971939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4F72B634-4C03-4E19-946A-CE8EEEC3C746}" type="slidenum">
              <a:rPr lang="en-US"/>
              <a:pPr>
                <a:defRPr/>
              </a:pPr>
              <a:t>‹#›</a:t>
            </a:fld>
            <a:r>
              <a:rPr lang="en-US" dirty="0"/>
              <a:t>  OF 11</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fld id="{B59ECCF4-022C-46B8-8E8F-24797D92CFD1}" type="slidenum">
              <a:rPr lang="en-US" altLang="en-US"/>
              <a:pPr/>
              <a:t>‹#›</a:t>
            </a:fld>
            <a:r>
              <a:rPr lang="en-US" altLang="en-US"/>
              <a:t>  OF 11</a:t>
            </a:r>
          </a:p>
        </p:txBody>
      </p:sp>
    </p:spTree>
    <p:extLst>
      <p:ext uri="{BB962C8B-B14F-4D97-AF65-F5344CB8AC3E}">
        <p14:creationId xmlns:p14="http://schemas.microsoft.com/office/powerpoint/2010/main" val="24019417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fld id="{97232B56-D4D6-4AF5-B871-3737C945EF55}" type="slidenum">
              <a:rPr lang="en-US" altLang="en-US"/>
              <a:pPr/>
              <a:t>‹#›</a:t>
            </a:fld>
            <a:r>
              <a:rPr lang="en-US" altLang="en-US"/>
              <a:t>  OF 11</a:t>
            </a:r>
          </a:p>
        </p:txBody>
      </p:sp>
    </p:spTree>
    <p:extLst>
      <p:ext uri="{BB962C8B-B14F-4D97-AF65-F5344CB8AC3E}">
        <p14:creationId xmlns:p14="http://schemas.microsoft.com/office/powerpoint/2010/main" val="3181092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332" t="9525" b="13333"/>
          <a:stretch>
            <a:fillRect/>
          </a:stretch>
        </p:blipFill>
        <p:spPr bwMode="auto">
          <a:xfrm>
            <a:off x="2133600" y="228600"/>
            <a:ext cx="55800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fld id="{F25D5BFD-3ACD-47C6-B219-D622074759D3}" type="slidenum">
              <a:rPr lang="en-US" altLang="en-US"/>
              <a:pPr/>
              <a:t>‹#›</a:t>
            </a:fld>
            <a:r>
              <a:rPr lang="en-US" altLang="en-US"/>
              <a:t>  OF 11</a:t>
            </a:r>
          </a:p>
        </p:txBody>
      </p:sp>
    </p:spTree>
    <p:extLst>
      <p:ext uri="{BB962C8B-B14F-4D97-AF65-F5344CB8AC3E}">
        <p14:creationId xmlns:p14="http://schemas.microsoft.com/office/powerpoint/2010/main" val="28702099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2781" t="11429" r="14973" b="13333"/>
          <a:stretch>
            <a:fillRect/>
          </a:stretch>
        </p:blipFill>
        <p:spPr bwMode="auto">
          <a:xfrm>
            <a:off x="2286000" y="381000"/>
            <a:ext cx="449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sldNum" sz="quarter" idx="10"/>
          </p:nvPr>
        </p:nvSpPr>
        <p:spPr/>
        <p:txBody>
          <a:bodyPr/>
          <a:lstStyle>
            <a:lvl1pPr>
              <a:defRPr/>
            </a:lvl1pPr>
          </a:lstStyle>
          <a:p>
            <a:fld id="{85CFD596-E205-4ACE-A9DC-CA8AC31C1499}" type="slidenum">
              <a:rPr lang="en-US" altLang="en-US"/>
              <a:pPr/>
              <a:t>‹#›</a:t>
            </a:fld>
            <a:r>
              <a:rPr lang="en-US" altLang="en-US"/>
              <a:t>  OF 11</a:t>
            </a:r>
          </a:p>
        </p:txBody>
      </p:sp>
    </p:spTree>
    <p:extLst>
      <p:ext uri="{BB962C8B-B14F-4D97-AF65-F5344CB8AC3E}">
        <p14:creationId xmlns:p14="http://schemas.microsoft.com/office/powerpoint/2010/main" val="27645583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A137C8C3-E5BC-4BB7-95CE-455CB8220A8D}" type="slidenum">
              <a:rPr lang="en-US" altLang="en-US"/>
              <a:pPr/>
              <a:t>‹#›</a:t>
            </a:fld>
            <a:r>
              <a:rPr lang="en-US" altLang="en-US"/>
              <a:t>  OF 11</a:t>
            </a:r>
          </a:p>
        </p:txBody>
      </p:sp>
    </p:spTree>
    <p:extLst>
      <p:ext uri="{BB962C8B-B14F-4D97-AF65-F5344CB8AC3E}">
        <p14:creationId xmlns:p14="http://schemas.microsoft.com/office/powerpoint/2010/main" val="295020868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E71BD3F0-C385-411D-A123-AE5FDE03120D}" type="slidenum">
              <a:rPr lang="en-US" altLang="en-US"/>
              <a:pPr/>
              <a:t>‹#›</a:t>
            </a:fld>
            <a:r>
              <a:rPr lang="en-US" altLang="en-US"/>
              <a:t>  OF 11</a:t>
            </a:r>
          </a:p>
        </p:txBody>
      </p:sp>
    </p:spTree>
    <p:extLst>
      <p:ext uri="{BB962C8B-B14F-4D97-AF65-F5344CB8AC3E}">
        <p14:creationId xmlns:p14="http://schemas.microsoft.com/office/powerpoint/2010/main" val="39056472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2933FD9C-022E-4DEB-9B52-8C4B9187CA45}" type="slidenum">
              <a:rPr lang="en-US" altLang="en-US"/>
              <a:pPr/>
              <a:t>‹#›</a:t>
            </a:fld>
            <a:r>
              <a:rPr lang="en-US" altLang="en-US"/>
              <a:t>  OF 11</a:t>
            </a:r>
          </a:p>
        </p:txBody>
      </p:sp>
    </p:spTree>
    <p:extLst>
      <p:ext uri="{BB962C8B-B14F-4D97-AF65-F5344CB8AC3E}">
        <p14:creationId xmlns:p14="http://schemas.microsoft.com/office/powerpoint/2010/main" val="32753303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32742C9A-86AC-425D-96DC-6192CE486709}" type="slidenum">
              <a:rPr lang="en-US" altLang="en-US"/>
              <a:pPr/>
              <a:t>‹#›</a:t>
            </a:fld>
            <a:r>
              <a:rPr lang="en-US" altLang="en-US"/>
              <a:t>  OF 11</a:t>
            </a:r>
          </a:p>
        </p:txBody>
      </p:sp>
    </p:spTree>
    <p:extLst>
      <p:ext uri="{BB962C8B-B14F-4D97-AF65-F5344CB8AC3E}">
        <p14:creationId xmlns:p14="http://schemas.microsoft.com/office/powerpoint/2010/main" val="3901460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fld id="{F355CA71-07C0-4334-8577-F08C9E6DD339}" type="slidenum">
              <a:rPr lang="en-US" altLang="en-US"/>
              <a:pPr/>
              <a:t>‹#›</a:t>
            </a:fld>
            <a:r>
              <a:rPr lang="en-US" altLang="en-US"/>
              <a:t>  OF 11</a:t>
            </a:r>
          </a:p>
        </p:txBody>
      </p:sp>
    </p:spTree>
    <p:extLst>
      <p:ext uri="{BB962C8B-B14F-4D97-AF65-F5344CB8AC3E}">
        <p14:creationId xmlns:p14="http://schemas.microsoft.com/office/powerpoint/2010/main" val="2867694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fld id="{3F65FBAB-30CA-41C9-AF5C-609641F75A62}" type="slidenum">
              <a:rPr lang="en-US" altLang="en-US"/>
              <a:pPr/>
              <a:t>‹#›</a:t>
            </a:fld>
            <a:r>
              <a:rPr lang="en-US" altLang="en-US"/>
              <a:t>  OF 11</a:t>
            </a:r>
          </a:p>
        </p:txBody>
      </p:sp>
    </p:spTree>
    <p:extLst>
      <p:ext uri="{BB962C8B-B14F-4D97-AF65-F5344CB8AC3E}">
        <p14:creationId xmlns:p14="http://schemas.microsoft.com/office/powerpoint/2010/main" val="458297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E68A4EDA-5C63-49B4-A330-9F1D4706390D}" type="slidenum">
              <a:rPr lang="en-US"/>
              <a:pPr>
                <a:defRPr/>
              </a:pPr>
              <a:t>‹#›</a:t>
            </a:fld>
            <a:r>
              <a:rPr lang="en-US" dirty="0"/>
              <a:t>  OF 11</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fld id="{0AD720B5-EEB8-4BBD-A64A-9F644561BC54}" type="slidenum">
              <a:rPr lang="en-US" altLang="en-US"/>
              <a:pPr/>
              <a:t>‹#›</a:t>
            </a:fld>
            <a:r>
              <a:rPr lang="en-US" altLang="en-US"/>
              <a:t>  OF 11</a:t>
            </a:r>
          </a:p>
        </p:txBody>
      </p:sp>
    </p:spTree>
    <p:extLst>
      <p:ext uri="{BB962C8B-B14F-4D97-AF65-F5344CB8AC3E}">
        <p14:creationId xmlns:p14="http://schemas.microsoft.com/office/powerpoint/2010/main" val="26051291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fld id="{B59ECCF4-022C-46B8-8E8F-24797D92CFD1}" type="slidenum">
              <a:rPr lang="en-US" altLang="en-US"/>
              <a:pPr/>
              <a:t>‹#›</a:t>
            </a:fld>
            <a:r>
              <a:rPr lang="en-US" altLang="en-US"/>
              <a:t>  OF 11</a:t>
            </a:r>
          </a:p>
        </p:txBody>
      </p:sp>
    </p:spTree>
    <p:extLst>
      <p:ext uri="{BB962C8B-B14F-4D97-AF65-F5344CB8AC3E}">
        <p14:creationId xmlns:p14="http://schemas.microsoft.com/office/powerpoint/2010/main" val="276652656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fld id="{97232B56-D4D6-4AF5-B871-3737C945EF55}" type="slidenum">
              <a:rPr lang="en-US" altLang="en-US"/>
              <a:pPr/>
              <a:t>‹#›</a:t>
            </a:fld>
            <a:r>
              <a:rPr lang="en-US" altLang="en-US"/>
              <a:t>  OF 11</a:t>
            </a:r>
          </a:p>
        </p:txBody>
      </p:sp>
    </p:spTree>
    <p:extLst>
      <p:ext uri="{BB962C8B-B14F-4D97-AF65-F5344CB8AC3E}">
        <p14:creationId xmlns:p14="http://schemas.microsoft.com/office/powerpoint/2010/main" val="25994744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332" t="9525" b="13333"/>
          <a:stretch>
            <a:fillRect/>
          </a:stretch>
        </p:blipFill>
        <p:spPr bwMode="auto">
          <a:xfrm>
            <a:off x="2133600" y="228600"/>
            <a:ext cx="55800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fld id="{F25D5BFD-3ACD-47C6-B219-D622074759D3}" type="slidenum">
              <a:rPr lang="en-US" altLang="en-US"/>
              <a:pPr/>
              <a:t>‹#›</a:t>
            </a:fld>
            <a:r>
              <a:rPr lang="en-US" altLang="en-US"/>
              <a:t>  OF 11</a:t>
            </a:r>
          </a:p>
        </p:txBody>
      </p:sp>
    </p:spTree>
    <p:extLst>
      <p:ext uri="{BB962C8B-B14F-4D97-AF65-F5344CB8AC3E}">
        <p14:creationId xmlns:p14="http://schemas.microsoft.com/office/powerpoint/2010/main" val="37637359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2781" t="11429" r="14973" b="13333"/>
          <a:stretch>
            <a:fillRect/>
          </a:stretch>
        </p:blipFill>
        <p:spPr bwMode="auto">
          <a:xfrm>
            <a:off x="2286000" y="381000"/>
            <a:ext cx="449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sldNum" sz="quarter" idx="10"/>
          </p:nvPr>
        </p:nvSpPr>
        <p:spPr/>
        <p:txBody>
          <a:bodyPr/>
          <a:lstStyle>
            <a:lvl1pPr>
              <a:defRPr/>
            </a:lvl1pPr>
          </a:lstStyle>
          <a:p>
            <a:fld id="{85CFD596-E205-4ACE-A9DC-CA8AC31C1499}" type="slidenum">
              <a:rPr lang="en-US" altLang="en-US"/>
              <a:pPr/>
              <a:t>‹#›</a:t>
            </a:fld>
            <a:r>
              <a:rPr lang="en-US" altLang="en-US"/>
              <a:t>  OF 11</a:t>
            </a:r>
          </a:p>
        </p:txBody>
      </p:sp>
    </p:spTree>
    <p:extLst>
      <p:ext uri="{BB962C8B-B14F-4D97-AF65-F5344CB8AC3E}">
        <p14:creationId xmlns:p14="http://schemas.microsoft.com/office/powerpoint/2010/main" val="8450940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A137C8C3-E5BC-4BB7-95CE-455CB8220A8D}" type="slidenum">
              <a:rPr lang="en-US" altLang="en-US"/>
              <a:pPr/>
              <a:t>‹#›</a:t>
            </a:fld>
            <a:r>
              <a:rPr lang="en-US" altLang="en-US"/>
              <a:t>  OF 11</a:t>
            </a:r>
          </a:p>
        </p:txBody>
      </p:sp>
    </p:spTree>
    <p:extLst>
      <p:ext uri="{BB962C8B-B14F-4D97-AF65-F5344CB8AC3E}">
        <p14:creationId xmlns:p14="http://schemas.microsoft.com/office/powerpoint/2010/main" val="13320044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E71BD3F0-C385-411D-A123-AE5FDE03120D}" type="slidenum">
              <a:rPr lang="en-US" altLang="en-US"/>
              <a:pPr/>
              <a:t>‹#›</a:t>
            </a:fld>
            <a:r>
              <a:rPr lang="en-US" altLang="en-US"/>
              <a:t>  OF 11</a:t>
            </a:r>
          </a:p>
        </p:txBody>
      </p:sp>
    </p:spTree>
    <p:extLst>
      <p:ext uri="{BB962C8B-B14F-4D97-AF65-F5344CB8AC3E}">
        <p14:creationId xmlns:p14="http://schemas.microsoft.com/office/powerpoint/2010/main" val="38420701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2933FD9C-022E-4DEB-9B52-8C4B9187CA45}" type="slidenum">
              <a:rPr lang="en-US" altLang="en-US"/>
              <a:pPr/>
              <a:t>‹#›</a:t>
            </a:fld>
            <a:r>
              <a:rPr lang="en-US" altLang="en-US"/>
              <a:t>  OF 11</a:t>
            </a:r>
          </a:p>
        </p:txBody>
      </p:sp>
    </p:spTree>
    <p:extLst>
      <p:ext uri="{BB962C8B-B14F-4D97-AF65-F5344CB8AC3E}">
        <p14:creationId xmlns:p14="http://schemas.microsoft.com/office/powerpoint/2010/main" val="28697644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32742C9A-86AC-425D-96DC-6192CE486709}" type="slidenum">
              <a:rPr lang="en-US" altLang="en-US"/>
              <a:pPr/>
              <a:t>‹#›</a:t>
            </a:fld>
            <a:r>
              <a:rPr lang="en-US" altLang="en-US"/>
              <a:t>  OF 11</a:t>
            </a:r>
          </a:p>
        </p:txBody>
      </p:sp>
    </p:spTree>
    <p:extLst>
      <p:ext uri="{BB962C8B-B14F-4D97-AF65-F5344CB8AC3E}">
        <p14:creationId xmlns:p14="http://schemas.microsoft.com/office/powerpoint/2010/main" val="131582290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27EEC63E-FC47-41D3-9E0D-E1C6FBE3ECA3}"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8993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611C2101-88BD-4375-8F5B-B17B9DFB08A3}" type="slidenum">
              <a:rPr lang="en-US"/>
              <a:pPr>
                <a:defRPr/>
              </a:pPr>
              <a:t>‹#›</a:t>
            </a:fld>
            <a:r>
              <a:rPr lang="en-US" dirty="0"/>
              <a:t>  OF 11</a:t>
            </a: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3EAEAB33-AAA5-4003-8335-64371C5445CD}"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1578966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5388E389-C665-4DDC-99FC-0B79D4324A35}"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7139053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2FACA880-6F74-47AD-8E4F-F0B5945B88EE}"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12496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25853499-3050-4E07-8514-33F1369C55A6}"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6947239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CC3F5989-83E2-40E9-ABAD-83C7550AA5FC}"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172437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8B29D59E-7C0D-4CF7-A26E-2C4C08CD76DA}"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564388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1C0CC2A1-2A37-46EF-8C85-E4C3D3EA053D}"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61810471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8C0C7755-9A0E-4046-B88C-D76C19B93B7F}"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9273901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C35D63E-7221-4E04-A101-88851EF14BA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9448884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54979AA7-680A-4EF2-BF30-5B92FA001ED7}"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961745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F77A117F-3CC8-40C8-9A9E-B54C63D6EF16}" type="slidenum">
              <a:rPr lang="en-US"/>
              <a:pPr>
                <a:defRPr/>
              </a:pPr>
              <a:t>‹#›</a:t>
            </a:fld>
            <a:r>
              <a:rPr lang="en-US" dirty="0"/>
              <a:t>  OF 11</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0AE9F78C-79B3-470E-939E-0F73818887B0}"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7408436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52B2C31-5512-49A5-BB37-0482DD71696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8636747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6A048CAE-DA32-4B4E-B332-31AA4CE85DC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7716689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625E64CA-AFC3-44BC-A4C7-56D78DB295AB}"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80869365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C26571EE-549D-4774-AF5F-0DAB0A3B268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2022604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D7D12C48-1B6A-4B80-BF97-8B47E45CB47D}"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0266276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912AABA7-AC27-47AB-BE63-8F9C3894321E}"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14309310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306F98E4-8970-4685-A2E6-699CB2ED160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4914558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421C57E8-B137-45BC-853A-5FF8A2AC88DA}"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4077667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70896ED-3145-4733-B753-E11A35F11E43}"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888896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F76B83A5-7A25-4519-9C3F-C9C2E978196B}" type="slidenum">
              <a:rPr lang="en-US"/>
              <a:pPr>
                <a:defRPr/>
              </a:pPr>
              <a:t>‹#›</a:t>
            </a:fld>
            <a:r>
              <a:rPr lang="en-US" dirty="0"/>
              <a:t>  OF 11</a:t>
            </a: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725A115F-80B7-4540-8B8E-C46435CB7DB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4685532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Title 4"/>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8704739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p:nvPr>
        </p:nvSpPr>
        <p:spPr>
          <a:xfrm>
            <a:off x="4419600" y="67056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41269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4846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7870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807564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69326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endParaRPr lang="en-US" dirty="0"/>
          </a:p>
        </p:txBody>
      </p:sp>
    </p:spTree>
    <p:extLst>
      <p:ext uri="{BB962C8B-B14F-4D97-AF65-F5344CB8AC3E}">
        <p14:creationId xmlns:p14="http://schemas.microsoft.com/office/powerpoint/2010/main" val="3685077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627475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117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CC028696-9805-436D-8FFA-6B1A028C69E6}" type="slidenum">
              <a:rPr lang="en-US"/>
              <a:pPr>
                <a:defRPr/>
              </a:pPr>
              <a:t>‹#›</a:t>
            </a:fld>
            <a:r>
              <a:rPr lang="en-US" dirty="0"/>
              <a:t>  OF 11</a:t>
            </a: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4305613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1073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49728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16227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2235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59873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7357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8457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64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14CA4DC6-2D20-4A34-AC8D-0637098F3D95}" type="slidenum">
              <a:rPr lang="en-US"/>
              <a:pPr>
                <a:defRPr/>
              </a:pPr>
              <a:t>‹#›</a:t>
            </a:fld>
            <a:r>
              <a:rPr lang="en-US" dirty="0"/>
              <a:t>  OF 11</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B08B5488-E57B-4278-803D-D362A9B651BF}" type="slidenum">
              <a:rPr lang="en-US"/>
              <a:pPr>
                <a:defRPr/>
              </a:pPr>
              <a:t>‹#›</a:t>
            </a:fld>
            <a:r>
              <a:rPr lang="en-US" dirty="0"/>
              <a:t>  OF 11</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B7E621A9-F632-4BC0-9DE7-1FB579643B1B}" type="slidenum">
              <a:rPr lang="en-US"/>
              <a:pPr>
                <a:defRPr/>
              </a:pPr>
              <a:t>‹#›</a:t>
            </a:fld>
            <a:r>
              <a:rPr lang="en-US" dirty="0"/>
              <a:t>  OF 11</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A6F9783B-4028-4D66-B3C8-5D6542FEA571}" type="slidenum">
              <a:rPr lang="en-US"/>
              <a:pPr>
                <a:defRPr/>
              </a:pPr>
              <a:t>‹#›</a:t>
            </a:fld>
            <a:r>
              <a:rPr lang="en-US" dirty="0"/>
              <a:t>  OF 11</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B1412975-0A33-459A-B8A5-D1644593715E}" type="slidenum">
              <a:rPr lang="en-US"/>
              <a:pPr>
                <a:defRPr/>
              </a:pPr>
              <a:t>‹#›</a:t>
            </a:fld>
            <a:r>
              <a:rPr lang="en-US" dirty="0"/>
              <a:t>  OF 11</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BBA8C51-C5B3-471D-B996-B37E01091274}" type="slidenum">
              <a:rPr lang="en-US"/>
              <a:pPr>
                <a:defRPr/>
              </a:pPr>
              <a:t>‹#›</a:t>
            </a:fld>
            <a:r>
              <a:rPr lang="en-US" dirty="0"/>
              <a:t>  OF 11</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257A7380-2FDC-457E-B744-F02FD47FAF7A}" type="slidenum">
              <a:rPr lang="en-US"/>
              <a:pPr>
                <a:defRPr/>
              </a:pPr>
              <a:t>‹#›</a:t>
            </a:fld>
            <a:r>
              <a:rPr lang="en-US" dirty="0"/>
              <a:t>  OF 11</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6E9897F3-1D75-4DBA-8664-DC2D5DF93587}" type="slidenum">
              <a:rPr lang="en-US"/>
              <a:pPr>
                <a:defRPr/>
              </a:pPr>
              <a:t>‹#›</a:t>
            </a:fld>
            <a:r>
              <a:rPr lang="en-US" dirty="0"/>
              <a:t>  OF 11</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F1C737FA-4E68-45D0-9806-72E2A90AC154}" type="slidenum">
              <a:rPr lang="en-US"/>
              <a:pPr>
                <a:defRPr/>
              </a:pPr>
              <a:t>‹#›</a:t>
            </a:fld>
            <a:r>
              <a:rPr lang="en-US" dirty="0"/>
              <a:t>  OF 11</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108E3B58-F36B-4742-BE98-6571D7367CAF}" type="slidenum">
              <a:rPr lang="en-US"/>
              <a:pPr>
                <a:defRPr/>
              </a:pPr>
              <a:t>‹#›</a:t>
            </a:fld>
            <a:r>
              <a:rPr lang="en-US" dirty="0"/>
              <a:t>  OF 11</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D0508398-FCBF-4EC5-892D-AF4727930AC0}" type="slidenum">
              <a:rPr lang="en-US"/>
              <a:pPr>
                <a:defRPr/>
              </a:pPr>
              <a:t>‹#›</a:t>
            </a:fld>
            <a:r>
              <a:rPr lang="en-US" dirty="0"/>
              <a:t>  OF 11</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C4F214CA-FC23-4653-B122-B81FB5D04BF9}" type="slidenum">
              <a:rPr lang="en-US"/>
              <a:pPr>
                <a:defRPr/>
              </a:pPr>
              <a:t>‹#›</a:t>
            </a:fld>
            <a:r>
              <a:rPr lang="en-US" dirty="0"/>
              <a:t>  OF 11</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059793FF-7CD0-48B7-A017-75C720A137D2}" type="slidenum">
              <a:rPr lang="en-US"/>
              <a:pPr>
                <a:defRPr/>
              </a:pPr>
              <a:t>‹#›</a:t>
            </a:fld>
            <a:r>
              <a:rPr lang="en-US" dirty="0"/>
              <a:t>  OF 11</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lum bright="60000" contrast="20000"/>
          </a:blip>
          <a:srcRect/>
          <a:stretch>
            <a:fillRect/>
          </a:stretch>
        </p:blipFill>
        <p:spPr bwMode="auto">
          <a:xfrm>
            <a:off x="2590800" y="838200"/>
            <a:ext cx="3962400" cy="5208588"/>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pPr>
              <a:defRPr/>
            </a:pPr>
            <a:fld id="{60516F11-A61D-44BD-8D6F-69AFA393C74B}" type="slidenum">
              <a:rPr lang="en-US"/>
              <a:pPr>
                <a:defRPr/>
              </a:pPr>
              <a:t>‹#›</a:t>
            </a:fld>
            <a:r>
              <a:rPr lang="en-US" dirty="0"/>
              <a:t>  OF 11</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lum bright="60000" contrast="20000"/>
          </a:blip>
          <a:srcRect/>
          <a:stretch>
            <a:fillRect/>
          </a:stretch>
        </p:blipFill>
        <p:spPr bwMode="auto">
          <a:xfrm>
            <a:off x="2590800" y="838200"/>
            <a:ext cx="3962400" cy="5208588"/>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3" name="Rectangle 2"/>
          <p:cNvSpPr>
            <a:spLocks noGrp="1" noChangeArrowheads="1"/>
          </p:cNvSpPr>
          <p:nvPr>
            <p:ph type="sldNum" sz="quarter" idx="10"/>
          </p:nvPr>
        </p:nvSpPr>
        <p:spPr/>
        <p:txBody>
          <a:bodyPr/>
          <a:lstStyle>
            <a:lvl1pPr>
              <a:defRPr/>
            </a:lvl1pPr>
          </a:lstStyle>
          <a:p>
            <a:pPr>
              <a:defRPr/>
            </a:pPr>
            <a:fld id="{D0E787FD-3BFD-4361-A954-1ECB44526010}" type="slidenum">
              <a:rPr lang="en-US"/>
              <a:pPr>
                <a:defRPr/>
              </a:pPr>
              <a:t>‹#›</a:t>
            </a:fld>
            <a:r>
              <a:rPr lang="en-US" dirty="0"/>
              <a:t>  OF 11</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BBBF6B2B-E479-42E7-B2B7-7DF3C722BFC2}" type="slidenum">
              <a:rPr lang="en-US"/>
              <a:pPr>
                <a:defRPr/>
              </a:pPr>
              <a:t>‹#›</a:t>
            </a:fld>
            <a:r>
              <a:rPr lang="en-US" dirty="0"/>
              <a:t>  OF 11</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F7DA8B76-0DD1-42D6-A3C9-F483FCBEFD86}" type="slidenum">
              <a:rPr lang="en-US"/>
              <a:pPr>
                <a:defRPr/>
              </a:pPr>
              <a:t>‹#›</a:t>
            </a:fld>
            <a:r>
              <a:rPr lang="en-US" dirty="0"/>
              <a:t>  OF 11</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65AEBD79-1185-4600-83A1-D5EDFB25BCDF}" type="slidenum">
              <a:rPr lang="en-US"/>
              <a:pPr>
                <a:defRPr/>
              </a:pPr>
              <a:t>‹#›</a:t>
            </a:fld>
            <a:r>
              <a:rPr lang="en-US" dirty="0"/>
              <a:t>  OF 11</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FB765F19-7D93-4CCD-8792-F30AAF0DEBB1}" type="slidenum">
              <a:rPr lang="en-US"/>
              <a:pPr>
                <a:defRPr/>
              </a:pPr>
              <a:t>‹#›</a:t>
            </a:fld>
            <a:r>
              <a:rPr lang="en-US" dirty="0"/>
              <a:t>  OF 11</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5561248E-53B7-45C6-B76C-9ABCA102FECB}" type="slidenum">
              <a:rPr lang="en-US"/>
              <a:pPr>
                <a:defRPr/>
              </a:pPr>
              <a:t>‹#›</a:t>
            </a:fld>
            <a:r>
              <a:rPr lang="en-US" dirty="0"/>
              <a:t>  OF 11</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1E9FB5C9-BF4B-478B-9882-CA278B2B4B58}" type="slidenum">
              <a:rPr lang="en-US"/>
              <a:pPr>
                <a:defRPr/>
              </a:pPr>
              <a:t>‹#›</a:t>
            </a:fld>
            <a:r>
              <a:rPr lang="en-US" dirty="0"/>
              <a:t>  OF 11</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818550C6-7293-4FD7-A077-E40D7BCE41A7}" type="slidenum">
              <a:rPr lang="en-US"/>
              <a:pPr>
                <a:defRPr/>
              </a:pPr>
              <a:t>‹#›</a:t>
            </a:fld>
            <a:r>
              <a:rPr lang="en-US" dirty="0"/>
              <a:t>  OF 11</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CB76F22F-EF14-4D0B-95A7-F456E66E83AB}" type="slidenum">
              <a:rPr lang="en-US"/>
              <a:pPr>
                <a:defRPr/>
              </a:pPr>
              <a:t>‹#›</a:t>
            </a:fld>
            <a:r>
              <a:rPr lang="en-US" dirty="0"/>
              <a:t>  OF 11</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F3C7FFF4-CE1C-4822-A936-C7035ABBD31D}" type="slidenum">
              <a:rPr lang="en-US"/>
              <a:pPr>
                <a:defRPr/>
              </a:pPr>
              <a:t>‹#›</a:t>
            </a:fld>
            <a:r>
              <a:rPr lang="en-US" dirty="0"/>
              <a:t>  OF 11</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1A02CB7C-1DD4-499D-B996-A932670586E6}" type="slidenum">
              <a:rPr lang="en-US"/>
              <a:pPr>
                <a:defRPr/>
              </a:pPr>
              <a:t>‹#›</a:t>
            </a:fld>
            <a:r>
              <a:rPr lang="en-US" dirty="0"/>
              <a:t>  OF 11</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0332" t="9525" b="13333"/>
          <a:stretch>
            <a:fillRect/>
          </a:stretch>
        </p:blipFill>
        <p:spPr bwMode="auto">
          <a:xfrm>
            <a:off x="2133600" y="228600"/>
            <a:ext cx="5580063" cy="61722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pPr>
              <a:defRPr/>
            </a:pPr>
            <a:fld id="{88CEFF06-D1C2-46CC-BA1C-9715F53F4617}" type="slidenum">
              <a:rPr lang="en-US"/>
              <a:pPr>
                <a:defRPr/>
              </a:pPr>
              <a:t>‹#›</a:t>
            </a:fld>
            <a:r>
              <a:rPr lang="en-US" dirty="0"/>
              <a:t>  OF 11</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2781" t="11429" r="14973" b="13333"/>
          <a:stretch>
            <a:fillRect/>
          </a:stretch>
        </p:blipFill>
        <p:spPr bwMode="auto">
          <a:xfrm>
            <a:off x="2286000" y="381000"/>
            <a:ext cx="4495800" cy="6019800"/>
          </a:xfrm>
          <a:prstGeom prst="rect">
            <a:avLst/>
          </a:prstGeom>
          <a:noFill/>
          <a:ln w="9525">
            <a:noFill/>
            <a:miter lim="800000"/>
            <a:headEnd/>
            <a:tailEnd/>
          </a:ln>
        </p:spPr>
      </p:pic>
      <p:sp>
        <p:nvSpPr>
          <p:cNvPr id="3" name="Rectangle 2"/>
          <p:cNvSpPr>
            <a:spLocks noGrp="1" noChangeArrowheads="1"/>
          </p:cNvSpPr>
          <p:nvPr>
            <p:ph type="sldNum" sz="quarter" idx="10"/>
          </p:nvPr>
        </p:nvSpPr>
        <p:spPr/>
        <p:txBody>
          <a:bodyPr/>
          <a:lstStyle>
            <a:lvl1pPr>
              <a:defRPr/>
            </a:lvl1pPr>
          </a:lstStyle>
          <a:p>
            <a:pPr>
              <a:defRPr/>
            </a:pPr>
            <a:fld id="{3BD1751A-A880-430E-A4A1-036345DF63E4}" type="slidenum">
              <a:rPr lang="en-US"/>
              <a:pPr>
                <a:defRPr/>
              </a:pPr>
              <a:t>‹#›</a:t>
            </a:fld>
            <a:r>
              <a:rPr lang="en-US" dirty="0"/>
              <a:t>  OF 11</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3DA11D8F-8F65-4257-91DC-84051EA27A05}" type="slidenum">
              <a:rPr lang="en-US"/>
              <a:pPr>
                <a:defRPr/>
              </a:pPr>
              <a:t>‹#›</a:t>
            </a:fld>
            <a:r>
              <a:rPr lang="en-US" dirty="0"/>
              <a:t>  OF 11</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3C1F3ABA-E9D9-46B2-A262-5CFFAA428E3F}" type="slidenum">
              <a:rPr lang="en-US"/>
              <a:pPr>
                <a:defRPr/>
              </a:pPr>
              <a:t>‹#›</a:t>
            </a:fld>
            <a:r>
              <a:rPr lang="en-US" dirty="0"/>
              <a:t>  OF 11</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A909C47-AC29-4264-8EB7-A704AE22076B}" type="slidenum">
              <a:rPr lang="en-US"/>
              <a:pPr>
                <a:defRPr/>
              </a:pPr>
              <a:t>‹#›</a:t>
            </a:fld>
            <a:r>
              <a:rPr lang="en-US" dirty="0"/>
              <a:t>  OF 11</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3ED3AAC8-655F-4EFE-96E6-669E4ADCAEDB}" type="slidenum">
              <a:rPr lang="en-US"/>
              <a:pPr>
                <a:defRPr/>
              </a:pPr>
              <a:t>‹#›</a:t>
            </a:fld>
            <a:r>
              <a:rPr lang="en-US" dirty="0"/>
              <a:t>  OF 11</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E7CDAAF4-B52F-4B6B-A9B4-CFFD7A260179}" type="slidenum">
              <a:rPr lang="en-US"/>
              <a:pPr>
                <a:defRPr/>
              </a:pPr>
              <a:t>‹#›</a:t>
            </a:fld>
            <a:r>
              <a:rPr lang="en-US" dirty="0"/>
              <a:t>  OF 11</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F0656CC5-7AA1-4D92-9796-5D1996C710A2}" type="slidenum">
              <a:rPr lang="en-US"/>
              <a:pPr>
                <a:defRPr/>
              </a:pPr>
              <a:t>‹#›</a:t>
            </a:fld>
            <a:r>
              <a:rPr lang="en-US" dirty="0"/>
              <a:t>  OF 11</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D6FF16D3-0617-41B5-84FC-9196641F5C1D}" type="slidenum">
              <a:rPr lang="en-US"/>
              <a:pPr>
                <a:defRPr/>
              </a:pPr>
              <a:t>‹#›</a:t>
            </a:fld>
            <a:r>
              <a:rPr lang="en-US" dirty="0"/>
              <a:t>  OF 11</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73B6C6CE-C682-4E60-B971-2A572E0AEE4F}" type="slidenum">
              <a:rPr lang="en-US"/>
              <a:pPr>
                <a:defRPr/>
              </a:pPr>
              <a:t>‹#›</a:t>
            </a:fld>
            <a:r>
              <a:rPr lang="en-US" dirty="0"/>
              <a:t>  OF 11</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BE6E132B-3B4C-4122-A6BE-95FD1C44E1C2}" type="slidenum">
              <a:rPr lang="en-US"/>
              <a:pPr>
                <a:defRPr/>
              </a:pPr>
              <a:t>‹#›</a:t>
            </a:fld>
            <a:r>
              <a:rPr lang="en-US" dirty="0"/>
              <a:t>  OF 11</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7D1ACC68-4D27-4E23-A490-BCB0BDFB1DCC}" type="slidenum">
              <a:rPr lang="en-US"/>
              <a:pPr>
                <a:defRPr/>
              </a:pPr>
              <a:t>‹#›</a:t>
            </a:fld>
            <a:r>
              <a:rPr lang="en-US" dirty="0"/>
              <a:t>  OF 11</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BBF12B5E-C6FB-438C-90DE-9441F2605545}" type="slidenum">
              <a:rPr lang="en-US"/>
              <a:pPr>
                <a:defRPr/>
              </a:pPr>
              <a:t>‹#›</a:t>
            </a:fld>
            <a:r>
              <a:rPr lang="en-US" dirty="0"/>
              <a:t>  OF 11</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517663">
            <a:off x="2743200" y="1825625"/>
            <a:ext cx="3378200" cy="3652838"/>
          </a:xfrm>
          <a:prstGeom prst="rect">
            <a:avLst/>
          </a:prstGeom>
          <a:noFill/>
          <a:ln w="9525">
            <a:noFill/>
            <a:miter lim="800000"/>
            <a:headEnd/>
            <a:tailEnd/>
          </a:ln>
        </p:spPr>
      </p:pic>
      <p:pic>
        <p:nvPicPr>
          <p:cNvPr id="3" name="Picture 349"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9835259" flipH="1">
            <a:off x="3032125" y="1825625"/>
            <a:ext cx="3379788" cy="3652838"/>
          </a:xfrm>
          <a:prstGeom prst="rect">
            <a:avLst/>
          </a:prstGeom>
          <a:noFill/>
          <a:ln w="9525">
            <a:noFill/>
            <a:miter lim="800000"/>
            <a:headEnd/>
            <a:tailEnd/>
          </a:ln>
        </p:spPr>
      </p:pic>
      <p:sp>
        <p:nvSpPr>
          <p:cNvPr id="4" name="Donut 3"/>
          <p:cNvSpPr/>
          <p:nvPr userDrawn="1"/>
        </p:nvSpPr>
        <p:spPr>
          <a:xfrm>
            <a:off x="1752600" y="811213"/>
            <a:ext cx="5638800" cy="5638800"/>
          </a:xfrm>
          <a:prstGeom prst="donut">
            <a:avLst>
              <a:gd name="adj" fmla="val 11087"/>
            </a:avLst>
          </a:prstGeom>
          <a:solidFill>
            <a:schemeClr val="tx1"/>
          </a:solidFill>
          <a:ln w="3492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5" name="Rectangle 4"/>
          <p:cNvSpPr/>
          <p:nvPr userDrawn="1"/>
        </p:nvSpPr>
        <p:spPr>
          <a:xfrm rot="193029">
            <a:off x="2129561" y="1181031"/>
            <a:ext cx="4881942" cy="4724400"/>
          </a:xfrm>
          <a:prstGeom prst="rect">
            <a:avLst/>
          </a:prstGeom>
          <a:noFill/>
        </p:spPr>
        <p:txBody>
          <a:bodyPr spcFirstLastPara="1">
            <a:prstTxWarp prst="textArchUp">
              <a:avLst>
                <a:gd name="adj" fmla="val 10045635"/>
              </a:avLst>
            </a:prstTxWarp>
            <a:spAutoFit/>
            <a:scene3d>
              <a:camera prst="orthographicFront">
                <a:rot lat="0" lon="0" rev="0"/>
              </a:camera>
              <a:lightRig rig="threePt" dir="t"/>
            </a:scene3d>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DIRECTORATE OF EMERGENCY SERVICES</a:t>
            </a:r>
            <a:endParaRPr lang="en-US" sz="3200" b="1" dirty="0">
              <a:solidFill>
                <a:srgbClr val="FFCC00"/>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p:cNvSpPr/>
          <p:nvPr userDrawn="1"/>
        </p:nvSpPr>
        <p:spPr>
          <a:xfrm>
            <a:off x="1895475" y="642931"/>
            <a:ext cx="5334000" cy="5569747"/>
          </a:xfrm>
          <a:prstGeom prst="rect">
            <a:avLst/>
          </a:prstGeom>
          <a:noFill/>
        </p:spPr>
        <p:txBody>
          <a:bodyPr spcFirstLastPara="1" wrap="none">
            <a:prstTxWarp prst="textArchDown">
              <a:avLst>
                <a:gd name="adj" fmla="val 20777080"/>
              </a:avLst>
            </a:prstTxWarp>
            <a:spAutoFit/>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SECURITY BRANCH</a:t>
            </a:r>
          </a:p>
        </p:txBody>
      </p:sp>
      <p:sp>
        <p:nvSpPr>
          <p:cNvPr id="7" name="Rectangle 6"/>
          <p:cNvSpPr/>
          <p:nvPr userDrawn="1"/>
        </p:nvSpPr>
        <p:spPr>
          <a:xfrm>
            <a:off x="2732390" y="1741206"/>
            <a:ext cx="3693060" cy="3566597"/>
          </a:xfrm>
          <a:prstGeom prst="rect">
            <a:avLst/>
          </a:prstGeom>
          <a:noFill/>
        </p:spPr>
        <p:txBody>
          <a:bodyPr spcFirstLastPara="1">
            <a:prstTxWarp prst="textArchUp">
              <a:avLst>
                <a:gd name="adj" fmla="val 13073275"/>
              </a:avLst>
            </a:prstTxWarp>
            <a:spAutoFit/>
            <a:scene3d>
              <a:camera prst="orthographicFront">
                <a:rot lat="0" lon="0" rev="0"/>
              </a:camera>
              <a:lightRig rig="threePt" dir="t"/>
            </a:scene3d>
          </a:bodyPr>
          <a:lstStyle/>
          <a:p>
            <a:pPr algn="ctr">
              <a:defRPr/>
            </a:pPr>
            <a:r>
              <a:rPr lang="en-US" sz="3200" b="1" dirty="0">
                <a:ln w="17780" cmpd="sng">
                  <a:solidFill>
                    <a:srgbClr val="FFFFFF"/>
                  </a:solidFill>
                  <a:prstDash val="solid"/>
                  <a:miter lim="800000"/>
                </a:ln>
                <a:solidFill>
                  <a:srgbClr val="000000"/>
                </a:solidFill>
                <a:effectLst>
                  <a:outerShdw blurRad="50800" algn="tl" rotWithShape="0">
                    <a:srgbClr val="000000"/>
                  </a:outerShdw>
                </a:effectLst>
              </a:rPr>
              <a:t>PHYSICAL SECURITY</a:t>
            </a:r>
          </a:p>
        </p:txBody>
      </p:sp>
      <p:sp>
        <p:nvSpPr>
          <p:cNvPr id="8" name="Rectangle 7"/>
          <p:cNvSpPr/>
          <p:nvPr userDrawn="1"/>
        </p:nvSpPr>
        <p:spPr>
          <a:xfrm>
            <a:off x="2066925" y="259554"/>
            <a:ext cx="4953000" cy="5334000"/>
          </a:xfrm>
          <a:prstGeom prst="rect">
            <a:avLst/>
          </a:prstGeom>
          <a:noFill/>
        </p:spPr>
        <p:txBody>
          <a:bodyPr spcFirstLastPara="1" wrap="none">
            <a:prstTxWarp prst="textArchDown">
              <a:avLst>
                <a:gd name="adj" fmla="val 3556256"/>
              </a:avLst>
            </a:prstTxWarp>
            <a:spAutoFit/>
          </a:bodyPr>
          <a:lstStyle/>
          <a:p>
            <a:pPr algn="ctr">
              <a:defRPr/>
            </a:pPr>
            <a:r>
              <a:rPr lang="en-US" sz="3200" b="1" dirty="0">
                <a:ln w="17780" cmpd="sng">
                  <a:solidFill>
                    <a:srgbClr val="FFFFFF"/>
                  </a:solidFill>
                  <a:prstDash val="solid"/>
                  <a:miter lim="800000"/>
                </a:ln>
                <a:solidFill>
                  <a:srgbClr val="000000"/>
                </a:solidFill>
                <a:effectLst>
                  <a:outerShdw blurRad="50800" algn="tl" rotWithShape="0">
                    <a:srgbClr val="000000"/>
                  </a:outerShdw>
                </a:effectLst>
              </a:rPr>
              <a:t>ACCESS</a:t>
            </a:r>
            <a:r>
              <a:rPr lang="en-US" sz="28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 </a:t>
            </a:r>
            <a:r>
              <a:rPr lang="en-US" sz="3200" b="1" dirty="0">
                <a:ln w="17780" cmpd="sng">
                  <a:solidFill>
                    <a:srgbClr val="FFFFFF"/>
                  </a:solidFill>
                  <a:prstDash val="solid"/>
                  <a:miter lim="800000"/>
                </a:ln>
                <a:solidFill>
                  <a:srgbClr val="000000"/>
                </a:solidFill>
                <a:effectLst>
                  <a:outerShdw blurRad="50800" algn="tl" rotWithShape="0">
                    <a:srgbClr val="000000"/>
                  </a:outerShdw>
                </a:effectLst>
              </a:rPr>
              <a:t>CONTROL</a:t>
            </a:r>
          </a:p>
        </p:txBody>
      </p:sp>
      <p:sp>
        <p:nvSpPr>
          <p:cNvPr id="9" name="TextBox 8"/>
          <p:cNvSpPr txBox="1"/>
          <p:nvPr userDrawn="1"/>
        </p:nvSpPr>
        <p:spPr>
          <a:xfrm>
            <a:off x="3371850" y="2776538"/>
            <a:ext cx="136525" cy="1568450"/>
          </a:xfrm>
          <a:prstGeom prst="rect">
            <a:avLst/>
          </a:prstGeom>
          <a:noFill/>
        </p:spPr>
        <p:txBody>
          <a:bodyPr>
            <a:spAutoFit/>
          </a:bodyPr>
          <a:lstStyle/>
          <a:p>
            <a:pPr>
              <a:defRPr/>
            </a:pPr>
            <a:r>
              <a:rPr lang="en-US" sz="9600" dirty="0">
                <a:solidFill>
                  <a:srgbClr val="000000"/>
                </a:solidFill>
                <a:latin typeface="Algerian" pitchFamily="82" charset="0"/>
              </a:rPr>
              <a:t>S</a:t>
            </a:r>
          </a:p>
        </p:txBody>
      </p:sp>
      <p:sp>
        <p:nvSpPr>
          <p:cNvPr id="10" name="TextBox 9"/>
          <p:cNvSpPr txBox="1"/>
          <p:nvPr userDrawn="1"/>
        </p:nvSpPr>
        <p:spPr>
          <a:xfrm>
            <a:off x="4924425" y="2776538"/>
            <a:ext cx="304800" cy="1568450"/>
          </a:xfrm>
          <a:prstGeom prst="rect">
            <a:avLst/>
          </a:prstGeom>
          <a:noFill/>
        </p:spPr>
        <p:txBody>
          <a:bodyPr>
            <a:spAutoFit/>
          </a:bodyPr>
          <a:lstStyle/>
          <a:p>
            <a:pPr>
              <a:defRPr/>
            </a:pPr>
            <a:r>
              <a:rPr lang="en-US" sz="9600" dirty="0">
                <a:solidFill>
                  <a:srgbClr val="000000"/>
                </a:solidFill>
                <a:latin typeface="Algerian" pitchFamily="82" charset="0"/>
              </a:rPr>
              <a:t>B</a:t>
            </a:r>
          </a:p>
        </p:txBody>
      </p:sp>
      <p:sp>
        <p:nvSpPr>
          <p:cNvPr id="11" name="Oval 10"/>
          <p:cNvSpPr/>
          <p:nvPr userDrawn="1"/>
        </p:nvSpPr>
        <p:spPr>
          <a:xfrm>
            <a:off x="2895600" y="1935163"/>
            <a:ext cx="3336925" cy="3338512"/>
          </a:xfrm>
          <a:prstGeom prst="ellipse">
            <a:avLst/>
          </a:prstGeom>
          <a:noFill/>
          <a:ln w="635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pic>
        <p:nvPicPr>
          <p:cNvPr id="12" name="Picture 358" descr="lock.png"/>
          <p:cNvPicPr>
            <a:picLocks noChangeAspect="1"/>
          </p:cNvPicPr>
          <p:nvPr userDrawn="1"/>
        </p:nvPicPr>
        <p:blipFill>
          <a:blip r:embed="rId3" cstate="print"/>
          <a:srcRect/>
          <a:stretch>
            <a:fillRect/>
          </a:stretch>
        </p:blipFill>
        <p:spPr bwMode="auto">
          <a:xfrm>
            <a:off x="4152900" y="4316413"/>
            <a:ext cx="863600" cy="863600"/>
          </a:xfrm>
          <a:prstGeom prst="rect">
            <a:avLst/>
          </a:prstGeom>
          <a:noFill/>
          <a:ln w="9525">
            <a:noFill/>
            <a:miter lim="800000"/>
            <a:headEnd/>
            <a:tailEnd/>
          </a:ln>
        </p:spPr>
      </p:pic>
      <p:pic>
        <p:nvPicPr>
          <p:cNvPr id="13" name="Picture 3"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517663">
            <a:off x="2733675" y="1851025"/>
            <a:ext cx="3378200" cy="3654425"/>
          </a:xfrm>
          <a:prstGeom prst="rect">
            <a:avLst/>
          </a:prstGeom>
          <a:noFill/>
          <a:ln w="9525">
            <a:noFill/>
            <a:miter lim="800000"/>
            <a:headEnd/>
            <a:tailEnd/>
          </a:ln>
        </p:spPr>
      </p:pic>
      <p:pic>
        <p:nvPicPr>
          <p:cNvPr id="14" name="Picture 3"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9835259" flipH="1">
            <a:off x="3022600" y="1851025"/>
            <a:ext cx="3379788" cy="3654425"/>
          </a:xfrm>
          <a:prstGeom prst="rect">
            <a:avLst/>
          </a:prstGeom>
          <a:noFill/>
          <a:ln w="9525">
            <a:noFill/>
            <a:miter lim="800000"/>
            <a:headEnd/>
            <a:tailEnd/>
          </a:ln>
        </p:spPr>
      </p:pic>
      <p:sp>
        <p:nvSpPr>
          <p:cNvPr id="15" name="Donut 14"/>
          <p:cNvSpPr/>
          <p:nvPr userDrawn="1"/>
        </p:nvSpPr>
        <p:spPr>
          <a:xfrm>
            <a:off x="1743075" y="838200"/>
            <a:ext cx="5638800" cy="5638800"/>
          </a:xfrm>
          <a:prstGeom prst="donut">
            <a:avLst>
              <a:gd name="adj" fmla="val 11087"/>
            </a:avLst>
          </a:prstGeom>
          <a:solidFill>
            <a:schemeClr val="tx1"/>
          </a:solidFill>
          <a:ln w="3492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6" name="Rectangle 15"/>
          <p:cNvSpPr/>
          <p:nvPr userDrawn="1"/>
        </p:nvSpPr>
        <p:spPr>
          <a:xfrm rot="193029">
            <a:off x="2120036" y="1207228"/>
            <a:ext cx="4881942" cy="4724400"/>
          </a:xfrm>
          <a:prstGeom prst="rect">
            <a:avLst/>
          </a:prstGeom>
          <a:noFill/>
        </p:spPr>
        <p:txBody>
          <a:bodyPr spcFirstLastPara="1">
            <a:prstTxWarp prst="textArchUp">
              <a:avLst>
                <a:gd name="adj" fmla="val 10045635"/>
              </a:avLst>
            </a:prstTxWarp>
            <a:spAutoFit/>
            <a:scene3d>
              <a:camera prst="orthographicFront">
                <a:rot lat="0" lon="0" rev="0"/>
              </a:camera>
              <a:lightRig rig="threePt" dir="t"/>
            </a:scene3d>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DIRECTORATE OF EMERGENCY SERVICES</a:t>
            </a:r>
            <a:endParaRPr lang="en-US" sz="3200" b="1" dirty="0">
              <a:solidFill>
                <a:srgbClr val="FFCC00"/>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ectangle 16"/>
          <p:cNvSpPr/>
          <p:nvPr userDrawn="1"/>
        </p:nvSpPr>
        <p:spPr>
          <a:xfrm>
            <a:off x="1885950" y="669128"/>
            <a:ext cx="5334000" cy="5569747"/>
          </a:xfrm>
          <a:prstGeom prst="rect">
            <a:avLst/>
          </a:prstGeom>
          <a:noFill/>
        </p:spPr>
        <p:txBody>
          <a:bodyPr spcFirstLastPara="1" wrap="none">
            <a:prstTxWarp prst="textArchDown">
              <a:avLst>
                <a:gd name="adj" fmla="val 20777080"/>
              </a:avLst>
            </a:prstTxWarp>
            <a:spAutoFit/>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SECURITY BRANCH</a:t>
            </a:r>
          </a:p>
        </p:txBody>
      </p:sp>
      <p:sp>
        <p:nvSpPr>
          <p:cNvPr id="18" name="Rectangle 17"/>
          <p:cNvSpPr/>
          <p:nvPr userDrawn="1"/>
        </p:nvSpPr>
        <p:spPr>
          <a:xfrm>
            <a:off x="2722865" y="1767403"/>
            <a:ext cx="3693060" cy="3566597"/>
          </a:xfrm>
          <a:prstGeom prst="rect">
            <a:avLst/>
          </a:prstGeom>
          <a:noFill/>
        </p:spPr>
        <p:txBody>
          <a:bodyPr spcFirstLastPara="1">
            <a:prstTxWarp prst="textArchUp">
              <a:avLst>
                <a:gd name="adj" fmla="val 13073275"/>
              </a:avLst>
            </a:prstTxWarp>
            <a:spAutoFit/>
            <a:scene3d>
              <a:camera prst="orthographicFront">
                <a:rot lat="0" lon="0" rev="0"/>
              </a:camera>
              <a:lightRig rig="threePt" dir="t"/>
            </a:scene3d>
          </a:bodyPr>
          <a:lstStyle/>
          <a:p>
            <a:pPr algn="ctr">
              <a:defRPr/>
            </a:pPr>
            <a:r>
              <a:rPr lang="en-US" sz="3200" b="1" dirty="0">
                <a:ln w="17780" cmpd="sng">
                  <a:solidFill>
                    <a:srgbClr val="FFFFFF"/>
                  </a:solidFill>
                  <a:prstDash val="solid"/>
                  <a:miter lim="800000"/>
                </a:ln>
                <a:solidFill>
                  <a:srgbClr val="000000"/>
                </a:solidFill>
                <a:effectLst>
                  <a:outerShdw blurRad="50800" algn="tl" rotWithShape="0">
                    <a:srgbClr val="000000"/>
                  </a:outerShdw>
                </a:effectLst>
              </a:rPr>
              <a:t>PHYSICAL SECURITY</a:t>
            </a:r>
          </a:p>
        </p:txBody>
      </p:sp>
      <p:sp>
        <p:nvSpPr>
          <p:cNvPr id="19" name="TextBox 18"/>
          <p:cNvSpPr txBox="1"/>
          <p:nvPr userDrawn="1"/>
        </p:nvSpPr>
        <p:spPr>
          <a:xfrm>
            <a:off x="3362325" y="2801938"/>
            <a:ext cx="136525" cy="1570037"/>
          </a:xfrm>
          <a:prstGeom prst="rect">
            <a:avLst/>
          </a:prstGeom>
          <a:noFill/>
        </p:spPr>
        <p:txBody>
          <a:bodyPr>
            <a:spAutoFit/>
          </a:bodyPr>
          <a:lstStyle/>
          <a:p>
            <a:pPr>
              <a:defRPr/>
            </a:pPr>
            <a:r>
              <a:rPr lang="en-US" sz="9600" dirty="0">
                <a:solidFill>
                  <a:srgbClr val="000000"/>
                </a:solidFill>
                <a:latin typeface="Algerian" pitchFamily="82" charset="0"/>
              </a:rPr>
              <a:t>S</a:t>
            </a:r>
          </a:p>
        </p:txBody>
      </p:sp>
      <p:sp>
        <p:nvSpPr>
          <p:cNvPr id="20" name="TextBox 19"/>
          <p:cNvSpPr txBox="1"/>
          <p:nvPr userDrawn="1"/>
        </p:nvSpPr>
        <p:spPr>
          <a:xfrm>
            <a:off x="4914900" y="2801938"/>
            <a:ext cx="304800" cy="1570037"/>
          </a:xfrm>
          <a:prstGeom prst="rect">
            <a:avLst/>
          </a:prstGeom>
          <a:noFill/>
        </p:spPr>
        <p:txBody>
          <a:bodyPr>
            <a:spAutoFit/>
          </a:bodyPr>
          <a:lstStyle/>
          <a:p>
            <a:pPr>
              <a:defRPr/>
            </a:pPr>
            <a:r>
              <a:rPr lang="en-US" sz="9600" dirty="0">
                <a:solidFill>
                  <a:srgbClr val="000000"/>
                </a:solidFill>
                <a:latin typeface="Algerian" pitchFamily="82" charset="0"/>
              </a:rPr>
              <a:t>B</a:t>
            </a:r>
          </a:p>
        </p:txBody>
      </p:sp>
      <p:sp>
        <p:nvSpPr>
          <p:cNvPr id="21" name="Oval 20"/>
          <p:cNvSpPr/>
          <p:nvPr userDrawn="1"/>
        </p:nvSpPr>
        <p:spPr>
          <a:xfrm>
            <a:off x="2886075" y="1962150"/>
            <a:ext cx="3336925" cy="3336925"/>
          </a:xfrm>
          <a:prstGeom prst="ellipse">
            <a:avLst/>
          </a:prstGeom>
          <a:noFill/>
          <a:ln w="635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pic>
        <p:nvPicPr>
          <p:cNvPr id="22" name="Picture 368" descr="lock.png"/>
          <p:cNvPicPr>
            <a:picLocks noChangeAspect="1"/>
          </p:cNvPicPr>
          <p:nvPr userDrawn="1"/>
        </p:nvPicPr>
        <p:blipFill>
          <a:blip r:embed="rId3" cstate="print"/>
          <a:srcRect/>
          <a:stretch>
            <a:fillRect/>
          </a:stretch>
        </p:blipFill>
        <p:spPr bwMode="auto">
          <a:xfrm>
            <a:off x="4143375" y="4343400"/>
            <a:ext cx="863600" cy="863600"/>
          </a:xfrm>
          <a:prstGeom prst="rect">
            <a:avLst/>
          </a:prstGeom>
          <a:noFill/>
          <a:ln w="9525">
            <a:noFill/>
            <a:miter lim="800000"/>
            <a:headEnd/>
            <a:tailEnd/>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EC4D3EA2-5A42-4260-B024-29B59A458900}" type="slidenum">
              <a:rPr lang="en-US"/>
              <a:pPr>
                <a:defRPr/>
              </a:pPr>
              <a:t>‹#›</a:t>
            </a:fld>
            <a:r>
              <a:rPr lang="en-US" dirty="0"/>
              <a:t>  OF 11</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0A8681C6-7F10-4C52-85DB-E1DF6802CA5A}" type="slidenum">
              <a:rPr lang="en-US"/>
              <a:pPr>
                <a:defRPr/>
              </a:pPr>
              <a:t>‹#›</a:t>
            </a:fld>
            <a:r>
              <a:rPr lang="en-US" dirty="0"/>
              <a:t>  OF 11</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33373FF0-E6DF-4CC5-8E56-7F363283FC98}" type="slidenum">
              <a:rPr lang="en-US"/>
              <a:pPr>
                <a:defRPr/>
              </a:pPr>
              <a:t>‹#›</a:t>
            </a:fld>
            <a:r>
              <a:rPr lang="en-US" dirty="0"/>
              <a:t>  OF 11</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5C1C07C-64B3-46CF-A6E2-2F50EE567536}" type="slidenum">
              <a:rPr lang="en-US"/>
              <a:pPr>
                <a:defRPr/>
              </a:pPr>
              <a:t>‹#›</a:t>
            </a:fld>
            <a:r>
              <a:rPr lang="en-US" dirty="0"/>
              <a:t>  OF 11</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01D05AE8-35C4-4998-821A-A489BAC7B6A0}" type="slidenum">
              <a:rPr lang="en-US"/>
              <a:pPr>
                <a:defRPr/>
              </a:pPr>
              <a:t>‹#›</a:t>
            </a:fld>
            <a:r>
              <a:rPr lang="en-US" dirty="0"/>
              <a:t>  OF 11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F45D2728-5F90-4648-A55C-9613FA6F2D17}" type="slidenum">
              <a:rPr lang="en-US"/>
              <a:pPr>
                <a:defRPr/>
              </a:pPr>
              <a:t>‹#›</a:t>
            </a:fld>
            <a:r>
              <a:rPr lang="en-US" dirty="0"/>
              <a:t>  OF 11</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B7B8EEFF-DECA-429A-B794-2B73193FEE12}" type="slidenum">
              <a:rPr lang="en-US"/>
              <a:pPr>
                <a:defRPr/>
              </a:pPr>
              <a:t>‹#›</a:t>
            </a:fld>
            <a:r>
              <a:rPr lang="en-US" dirty="0"/>
              <a:t>  OF 11</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98AF264F-0C34-40E7-8610-EA60084DF1A9}" type="slidenum">
              <a:rPr lang="en-US"/>
              <a:pPr>
                <a:defRPr/>
              </a:pPr>
              <a:t>‹#›</a:t>
            </a:fld>
            <a:r>
              <a:rPr lang="en-US" dirty="0"/>
              <a:t>  OF 11</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FA8CD419-BE2E-4C43-95D2-B8B90BCAE7FE}" type="slidenum">
              <a:rPr lang="en-US"/>
              <a:pPr>
                <a:defRPr/>
              </a:pPr>
              <a:t>‹#›</a:t>
            </a:fld>
            <a:r>
              <a:rPr lang="en-US" dirty="0"/>
              <a:t>  OF 11</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1B8BFD42-9B90-4BEF-9E2A-BE4FEC024523}" type="slidenum">
              <a:rPr lang="en-US"/>
              <a:pPr>
                <a:defRPr/>
              </a:pPr>
              <a:t>‹#›</a:t>
            </a:fld>
            <a:r>
              <a:rPr lang="en-US" dirty="0"/>
              <a:t>  OF 11</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73DA7933-CE6F-4681-B058-3245DCED27AB}" type="slidenum">
              <a:rPr lang="en-US"/>
              <a:pPr>
                <a:defRPr/>
              </a:pPr>
              <a:t>‹#›</a:t>
            </a:fld>
            <a:r>
              <a:rPr lang="en-US" dirty="0"/>
              <a:t>  OF 11</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45"/>
          <p:cNvGrpSpPr>
            <a:grpSpLocks/>
          </p:cNvGrpSpPr>
          <p:nvPr userDrawn="1"/>
        </p:nvGrpSpPr>
        <p:grpSpPr bwMode="auto">
          <a:xfrm>
            <a:off x="1600200" y="228600"/>
            <a:ext cx="5638800" cy="6191250"/>
            <a:chOff x="2057400" y="381000"/>
            <a:chExt cx="5638800" cy="6191249"/>
          </a:xfrm>
        </p:grpSpPr>
        <p:pic>
          <p:nvPicPr>
            <p:cNvPr id="3" name="Picture 3"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517663">
              <a:off x="3056959" y="1963590"/>
              <a:ext cx="3379093" cy="3653645"/>
            </a:xfrm>
            <a:prstGeom prst="rect">
              <a:avLst/>
            </a:prstGeom>
            <a:noFill/>
            <a:ln w="9525">
              <a:noFill/>
              <a:miter lim="800000"/>
              <a:headEnd/>
              <a:tailEnd/>
            </a:ln>
          </p:spPr>
        </p:pic>
        <p:pic>
          <p:nvPicPr>
            <p:cNvPr id="4" name="Picture 350"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9835259" flipH="1">
              <a:off x="3422568" y="1934905"/>
              <a:ext cx="3379093" cy="3653645"/>
            </a:xfrm>
            <a:prstGeom prst="rect">
              <a:avLst/>
            </a:prstGeom>
            <a:noFill/>
            <a:ln w="9525">
              <a:noFill/>
              <a:miter lim="800000"/>
              <a:headEnd/>
              <a:tailEnd/>
            </a:ln>
          </p:spPr>
        </p:pic>
        <p:sp>
          <p:nvSpPr>
            <p:cNvPr id="5" name="Donut 4"/>
            <p:cNvSpPr/>
            <p:nvPr userDrawn="1"/>
          </p:nvSpPr>
          <p:spPr>
            <a:xfrm>
              <a:off x="2057400" y="933450"/>
              <a:ext cx="5638800" cy="5638799"/>
            </a:xfrm>
            <a:prstGeom prst="donut">
              <a:avLst>
                <a:gd name="adj" fmla="val 11087"/>
              </a:avLst>
            </a:prstGeom>
            <a:solidFill>
              <a:schemeClr val="tx1"/>
            </a:solidFill>
            <a:ln w="3492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6" name="Rectangle 5"/>
            <p:cNvSpPr/>
            <p:nvPr userDrawn="1"/>
          </p:nvSpPr>
          <p:spPr>
            <a:xfrm>
              <a:off x="2371725" y="381000"/>
              <a:ext cx="4953000" cy="5334000"/>
            </a:xfrm>
            <a:prstGeom prst="rect">
              <a:avLst/>
            </a:prstGeom>
            <a:noFill/>
          </p:spPr>
          <p:txBody>
            <a:bodyPr spcFirstLastPara="1" wrap="none">
              <a:prstTxWarp prst="textArchDown">
                <a:avLst>
                  <a:gd name="adj" fmla="val 3556256"/>
                </a:avLst>
              </a:prstTxWarp>
              <a:spAutoFit/>
            </a:bodyPr>
            <a:lstStyle/>
            <a:p>
              <a:pPr algn="ctr">
                <a:defRPr/>
              </a:pPr>
              <a:r>
                <a:rPr lang="en-US" sz="2400" b="1" dirty="0">
                  <a:ln w="17780" cmpd="sng">
                    <a:solidFill>
                      <a:srgbClr val="FFFFFF"/>
                    </a:solidFill>
                    <a:prstDash val="solid"/>
                    <a:miter lim="800000"/>
                  </a:ln>
                  <a:solidFill>
                    <a:srgbClr val="000000"/>
                  </a:solidFill>
                  <a:effectLst>
                    <a:outerShdw blurRad="50800" algn="tl" rotWithShape="0">
                      <a:srgbClr val="000000"/>
                    </a:outerShdw>
                  </a:effectLst>
                </a:rPr>
                <a:t>ACCESS</a:t>
              </a:r>
              <a:r>
                <a:rPr lang="en-US" sz="24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 </a:t>
              </a:r>
              <a:r>
                <a:rPr lang="en-US" sz="2400" b="1" dirty="0">
                  <a:ln w="17780" cmpd="sng">
                    <a:solidFill>
                      <a:srgbClr val="FFFFFF"/>
                    </a:solidFill>
                    <a:prstDash val="solid"/>
                    <a:miter lim="800000"/>
                  </a:ln>
                  <a:solidFill>
                    <a:srgbClr val="000000"/>
                  </a:solidFill>
                  <a:effectLst>
                    <a:outerShdw blurRad="50800" algn="tl" rotWithShape="0">
                      <a:srgbClr val="000000"/>
                    </a:outerShdw>
                  </a:effectLst>
                </a:rPr>
                <a:t>CONTROL</a:t>
              </a:r>
            </a:p>
          </p:txBody>
        </p:sp>
        <p:sp>
          <p:nvSpPr>
            <p:cNvPr id="7" name="TextBox 6"/>
            <p:cNvSpPr txBox="1"/>
            <p:nvPr userDrawn="1"/>
          </p:nvSpPr>
          <p:spPr>
            <a:xfrm>
              <a:off x="3676650" y="2897188"/>
              <a:ext cx="136525" cy="1570037"/>
            </a:xfrm>
            <a:prstGeom prst="rect">
              <a:avLst/>
            </a:prstGeom>
            <a:noFill/>
          </p:spPr>
          <p:txBody>
            <a:bodyPr>
              <a:spAutoFit/>
            </a:bodyPr>
            <a:lstStyle/>
            <a:p>
              <a:pPr>
                <a:defRPr/>
              </a:pPr>
              <a:r>
                <a:rPr lang="en-US" sz="9600" dirty="0">
                  <a:solidFill>
                    <a:srgbClr val="000000"/>
                  </a:solidFill>
                  <a:latin typeface="Algerian" pitchFamily="82" charset="0"/>
                </a:rPr>
                <a:t>S</a:t>
              </a:r>
            </a:p>
          </p:txBody>
        </p:sp>
        <p:sp>
          <p:nvSpPr>
            <p:cNvPr id="8" name="TextBox 7"/>
            <p:cNvSpPr txBox="1"/>
            <p:nvPr userDrawn="1"/>
          </p:nvSpPr>
          <p:spPr>
            <a:xfrm>
              <a:off x="5229225" y="2897188"/>
              <a:ext cx="304800" cy="1570037"/>
            </a:xfrm>
            <a:prstGeom prst="rect">
              <a:avLst/>
            </a:prstGeom>
            <a:noFill/>
          </p:spPr>
          <p:txBody>
            <a:bodyPr>
              <a:spAutoFit/>
            </a:bodyPr>
            <a:lstStyle/>
            <a:p>
              <a:pPr>
                <a:defRPr/>
              </a:pPr>
              <a:r>
                <a:rPr lang="en-US" sz="9600" dirty="0">
                  <a:solidFill>
                    <a:srgbClr val="000000"/>
                  </a:solidFill>
                  <a:latin typeface="Algerian" pitchFamily="82" charset="0"/>
                </a:rPr>
                <a:t>B</a:t>
              </a:r>
            </a:p>
          </p:txBody>
        </p:sp>
        <p:pic>
          <p:nvPicPr>
            <p:cNvPr id="9" name="Picture 355" descr="lock.png"/>
            <p:cNvPicPr>
              <a:picLocks noChangeAspect="1"/>
            </p:cNvPicPr>
            <p:nvPr userDrawn="1"/>
          </p:nvPicPr>
          <p:blipFill>
            <a:blip r:embed="rId3" cstate="print"/>
            <a:srcRect/>
            <a:stretch>
              <a:fillRect/>
            </a:stretch>
          </p:blipFill>
          <p:spPr bwMode="auto">
            <a:xfrm>
              <a:off x="4457700" y="4438649"/>
              <a:ext cx="863397" cy="863397"/>
            </a:xfrm>
            <a:prstGeom prst="rect">
              <a:avLst/>
            </a:prstGeom>
            <a:noFill/>
            <a:ln w="9525">
              <a:noFill/>
              <a:miter lim="800000"/>
              <a:headEnd/>
              <a:tailEnd/>
            </a:ln>
          </p:spPr>
        </p:pic>
        <p:sp>
          <p:nvSpPr>
            <p:cNvPr id="10" name="Rectangle 9"/>
            <p:cNvSpPr/>
            <p:nvPr userDrawn="1"/>
          </p:nvSpPr>
          <p:spPr>
            <a:xfrm rot="193029">
              <a:off x="2424836" y="1328674"/>
              <a:ext cx="4881942" cy="4724400"/>
            </a:xfrm>
            <a:prstGeom prst="rect">
              <a:avLst/>
            </a:prstGeom>
            <a:noFill/>
          </p:spPr>
          <p:txBody>
            <a:bodyPr spcFirstLastPara="1">
              <a:prstTxWarp prst="textArchUp">
                <a:avLst>
                  <a:gd name="adj" fmla="val 10045635"/>
                </a:avLst>
              </a:prstTxWarp>
              <a:spAutoFit/>
              <a:scene3d>
                <a:camera prst="orthographicFront">
                  <a:rot lat="0" lon="0" rev="0"/>
                </a:camera>
                <a:lightRig rig="threePt" dir="t"/>
              </a:scene3d>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DIRECTORATE OF EMERGENCY SERVICES</a:t>
              </a:r>
              <a:endParaRPr lang="en-US" sz="3200" b="1" dirty="0">
                <a:solidFill>
                  <a:srgbClr val="FFCC00"/>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Rectangle 10"/>
            <p:cNvSpPr/>
            <p:nvPr userDrawn="1"/>
          </p:nvSpPr>
          <p:spPr>
            <a:xfrm>
              <a:off x="2190750" y="790574"/>
              <a:ext cx="5334000" cy="5569747"/>
            </a:xfrm>
            <a:prstGeom prst="rect">
              <a:avLst/>
            </a:prstGeom>
            <a:noFill/>
          </p:spPr>
          <p:txBody>
            <a:bodyPr spcFirstLastPara="1" wrap="none">
              <a:prstTxWarp prst="textArchDown">
                <a:avLst>
                  <a:gd name="adj" fmla="val 20777080"/>
                </a:avLst>
              </a:prstTxWarp>
              <a:spAutoFit/>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SECURITY BRANCH</a:t>
              </a:r>
            </a:p>
          </p:txBody>
        </p:sp>
        <p:sp>
          <p:nvSpPr>
            <p:cNvPr id="12" name="Rectangle 11"/>
            <p:cNvSpPr/>
            <p:nvPr userDrawn="1"/>
          </p:nvSpPr>
          <p:spPr>
            <a:xfrm>
              <a:off x="3027665" y="1888849"/>
              <a:ext cx="3693060" cy="3566597"/>
            </a:xfrm>
            <a:prstGeom prst="rect">
              <a:avLst/>
            </a:prstGeom>
            <a:noFill/>
          </p:spPr>
          <p:txBody>
            <a:bodyPr spcFirstLastPara="1">
              <a:prstTxWarp prst="textArchUp">
                <a:avLst>
                  <a:gd name="adj" fmla="val 13073275"/>
                </a:avLst>
              </a:prstTxWarp>
              <a:spAutoFit/>
              <a:scene3d>
                <a:camera prst="orthographicFront">
                  <a:rot lat="0" lon="0" rev="0"/>
                </a:camera>
                <a:lightRig rig="threePt" dir="t"/>
              </a:scene3d>
            </a:bodyPr>
            <a:lstStyle/>
            <a:p>
              <a:pPr algn="ctr">
                <a:defRPr/>
              </a:pPr>
              <a:r>
                <a:rPr lang="en-US" sz="2400" b="1" dirty="0">
                  <a:ln w="17780" cmpd="sng">
                    <a:solidFill>
                      <a:srgbClr val="FFFFFF"/>
                    </a:solidFill>
                    <a:prstDash val="solid"/>
                    <a:miter lim="800000"/>
                  </a:ln>
                  <a:solidFill>
                    <a:srgbClr val="000000"/>
                  </a:solidFill>
                  <a:effectLst>
                    <a:outerShdw blurRad="50800" algn="tl" rotWithShape="0">
                      <a:srgbClr val="000000"/>
                    </a:outerShdw>
                  </a:effectLst>
                </a:rPr>
                <a:t>PHYSICAL SECURITY</a:t>
              </a:r>
            </a:p>
          </p:txBody>
        </p:sp>
        <p:sp>
          <p:nvSpPr>
            <p:cNvPr id="13" name="Oval 12"/>
            <p:cNvSpPr/>
            <p:nvPr userDrawn="1"/>
          </p:nvSpPr>
          <p:spPr>
            <a:xfrm>
              <a:off x="3190875" y="2084388"/>
              <a:ext cx="3336925" cy="3336924"/>
            </a:xfrm>
            <a:prstGeom prst="ellipse">
              <a:avLst/>
            </a:prstGeom>
            <a:noFill/>
            <a:ln w="635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348" descr="sb sYMBOL.png"/>
          <p:cNvPicPr>
            <a:picLocks noChangeAspect="1"/>
          </p:cNvPicPr>
          <p:nvPr userDrawn="1"/>
        </p:nvPicPr>
        <p:blipFill>
          <a:blip r:embed="rId2" cstate="print">
            <a:lum bright="70000" contrast="-70000"/>
          </a:blip>
          <a:srcRect/>
          <a:stretch>
            <a:fillRect/>
          </a:stretch>
        </p:blipFill>
        <p:spPr bwMode="auto">
          <a:xfrm>
            <a:off x="1760538" y="152400"/>
            <a:ext cx="5859462" cy="6230938"/>
          </a:xfrm>
          <a:prstGeom prst="rect">
            <a:avLst/>
          </a:prstGeom>
          <a:noFill/>
          <a:ln w="9525">
            <a:noFill/>
            <a:miter lim="800000"/>
            <a:headEnd/>
            <a:tailEnd/>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5028A358-FC43-427F-A1B4-9D446402AF2C}" type="slidenum">
              <a:rPr lang="en-US"/>
              <a:pPr>
                <a:defRPr/>
              </a:pPr>
              <a:t>‹#›</a:t>
            </a:fld>
            <a:r>
              <a:rPr lang="en-US" dirty="0"/>
              <a:t>  OF 11</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A9854867-EA1F-453E-BFC6-1A01821B8AE9}" type="slidenum">
              <a:rPr lang="en-US"/>
              <a:pPr>
                <a:defRPr/>
              </a:pPr>
              <a:t>‹#›</a:t>
            </a:fld>
            <a:r>
              <a:rPr lang="en-US" dirty="0"/>
              <a:t>  OF 11</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10D6EB1-FD9B-428E-ACE8-13EA4DB4D847}" type="slidenum">
              <a:rPr lang="en-US"/>
              <a:pPr>
                <a:defRPr/>
              </a:pPr>
              <a:t>‹#›</a:t>
            </a:fld>
            <a:r>
              <a:rPr lang="en-US" dirty="0"/>
              <a:t>  OF 11</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DDAC5CAD-0DAB-4D04-B775-8533810798A6}" type="slidenum">
              <a:rPr lang="en-US"/>
              <a:pPr>
                <a:defRPr/>
              </a:pPr>
              <a:t>‹#›</a:t>
            </a:fld>
            <a:r>
              <a:rPr lang="en-US" dirty="0"/>
              <a:t>  OF 11</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9C6CE9D-900D-4DE3-AAB7-50648F5F0502}" type="slidenum">
              <a:rPr lang="en-US"/>
              <a:pPr>
                <a:defRPr/>
              </a:pPr>
              <a:t>‹#›</a:t>
            </a:fld>
            <a:r>
              <a:rPr lang="en-US" dirty="0"/>
              <a:t>  OF 11</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B658AF36-7E29-449E-A30B-D7E64D542983}" type="slidenum">
              <a:rPr lang="en-US"/>
              <a:pPr>
                <a:defRPr/>
              </a:pPr>
              <a:t>‹#›</a:t>
            </a:fld>
            <a:r>
              <a:rPr lang="en-US" dirty="0"/>
              <a:t>  OF 11</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DFB38302-8450-425C-991F-9AC46838F55C}" type="slidenum">
              <a:rPr lang="en-US"/>
              <a:pPr>
                <a:defRPr/>
              </a:pPr>
              <a:t>‹#›</a:t>
            </a:fld>
            <a:r>
              <a:rPr lang="en-US" dirty="0"/>
              <a:t>  OF 11</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E7B0402C-4986-4BC1-9F86-C92C4E806BA6}" type="slidenum">
              <a:rPr lang="en-US"/>
              <a:pPr>
                <a:defRPr/>
              </a:pPr>
              <a:t>‹#›</a:t>
            </a:fld>
            <a:r>
              <a:rPr lang="en-US" dirty="0"/>
              <a:t>  OF 11</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CBD45E62-33CD-4771-9A0B-F14E9A7C8745}" type="slidenum">
              <a:rPr lang="en-US"/>
              <a:pPr>
                <a:defRPr/>
              </a:pPr>
              <a:t>‹#›</a:t>
            </a:fld>
            <a:r>
              <a:rPr lang="en-US" dirty="0"/>
              <a:t>  OF 11</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75C222B0-631E-43FA-987E-F38EB0C48105}" type="slidenum">
              <a:rPr lang="en-US"/>
              <a:pPr>
                <a:defRPr/>
              </a:pPr>
              <a:t>‹#›</a:t>
            </a:fld>
            <a:r>
              <a:rPr lang="en-US" dirty="0"/>
              <a:t>  OF 11</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466C35BB-D94C-46D3-B7FA-5ABC6F757D76}" type="slidenum">
              <a:rPr lang="en-US"/>
              <a:pPr>
                <a:defRPr/>
              </a:pPr>
              <a:t>‹#›</a:t>
            </a:fld>
            <a:r>
              <a:rPr lang="en-US" dirty="0"/>
              <a:t>  OF 11</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571BAF8C-1920-4946-9EEB-446586518532}" type="slidenum">
              <a:rPr lang="en-US"/>
              <a:pPr>
                <a:defRPr/>
              </a:pPr>
              <a:t>‹#›</a:t>
            </a:fld>
            <a:r>
              <a:rPr lang="en-US" dirty="0"/>
              <a:t>  OF 11</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F48DC021-5748-459D-B85B-392ABE541935}" type="slidenum">
              <a:rPr lang="en-US"/>
              <a:pPr>
                <a:defRPr/>
              </a:pPr>
              <a:t>‹#›</a:t>
            </a:fld>
            <a:r>
              <a:rPr lang="en-US" dirty="0"/>
              <a:t>  OF 11</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EA402B73-359D-47E8-8B13-1F9CEDEA2B54}" type="slidenum">
              <a:rPr lang="en-US"/>
              <a:pPr>
                <a:defRPr/>
              </a:pPr>
              <a:t>‹#›</a:t>
            </a:fld>
            <a:r>
              <a:rPr lang="en-US" dirty="0"/>
              <a:t>  OF 11</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7FC5FD99-42CE-4939-B312-B41EB7A5F642}" type="slidenum">
              <a:rPr lang="en-US"/>
              <a:pPr>
                <a:defRPr/>
              </a:pPr>
              <a:t>‹#›</a:t>
            </a:fld>
            <a:r>
              <a:rPr lang="en-US" dirty="0"/>
              <a:t>  OF 11</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BA4B2141-3611-4058-9D86-8115F979A49A}" type="slidenum">
              <a:rPr lang="en-US"/>
              <a:pPr>
                <a:defRPr/>
              </a:pPr>
              <a:t>‹#›</a:t>
            </a:fld>
            <a:r>
              <a:rPr lang="en-US" dirty="0"/>
              <a:t>  OF 11</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25B602B9-282D-4379-968D-FFADC2335652}" type="slidenum">
              <a:rPr lang="en-US"/>
              <a:pPr>
                <a:defRPr/>
              </a:pPr>
              <a:t>‹#›</a:t>
            </a:fld>
            <a:r>
              <a:rPr lang="en-US" dirty="0"/>
              <a:t>  OF 11</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78F30434-2831-4E20-986C-32916164B25C}" type="slidenum">
              <a:rPr lang="en-US"/>
              <a:pPr>
                <a:defRPr/>
              </a:pPr>
              <a:t>‹#›</a:t>
            </a:fld>
            <a:r>
              <a:rPr lang="en-US" dirty="0"/>
              <a:t>  OF 11</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73314694-C0A9-4304-BD41-5AA4A5D2DE13}" type="slidenum">
              <a:rPr lang="en-US"/>
              <a:pPr>
                <a:defRPr/>
              </a:pPr>
              <a:t>‹#›</a:t>
            </a:fld>
            <a:r>
              <a:rPr lang="en-US" dirty="0"/>
              <a:t>  OF 11</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129D463A-6FB4-4461-8705-1ADAE3F2051C}" type="slidenum">
              <a:rPr lang="en-US"/>
              <a:pPr>
                <a:defRPr/>
              </a:pPr>
              <a:t>‹#›</a:t>
            </a:fld>
            <a:r>
              <a:rPr lang="en-US" dirty="0"/>
              <a:t>  OF 11</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3FFA0A51-E422-4D4D-B585-29B59A250579}" type="slidenum">
              <a:rPr lang="en-US"/>
              <a:pPr>
                <a:defRPr/>
              </a:pPr>
              <a:t>‹#›</a:t>
            </a:fld>
            <a:r>
              <a:rPr lang="en-US" dirty="0"/>
              <a:t>  OF 11</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0E230563-2E4E-42A0-B206-27319078288D}" type="slidenum">
              <a:rPr lang="en-US"/>
              <a:pPr>
                <a:defRPr/>
              </a:pPr>
              <a:t>‹#›</a:t>
            </a:fld>
            <a:r>
              <a:rPr lang="en-US" dirty="0"/>
              <a:t>  OF 11</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47A9569B-DDB8-4CC1-9243-24F17BDB832F}" type="slidenum">
              <a:rPr lang="en-US"/>
              <a:pPr>
                <a:defRPr/>
              </a:pPr>
              <a:t>‹#›</a:t>
            </a:fld>
            <a:r>
              <a:rPr lang="en-US" dirty="0"/>
              <a:t>  OF 11</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6DC37D82-36D8-45A3-9E61-5FF19515DE2C}" type="slidenum">
              <a:rPr lang="en-US"/>
              <a:pPr>
                <a:defRPr/>
              </a:pPr>
              <a:t>‹#›</a:t>
            </a:fld>
            <a:r>
              <a:rPr lang="en-US" dirty="0"/>
              <a:t>  OF 11</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275E8231-A561-41CB-9028-3507DFDFBEAF}" type="slidenum">
              <a:rPr lang="en-US"/>
              <a:pPr>
                <a:defRPr/>
              </a:pPr>
              <a:t>‹#›</a:t>
            </a:fld>
            <a:r>
              <a:rPr lang="en-US" dirty="0"/>
              <a:t>  OF 11</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9.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10.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9.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1.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9.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2.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13.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0.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9.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9.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4.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0.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7.vml"/><Relationship Id="rId1" Type="http://schemas.openxmlformats.org/officeDocument/2006/relationships/theme" Target="../theme/theme1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7.bin"/></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8.vml"/><Relationship Id="rId1" Type="http://schemas.openxmlformats.org/officeDocument/2006/relationships/theme" Target="../theme/theme16.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8.bin"/></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9.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0.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6.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9.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8.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0.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9.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9.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1.vml"/><Relationship Id="rId1" Type="http://schemas.openxmlformats.org/officeDocument/2006/relationships/theme" Target="../theme/theme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1.bin"/></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7.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2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10.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8.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1.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10.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16.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8.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22.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10.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16.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9.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3.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image" Target="../media/image10.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9.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10.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6" Type="http://schemas.openxmlformats.org/officeDocument/2006/relationships/image" Target="../media/image20.png"/><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image" Target="../media/image19.jpeg"/><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22.jpe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6.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image" Target="../media/image10.png"/><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16.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22.jpe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7.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image" Target="../media/image10.png"/><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image" Target="../media/image16.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23.jpe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8.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24.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9.jpe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9.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2.vml"/><Relationship Id="rId1" Type="http://schemas.openxmlformats.org/officeDocument/2006/relationships/theme" Target="../theme/theme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2.bin"/></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9.jpe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30.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image" Target="../media/image10.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9.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31.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0.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22.jpe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32.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image" Target="../media/image10.png"/><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6.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22.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33.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image" Target="../media/image10.png"/><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image" Target="../media/image16.jpeg"/></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image" Target="../media/image27.png"/><Relationship Id="rId5" Type="http://schemas.openxmlformats.org/officeDocument/2006/relationships/slideLayout" Target="../slideLayouts/slideLayout285.xml"/><Relationship Id="rId10" Type="http://schemas.openxmlformats.org/officeDocument/2006/relationships/image" Target="../media/image26.png"/><Relationship Id="rId4" Type="http://schemas.openxmlformats.org/officeDocument/2006/relationships/slideLayout" Target="../slideLayouts/slideLayout284.xml"/><Relationship Id="rId9" Type="http://schemas.openxmlformats.org/officeDocument/2006/relationships/image" Target="../media/image25.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22.jpe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5.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image" Target="../media/image10.png"/><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image" Target="../media/image16.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3.vml"/><Relationship Id="rId1" Type="http://schemas.openxmlformats.org/officeDocument/2006/relationships/theme" Target="../theme/theme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3.bin"/></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4.vml"/><Relationship Id="rId1" Type="http://schemas.openxmlformats.org/officeDocument/2006/relationships/theme" Target="../theme/theme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4.bin"/></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5.vml"/><Relationship Id="rId1" Type="http://schemas.openxmlformats.org/officeDocument/2006/relationships/theme" Target="../theme/theme6.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5.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9.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6.vml"/><Relationship Id="rId1" Type="http://schemas.openxmlformats.org/officeDocument/2006/relationships/theme" Target="../theme/theme8.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6.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9.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9.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15"/>
          <a:srcRect t="-1" b="11873"/>
          <a:stretch/>
        </p:blipFill>
        <p:spPr>
          <a:xfrm flipH="1" flipV="1">
            <a:off x="-4396" y="0"/>
            <a:ext cx="9148394" cy="882650"/>
          </a:xfrm>
          <a:prstGeom prst="rect">
            <a:avLst/>
          </a:prstGeom>
        </p:spPr>
      </p:pic>
      <p:pic>
        <p:nvPicPr>
          <p:cNvPr id="16" name="Picture 15"/>
          <p:cNvPicPr>
            <a:picLocks noChangeAspect="1"/>
          </p:cNvPicPr>
          <p:nvPr userDrawn="1"/>
        </p:nvPicPr>
        <p:blipFill rotWithShape="1">
          <a:blip r:embed="rId16"/>
          <a:srcRect t="28484" b="-1"/>
          <a:stretch/>
        </p:blipFill>
        <p:spPr>
          <a:xfrm>
            <a:off x="0" y="6413956"/>
            <a:ext cx="9144000" cy="436670"/>
          </a:xfrm>
          <a:prstGeom prst="rect">
            <a:avLst/>
          </a:prstGeom>
        </p:spPr>
      </p:pic>
      <p:grpSp>
        <p:nvGrpSpPr>
          <p:cNvPr id="17" name="Group 16"/>
          <p:cNvGrpSpPr/>
          <p:nvPr userDrawn="1"/>
        </p:nvGrpSpPr>
        <p:grpSpPr>
          <a:xfrm>
            <a:off x="151897" y="232820"/>
            <a:ext cx="956178" cy="463336"/>
            <a:chOff x="8081301" y="6080974"/>
            <a:chExt cx="956178" cy="463336"/>
          </a:xfrm>
        </p:grpSpPr>
        <p:grpSp>
          <p:nvGrpSpPr>
            <p:cNvPr id="18" name="Group 17"/>
            <p:cNvGrpSpPr/>
            <p:nvPr userDrawn="1"/>
          </p:nvGrpSpPr>
          <p:grpSpPr>
            <a:xfrm>
              <a:off x="8511257" y="6080974"/>
              <a:ext cx="526222" cy="435185"/>
              <a:chOff x="8503764" y="6062881"/>
              <a:chExt cx="526222" cy="435185"/>
            </a:xfrm>
          </p:grpSpPr>
          <p:cxnSp>
            <p:nvCxnSpPr>
              <p:cNvPr id="20" name="Straight Connector 19"/>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IMCOM.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19" name="Picture 18"/>
            <p:cNvPicPr>
              <a:picLocks noChangeAspect="1"/>
            </p:cNvPicPr>
            <p:nvPr userDrawn="1"/>
          </p:nvPicPr>
          <p:blipFill>
            <a:blip r:embed="rId18"/>
            <a:stretch>
              <a:fillRect/>
            </a:stretch>
          </p:blipFill>
          <p:spPr>
            <a:xfrm>
              <a:off x="8081301" y="6080974"/>
              <a:ext cx="341406" cy="463336"/>
            </a:xfrm>
            <a:prstGeom prst="rect">
              <a:avLst/>
            </a:prstGeom>
          </p:spPr>
        </p:pic>
      </p:grpSp>
      <p:sp>
        <p:nvSpPr>
          <p:cNvPr id="354" name="Rectangle 353"/>
          <p:cNvSpPr>
            <a:spLocks noChangeArrowheads="1"/>
          </p:cNvSpPr>
          <p:nvPr userDrawn="1"/>
        </p:nvSpPr>
        <p:spPr bwMode="auto">
          <a:xfrm>
            <a:off x="76199" y="6642556"/>
            <a:ext cx="56915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b="1" dirty="0">
                <a:solidFill>
                  <a:srgbClr val="000000"/>
                </a:solidFill>
              </a:rPr>
              <a:t>Michael</a:t>
            </a:r>
            <a:r>
              <a:rPr lang="en-US" altLang="en-US" sz="800" b="1" baseline="0" dirty="0">
                <a:solidFill>
                  <a:srgbClr val="000000"/>
                </a:solidFill>
              </a:rPr>
              <a:t> Magar</a:t>
            </a:r>
            <a:r>
              <a:rPr lang="en-US" altLang="en-US" sz="800" b="1" dirty="0">
                <a:solidFill>
                  <a:srgbClr val="000000"/>
                </a:solidFill>
              </a:rPr>
              <a:t>, 785-239-0866 (DSN 520-0866) michael.a.magar.civ@mail.mil</a:t>
            </a:r>
          </a:p>
        </p:txBody>
      </p:sp>
      <p:sp>
        <p:nvSpPr>
          <p:cNvPr id="22" name="TextBox 21"/>
          <p:cNvSpPr txBox="1"/>
          <p:nvPr userDrawn="1"/>
        </p:nvSpPr>
        <p:spPr>
          <a:xfrm>
            <a:off x="3367455" y="6413956"/>
            <a:ext cx="2400300" cy="21544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a:latin typeface="Arial" panose="020B0604020202020204" pitchFamily="34" charset="0"/>
                <a:ea typeface="+mn-ea"/>
                <a:cs typeface="Arial" panose="020B0604020202020204" pitchFamily="34" charset="0"/>
              </a:rPr>
              <a:t>UNCLASSIFIED</a:t>
            </a:r>
            <a:endParaRPr lang="en-US" sz="800" b="0" baseline="0" dirty="0">
              <a:latin typeface="Arial" panose="020B0604020202020204" pitchFamily="34" charset="0"/>
              <a:ea typeface="+mn-ea"/>
              <a:cs typeface="Arial" panose="020B0604020202020204" pitchFamily="34" charset="0"/>
            </a:endParaRPr>
          </a:p>
        </p:txBody>
      </p:sp>
      <p:grpSp>
        <p:nvGrpSpPr>
          <p:cNvPr id="3" name="Group 2"/>
          <p:cNvGrpSpPr/>
          <p:nvPr userDrawn="1"/>
        </p:nvGrpSpPr>
        <p:grpSpPr>
          <a:xfrm>
            <a:off x="7858527" y="76200"/>
            <a:ext cx="1209273" cy="982767"/>
            <a:chOff x="8027191" y="149458"/>
            <a:chExt cx="1173961" cy="982767"/>
          </a:xfrm>
        </p:grpSpPr>
        <p:sp>
          <p:nvSpPr>
            <p:cNvPr id="2" name="TextBox 1"/>
            <p:cNvSpPr txBox="1"/>
            <p:nvPr userDrawn="1"/>
          </p:nvSpPr>
          <p:spPr>
            <a:xfrm>
              <a:off x="8027191" y="916781"/>
              <a:ext cx="1173961" cy="215444"/>
            </a:xfrm>
            <a:prstGeom prst="rect">
              <a:avLst/>
            </a:prstGeom>
            <a:noFill/>
          </p:spPr>
          <p:txBody>
            <a:bodyPr wrap="square" rtlCol="0">
              <a:spAutoFit/>
            </a:bodyPr>
            <a:lstStyle/>
            <a:p>
              <a:pPr algn="ctr"/>
              <a:r>
                <a:rPr lang="en-US" sz="800" b="1" dirty="0"/>
                <a:t>USAG FORT</a:t>
              </a:r>
              <a:r>
                <a:rPr lang="en-US" sz="800" b="1" baseline="0" dirty="0"/>
                <a:t> RILEY</a:t>
              </a:r>
              <a:endParaRPr lang="en-US" sz="800" b="1" dirty="0"/>
            </a:p>
          </p:txBody>
        </p:sp>
        <p:pic>
          <p:nvPicPr>
            <p:cNvPr id="23" name="Picture 750" descr="INSTALLATION MANAGEMENT ACTIVITY-DUI-COLOR"/>
            <p:cNvPicPr preferRelativeResize="0">
              <a:picLocks noChangeAspect="1" noChangeArrowheads="1"/>
            </p:cNvPicPr>
            <p:nvPr userDrawn="1"/>
          </p:nvPicPr>
          <p:blipFill>
            <a:blip r:embed="rId19" cstate="print">
              <a:clrChange>
                <a:clrFrom>
                  <a:srgbClr val="FFFFFF"/>
                </a:clrFrom>
                <a:clrTo>
                  <a:srgbClr val="FFFFFF">
                    <a:alpha val="0"/>
                  </a:srgbClr>
                </a:clrTo>
              </a:clrChange>
            </a:blip>
            <a:srcRect/>
            <a:stretch>
              <a:fillRect/>
            </a:stretch>
          </p:blipFill>
          <p:spPr bwMode="auto">
            <a:xfrm>
              <a:off x="8153395" y="149458"/>
              <a:ext cx="876935" cy="77949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9774" r:id="rId1"/>
    <p:sldLayoutId id="2147489775" r:id="rId2"/>
    <p:sldLayoutId id="2147489776" r:id="rId3"/>
    <p:sldLayoutId id="2147489777" r:id="rId4"/>
    <p:sldLayoutId id="2147489778" r:id="rId5"/>
    <p:sldLayoutId id="2147489779" r:id="rId6"/>
    <p:sldLayoutId id="2147489780" r:id="rId7"/>
    <p:sldLayoutId id="2147489781" r:id="rId8"/>
    <p:sldLayoutId id="2147489782" r:id="rId9"/>
    <p:sldLayoutId id="2147489783" r:id="rId10"/>
    <p:sldLayoutId id="2147489784" r:id="rId11"/>
    <p:sldLayoutId id="2147490842" r:id="rId12"/>
    <p:sldLayoutId id="2147490843" r:id="rId13"/>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38EB3341-808F-47D0-A5B2-77061DEF4880}" type="slidenum">
              <a:rPr lang="en-US"/>
              <a:pPr>
                <a:defRPr/>
              </a:pPr>
              <a:t>‹#›</a:t>
            </a:fld>
            <a:r>
              <a:rPr lang="en-US" dirty="0"/>
              <a:t>  OF 11</a:t>
            </a:r>
          </a:p>
        </p:txBody>
      </p:sp>
      <p:pic>
        <p:nvPicPr>
          <p:cNvPr id="13316"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3317"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07" r:id="rId1"/>
    <p:sldLayoutId id="2147489808" r:id="rId2"/>
    <p:sldLayoutId id="2147489809" r:id="rId3"/>
    <p:sldLayoutId id="2147489810" r:id="rId4"/>
    <p:sldLayoutId id="2147489811" r:id="rId5"/>
    <p:sldLayoutId id="2147489910" r:id="rId6"/>
    <p:sldLayoutId id="2147489911" r:id="rId7"/>
    <p:sldLayoutId id="2147489812" r:id="rId8"/>
    <p:sldLayoutId id="2147489813" r:id="rId9"/>
    <p:sldLayoutId id="2147489814" r:id="rId10"/>
    <p:sldLayoutId id="2147489815"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D699FD21-4FBF-4F7A-8CC4-ECEB49756142}" type="slidenum">
              <a:rPr lang="en-US"/>
              <a:pPr>
                <a:defRPr/>
              </a:pPr>
              <a:t>‹#›</a:t>
            </a:fld>
            <a:r>
              <a:rPr lang="en-US" dirty="0"/>
              <a:t>  OF 11</a:t>
            </a:r>
          </a:p>
        </p:txBody>
      </p:sp>
      <p:pic>
        <p:nvPicPr>
          <p:cNvPr id="14340"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4341"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912" r:id="rId6"/>
    <p:sldLayoutId id="2147489913" r:id="rId7"/>
    <p:sldLayoutId id="2147489821" r:id="rId8"/>
    <p:sldLayoutId id="2147489822" r:id="rId9"/>
    <p:sldLayoutId id="2147489823" r:id="rId10"/>
    <p:sldLayoutId id="2147489824"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63576B7E-E36D-4E10-89E2-7509611B6786}" type="slidenum">
              <a:rPr lang="en-US"/>
              <a:pPr>
                <a:defRPr/>
              </a:pPr>
              <a:t>‹#›</a:t>
            </a:fld>
            <a:r>
              <a:rPr lang="en-US" dirty="0"/>
              <a:t>  OF 11</a:t>
            </a:r>
          </a:p>
        </p:txBody>
      </p:sp>
      <p:pic>
        <p:nvPicPr>
          <p:cNvPr id="15364"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5365"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25" r:id="rId1"/>
    <p:sldLayoutId id="2147489826" r:id="rId2"/>
    <p:sldLayoutId id="2147489827" r:id="rId3"/>
    <p:sldLayoutId id="2147489828" r:id="rId4"/>
    <p:sldLayoutId id="2147489829" r:id="rId5"/>
    <p:sldLayoutId id="2147489830" r:id="rId6"/>
    <p:sldLayoutId id="2147489914" r:id="rId7"/>
    <p:sldLayoutId id="2147489831" r:id="rId8"/>
    <p:sldLayoutId id="2147489832" r:id="rId9"/>
    <p:sldLayoutId id="2147489833" r:id="rId10"/>
    <p:sldLayoutId id="2147489834"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1E1FAF30-68EC-4CB6-B34C-CD9632E903EA}" type="slidenum">
              <a:rPr lang="en-US"/>
              <a:pPr>
                <a:defRPr/>
              </a:pPr>
              <a:t>‹#›</a:t>
            </a:fld>
            <a:r>
              <a:rPr lang="en-US" dirty="0"/>
              <a:t>  OF 11</a:t>
            </a:r>
          </a:p>
        </p:txBody>
      </p:sp>
      <p:pic>
        <p:nvPicPr>
          <p:cNvPr id="16388" name="Picture 6" descr="ImgLink_Imcom_Logo[1]"/>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6389" name="Picture 18"/>
          <p:cNvPicPr>
            <a:picLocks noChangeAspect="1" noChangeArrowheads="1"/>
          </p:cNvPicPr>
          <p:nvPr userDrawn="1"/>
        </p:nvPicPr>
        <p:blipFill>
          <a:blip r:embed="rId15"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35" r:id="rId1"/>
    <p:sldLayoutId id="2147489836" r:id="rId2"/>
    <p:sldLayoutId id="2147489837" r:id="rId3"/>
    <p:sldLayoutId id="2147489838" r:id="rId4"/>
    <p:sldLayoutId id="2147489839" r:id="rId5"/>
    <p:sldLayoutId id="2147489840" r:id="rId6"/>
    <p:sldLayoutId id="2147489915" r:id="rId7"/>
    <p:sldLayoutId id="2147489916" r:id="rId8"/>
    <p:sldLayoutId id="2147489841" r:id="rId9"/>
    <p:sldLayoutId id="2147489842" r:id="rId10"/>
    <p:sldLayoutId id="2147489843" r:id="rId11"/>
    <p:sldLayoutId id="2147489844" r:id="rId12"/>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5BF90832-A935-4807-B275-6BE60D39D71B}" type="slidenum">
              <a:rPr lang="en-US"/>
              <a:pPr>
                <a:defRPr/>
              </a:pPr>
              <a:t>‹#›</a:t>
            </a:fld>
            <a:r>
              <a:rPr lang="en-US" dirty="0"/>
              <a:t>  OF 11</a:t>
            </a:r>
          </a:p>
        </p:txBody>
      </p:sp>
      <p:pic>
        <p:nvPicPr>
          <p:cNvPr id="17412"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7413"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45" r:id="rId1"/>
    <p:sldLayoutId id="2147489846" r:id="rId2"/>
    <p:sldLayoutId id="2147489847" r:id="rId3"/>
    <p:sldLayoutId id="2147489848" r:id="rId4"/>
    <p:sldLayoutId id="2147489849" r:id="rId5"/>
    <p:sldLayoutId id="2147489850" r:id="rId6"/>
    <p:sldLayoutId id="2147489851" r:id="rId7"/>
    <p:sldLayoutId id="2147489852" r:id="rId8"/>
    <p:sldLayoutId id="2147489853" r:id="rId9"/>
    <p:sldLayoutId id="2147489854" r:id="rId10"/>
    <p:sldLayoutId id="2147489855"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cs typeface="+mn-cs"/>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pic>
        <p:nvPicPr>
          <p:cNvPr id="7178"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7170"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7776"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pic>
        <p:nvPicPr>
          <p:cNvPr id="8202"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8194"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8800"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6A0D3487-D6CF-4039-803D-4FBC93338D9A}" type="slidenum">
              <a:rPr lang="en-US"/>
              <a:pPr>
                <a:defRPr/>
              </a:pPr>
              <a:t>‹#›</a:t>
            </a:fld>
            <a:r>
              <a:rPr lang="en-US" dirty="0"/>
              <a:t>  OF 11</a:t>
            </a:r>
          </a:p>
        </p:txBody>
      </p:sp>
      <p:pic>
        <p:nvPicPr>
          <p:cNvPr id="18436"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8437" name="Picture 14" descr="C:\Users\kyle.hollingsworth\AppData\Local\Microsoft\Windows\Temporary Internet Files\Content.Outlook\AEEW7LMR\New DES LOGO.jpg"/>
          <p:cNvPicPr>
            <a:picLocks noChangeAspect="1" noChangeArrowheads="1"/>
          </p:cNvPicPr>
          <p:nvPr userDrawn="1"/>
        </p:nvPicPr>
        <p:blipFill>
          <a:blip r:embed="rId14" cstate="print"/>
          <a:srcRect/>
          <a:stretch>
            <a:fillRect/>
          </a:stretch>
        </p:blipFill>
        <p:spPr bwMode="auto">
          <a:xfrm>
            <a:off x="107950" y="152400"/>
            <a:ext cx="1050925" cy="1057275"/>
          </a:xfrm>
          <a:prstGeom prst="rect">
            <a:avLst/>
          </a:prstGeom>
          <a:noFill/>
          <a:ln w="9525">
            <a:noFill/>
            <a:miter lim="800000"/>
            <a:headEnd/>
            <a:tailEnd/>
          </a:ln>
        </p:spPr>
      </p:pic>
      <p:pic>
        <p:nvPicPr>
          <p:cNvPr id="18438" name="Picture 18"/>
          <p:cNvPicPr>
            <a:picLocks noChangeAspect="1" noChangeArrowheads="1"/>
          </p:cNvPicPr>
          <p:nvPr userDrawn="1"/>
        </p:nvPicPr>
        <p:blipFill>
          <a:blip r:embed="rId15" cstate="print"/>
          <a:srcRect l="6113"/>
          <a:stretch>
            <a:fillRect/>
          </a:stretch>
        </p:blipFill>
        <p:spPr bwMode="auto">
          <a:xfrm>
            <a:off x="96838" y="152400"/>
            <a:ext cx="1046162" cy="1060450"/>
          </a:xfrm>
          <a:prstGeom prst="rect">
            <a:avLst/>
          </a:prstGeom>
          <a:noFill/>
          <a:ln w="9525">
            <a:noFill/>
            <a:miter lim="800000"/>
            <a:headEnd/>
            <a:tailEnd/>
          </a:ln>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57" r:id="rId1"/>
    <p:sldLayoutId id="2147489858" r:id="rId2"/>
    <p:sldLayoutId id="2147489859" r:id="rId3"/>
    <p:sldLayoutId id="2147489860" r:id="rId4"/>
    <p:sldLayoutId id="2147489861" r:id="rId5"/>
    <p:sldLayoutId id="2147489862" r:id="rId6"/>
    <p:sldLayoutId id="2147489863" r:id="rId7"/>
    <p:sldLayoutId id="2147489864" r:id="rId8"/>
    <p:sldLayoutId id="2147489865" r:id="rId9"/>
    <p:sldLayoutId id="2147489866" r:id="rId10"/>
    <p:sldLayoutId id="2147489867"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E374F210-4C2C-4F1F-9ACA-0DF23449D1D4}" type="slidenum">
              <a:rPr lang="en-US"/>
              <a:pPr>
                <a:defRPr/>
              </a:pPr>
              <a:t>‹#›</a:t>
            </a:fld>
            <a:r>
              <a:rPr lang="en-US" dirty="0"/>
              <a:t>  OF 11</a:t>
            </a:r>
          </a:p>
        </p:txBody>
      </p:sp>
      <p:pic>
        <p:nvPicPr>
          <p:cNvPr id="19460"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9461"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68" r:id="rId1"/>
    <p:sldLayoutId id="2147489869" r:id="rId2"/>
    <p:sldLayoutId id="2147489870" r:id="rId3"/>
    <p:sldLayoutId id="2147489871" r:id="rId4"/>
    <p:sldLayoutId id="2147489872" r:id="rId5"/>
    <p:sldLayoutId id="2147489917" r:id="rId6"/>
    <p:sldLayoutId id="2147489918" r:id="rId7"/>
    <p:sldLayoutId id="2147489873" r:id="rId8"/>
    <p:sldLayoutId id="2147489874" r:id="rId9"/>
    <p:sldLayoutId id="2147489875" r:id="rId10"/>
    <p:sldLayoutId id="2147489876"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E328A989-349B-484C-A1E9-059A64C94558}" type="slidenum">
              <a:rPr lang="en-US"/>
              <a:pPr>
                <a:defRPr/>
              </a:pPr>
              <a:t>‹#›</a:t>
            </a:fld>
            <a:r>
              <a:rPr lang="en-US" dirty="0"/>
              <a:t>  OF 11</a:t>
            </a:r>
          </a:p>
        </p:txBody>
      </p:sp>
      <p:pic>
        <p:nvPicPr>
          <p:cNvPr id="20484"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20485"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77" r:id="rId1"/>
    <p:sldLayoutId id="2147489878" r:id="rId2"/>
    <p:sldLayoutId id="2147489879" r:id="rId3"/>
    <p:sldLayoutId id="2147489880" r:id="rId4"/>
    <p:sldLayoutId id="2147489881" r:id="rId5"/>
    <p:sldLayoutId id="2147489882" r:id="rId6"/>
    <p:sldLayoutId id="2147489883" r:id="rId7"/>
    <p:sldLayoutId id="2147489884" r:id="rId8"/>
    <p:sldLayoutId id="2147489885" r:id="rId9"/>
    <p:sldLayoutId id="2147489886" r:id="rId10"/>
    <p:sldLayoutId id="2147489887"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pic>
        <p:nvPicPr>
          <p:cNvPr id="1034"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1632"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5" name="Text Box 3"/>
          <p:cNvSpPr txBox="1">
            <a:spLocks noChangeArrowheads="1"/>
          </p:cNvSpPr>
          <p:nvPr userDrawn="1"/>
        </p:nvSpPr>
        <p:spPr bwMode="auto">
          <a:xfrm>
            <a:off x="8186738" y="6637338"/>
            <a:ext cx="765175" cy="214312"/>
          </a:xfrm>
          <a:prstGeom prst="rect">
            <a:avLst/>
          </a:prstGeom>
          <a:noFill/>
          <a:ln w="9525">
            <a:noFill/>
            <a:miter lim="800000"/>
            <a:headEnd/>
            <a:tailEnd/>
          </a:ln>
          <a:effectLst/>
        </p:spPr>
        <p:txBody>
          <a:bodyPr wrap="none">
            <a:spAutoFit/>
          </a:bodyPr>
          <a:lstStyle/>
          <a:p>
            <a:pPr>
              <a:defRPr/>
            </a:pPr>
            <a:fld id="{588C1E3F-7EC1-4C3A-B554-7A555E26F34E}" type="datetime3">
              <a:rPr lang="en-US" sz="800" b="1">
                <a:solidFill>
                  <a:srgbClr val="000000"/>
                </a:solidFill>
              </a:rPr>
              <a:pPr>
                <a:defRPr/>
              </a:pPr>
              <a:t>1 March 2018</a:t>
            </a:fld>
            <a:endParaRPr lang="en-US" sz="800" b="1" dirty="0">
              <a:solidFill>
                <a:srgbClr val="000000"/>
              </a:solidFill>
            </a:endParaRPr>
          </a:p>
        </p:txBody>
      </p:sp>
      <p:grpSp>
        <p:nvGrpSpPr>
          <p:cNvPr id="2" name="Group 4"/>
          <p:cNvGrpSpPr>
            <a:grpSpLocks/>
          </p:cNvGrpSpPr>
          <p:nvPr userDrawn="1"/>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31FF6E56-27D2-4768-8A74-4BF9D6D1DB36}" type="slidenum">
              <a:rPr lang="en-US"/>
              <a:pPr>
                <a:defRPr/>
              </a:pPr>
              <a:t>‹#›</a:t>
            </a:fld>
            <a:r>
              <a:rPr lang="en-US" dirty="0"/>
              <a:t>  OF 11</a:t>
            </a:r>
          </a:p>
        </p:txBody>
      </p:sp>
      <p:pic>
        <p:nvPicPr>
          <p:cNvPr id="21509" name="Picture 6" descr="ImgLink_Imcom_Logo[1]"/>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21510"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88" r:id="rId1"/>
    <p:sldLayoutId id="2147489889" r:id="rId2"/>
    <p:sldLayoutId id="2147489890" r:id="rId3"/>
    <p:sldLayoutId id="2147489891" r:id="rId4"/>
    <p:sldLayoutId id="2147489892" r:id="rId5"/>
    <p:sldLayoutId id="2147489893" r:id="rId6"/>
    <p:sldLayoutId id="2147489894" r:id="rId7"/>
    <p:sldLayoutId id="2147489895" r:id="rId8"/>
    <p:sldLayoutId id="2147489896" r:id="rId9"/>
    <p:sldLayoutId id="2147489897" r:id="rId10"/>
    <p:sldLayoutId id="2147489898" r:id="rId11"/>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cs typeface="+mn-cs"/>
              </a:defRPr>
            </a:lvl1pPr>
          </a:lstStyle>
          <a:p>
            <a:pPr>
              <a:defRPr/>
            </a:pPr>
            <a:fld id="{1743C2D5-119B-4B15-9E39-DBE11A0DB694}" type="slidenum">
              <a:rPr lang="en-US">
                <a:solidFill>
                  <a:srgbClr val="000000"/>
                </a:solidFill>
              </a:rPr>
              <a:pPr>
                <a:defRPr/>
              </a:pPr>
              <a:t>‹#›</a:t>
            </a:fld>
            <a:r>
              <a:rPr lang="en-US" dirty="0">
                <a:solidFill>
                  <a:srgbClr val="000000"/>
                </a:solidFill>
              </a:rPr>
              <a:t>  OF 11</a:t>
            </a:r>
          </a:p>
        </p:txBody>
      </p:sp>
      <p:pic>
        <p:nvPicPr>
          <p:cNvPr id="6148"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6149" name="Picture 14" descr="C:\Users\kyle.hollingsworth\AppData\Local\Microsoft\Windows\Temporary Internet Files\Content.Outlook\AEEW7LMR\New DES LOGO.jpg"/>
          <p:cNvPicPr>
            <a:picLocks noChangeAspect="1" noChangeArrowheads="1"/>
          </p:cNvPicPr>
          <p:nvPr userDrawn="1"/>
        </p:nvPicPr>
        <p:blipFill>
          <a:blip r:embed="rId14" cstate="print"/>
          <a:srcRect/>
          <a:stretch>
            <a:fillRect/>
          </a:stretch>
        </p:blipFill>
        <p:spPr bwMode="auto">
          <a:xfrm>
            <a:off x="107950" y="152400"/>
            <a:ext cx="1050925" cy="1057275"/>
          </a:xfrm>
          <a:prstGeom prst="rect">
            <a:avLst/>
          </a:prstGeom>
          <a:noFill/>
          <a:ln w="9525">
            <a:noFill/>
            <a:miter lim="800000"/>
            <a:headEnd/>
            <a:tailEnd/>
          </a:ln>
        </p:spPr>
      </p:pic>
      <p:pic>
        <p:nvPicPr>
          <p:cNvPr id="6150" name="Picture 18"/>
          <p:cNvPicPr>
            <a:picLocks noChangeAspect="1" noChangeArrowheads="1"/>
          </p:cNvPicPr>
          <p:nvPr userDrawn="1"/>
        </p:nvPicPr>
        <p:blipFill>
          <a:blip r:embed="rId15" cstate="print"/>
          <a:srcRect l="6113"/>
          <a:stretch>
            <a:fillRect/>
          </a:stretch>
        </p:blipFill>
        <p:spPr bwMode="auto">
          <a:xfrm>
            <a:off x="96838" y="152400"/>
            <a:ext cx="1046162" cy="1060450"/>
          </a:xfrm>
          <a:prstGeom prst="rect">
            <a:avLst/>
          </a:prstGeom>
          <a:noFill/>
          <a:ln w="9525">
            <a:noFill/>
            <a:miter lim="800000"/>
            <a:headEnd/>
            <a:tailEnd/>
          </a:ln>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920" r:id="rId1"/>
    <p:sldLayoutId id="2147489921" r:id="rId2"/>
    <p:sldLayoutId id="2147489922" r:id="rId3"/>
    <p:sldLayoutId id="2147489923" r:id="rId4"/>
    <p:sldLayoutId id="2147489924" r:id="rId5"/>
    <p:sldLayoutId id="2147489925" r:id="rId6"/>
    <p:sldLayoutId id="2147489926" r:id="rId7"/>
    <p:sldLayoutId id="2147489927" r:id="rId8"/>
    <p:sldLayoutId id="2147489928" r:id="rId9"/>
    <p:sldLayoutId id="2147489929" r:id="rId10"/>
    <p:sldLayoutId id="2147489930"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atin typeface="Arial" charset="0"/>
                <a:cs typeface="+mn-cs"/>
              </a:defRPr>
            </a:lvl1pPr>
          </a:lstStyle>
          <a:p>
            <a:pPr>
              <a:defRPr/>
            </a:pPr>
            <a:fld id="{FF9900DA-E08F-4DDE-B590-C8E460DD1F3A}" type="slidenum">
              <a:rPr lang="en-US">
                <a:solidFill>
                  <a:srgbClr val="000000"/>
                </a:solidFill>
              </a:rPr>
              <a:pPr>
                <a:defRPr/>
              </a:pPr>
              <a:t>‹#›</a:t>
            </a:fld>
            <a:r>
              <a:rPr lang="en-US" dirty="0">
                <a:solidFill>
                  <a:srgbClr val="000000"/>
                </a:solidFill>
              </a:rPr>
              <a:t>  OF 11</a:t>
            </a:r>
          </a:p>
        </p:txBody>
      </p:sp>
      <p:pic>
        <p:nvPicPr>
          <p:cNvPr id="6148"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6149" name="Picture 14" descr="C:\Users\kyle.hollingsworth\AppData\Local\Microsoft\Windows\Temporary Internet Files\Content.Outlook\AEEW7LMR\New DES LOGO.jpg"/>
          <p:cNvPicPr>
            <a:picLocks noChangeAspect="1" noChangeArrowheads="1"/>
          </p:cNvPicPr>
          <p:nvPr userDrawn="1"/>
        </p:nvPicPr>
        <p:blipFill>
          <a:blip r:embed="rId14" cstate="print"/>
          <a:srcRect/>
          <a:stretch>
            <a:fillRect/>
          </a:stretch>
        </p:blipFill>
        <p:spPr bwMode="auto">
          <a:xfrm>
            <a:off x="107950" y="152400"/>
            <a:ext cx="1050925" cy="1057275"/>
          </a:xfrm>
          <a:prstGeom prst="rect">
            <a:avLst/>
          </a:prstGeom>
          <a:noFill/>
          <a:ln w="9525">
            <a:noFill/>
            <a:miter lim="800000"/>
            <a:headEnd/>
            <a:tailEnd/>
          </a:ln>
        </p:spPr>
      </p:pic>
      <p:pic>
        <p:nvPicPr>
          <p:cNvPr id="6150" name="Picture 18"/>
          <p:cNvPicPr>
            <a:picLocks noChangeAspect="1" noChangeArrowheads="1"/>
          </p:cNvPicPr>
          <p:nvPr userDrawn="1"/>
        </p:nvPicPr>
        <p:blipFill>
          <a:blip r:embed="rId15" cstate="print"/>
          <a:srcRect l="6113"/>
          <a:stretch>
            <a:fillRect/>
          </a:stretch>
        </p:blipFill>
        <p:spPr bwMode="auto">
          <a:xfrm>
            <a:off x="96838" y="152400"/>
            <a:ext cx="1046162" cy="1060450"/>
          </a:xfrm>
          <a:prstGeom prst="rect">
            <a:avLst/>
          </a:prstGeom>
          <a:noFill/>
          <a:ln w="9525">
            <a:noFill/>
            <a:miter lim="800000"/>
            <a:headEnd/>
            <a:tailEnd/>
          </a:ln>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980" r:id="rId1"/>
    <p:sldLayoutId id="2147489981" r:id="rId2"/>
    <p:sldLayoutId id="2147489982" r:id="rId3"/>
    <p:sldLayoutId id="2147489983" r:id="rId4"/>
    <p:sldLayoutId id="2147489984" r:id="rId5"/>
    <p:sldLayoutId id="2147489985" r:id="rId6"/>
    <p:sldLayoutId id="2147489986" r:id="rId7"/>
    <p:sldLayoutId id="2147489987" r:id="rId8"/>
    <p:sldLayoutId id="2147489988" r:id="rId9"/>
    <p:sldLayoutId id="2147489989" r:id="rId10"/>
    <p:sldLayoutId id="2147489990"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defRPr>
            </a:lvl1pPr>
          </a:lstStyle>
          <a:p>
            <a:pPr>
              <a:defRPr/>
            </a:pPr>
            <a:fld id="{E2CD5C01-A382-43EC-82AC-23AF33D251BA}" type="slidenum">
              <a:rPr lang="en-US" altLang="en-US"/>
              <a:pPr>
                <a:defRPr/>
              </a:pPr>
              <a:t>‹#›</a:t>
            </a:fld>
            <a:r>
              <a:rPr lang="en-US" altLang="en-US" dirty="0"/>
              <a:t>  OF 11</a:t>
            </a:r>
          </a:p>
        </p:txBody>
      </p:sp>
      <p:pic>
        <p:nvPicPr>
          <p:cNvPr id="13316"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3317"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90004" r:id="rId1"/>
    <p:sldLayoutId id="2147490005" r:id="rId2"/>
    <p:sldLayoutId id="2147490006" r:id="rId3"/>
    <p:sldLayoutId id="2147490007" r:id="rId4"/>
    <p:sldLayoutId id="2147490008" r:id="rId5"/>
    <p:sldLayoutId id="2147490009" r:id="rId6"/>
    <p:sldLayoutId id="2147490010" r:id="rId7"/>
    <p:sldLayoutId id="2147490011" r:id="rId8"/>
    <p:sldLayoutId id="2147490012" r:id="rId9"/>
    <p:sldLayoutId id="2147490013" r:id="rId10"/>
    <p:sldLayoutId id="2147490014"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defRPr>
            </a:lvl1pPr>
          </a:lstStyle>
          <a:p>
            <a:fld id="{18981676-5E3D-49E5-ABE7-A26BC3881153}" type="slidenum">
              <a:rPr lang="en-US" altLang="en-US" smtClean="0">
                <a:latin typeface="Arial" panose="020B0604020202020204" pitchFamily="34" charset="0"/>
                <a:cs typeface="Arial" panose="020B0604020202020204" pitchFamily="34" charset="0"/>
              </a:rPr>
              <a:pPr/>
              <a:t>‹#›</a:t>
            </a:fld>
            <a:r>
              <a:rPr lang="en-US" altLang="en-US" dirty="0">
                <a:latin typeface="Arial" panose="020B0604020202020204" pitchFamily="34" charset="0"/>
                <a:cs typeface="Arial" panose="020B0604020202020204" pitchFamily="34" charset="0"/>
              </a:rPr>
              <a:t>  OF 11</a:t>
            </a:r>
          </a:p>
        </p:txBody>
      </p:sp>
      <p:pic>
        <p:nvPicPr>
          <p:cNvPr id="13316"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3317"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139807"/>
      </p:ext>
    </p:extLst>
  </p:cSld>
  <p:clrMap bg1="lt1" tx1="dk1" bg2="lt2" tx2="dk2" accent1="accent1" accent2="accent2" accent3="accent3" accent4="accent4" accent5="accent5" accent6="accent6" hlink="hlink" folHlink="folHlink"/>
  <p:sldLayoutIdLst>
    <p:sldLayoutId id="2147490040" r:id="rId1"/>
    <p:sldLayoutId id="2147490041" r:id="rId2"/>
    <p:sldLayoutId id="2147490042" r:id="rId3"/>
    <p:sldLayoutId id="2147490043" r:id="rId4"/>
    <p:sldLayoutId id="2147490044" r:id="rId5"/>
    <p:sldLayoutId id="2147490045" r:id="rId6"/>
    <p:sldLayoutId id="2147490046" r:id="rId7"/>
    <p:sldLayoutId id="2147490047" r:id="rId8"/>
    <p:sldLayoutId id="2147490048" r:id="rId9"/>
    <p:sldLayoutId id="2147490049" r:id="rId10"/>
    <p:sldLayoutId id="2147490050"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6263" name="Picture 7" descr="1ID-DUIa"/>
          <p:cNvPicPr>
            <a:picLocks noChangeAspect="1" noChangeArrowheads="1"/>
          </p:cNvPicPr>
          <p:nvPr/>
        </p:nvPicPr>
        <p:blipFill>
          <a:blip r:embed="rId15" cstate="print"/>
          <a:srcRect/>
          <a:stretch>
            <a:fillRect/>
          </a:stretch>
        </p:blipFill>
        <p:spPr bwMode="auto">
          <a:xfrm>
            <a:off x="8507413" y="0"/>
            <a:ext cx="609600" cy="838200"/>
          </a:xfrm>
          <a:prstGeom prst="rect">
            <a:avLst/>
          </a:prstGeom>
          <a:noFill/>
        </p:spPr>
      </p:pic>
      <p:sp>
        <p:nvSpPr>
          <p:cNvPr id="96264" name="Text Box 8"/>
          <p:cNvSpPr txBox="1">
            <a:spLocks noChangeArrowheads="1"/>
          </p:cNvSpPr>
          <p:nvPr/>
        </p:nvSpPr>
        <p:spPr bwMode="auto">
          <a:xfrm>
            <a:off x="3790950" y="-38100"/>
            <a:ext cx="1558925" cy="24447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1000" b="1" dirty="0">
                <a:solidFill>
                  <a:srgbClr val="33CC33"/>
                </a:solidFill>
                <a:latin typeface="Arial"/>
                <a:cs typeface="+mn-cs"/>
              </a:rPr>
              <a:t>UNCLASSIFIED//FOUO</a:t>
            </a:r>
          </a:p>
        </p:txBody>
      </p:sp>
      <p:sp>
        <p:nvSpPr>
          <p:cNvPr id="96266" name="Text Box 10"/>
          <p:cNvSpPr txBox="1">
            <a:spLocks noChangeArrowheads="1"/>
          </p:cNvSpPr>
          <p:nvPr/>
        </p:nvSpPr>
        <p:spPr bwMode="auto">
          <a:xfrm>
            <a:off x="3790950" y="6648450"/>
            <a:ext cx="1558925" cy="24447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1000" b="1" dirty="0">
                <a:solidFill>
                  <a:srgbClr val="33CC33"/>
                </a:solidFill>
                <a:latin typeface="Arial"/>
                <a:cs typeface="+mn-cs"/>
              </a:rPr>
              <a:t>UNCLASSIFIED//FOUO</a:t>
            </a:r>
          </a:p>
        </p:txBody>
      </p:sp>
      <p:sp>
        <p:nvSpPr>
          <p:cNvPr id="96267" name="Rectangle 11"/>
          <p:cNvSpPr>
            <a:spLocks noChangeArrowheads="1"/>
          </p:cNvSpPr>
          <p:nvPr/>
        </p:nvSpPr>
        <p:spPr bwMode="auto">
          <a:xfrm>
            <a:off x="6934200" y="6686550"/>
            <a:ext cx="2209800" cy="171450"/>
          </a:xfrm>
          <a:prstGeom prst="rect">
            <a:avLst/>
          </a:prstGeom>
          <a:noFill/>
          <a:ln w="9525">
            <a:noFill/>
            <a:miter lim="800000"/>
            <a:headEnd/>
            <a:tailEnd/>
          </a:ln>
          <a:effectLst/>
        </p:spPr>
        <p:txBody>
          <a:bodyPr/>
          <a:lstStyle/>
          <a:p>
            <a:pPr fontAlgn="auto">
              <a:spcBef>
                <a:spcPts val="0"/>
              </a:spcBef>
              <a:spcAft>
                <a:spcPts val="0"/>
              </a:spcAft>
            </a:pPr>
            <a:endParaRPr lang="en-US" sz="600" b="1" dirty="0">
              <a:solidFill>
                <a:srgbClr val="000000"/>
              </a:solidFill>
              <a:latin typeface="Arial"/>
              <a:cs typeface="+mn-cs"/>
            </a:endParaRPr>
          </a:p>
        </p:txBody>
      </p:sp>
      <p:grpSp>
        <p:nvGrpSpPr>
          <p:cNvPr id="2" name="Group 15"/>
          <p:cNvGrpSpPr>
            <a:grpSpLocks/>
          </p:cNvGrpSpPr>
          <p:nvPr userDrawn="1"/>
        </p:nvGrpSpPr>
        <p:grpSpPr bwMode="auto">
          <a:xfrm>
            <a:off x="0" y="885825"/>
            <a:ext cx="9144000" cy="57150"/>
            <a:chOff x="768" y="624"/>
            <a:chExt cx="2825" cy="48"/>
          </a:xfrm>
        </p:grpSpPr>
        <p:sp>
          <p:nvSpPr>
            <p:cNvPr id="96272" name="Line 16"/>
            <p:cNvSpPr>
              <a:spLocks noChangeShapeType="1"/>
            </p:cNvSpPr>
            <p:nvPr/>
          </p:nvSpPr>
          <p:spPr bwMode="auto">
            <a:xfrm flipV="1">
              <a:off x="768" y="624"/>
              <a:ext cx="2824" cy="0"/>
            </a:xfrm>
            <a:prstGeom prst="line">
              <a:avLst/>
            </a:prstGeom>
            <a:noFill/>
            <a:ln w="50800">
              <a:solidFill>
                <a:srgbClr val="FF0000"/>
              </a:solidFill>
              <a:round/>
              <a:headEnd/>
              <a:tailEnd/>
            </a:ln>
            <a:effectLst/>
          </p:spPr>
          <p:txBody>
            <a:bodyPr wrap="none" anchor="ctr"/>
            <a:lstStyle/>
            <a:p>
              <a:pPr fontAlgn="auto">
                <a:spcBef>
                  <a:spcPts val="0"/>
                </a:spcBef>
                <a:spcAft>
                  <a:spcPts val="0"/>
                </a:spcAft>
              </a:pPr>
              <a:endParaRPr lang="en-US" dirty="0">
                <a:solidFill>
                  <a:srgbClr val="000000"/>
                </a:solidFill>
                <a:latin typeface="Arial"/>
                <a:cs typeface="+mn-cs"/>
              </a:endParaRPr>
            </a:p>
          </p:txBody>
        </p:sp>
        <p:sp>
          <p:nvSpPr>
            <p:cNvPr id="96273" name="Line 17"/>
            <p:cNvSpPr>
              <a:spLocks noChangeShapeType="1"/>
            </p:cNvSpPr>
            <p:nvPr/>
          </p:nvSpPr>
          <p:spPr bwMode="auto">
            <a:xfrm flipV="1">
              <a:off x="768" y="672"/>
              <a:ext cx="2825" cy="0"/>
            </a:xfrm>
            <a:prstGeom prst="line">
              <a:avLst/>
            </a:prstGeom>
            <a:noFill/>
            <a:ln w="28575">
              <a:solidFill>
                <a:srgbClr val="003300"/>
              </a:solidFill>
              <a:round/>
              <a:headEnd/>
              <a:tailEnd/>
            </a:ln>
            <a:effectLst/>
          </p:spPr>
          <p:txBody>
            <a:bodyPr wrap="none" anchor="ctr"/>
            <a:lstStyle/>
            <a:p>
              <a:pPr fontAlgn="auto">
                <a:spcBef>
                  <a:spcPts val="0"/>
                </a:spcBef>
                <a:spcAft>
                  <a:spcPts val="0"/>
                </a:spcAft>
              </a:pPr>
              <a:endParaRPr lang="en-US" dirty="0">
                <a:solidFill>
                  <a:srgbClr val="000000"/>
                </a:solidFill>
                <a:latin typeface="Arial"/>
                <a:cs typeface="+mn-cs"/>
              </a:endParaRPr>
            </a:p>
          </p:txBody>
        </p:sp>
      </p:grpSp>
      <p:sp>
        <p:nvSpPr>
          <p:cNvPr id="96274" name="Text Box 18"/>
          <p:cNvSpPr txBox="1">
            <a:spLocks noChangeArrowheads="1"/>
          </p:cNvSpPr>
          <p:nvPr userDrawn="1"/>
        </p:nvSpPr>
        <p:spPr bwMode="auto">
          <a:xfrm>
            <a:off x="8842375" y="6662738"/>
            <a:ext cx="293688" cy="198437"/>
          </a:xfrm>
          <a:prstGeom prst="rect">
            <a:avLst/>
          </a:prstGeom>
          <a:noFill/>
          <a:ln w="9525">
            <a:noFill/>
            <a:miter lim="800000"/>
            <a:headEnd/>
            <a:tailEnd/>
          </a:ln>
          <a:effectLst/>
        </p:spPr>
        <p:txBody>
          <a:bodyPr wrap="none">
            <a:spAutoFit/>
          </a:bodyPr>
          <a:lstStyle/>
          <a:p>
            <a:pPr fontAlgn="auto">
              <a:spcBef>
                <a:spcPts val="0"/>
              </a:spcBef>
              <a:spcAft>
                <a:spcPts val="0"/>
              </a:spcAft>
            </a:pPr>
            <a:fld id="{829BBBDB-A9B1-4794-BACB-00A230B4F6DC}" type="slidenum">
              <a:rPr lang="en-US" sz="700" b="1">
                <a:solidFill>
                  <a:srgbClr val="000000"/>
                </a:solidFill>
                <a:latin typeface="Arial"/>
                <a:cs typeface="+mn-cs"/>
              </a:rPr>
              <a:pPr fontAlgn="auto">
                <a:spcBef>
                  <a:spcPts val="0"/>
                </a:spcBef>
                <a:spcAft>
                  <a:spcPts val="0"/>
                </a:spcAft>
              </a:pPr>
              <a:t>‹#›</a:t>
            </a:fld>
            <a:endParaRPr lang="en-US" sz="700" b="1" dirty="0">
              <a:solidFill>
                <a:srgbClr val="000000"/>
              </a:solidFill>
              <a:latin typeface="Arial"/>
              <a:cs typeface="+mn-cs"/>
            </a:endParaRPr>
          </a:p>
        </p:txBody>
      </p:sp>
      <p:sp>
        <p:nvSpPr>
          <p:cNvPr id="96276" name="Line 20"/>
          <p:cNvSpPr>
            <a:spLocks noChangeShapeType="1"/>
          </p:cNvSpPr>
          <p:nvPr userDrawn="1"/>
        </p:nvSpPr>
        <p:spPr bwMode="auto">
          <a:xfrm flipV="1">
            <a:off x="0" y="6599238"/>
            <a:ext cx="9139238" cy="0"/>
          </a:xfrm>
          <a:prstGeom prst="line">
            <a:avLst/>
          </a:prstGeom>
          <a:noFill/>
          <a:ln w="50800">
            <a:solidFill>
              <a:srgbClr val="FF0000"/>
            </a:solidFill>
            <a:round/>
            <a:headEnd/>
            <a:tailEnd/>
          </a:ln>
          <a:effectLst/>
        </p:spPr>
        <p:txBody>
          <a:bodyPr wrap="none" anchor="ctr"/>
          <a:lstStyle/>
          <a:p>
            <a:pPr fontAlgn="auto">
              <a:spcBef>
                <a:spcPts val="0"/>
              </a:spcBef>
              <a:spcAft>
                <a:spcPts val="0"/>
              </a:spcAft>
            </a:pPr>
            <a:endParaRPr lang="en-US" dirty="0">
              <a:solidFill>
                <a:srgbClr val="000000"/>
              </a:solidFill>
              <a:latin typeface="Arial"/>
              <a:cs typeface="+mn-cs"/>
            </a:endParaRPr>
          </a:p>
        </p:txBody>
      </p:sp>
      <p:sp>
        <p:nvSpPr>
          <p:cNvPr id="96277" name="Line 21"/>
          <p:cNvSpPr>
            <a:spLocks noChangeShapeType="1"/>
          </p:cNvSpPr>
          <p:nvPr userDrawn="1"/>
        </p:nvSpPr>
        <p:spPr bwMode="auto">
          <a:xfrm flipV="1">
            <a:off x="0" y="6656388"/>
            <a:ext cx="9144000" cy="0"/>
          </a:xfrm>
          <a:prstGeom prst="line">
            <a:avLst/>
          </a:prstGeom>
          <a:noFill/>
          <a:ln w="28575">
            <a:solidFill>
              <a:srgbClr val="003300"/>
            </a:solidFill>
            <a:round/>
            <a:headEnd/>
            <a:tailEnd/>
          </a:ln>
          <a:effectLst/>
        </p:spPr>
        <p:txBody>
          <a:bodyPr wrap="none" anchor="ctr"/>
          <a:lstStyle/>
          <a:p>
            <a:pPr fontAlgn="auto">
              <a:spcBef>
                <a:spcPts val="0"/>
              </a:spcBef>
              <a:spcAft>
                <a:spcPts val="0"/>
              </a:spcAft>
            </a:pPr>
            <a:endParaRPr lang="en-US" dirty="0">
              <a:solidFill>
                <a:srgbClr val="000000"/>
              </a:solidFill>
              <a:latin typeface="Arial"/>
              <a:cs typeface="+mn-cs"/>
            </a:endParaRPr>
          </a:p>
        </p:txBody>
      </p:sp>
      <p:sp>
        <p:nvSpPr>
          <p:cNvPr id="96278" name="Line 22"/>
          <p:cNvSpPr>
            <a:spLocks noChangeShapeType="1"/>
          </p:cNvSpPr>
          <p:nvPr userDrawn="1"/>
        </p:nvSpPr>
        <p:spPr bwMode="auto">
          <a:xfrm flipV="1">
            <a:off x="0" y="6542088"/>
            <a:ext cx="9144000" cy="0"/>
          </a:xfrm>
          <a:prstGeom prst="line">
            <a:avLst/>
          </a:prstGeom>
          <a:noFill/>
          <a:ln w="28575">
            <a:solidFill>
              <a:srgbClr val="003300"/>
            </a:solidFill>
            <a:round/>
            <a:headEnd/>
            <a:tailEnd/>
          </a:ln>
          <a:effectLst/>
        </p:spPr>
        <p:txBody>
          <a:bodyPr wrap="none" anchor="ctr"/>
          <a:lstStyle/>
          <a:p>
            <a:pPr fontAlgn="auto">
              <a:spcBef>
                <a:spcPts val="0"/>
              </a:spcBef>
              <a:spcAft>
                <a:spcPts val="0"/>
              </a:spcAft>
            </a:pPr>
            <a:endParaRPr lang="en-US" dirty="0">
              <a:solidFill>
                <a:srgbClr val="000000"/>
              </a:solidFill>
              <a:latin typeface="Arial"/>
              <a:cs typeface="+mn-cs"/>
            </a:endParaRPr>
          </a:p>
        </p:txBody>
      </p:sp>
      <p:sp>
        <p:nvSpPr>
          <p:cNvPr id="96279" name="Rectangle 23"/>
          <p:cNvSpPr>
            <a:spLocks noChangeArrowheads="1"/>
          </p:cNvSpPr>
          <p:nvPr userDrawn="1"/>
        </p:nvSpPr>
        <p:spPr bwMode="auto">
          <a:xfrm>
            <a:off x="7385050" y="6438900"/>
            <a:ext cx="1377950" cy="314325"/>
          </a:xfrm>
          <a:prstGeom prst="rect">
            <a:avLst/>
          </a:prstGeom>
          <a:solidFill>
            <a:schemeClr val="bg1"/>
          </a:solidFill>
          <a:ln w="12700">
            <a:solidFill>
              <a:schemeClr val="bg1"/>
            </a:solidFill>
            <a:miter lim="800000"/>
            <a:headEnd/>
            <a:tailEnd/>
          </a:ln>
          <a:effectLst/>
        </p:spPr>
        <p:txBody>
          <a:bodyPr lIns="58738" tIns="28575" rIns="58738" bIns="28575">
            <a:spAutoFit/>
          </a:bodyPr>
          <a:lstStyle/>
          <a:p>
            <a:pPr algn="ctr" defTabSz="574675" eaLnBrk="0" fontAlgn="auto" hangingPunct="0">
              <a:spcBef>
                <a:spcPts val="0"/>
              </a:spcBef>
              <a:spcAft>
                <a:spcPts val="0"/>
              </a:spcAft>
            </a:pPr>
            <a:r>
              <a:rPr lang="en-US" sz="1600" b="1" i="1" dirty="0">
                <a:solidFill>
                  <a:srgbClr val="000000"/>
                </a:solidFill>
                <a:latin typeface="Arial"/>
                <a:cs typeface="+mn-cs"/>
              </a:rPr>
              <a:t>Duty First!</a:t>
            </a:r>
          </a:p>
        </p:txBody>
      </p:sp>
      <p:pic>
        <p:nvPicPr>
          <p:cNvPr id="96281" name="Picture 14" descr="ACU BR1 png"/>
          <p:cNvPicPr>
            <a:picLocks noChangeAspect="1" noChangeArrowheads="1"/>
          </p:cNvPicPr>
          <p:nvPr userDrawn="1"/>
        </p:nvPicPr>
        <p:blipFill>
          <a:blip r:embed="rId16" cstate="print"/>
          <a:srcRect l="7674" t="5811" r="5594"/>
          <a:stretch>
            <a:fillRect/>
          </a:stretch>
        </p:blipFill>
        <p:spPr bwMode="auto">
          <a:xfrm>
            <a:off x="26988" y="14288"/>
            <a:ext cx="622300" cy="825500"/>
          </a:xfrm>
          <a:prstGeom prst="rect">
            <a:avLst/>
          </a:prstGeom>
          <a:noFill/>
          <a:ln w="9525">
            <a:noFill/>
            <a:miter lim="800000"/>
            <a:headEnd/>
            <a:tailEnd/>
          </a:ln>
        </p:spPr>
      </p:pic>
      <p:sp>
        <p:nvSpPr>
          <p:cNvPr id="15"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16"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17"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18"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975146"/>
      </p:ext>
    </p:extLst>
  </p:cSld>
  <p:clrMap bg1="lt1" tx1="dk1" bg2="lt2" tx2="dk2" accent1="accent1" accent2="accent2" accent3="accent3" accent4="accent4" accent5="accent5" accent6="accent6" hlink="hlink" folHlink="folHlink"/>
  <p:sldLayoutIdLst>
    <p:sldLayoutId id="2147490064" r:id="rId1"/>
    <p:sldLayoutId id="2147490065" r:id="rId2"/>
    <p:sldLayoutId id="2147490066" r:id="rId3"/>
    <p:sldLayoutId id="2147490067" r:id="rId4"/>
    <p:sldLayoutId id="2147490068" r:id="rId5"/>
    <p:sldLayoutId id="2147490069" r:id="rId6"/>
    <p:sldLayoutId id="2147490070" r:id="rId7"/>
    <p:sldLayoutId id="2147490071" r:id="rId8"/>
    <p:sldLayoutId id="2147490072" r:id="rId9"/>
    <p:sldLayoutId id="2147490073" r:id="rId10"/>
    <p:sldLayoutId id="2147490074" r:id="rId11"/>
    <p:sldLayoutId id="2147490075" r:id="rId12"/>
    <p:sldLayoutId id="214749007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smtClean="0"/>
            </a:lvl1pPr>
          </a:lstStyle>
          <a:p>
            <a:pPr>
              <a:defRPr/>
            </a:pPr>
            <a:fld id="{94532C7A-91CA-4E61-9B79-FD954D7893AF}" type="slidenum">
              <a:rPr lang="en-US" altLang="en-US">
                <a:solidFill>
                  <a:srgbClr val="000000"/>
                </a:solidFill>
                <a:latin typeface="Arial" panose="020B0604020202020204" pitchFamily="34" charset="0"/>
                <a:cs typeface="Arial" panose="020B0604020202020204" pitchFamily="34" charset="0"/>
              </a:rPr>
              <a:pPr>
                <a:defRPr/>
              </a:pPr>
              <a:t>‹#›</a:t>
            </a:fld>
            <a:r>
              <a:rPr lang="en-US" altLang="en-US" dirty="0">
                <a:solidFill>
                  <a:srgbClr val="000000"/>
                </a:solidFill>
                <a:latin typeface="Arial" panose="020B0604020202020204" pitchFamily="34" charset="0"/>
                <a:cs typeface="Arial" panose="020B0604020202020204" pitchFamily="34" charset="0"/>
              </a:rPr>
              <a:t>  OF 11</a:t>
            </a:r>
          </a:p>
        </p:txBody>
      </p:sp>
      <p:pic>
        <p:nvPicPr>
          <p:cNvPr id="1028"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9" name="Picture 14" descr="C:\Users\kyle.hollingsworth\AppData\Local\Microsoft\Windows\Temporary Internet Files\Content.Outlook\AEEW7LMR\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152400"/>
            <a:ext cx="10509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465086"/>
      </p:ext>
    </p:extLst>
  </p:cSld>
  <p:clrMap bg1="lt1" tx1="dk1" bg2="lt2" tx2="dk2" accent1="accent1" accent2="accent2" accent3="accent3" accent4="accent4" accent5="accent5" accent6="accent6" hlink="hlink" folHlink="folHlink"/>
  <p:sldLayoutIdLst>
    <p:sldLayoutId id="2147490079" r:id="rId1"/>
    <p:sldLayoutId id="2147490080" r:id="rId2"/>
    <p:sldLayoutId id="2147490081" r:id="rId3"/>
    <p:sldLayoutId id="2147490082" r:id="rId4"/>
    <p:sldLayoutId id="2147490083" r:id="rId5"/>
    <p:sldLayoutId id="2147490084" r:id="rId6"/>
    <p:sldLayoutId id="2147490085" r:id="rId7"/>
    <p:sldLayoutId id="2147490086" r:id="rId8"/>
    <p:sldLayoutId id="2147490087" r:id="rId9"/>
    <p:sldLayoutId id="2147490088" r:id="rId10"/>
    <p:sldLayoutId id="2147490089"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lvl1pPr>
          </a:lstStyle>
          <a:p>
            <a:pPr>
              <a:defRPr/>
            </a:pPr>
            <a:fld id="{52EBA52D-9247-464D-A5AA-24457945E0C7}" type="slidenum">
              <a:rPr lang="en-US" altLang="en-US">
                <a:solidFill>
                  <a:srgbClr val="000000"/>
                </a:solidFill>
                <a:latin typeface="Arial" panose="020B0604020202020204" pitchFamily="34" charset="0"/>
                <a:cs typeface="Arial" panose="020B0604020202020204" pitchFamily="34" charset="0"/>
              </a:rPr>
              <a:pPr>
                <a:defRPr/>
              </a:pPr>
              <a:t>‹#›</a:t>
            </a:fld>
            <a:r>
              <a:rPr lang="en-US" altLang="en-US" dirty="0">
                <a:solidFill>
                  <a:srgbClr val="000000"/>
                </a:solidFill>
                <a:latin typeface="Arial" panose="020B0604020202020204" pitchFamily="34" charset="0"/>
                <a:cs typeface="Arial" panose="020B0604020202020204" pitchFamily="34" charset="0"/>
              </a:rPr>
              <a:t>  OF 11</a:t>
            </a:r>
          </a:p>
        </p:txBody>
      </p:sp>
      <p:pic>
        <p:nvPicPr>
          <p:cNvPr id="1028"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9" name="Picture 14" descr="C:\Users\kyle.hollingsworth\AppData\Local\Microsoft\Windows\Temporary Internet Files\Content.Outlook\AEEW7LMR\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152400"/>
            <a:ext cx="10509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011005"/>
      </p:ext>
    </p:extLst>
  </p:cSld>
  <p:clrMap bg1="lt1" tx1="dk1" bg2="lt2" tx2="dk2" accent1="accent1" accent2="accent2" accent3="accent3" accent4="accent4" accent5="accent5" accent6="accent6" hlink="hlink" folHlink="folHlink"/>
  <p:sldLayoutIdLst>
    <p:sldLayoutId id="2147490127" r:id="rId1"/>
    <p:sldLayoutId id="2147490128" r:id="rId2"/>
    <p:sldLayoutId id="2147490129" r:id="rId3"/>
    <p:sldLayoutId id="2147490130" r:id="rId4"/>
    <p:sldLayoutId id="2147490131" r:id="rId5"/>
    <p:sldLayoutId id="2147490132" r:id="rId6"/>
    <p:sldLayoutId id="2147490133" r:id="rId7"/>
    <p:sldLayoutId id="2147490134" r:id="rId8"/>
    <p:sldLayoutId id="2147490135" r:id="rId9"/>
    <p:sldLayoutId id="2147490136" r:id="rId10"/>
    <p:sldLayoutId id="2147490137"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3"/>
          <p:cNvSpPr txBox="1">
            <a:spLocks noChangeArrowheads="1"/>
          </p:cNvSpPr>
          <p:nvPr userDrawn="1"/>
        </p:nvSpPr>
        <p:spPr bwMode="auto">
          <a:xfrm>
            <a:off x="8186738" y="6637338"/>
            <a:ext cx="7651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E3B408E0-EC25-437C-B87B-D35BE35B4E21}" type="datetime3">
              <a:rPr lang="en-US" altLang="en-US" sz="800" b="1" smtClean="0">
                <a:solidFill>
                  <a:srgbClr val="000000"/>
                </a:solidFill>
              </a:rPr>
              <a:pPr>
                <a:defRPr/>
              </a:pPr>
              <a:t>1 March 2018</a:t>
            </a:fld>
            <a:endParaRPr lang="en-US" altLang="en-US" sz="800" b="1" dirty="0">
              <a:solidFill>
                <a:srgbClr val="000000"/>
              </a:solidFill>
            </a:endParaRPr>
          </a:p>
        </p:txBody>
      </p:sp>
      <p:grpSp>
        <p:nvGrpSpPr>
          <p:cNvPr id="2" name="Group 4"/>
          <p:cNvGrpSpPr>
            <a:grpSpLocks/>
          </p:cNvGrpSpPr>
          <p:nvPr userDrawn="1"/>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lvl1pPr>
          </a:lstStyle>
          <a:p>
            <a:pPr>
              <a:defRPr/>
            </a:pPr>
            <a:fld id="{37463275-A373-4A2F-8734-071796DAE4DD}" type="slidenum">
              <a:rPr lang="en-US" altLang="en-US">
                <a:solidFill>
                  <a:srgbClr val="000000"/>
                </a:solidFill>
                <a:latin typeface="Arial" panose="020B0604020202020204" pitchFamily="34" charset="0"/>
                <a:cs typeface="Arial" panose="020B0604020202020204" pitchFamily="34" charset="0"/>
              </a:rPr>
              <a:pPr>
                <a:defRPr/>
              </a:pPr>
              <a:t>‹#›</a:t>
            </a:fld>
            <a:r>
              <a:rPr lang="en-US" altLang="en-US" dirty="0">
                <a:solidFill>
                  <a:srgbClr val="000000"/>
                </a:solidFill>
                <a:latin typeface="Arial" panose="020B0604020202020204" pitchFamily="34" charset="0"/>
                <a:cs typeface="Arial" panose="020B0604020202020204" pitchFamily="34" charset="0"/>
              </a:rPr>
              <a:t>  OF 11</a:t>
            </a:r>
          </a:p>
        </p:txBody>
      </p:sp>
      <p:pic>
        <p:nvPicPr>
          <p:cNvPr id="1029" name="Picture 6" descr="ImgLink_Imcom_Logo[1]"/>
          <p:cNvPicPr>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0" name="Picture 2" descr="C:\Users\dustin.bartlett\Desktop\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200" y="76200"/>
            <a:ext cx="914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09853"/>
      </p:ext>
    </p:extLst>
  </p:cSld>
  <p:clrMap bg1="lt1" tx1="dk1" bg2="lt2" tx2="dk2" accent1="accent1" accent2="accent2" accent3="accent3" accent4="accent4" accent5="accent5" accent6="accent6" hlink="hlink" folHlink="folHlink"/>
  <p:sldLayoutIdLst>
    <p:sldLayoutId id="2147490199" r:id="rId1"/>
    <p:sldLayoutId id="2147490200" r:id="rId2"/>
    <p:sldLayoutId id="2147490201" r:id="rId3"/>
    <p:sldLayoutId id="2147490202" r:id="rId4"/>
    <p:sldLayoutId id="2147490203" r:id="rId5"/>
    <p:sldLayoutId id="2147490204" r:id="rId6"/>
    <p:sldLayoutId id="2147490205" r:id="rId7"/>
    <p:sldLayoutId id="2147490206" r:id="rId8"/>
    <p:sldLayoutId id="2147490207" r:id="rId9"/>
    <p:sldLayoutId id="2147490208" r:id="rId10"/>
    <p:sldLayoutId id="2147490209" r:id="rId11"/>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4"/>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latin typeface="Aria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defRPr>
            </a:lvl1pPr>
          </a:lstStyle>
          <a:p>
            <a:fld id="{18981676-5E3D-49E5-ABE7-A26BC3881153}" type="slidenum">
              <a:rPr lang="en-US" altLang="en-US" smtClean="0">
                <a:latin typeface="Arial"/>
                <a:cs typeface="Arial" panose="020B0604020202020204" pitchFamily="34" charset="0"/>
              </a:rPr>
              <a:pPr/>
              <a:t>‹#›</a:t>
            </a:fld>
            <a:r>
              <a:rPr lang="en-US" altLang="en-US" dirty="0">
                <a:latin typeface="Arial"/>
                <a:cs typeface="Arial" panose="020B0604020202020204" pitchFamily="34" charset="0"/>
              </a:rPr>
              <a:t>  OF 11</a:t>
            </a:r>
          </a:p>
        </p:txBody>
      </p:sp>
      <p:pic>
        <p:nvPicPr>
          <p:cNvPr id="13316"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4"/>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3317"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055161"/>
      </p:ext>
    </p:extLst>
  </p:cSld>
  <p:clrMap bg1="lt1" tx1="dk1" bg2="lt2" tx2="dk2" accent1="accent1" accent2="accent2" accent3="accent3" accent4="accent4" accent5="accent5" accent6="accent6" hlink="hlink" folHlink="folHlink"/>
  <p:sldLayoutIdLst>
    <p:sldLayoutId id="2147490343" r:id="rId1"/>
    <p:sldLayoutId id="2147490344" r:id="rId2"/>
    <p:sldLayoutId id="2147490345" r:id="rId3"/>
    <p:sldLayoutId id="2147490346" r:id="rId4"/>
    <p:sldLayoutId id="2147490347" r:id="rId5"/>
    <p:sldLayoutId id="2147490348" r:id="rId6"/>
    <p:sldLayoutId id="2147490349" r:id="rId7"/>
    <p:sldLayoutId id="2147490350" r:id="rId8"/>
    <p:sldLayoutId id="2147490351" r:id="rId9"/>
    <p:sldLayoutId id="2147490352" r:id="rId10"/>
    <p:sldLayoutId id="2147490353"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89" algn="ctr" rtl="0" fontAlgn="base">
        <a:spcBef>
          <a:spcPct val="0"/>
        </a:spcBef>
        <a:spcAft>
          <a:spcPct val="0"/>
        </a:spcAft>
        <a:defRPr sz="2800" b="1">
          <a:solidFill>
            <a:schemeClr val="tx2"/>
          </a:solidFill>
          <a:latin typeface="Arial" charset="0"/>
        </a:defRPr>
      </a:lvl6pPr>
      <a:lvl7pPr marL="914377" algn="ctr" rtl="0" fontAlgn="base">
        <a:spcBef>
          <a:spcPct val="0"/>
        </a:spcBef>
        <a:spcAft>
          <a:spcPct val="0"/>
        </a:spcAft>
        <a:defRPr sz="2800" b="1">
          <a:solidFill>
            <a:schemeClr val="tx2"/>
          </a:solidFill>
          <a:latin typeface="Arial" charset="0"/>
        </a:defRPr>
      </a:lvl7pPr>
      <a:lvl8pPr marL="1371566" algn="ctr" rtl="0" fontAlgn="base">
        <a:spcBef>
          <a:spcPct val="0"/>
        </a:spcBef>
        <a:spcAft>
          <a:spcPct val="0"/>
        </a:spcAft>
        <a:defRPr sz="2800" b="1">
          <a:solidFill>
            <a:schemeClr val="tx2"/>
          </a:solidFill>
          <a:latin typeface="Arial" charset="0"/>
        </a:defRPr>
      </a:lvl8pPr>
      <a:lvl9pPr marL="1828754" algn="ctr" rtl="0" fontAlgn="base">
        <a:spcBef>
          <a:spcPct val="0"/>
        </a:spcBef>
        <a:spcAft>
          <a:spcPct val="0"/>
        </a:spcAft>
        <a:defRPr sz="2800" b="1">
          <a:solidFill>
            <a:schemeClr val="tx2"/>
          </a:solidFill>
          <a:latin typeface="Arial" charset="0"/>
        </a:defRPr>
      </a:lvl9pPr>
    </p:titleStyle>
    <p:bodyStyle>
      <a:lvl1pPr marL="290506" indent="-290506"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08" indent="-277806"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62" indent="-233357" algn="l" rtl="0" eaLnBrk="0" fontAlgn="base" hangingPunct="0">
        <a:spcBef>
          <a:spcPct val="20000"/>
        </a:spcBef>
        <a:spcAft>
          <a:spcPct val="0"/>
        </a:spcAft>
        <a:buChar char="•"/>
        <a:defRPr sz="2000">
          <a:solidFill>
            <a:schemeClr val="tx1"/>
          </a:solidFill>
          <a:latin typeface="+mn-lt"/>
        </a:defRPr>
      </a:lvl3pPr>
      <a:lvl4pPr marL="1379504" indent="-234945" algn="l" rtl="0" eaLnBrk="0" fontAlgn="base" hangingPunct="0">
        <a:spcBef>
          <a:spcPct val="20000"/>
        </a:spcBef>
        <a:spcAft>
          <a:spcPct val="0"/>
        </a:spcAft>
        <a:buChar char="–"/>
        <a:defRPr>
          <a:solidFill>
            <a:schemeClr val="tx1"/>
          </a:solidFill>
          <a:latin typeface="+mn-lt"/>
        </a:defRPr>
      </a:lvl4pPr>
      <a:lvl5pPr marL="1712871" indent="-219069" algn="l" rtl="0" eaLnBrk="0" fontAlgn="base" hangingPunct="0">
        <a:spcBef>
          <a:spcPct val="20000"/>
        </a:spcBef>
        <a:spcAft>
          <a:spcPct val="0"/>
        </a:spcAft>
        <a:buChar char="»"/>
        <a:defRPr>
          <a:solidFill>
            <a:schemeClr val="tx1"/>
          </a:solidFill>
          <a:latin typeface="+mn-lt"/>
        </a:defRPr>
      </a:lvl5pPr>
      <a:lvl6pPr marL="2170059" indent="-219069" algn="l" rtl="0" fontAlgn="base">
        <a:spcBef>
          <a:spcPct val="20000"/>
        </a:spcBef>
        <a:spcAft>
          <a:spcPct val="0"/>
        </a:spcAft>
        <a:buChar char="»"/>
        <a:defRPr>
          <a:solidFill>
            <a:schemeClr val="tx1"/>
          </a:solidFill>
          <a:latin typeface="+mn-lt"/>
        </a:defRPr>
      </a:lvl6pPr>
      <a:lvl7pPr marL="2627248" indent="-219069" algn="l" rtl="0" fontAlgn="base">
        <a:spcBef>
          <a:spcPct val="20000"/>
        </a:spcBef>
        <a:spcAft>
          <a:spcPct val="0"/>
        </a:spcAft>
        <a:buChar char="»"/>
        <a:defRPr>
          <a:solidFill>
            <a:schemeClr val="tx1"/>
          </a:solidFill>
          <a:latin typeface="+mn-lt"/>
        </a:defRPr>
      </a:lvl7pPr>
      <a:lvl8pPr marL="3084436" indent="-219069" algn="l" rtl="0" fontAlgn="base">
        <a:spcBef>
          <a:spcPct val="20000"/>
        </a:spcBef>
        <a:spcAft>
          <a:spcPct val="0"/>
        </a:spcAft>
        <a:buChar char="»"/>
        <a:defRPr>
          <a:solidFill>
            <a:schemeClr val="tx1"/>
          </a:solidFill>
          <a:latin typeface="+mn-lt"/>
        </a:defRPr>
      </a:lvl8pPr>
      <a:lvl9pPr marL="3541625" indent="-219069" algn="l" rtl="0" fontAlgn="base">
        <a:spcBef>
          <a:spcPct val="20000"/>
        </a:spcBef>
        <a:spcAft>
          <a:spcPct val="0"/>
        </a:spcAft>
        <a:buChar char="»"/>
        <a:defRPr>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pic>
        <p:nvPicPr>
          <p:cNvPr id="2058"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2656"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latin typeface="Aria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defRPr>
            </a:lvl1pPr>
          </a:lstStyle>
          <a:p>
            <a:fld id="{18981676-5E3D-49E5-ABE7-A26BC3881153}" type="slidenum">
              <a:rPr lang="en-US" altLang="en-US" smtClean="0">
                <a:latin typeface="Arial"/>
                <a:cs typeface="Arial" panose="020B0604020202020204" pitchFamily="34" charset="0"/>
              </a:rPr>
              <a:pPr/>
              <a:t>‹#›</a:t>
            </a:fld>
            <a:r>
              <a:rPr lang="en-US" altLang="en-US" dirty="0">
                <a:latin typeface="Arial"/>
                <a:cs typeface="Arial" panose="020B0604020202020204" pitchFamily="34" charset="0"/>
              </a:rPr>
              <a:t>  OF 11</a:t>
            </a:r>
          </a:p>
        </p:txBody>
      </p:sp>
      <p:pic>
        <p:nvPicPr>
          <p:cNvPr id="13316"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3317"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338758"/>
      </p:ext>
    </p:extLst>
  </p:cSld>
  <p:clrMap bg1="lt1" tx1="dk1" bg2="lt2" tx2="dk2" accent1="accent1" accent2="accent2" accent3="accent3" accent4="accent4" accent5="accent5" accent6="accent6" hlink="hlink" folHlink="folHlink"/>
  <p:sldLayoutIdLst>
    <p:sldLayoutId id="2147490415" r:id="rId1"/>
    <p:sldLayoutId id="2147490416" r:id="rId2"/>
    <p:sldLayoutId id="2147490417" r:id="rId3"/>
    <p:sldLayoutId id="2147490418" r:id="rId4"/>
    <p:sldLayoutId id="2147490419" r:id="rId5"/>
    <p:sldLayoutId id="2147490420" r:id="rId6"/>
    <p:sldLayoutId id="2147490421" r:id="rId7"/>
    <p:sldLayoutId id="2147490422" r:id="rId8"/>
    <p:sldLayoutId id="2147490423" r:id="rId9"/>
    <p:sldLayoutId id="2147490424" r:id="rId10"/>
    <p:sldLayoutId id="2147490425"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latin typeface="Aria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defRPr>
            </a:lvl1pPr>
          </a:lstStyle>
          <a:p>
            <a:fld id="{18981676-5E3D-49E5-ABE7-A26BC3881153}" type="slidenum">
              <a:rPr lang="en-US" altLang="en-US" smtClean="0">
                <a:latin typeface="Arial"/>
                <a:cs typeface="Arial" panose="020B0604020202020204" pitchFamily="34" charset="0"/>
              </a:rPr>
              <a:pPr/>
              <a:t>‹#›</a:t>
            </a:fld>
            <a:r>
              <a:rPr lang="en-US" altLang="en-US" dirty="0">
                <a:latin typeface="Arial"/>
                <a:cs typeface="Arial" panose="020B0604020202020204" pitchFamily="34" charset="0"/>
              </a:rPr>
              <a:t>  OF 11</a:t>
            </a:r>
          </a:p>
        </p:txBody>
      </p:sp>
      <p:pic>
        <p:nvPicPr>
          <p:cNvPr id="13316"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3317"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894087"/>
      </p:ext>
    </p:extLst>
  </p:cSld>
  <p:clrMap bg1="lt1" tx1="dk1" bg2="lt2" tx2="dk2" accent1="accent1" accent2="accent2" accent3="accent3" accent4="accent4" accent5="accent5" accent6="accent6" hlink="hlink" folHlink="folHlink"/>
  <p:sldLayoutIdLst>
    <p:sldLayoutId id="2147490571" r:id="rId1"/>
    <p:sldLayoutId id="2147490572" r:id="rId2"/>
    <p:sldLayoutId id="2147490573" r:id="rId3"/>
    <p:sldLayoutId id="2147490574" r:id="rId4"/>
    <p:sldLayoutId id="2147490575" r:id="rId5"/>
    <p:sldLayoutId id="2147490576" r:id="rId6"/>
    <p:sldLayoutId id="2147490577" r:id="rId7"/>
    <p:sldLayoutId id="2147490578" r:id="rId8"/>
    <p:sldLayoutId id="2147490579" r:id="rId9"/>
    <p:sldLayoutId id="2147490580" r:id="rId10"/>
    <p:sldLayoutId id="2147490581"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lvl1pPr>
          </a:lstStyle>
          <a:p>
            <a:pPr>
              <a:defRPr/>
            </a:pPr>
            <a:fld id="{5A90D2C1-5352-4488-A24A-F60780798FA4}" type="slidenum">
              <a:rPr lang="en-US" altLang="en-US">
                <a:solidFill>
                  <a:srgbClr val="000000"/>
                </a:solidFill>
                <a:latin typeface="Arial" panose="020B0604020202020204" pitchFamily="34" charset="0"/>
                <a:cs typeface="Arial" panose="020B0604020202020204" pitchFamily="34" charset="0"/>
              </a:rPr>
              <a:pPr>
                <a:defRPr/>
              </a:pPr>
              <a:t>‹#›</a:t>
            </a:fld>
            <a:r>
              <a:rPr lang="en-US" altLang="en-US" dirty="0">
                <a:solidFill>
                  <a:srgbClr val="000000"/>
                </a:solidFill>
                <a:latin typeface="Arial" panose="020B0604020202020204" pitchFamily="34" charset="0"/>
                <a:cs typeface="Arial" panose="020B0604020202020204" pitchFamily="34" charset="0"/>
              </a:rPr>
              <a:t>  OF 11</a:t>
            </a:r>
          </a:p>
        </p:txBody>
      </p:sp>
      <p:pic>
        <p:nvPicPr>
          <p:cNvPr id="1028"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9" name="Picture 14" descr="C:\Users\kyle.hollingsworth\AppData\Local\Microsoft\Windows\Temporary Internet Files\Content.Outlook\AEEW7LMR\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152400"/>
            <a:ext cx="10509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144690"/>
      </p:ext>
    </p:extLst>
  </p:cSld>
  <p:clrMap bg1="lt1" tx1="dk1" bg2="lt2" tx2="dk2" accent1="accent1" accent2="accent2" accent3="accent3" accent4="accent4" accent5="accent5" accent6="accent6" hlink="hlink" folHlink="folHlink"/>
  <p:sldLayoutIdLst>
    <p:sldLayoutId id="2147490655" r:id="rId1"/>
    <p:sldLayoutId id="2147490656" r:id="rId2"/>
    <p:sldLayoutId id="2147490657" r:id="rId3"/>
    <p:sldLayoutId id="2147490658" r:id="rId4"/>
    <p:sldLayoutId id="2147490659" r:id="rId5"/>
    <p:sldLayoutId id="2147490660" r:id="rId6"/>
    <p:sldLayoutId id="2147490661" r:id="rId7"/>
    <p:sldLayoutId id="2147490662" r:id="rId8"/>
    <p:sldLayoutId id="2147490663" r:id="rId9"/>
    <p:sldLayoutId id="2147490664" r:id="rId10"/>
    <p:sldLayoutId id="2147490665"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lvl1pPr>
          </a:lstStyle>
          <a:p>
            <a:pPr>
              <a:defRPr/>
            </a:pPr>
            <a:fld id="{85104181-9D16-4785-9E3C-AEEB9746D27D}" type="slidenum">
              <a:rPr lang="en-US" altLang="en-US">
                <a:solidFill>
                  <a:srgbClr val="000000"/>
                </a:solidFill>
                <a:latin typeface="Arial" panose="020B0604020202020204" pitchFamily="34" charset="0"/>
                <a:ea typeface="MS PGothic" panose="020B0600070205080204" pitchFamily="34" charset="-128"/>
                <a:cs typeface="+mn-cs"/>
              </a:rPr>
              <a:pPr>
                <a:defRPr/>
              </a:pPr>
              <a:t>‹#›</a:t>
            </a:fld>
            <a:r>
              <a:rPr lang="en-US" altLang="en-US" dirty="0">
                <a:solidFill>
                  <a:srgbClr val="000000"/>
                </a:solidFill>
                <a:latin typeface="Arial" panose="020B0604020202020204" pitchFamily="34" charset="0"/>
                <a:ea typeface="MS PGothic" panose="020B0600070205080204" pitchFamily="34" charset="-128"/>
                <a:cs typeface="+mn-cs"/>
              </a:rPr>
              <a:t>  OF 11</a:t>
            </a:r>
          </a:p>
        </p:txBody>
      </p:sp>
      <p:pic>
        <p:nvPicPr>
          <p:cNvPr id="1028"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4" descr="C:\Users\kyle.hollingsworth\AppData\Local\Microsoft\Windows\Temporary Internet Files\Content.Outlook\AEEW7LMR\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152400"/>
            <a:ext cx="10509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037535"/>
      </p:ext>
    </p:extLst>
  </p:cSld>
  <p:clrMap bg1="lt1" tx1="dk1" bg2="lt2" tx2="dk2" accent1="accent1" accent2="accent2" accent3="accent3" accent4="accent4" accent5="accent5" accent6="accent6" hlink="hlink" folHlink="folHlink"/>
  <p:sldLayoutIdLst>
    <p:sldLayoutId id="2147490703" r:id="rId1"/>
    <p:sldLayoutId id="2147490704" r:id="rId2"/>
    <p:sldLayoutId id="2147490705" r:id="rId3"/>
    <p:sldLayoutId id="2147490706" r:id="rId4"/>
    <p:sldLayoutId id="2147490707" r:id="rId5"/>
    <p:sldLayoutId id="2147490708" r:id="rId6"/>
    <p:sldLayoutId id="2147490709" r:id="rId7"/>
    <p:sldLayoutId id="2147490710" r:id="rId8"/>
    <p:sldLayoutId id="2147490711" r:id="rId9"/>
    <p:sldLayoutId id="2147490712" r:id="rId10"/>
    <p:sldLayoutId id="2147490713" r:id="rId11"/>
  </p:sldLayoutIdLst>
  <p:hf hdr="0" dt="0"/>
  <p:txStyles>
    <p:titleStyle>
      <a:lvl1pPr algn="ctr" rtl="0" eaLnBrk="0" fontAlgn="base" hangingPunct="0">
        <a:spcBef>
          <a:spcPct val="0"/>
        </a:spcBef>
        <a:spcAft>
          <a:spcPct val="0"/>
        </a:spcAft>
        <a:defRPr sz="2800" b="1">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S PGothic" panose="020B0600070205080204" pitchFamily="34" charset="-128"/>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ea typeface="MS PGothic" panose="020B0600070205080204" pitchFamily="34" charset="-128"/>
        </a:defRPr>
      </a:lvl2pPr>
      <a:lvl3pPr marL="1030288" indent="-233363"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3pPr>
      <a:lvl4pPr marL="1379538" indent="-2349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4pPr>
      <a:lvl5pPr marL="1712913" indent="-219075"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hangingPunct="0">
              <a:defRPr/>
            </a:pPr>
            <a:endParaRPr lang="en-US" dirty="0">
              <a:solidFill>
                <a:srgbClr val="000000"/>
              </a:solidFill>
              <a:latin typeface="Tahoma" pitchFamily="34" charset="0"/>
            </a:endParaRPr>
          </a:p>
        </p:txBody>
      </p:sp>
      <p:sp>
        <p:nvSpPr>
          <p:cNvPr id="22"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9525">
            <a:noFill/>
            <a:miter lim="800000"/>
            <a:headEnd/>
            <a:tailEnd/>
          </a:ln>
          <a:effectLst/>
        </p:spPr>
        <p:txBody>
          <a:bodyPr wrap="none" anchor="ctr"/>
          <a:lstStyle/>
          <a:p>
            <a:pPr algn="ctr">
              <a:defRPr/>
            </a:pPr>
            <a:endParaRPr lang="en-US" sz="4400" dirty="0">
              <a:solidFill>
                <a:srgbClr val="000000"/>
              </a:solidFill>
            </a:endParaRPr>
          </a:p>
        </p:txBody>
      </p:sp>
      <p:sp>
        <p:nvSpPr>
          <p:cNvPr id="23"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w="9525">
            <a:noFill/>
            <a:miter lim="800000"/>
            <a:headEnd/>
            <a:tailEnd/>
          </a:ln>
          <a:effectLst/>
        </p:spPr>
        <p:txBody>
          <a:bodyPr wrap="none" anchor="ctr"/>
          <a:lstStyle/>
          <a:p>
            <a:pPr algn="ctr">
              <a:defRPr/>
            </a:pPr>
            <a:endParaRPr lang="en-US" sz="4400" dirty="0">
              <a:solidFill>
                <a:srgbClr val="000000"/>
              </a:solidFill>
            </a:endParaRPr>
          </a:p>
        </p:txBody>
      </p:sp>
      <p:sp>
        <p:nvSpPr>
          <p:cNvPr id="24"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p:spPr>
        <p:txBody>
          <a:bodyPr wrap="none" anchor="ctr"/>
          <a:lstStyle/>
          <a:p>
            <a:pPr algn="ctr">
              <a:defRPr/>
            </a:pPr>
            <a:endParaRPr lang="en-US" sz="4400" dirty="0">
              <a:solidFill>
                <a:srgbClr val="000000"/>
              </a:solidFill>
            </a:endParaRPr>
          </a:p>
        </p:txBody>
      </p:sp>
      <p:sp>
        <p:nvSpPr>
          <p:cNvPr id="25"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9525">
            <a:noFill/>
            <a:miter lim="800000"/>
            <a:headEnd/>
            <a:tailEnd/>
          </a:ln>
          <a:effectLst/>
        </p:spPr>
        <p:txBody>
          <a:bodyPr wrap="none" anchor="ctr"/>
          <a:lstStyle/>
          <a:p>
            <a:pPr algn="ctr">
              <a:defRPr/>
            </a:pPr>
            <a:endParaRPr lang="en-US" sz="4400" dirty="0">
              <a:solidFill>
                <a:srgbClr val="000000"/>
              </a:solidFill>
            </a:endParaRPr>
          </a:p>
        </p:txBody>
      </p:sp>
      <p:sp>
        <p:nvSpPr>
          <p:cNvPr id="1030" name="AutoShape 6" descr="data:image/jpeg;base64,/9j/4AAQSkZJRgABAQAAAQABAAD/2wCEAAkGBxQSEhUUExQUFBUXFBgYGRgXGBUXGBUYFxgaFhwUFhgYHCoiGBolHBYVITEkJikrLi4wFx8zODMsNygtLisBCgoKDg0OGxAQGywkICQsLCwvLDQsLCwsLCwsLCwsLCwsLCwsLCwsLCw0LCwsLCwsLCwsLCwsLCwsLCwsLCwsLP/AABEIAOEA4QMBEQACEQEDEQH/xAAcAAEAAgIDAQAAAAAAAAAAAAAABgcEBQIDCAH/xABEEAACAQMCAwUDCAgFBAIDAAABAgMABBESIQUGMRMiQVFhB3GBFCMyQlKRodEVJGJykrHB8DNUgpOiFlPh8bLCQ3PS/8QAGgEBAAIDAQAAAAAAAAAAAAAAAAQFAQIDBv/EADYRAAIBAwIBCQkAAgIDAQAAAAABAgMEERIhMRMiQVFhcZGx8AUUMlKBocHR4ULxI0MVJEQz/9oADAMBAAIRAxEAPwC8aAUAoBQCgFAKAUAoBQCgFAKAUAoBQCgFAKAUAoBQCgFAKAUAoBQCgFAKAUAoBQCgFAKAUAoBQCgFAKA+ZoD7QCgFAKAUAoBQCgFAKAUAoBQCgFAKAUAoBQCgFAKAUB0Xd7HEpaR1RR4sQB+NZSbeEYbSWWQ/ivtOs4siPXOw+wML/E2x+Gal07GrLjsRZ3lKPDcinEPa1cH/AAooox5uS5/oKlx9nQXxS/BGlfTfwxI5e+068Y73ap6IsQ/+pP41v7vbR4+ZjlLmXDyNeOd7qRsLdXLt1whkJx54UdKz/wCsuheA0XT6X4nGPnm5G4u7nY4OTIQD5HI6+lZ/9Z9C8Byd0ul+JsLT2m3ina8DejrGc/eufxrXkbWXV9xruo9fmSPh3tauB/iRwyjzUlD9+SPwrSXs+m/hf5Mq9qR+JfglXCvajaSYEokgP7Q1L/Ev9QKjVPZ9WPw7kiF7TfHYmNjfRzLqikSRfNGDD8KhyhKLxJYJUZKSymZNamwoBQCgFAKAUAoBQCgFAKAUAoBQCgFAYvEeIxwIXldUUeJOKzGLk8Iw2kssrPmT2pk5W0UAf9xx+Kr/AFP3VZUfZ/TUf0IFW+6KfiVjxfmCSbMkjyTYONW+gMRkLn6IOMnA8qlcpSpbQXrvOKt61Xeb8f0aOXiLt+yPJeuPec4PwrnKvN8NiVC0prjuWFHwHh0cdrNOoNrc2cjtJNOxnSdfqQhCoc5OMBPD4VXzqVHJpvclRjGPBYJByqsTwcNlHYq00FzE0TRRrHdTJ3VWV1XuN3WOwOdx7+UsptMyRG+4bJHwhEgR47iO7f5bGmoSqe8IiwXvGIDTpO43BrrFpz5z2BKuG8XQXdjBKcT3dgYbzBwyysqmF5AOk2zjzGsZ8K0cHu1wQNDyTGnyiW1k7Oe2srS4eXUqussoYFmGofQUkqv7hP1q2knp1A1vAuBQ3llIoQJxDsGu4jH3A8YlZTB2akKT3Dg421r5Vs5uEtmYaTWGYn6BuGaT5OGMUCIZ5Ll40jjdkVzGJe7qxqx0zt03FSIXko8WR52lOXRg6rbiktqyOGaEsCUkjcNHIFODpddmwdiD02zUqNxSqrTNESVrUpvMGWRyz7VWGFu1Dr/3Yx3veyjZv9OPdXCrYRa1Un9P6b072UXpqIs/hnEorhBJC6yIfFTnfyPkfQ1WThKDxJYLCM1JZTMutTYUAoBQCgFAKAUAoBQCgFAKAUBEuced4rNSq/OSnooPT1Y+ArvQt5Vntw6zhWrxpLfj1FM8W4zc30wUh55WPcijBOPXH1R5satkqVtHbj9yvxVuXl8Pt/TGsYIY7mFbvTcxvI8TojSxRwzJjCPIV+dGXTJGw36+MKpcVKqeCfSt4U+HHrNtccP4fcW00VrcSwumZEs7s4aOaPOpYXZsbqZVK7knSTjTUfMk1Jo7kAt7dn3UEjz6D8asIwcuCOU60IfEySXF7LJaRWb9ksURLKQrNIGZizEOzYGSTsB0NZjZvXrciJK/X+KO6G0uZY1iBupIlxpQFwi6TkEBcAEHfPWtpUbeLzNr6s0VxcT+FfY705QuSdXyeXV9osdX3ls1pytmtsr7jF2+v7Hz/o24XcWzg5zlTuD5gq2c1lVrTGMr7jF32/Y64bO5tAwj+UwK/wBMDVocYxhwwKsMbb1nkrapwa8Q69xD4l9jqseJTw3UF0jIzwBVA0rGHjXI7NuzGMaSVzp2264rErLZpPj1m8b9f5IyJuNPPYy2sxWJ3vTdB2z2Ums5aKR13XDYIJwCBjbAqJO3lTabRKhXpz4M1POkNqk4ispHlhRc5L64w7gFhDtkDI3yTnA32pS1S3Z2NRYCXWFhVnZuiKpYt7lG5rvGcqe6ZxqUY1PiRK+C8bubGYYEltNjeORWUSD1VgNQ/sVIU6VxHTL13ECVKpbvVF7euJdnJnO8V8NBAinA3QnZv2oz4j06j8arLi1lS34rrJtC5jV24MllRSSKAUAoBQCgFAKAUAoBQAmgK+5/56EAMMBzKep8E/8ANSrW1dZ5fAjXFwqSwuJSl5xIPLh5dJZvnJWDOIwfrFVBLHyHu6eFnUqqlHTTRDo28qr11Ht5/wAJLx/gb2Lwi3liV2lhezmXtDJe6tIftZB3QA7RkIQBjOPEmrU9bzIs0lFYR2c6cWhnkRwHd2iPyizyPk0VyVeMyvIp/wATvscKNWVUkr0rahRnN4j4nOrWhTXONLHw6a9mLlO2kPXSioi+O4G3id2yT5mrBU6VvHM367EQHXrV3iC9d5M+Fcg9DO+f2I+nuLH+g+NQ6vtR8KS+r/R2p2HTNkr4fy/BD9CJAfMjLfxHeq+pcVanxSf4JsKNOHwo2ggrjg6HLsKYA7CmAcTBWMA1t/wGCX/EiRj54Ab+Ib12p16tP4ZM5zpQn8SRFeK8gruYHKn7L7j3BhuPiDVhS9qSW1RZ7UQ6ns+L3g8ED4zy68TYkjMbHoRure4jY/zqwg6NdZg/XcR1VrUHiayvXSZvJXEXsxeCMAXMtvotpNtmDZZFJ6OVOQPExgdcVDuqUljPAn0q8KnA7b3lW7BhtCwnluxDNodyZ7UjJdznIQEagX8cAEZxmNqinlbY+52wYXErZ7Kcr2qyIkzJHcxHbtI8ExsR9CVcrkeviN6sLe6U1pmV1xa6efT8P0XF7PeehdAQXBAnA7rdBMB5eT+Y8eo8cRLu05Pnx4eR1trnXzZcfMnlQSaKAUAoBQCgFAKAUAoCDe0XnAWqdlEcysP4R513t6Dqyx0dJwr1lSjnp6Cj5roNJiR3VSwM0qq0hjU+OB9Y4wM+dWtaoqUNECDb0XVlyk/9k6jeewuLc24jueE3LKqgRoV0Ps3bNp1doo1MWY4ODnGCBVJKSeXuWhFzzBKYXtYW02q3UzwucGRYixCRwsRmJcZOoHJ1EDAzmXQtOUxKXDzIlxcqnzY8fI3fK3JZkAaUGKL6qjZnH/1H4n8a2ub6FJaKW7+y/Zwo2sqj11P6ywIBb2+iENFEWOEQsqlz+yCcsfvNU05Sm9UnllnGMYrEVgzvlUSyCIyRiVhkRllDkb7hc5I2P3VjBsZcTIWZAyl0CllBBZQ2SpYdRnBx7qzgxkxo+N2hYKLm3LFtIHax5LfYxn6Xp1rOAdkPGLVw5W4gYIMuRIh0DOMvg93fzpgCHi9s7BEuIGdvoqsiFm9VAOSKYBlXDImnWyrqYIuogamOcKM9ScHb0pgGLcXcKSLE0sayv9FGdQ7/ALqk5boelYwDCvOMWsertLiBNJ0tqkQaW+ycnY+lYwDp1wXIZA0UwGNS5VsZ6Fl6j0NIuUXqi8MSSksMgnM/JJQM8ALp9aM7so/Z+0PTr76ubb2gp8yrx6+h9/UVlazcOfT8Ok0nAOYHs1dFwqzNEjXAGZ4Iu0XtBrA1MmjXjxU4x4Yzc2eOdDwOltda+bLib3mWGK6iuGlnitOGW92VgW3hVnuJjGCSAuzDvnB9Tn6Oagw26NyaQmFjCYmR2aN8mCUjQ+Y2wyMATpdSR0JG43q0t6+f+OZXXVvj/kh9f2X37PebhexaJCBcRgah01jp2gH8x4E+oqBd23JSyuDJFtcKosPiiX1EJQoBQCgFAKAUAoDTc18cWzgaRjvjujzNZjFyeFxMSaSyzz1xK7muZcqplnlYhEG5JxnA9ABn4VeJRtqWOn8lSlK5q5fD8f0m3JSwPbSR2sk0w7CRLuyZYUnndjpNzGWORgZGnUcDSNj1qKjk5amWsUksIiXEL9ESSzszcxWhfMyTOjM0g2MK6NhGCO9udR6nAqZb27qvXPh5kW5uOTWmPHyJXyZymMLNOvqkZGwHgzDz8h9/ppe3vGlS+r/CNLW1/wCypx6vyywYYqqUixIh7SOEm57KJNQlSKaaIgNjtkMRRdWMBmAkAHp7q3Rg1XCJZE4tDd3KSK0lizSkRyFY3O6QggHvBVUYHj6mnQDtsZZrbiFtflWaK+RluAiysY+9lGkXR3NGUT3RnzrPQDQXllLIbxuylktzxQTSRLFIsssJJAmhbTkgE7geY6CsmCVcesUTi0DQdoIL2LTeaUbs2A3RnOnCs3Q9PHOMnOOgGXxJli4/FIVdYY7ExlxHIUVtRYJkKQTjHSmwMLnuV+Iwu1sHT5LGlxGHSZJDNkPlF04dgoCY8C5oDv4jbxcYFssgkgmNrIysY5Ea2uQ8ZG5AxurHGRlRt4GhkjvMSXkvC72O6hY3YuYI8IjN23ZrH88ukdGUZzsP5U6QSS+t3ueJWMturhIIn7eUq6KyuBphBYDWQQxPUDPnWvRgEtlirVoyQbnHlQPqmhXv9WQdH8yB9r+fvqzsr5wxTqPbofV/PIgXVrq58OPr7leK0QjEM/bC3ExlHY6NcbsoRu6+xUhV9QR45xUy4oOMtcDFrca+ZLj6+5L+KcMtbi2t5Zs2HDoIpVtxIdVzcyTAEzKiHfvKjeOcHYA1XapKT6yaRPlnjclvMsiNmSI7HcLKmcZwRkqw/n51bU5KvTcJFVWg6FRThw9bHpPgfFUuoI5o/ouuceKnoVPqDkfCqWpTdOTi+gs6c1OKkjPrQ3FAKAUAoBQHxjigKK9pXMBubkop+bi29C3ifhVn7Po7uo/oV99V/wCtfX8Gj4GkUaNLf210La7UwRXEZA7NdnLIgyzatJJOMaU2DAnHO5qOrPm9BIt6XJwx09Jk8zQLby9pBLbym4jU28sA0vDAoeN5XI6yMrdln6xyxwUFaUIOq1HxNq1RU4ajO5C5cEhErr81GcIvg7D+YH4n41IvrlUo8jT4+S/pCtKLqS5Sf+2WlBFVIkWpnRQ+lbGDKjjrbAO9UPrWTBzCn1rOActJpgH3TQDFAfCtAcWU0wDrZDWMA6ZIjWMGTFli9K1BgzxVq0ZK2595eCEzovdY/OL4An6/uPj6++rj2fdalyM/p+isvKGl8rD6/sh0kZujFG6XEzW8GhEi0YeJW7uWY/M6S4DMFbIAOBgms1qfIzbXBkmhV5SGenpMriXDWNj8tMluBBMkEcUI+bCOCWiWX/8AMwJDZyw3k7x6DjSqaKmVub1KanBxZNPY/wAx6Jvk7H5ubvJ6SAdP9QGPeBUu+pKcFUj0eRAtKjhN05emXKKqC0FAKAUAoBQEb5/418ltJGH0iNK+87VlJt4RhtJZZ52vp1GBJqIdxr041FScvpz44yBnzq8qrkqShHuKq3Tq1XN9/wCiw+GcwwTK8nD71rGUMJpYLpe1QJEh1LASSFXTnIXc4Ud0CqhwcfiRakQ4fA17dMyroNxKz4/7UbMXC+gVSdumatKeLehrl66kVdZuvWUI8PWWWnxDiNvw22DynRGgCoo3Zz4Ig+sx6n4k1QOUqknJ8WWsYqK0oqe94xf8WlMiSPbQLkIqs6qPTu41t5n/ANVMoWsqnd1nCvcRpbcX1HH/AKevv89L/HN+dSP/AB7+ZEf39fKx+gL/APz8v+5N+dPcH8yHv6+VmDpug7Qm7nL6gobtZcA6sZA1eOQPjUCUWq/JduPtsWMZLkOVx0ZFnHdzPpS9nQkEgGWU4x9U97rjet7eHKtRzh4f2eDS5nyUXJLKyvuuJn/oG/8A8/L/ALk3/wDVTPcH8yIPv6+Vj9A3/wDn5f8Acm/OnuD+ZD39fKx+gb//AD8v+5N+dPcH8yHv6+Vj9A3/APn5f9yb86e4P5kPf18rH6Bv/wDPy/7k3509wfzIe/r5WP0Bf/5+X/cm/OnuD+ZD39fKz5/0/f8A+fl/3Jvzp7g/mQ9/Xysf9PX3+el/3Jvzp/49/Mh7+vlZw18R4c63CzvOq/TVmdl0+IdWP0fUdPSuNazlCOeKOtG6jUeODLT5b5kt+KQMVGGxplhYgsudv9SHwb+RqDvB5RLaTWGVnzRwp7eSSME5AbQRsXR1KkfFSyn416GMo3VBS9ZKmGbevh8Pwb4ymWCytOH2k92bdO0LMhjtnmkGTKxODIAS4AJUd4/Sqre8nJvBaEfn4fLw+6aBsK8bLLGVOQFJ1AKc76WBU+qmrKzqKcHBlbew0yVRHo7l/iYubeKZfroCR5N0YfAgiqmrTdObi+gsKc1OCl1mwrmbigFAKAUBTftj4prnjgB2Qaj7/D8amWNPVVz1bkS8npp46yuuF8ZigutU9vFcxBdBWRdeknftEBO5B6jxAxkVKu8zlhPgYs4aaeevckXM3FFaIRRWNnBHOE03FuqqZUQK8yjbUE1lF3AOxB32Ea3g51FFt9x1r1NFNs58E4vBw+B7qbvO+Y4Yx9J8bsR9lc4Bb08ScVt7TqOUlTXRu/wR7CnhOb6djU2fC7njEwurwlYPqIMgFfsxj6q+bdT+I4W9vq3fDzO9avp2XEmk0EdvFnAREAACjzOFVR5kkAepqyc4wj1JFeoOcu1mRZ8DndiZ7W9CEZjS2ez7y47zyTGXusDsEBHXYtvpgVbucnzdkTqdrCK527Ojmjkgw2yt8oV5ZHDL2wkEpYd5Le3UN9MkAbg+JO9RqlScuLeSTTpwi9kVzK8jSF2PfznOAu64GCB0IKjNQ6lxKU9b45XiiZCjGMNC4b+DPlrdMsvbBd9305wMqxyuT0BUkZraFbTVVRfN5mJ0VKk6b6vIs6LgNyyxGNkeVnKyQyJ2Cw4XO8hZmPVcEKwbORgdLRXs87rYqnZwxtxMO4MsS6pbaVB2hj1kxiIuCV7sjMO6SMAkAEkV399hjgzj7nLPQcLLtp1DW8HbfRJjVm7RAQDiR2UQpIAQTHrLbjOK09+34bG3uW3Hc7hHIsRmkhKRq2iQ6stbsNiJ0IBQbjvDUMENnT3q3jeRbw9jWVnJLK3OD3cI6vjCliCrghR1cgrnR+109a6+8U+s5e7z6jivELYjInhxtvrXx6ePjis8tDjlGORlwwfP0hBt39icKQrlXP2UYLhz12Umse8U+sz7vPqMi1dJCVUkMBkq6PG4B6HRIobHrisxrRl8LMSoyjxRkGy9K31GmkhHHOVp7OX5Zw8spXdo16geOkfWQ+K/2K+4tlxj4E+hXzzZeJkXnMkXErdZMCO5h2kj+0jYGuM+KhsbdRk++s+zqjhUcHwfmjW+p6oa+ryOrhvEJpIVsVvxYqsjuutmjjlWTcoZU3Uq2ohTgNrPiK6XVJRqOTWUzpa1NdNGt5nNvbyWtvbzC47BHEsy/Qd5ZC5VN91XPXJ3PXOaxbSanq4I2uIa6bRbfsY4lqhltyf8Nw6/uvsQP9Sk/wCqs+0aeJKS6SPYTzFxLIquJ4oBQCgOMjYBPkKA83c033bXlxIegfSPco/81b+zo4g5etirvnmaj63IRqySfMk/fWmcvJYxjpSRteE5IJJJC7KM7DPebA8MnGalW8Fly+hAvp8I/UsDnXkXt7CMxL+sW8Y6dZVxqdPU5JYfEeNUFSrrqyl1ssKcNEFHqMfkrmVr2KOEs8TxriWVIhISAVSJY1PdDyMwXLAgEYx3hiU7iWlJcTiqC1Nvgb1eGWscmJ2EDxrlTH8lu7lmwAXuY+zkZpCS5AUaFAGOgNRpS6ZM77Iy4LrGlIorgwB2fshot4nzsDKzsJmY7MQFC520muLuKa6TV1Io0fOxzBqMUcPfXsws1xMQwBOIw2mOHUobJA8B44rlK4U9kvqdKE9U8JEJuZWd2d2Ls25JxknGM7Dc9Mk5J3znJNcXJy3ZYJY4HFkyCNjkEfeMfdWnDc2RL+DW73eZAziMsQ7zizlnZurFCbdioGRjLbeAAAqTVq1KT0y4lK6naS+1sG0KpubptA7paYs2VBGenXGRkb1zjWqy6TXlZHeIGwP1q6GoZ/xm3OceXp1rPLTwt+PcOVkYU/BUJlfMpmOMys5Mg0gKpztlfo905B6HNayq1Mt54d3AcpIj/EeNG1kVLq0trppAMTu8vaTEbspJ1FBn6mAmGAG21WNrpuNk8Pq/qM1LjQtWnKNtc+0bVpZbCESqCA7uGCqeoXEerBwNtqnL2dUzu0Rn7SpY2TMPh/NFqdHyq3uG0oV2MUqqdsSQNlJICACNMaqNxgbCuc7GtF7LJ1hf0JLd47ze3l1wu9SB5bxrgwqoAKF38nMsaR6ldh1O2kgFcEVDb08Xgl5WDHHLME7M9ndm4RFT9VaecSZBJdDJ2qsusY/xFbBG2B06crJria6IdRqucp4+Hxyyn5bZuQBDAOzmhkkx9ITOJML9pQUPcO2SCcxrTjwZiVKEuKND7NuTjJFJeXIy86uIwRjAfOqbHgWJwMeGfMVy5VwmpLink3cFKLj9CI8ahIAyN1JU/wB+8V6Cuk4qSK2xk1KUH6wadxUOSLEtP2P8R03sQ8Jo2Q+/Gsfin412ulrt9XVgrLf/AI7hx7y+Kpi1FAKAUBg8bm0QSN5IaA8v3UuY5X8WLn72I/Krq35tt4lVU511jtX2NGlcUWZKOUbXXJAv2pRn3Z/IVJk9FvKXYytqrXcpdxe9uK82i2Kg9pXLz8Nulv7YN2EzYlRSygM27RsVI+bfGcdM5HkK6LdYNWjs4Nz7b6UUxLCC4UlWQIucd7Gx0jIycbb9a4zs5aXNPPm/oRXF6sevEkf/AFNa+E8Z9x1D4EbH4VwVtUayovwNHtxNPzRzDFJA8cY7YspOVwBEVIwWJ3DdSMDO1d6VlWll4xg3p1YwqRbfFkQPw3Hh/e//AIqKXhzU/wAx+OPzrDMkz4BxK1t7eJS8cbsis4+sWxgu+M43GMnyrq6dSq8pNlHW2m12syDzvbZOl3fG2VViMeOGOBiukLOvLdI5yajxZrDzjNLMOxCPCrBSGyhCEY7V5G2j72AFxvg9c7dZ2sYUdU5c7q7At5Yxtjj29Q5n5kfW0KTKsWhQWXJbOSWHaK2EwMDfcbmt7GhRnvVljD4dZpUdSK5kc/j6GmSFQdQAz59T953r0sKVOHwJIqpznLaTbO3NdMnPB8zWcjBxCHUNAk7RzgdkXDvgE/8A4yC2ACfhUO7jbKOuul4EmhKtnTB/r7nK9WdVDyfK41U7SSK3cPmJJFLJ7wR76rYr2dOWISw+zbzJcZXUN8J+uw6+XLW549eKbqWSW2thuzaQdJORH3QO+5G564HXYVHqOKb08CzhqwtXEuuaMAAAAADAA2AA2AFR2dCk+d7bTPcL+3qH+rD/ANTXoqMtdrF9nlsVK5l1jt8yHNXBlkyW8gXWi4tW+zcID7i4B/BjUiK1W7XYysq825T7j07VGWooBQCgNDzxLpspj+waA80XJ/V/eF/EirxbWy7kVVPe6fe/yapa4RLNE59n6Zubf0yf+DGul08Wj7l5lbT3u/q/Iui3rz6LY7eJcMjuoJIJl1RyLpYfiGHkwIBB8CBW6MFA2fDxwziDWd5GjrrBikZQcavoSAn6rYAPkR6GsVE2so5VE8ZRseZbcfKO8FiBwUZAqF8AatT4zqBztttjrvUz2dGEuMnldGcEGtKSjssrxOnUGHXI99XmU0V+lp5NY6EEr5dDvuD0P9PHpXk7u35Co49HR3Hq7Wvy1JS6envPoGxx1xn4j199RSSc+HFF15kaIFwQRH2iHUB1CkMGyfdVva3FenRzBJpcexlLfUac63O4tdxmT8uMrFTbmXB2ZdIRh4EhpNuvTwrtTurVx1TjzuxEVqrwhPbt/wBHOLhEnQW8mx6MV0g9Ngz4zjxH310V1Z0+dGO/caShWltKXrw8zCe5h+voVlz3W0hlKkg7fD3VMVehOKk8fXBy5CtF4WfuZgLYRnRkEgyhON9tWNjs2BnBrFC9p1ZaVxNaltKCzxOeal5OGkZpkaTt4LffJHL9mJAVOXwvbL3gfpH6a4zt12FU177PlU50ZN9OG/In0q6a0vbyOPOfHpLt4+H2mXeZlDafHVgqmfAY7zHwA99VVGiovUybSj0st/lPluPh9olumCR3pHxjtJDjU/u2AHkAK7MkGVcCtGZKg9osf6zJ6xKf+OP6VfWDza+JVXG1yn3FetWjLE3PLcmMHylB+7SalW+9Nr1wKy82qxfd5nrAVQlqfaAUAoCOe0AfqE37poDzZcb2w9y/zFXn/wAy7kVVPa6fe/yatajosydez5/1m39Qw/4NXW7WbR/TzK2ntd/Vlz29efRbGyhrcwRP2qcmDiNoTGP1mEFovNx1aEn9rw9ceZrZGCpuA3Yv7f5LOzLLEQd/rhe6C6n6WM4I9xzWn/5y1JEapHS8rpNZBZplw+kKjHTgNG2kEjUQd1Bx0BxVna06c1raSfY2ca05rCWfMybuVSVO6k+DBlJVtwQCN98dPOuXtB061PXF5a8iR7P1U6jg+D8/odYO+f78v791Uhcn1o99s+BBGc5zso075z0xvvtXWjWlB7b54rrOVWjGot9u3qJ1a8rcUEQlzpGkHRM0RYZ8CMA597ZqzlStX1opnTq9SZFZuJ3izFXMgCtggJD9U4KaSRg9dyRjHjWZWW3MjnqeTVTh0vfq3M295qLErGDFsNTyDdSd9KgZUnHiTj0ODXGnaLXpqvA/xyln14mre6ebuyNKy7OAxAGVbulgqjBOMjfp5VOt6VCU+ZF7dOdjnUc4rOUZOasiLgZoMGBxniIhjJ+sdlHr5n0FcbitycM9J1oUeUl2Fi+xLkr5PD8unXE0y/NAjeOI/Wx4M/8A8ceZqjbLcsqatGZNbcVozJUPtFb9Zk9IlH/E/nV9YbW3iVVzvcJdxXjVoyxNxy6mdvOUD/41KtvgfroKy93qRXZ+T1iKoS1PtAKAUBqObIddpMv7BoDzDpzAw8tY/hY/kKuqD1Wq9cGVU+bdfVfc1SVxRZolnJtxolt28pQD8Tj+RqROOu2kuxlbPmXSfcXnbmvOItjZQmtjBmRmt0CkvbJys9ncLxS1GFZh2wHRZDtrI+y/Q+v71Z4o1aTWGZPLVknFArKqMAurMihuzYbaehwc/wAq0UCKoSy4mbzZwZbe2YzOH1HQiKN9RBIOWOwGCcgeFYnFQjqZ2o0ZOawyt9DZIyNhudx671Cyi33M7g/EPk8kc6YLIdQ194A/Hod+vWtozlCXA0nBTjhkt5i9pU1wIxCDAqgF9s629+Nk/HfeulWpGa0tbd+H9GmcYUGt87937RG7ziJnbtCEB6HSoXJ8zjqT51d+y6NKlQ005Sks/wCTy12dnplPea3V56SfZ09piyRK3UZ9eh92R4VOnThP4lkjRk48GfY0C7KAPHYY386zGKisJYDbe7Oea2MYOqGVGlUPgRxktLqYKCgU5GnIZuq9Bj+VV19W5uiOUyRSptLPWZfs75XHF79pmj0WULAld8Mfqw7ncn6Tem3iKr8vG7yT4x0o9Dv91YZuYk5rRg1twa1ZkpTnq41XFwfXR/CAv8wa9DbrRaru8ypfPu/r5ELauLLIlPIttrmtl+3cp93aAE/cDUmHNoSfYysr864S7j1AKoi1PtAKAUB0X0WqN181IoDzBc2+ie4iPhK33MP/AHVv7Peqm4+tyrvVpqKS9YI0Bjby2rmttixTysm24NJ9IeIII/v4Cplu9mmV99HDjIv3g94JYo5B9dFb7xuPvzXnKkOTm4PoeCzhLXFSN1A1YMmdG1bIH29tEnjeKVQ8bqVZT0KkYIrZGCkOAXzcu8Qks7ksbKbLo+kHrssm3U7aGHQdcVlGGSnni5tryNESQlw+tWUAKo0sp7TX4EHoN846VwupKNPOG+4zRqrXs19SvJOANsO0VlOc907HOxIP0iR4ZwPWuNKEpN6o49dHYdKl7CK5u/rpOH6AYdJE97Rtqz71cfyqenBQ0uCfjnxIPvM9WrLz9vDBgQjKhh4jOP6gnw/Otp+zdcVOn09D/D/ZJp3+mWmp4o+Zwdtj92ffUOEq1pPOGvJkucaVxHHH8GTHMD7x1H9+FegoV4Vo6o+HUUdahKlLEv8AZz1V3OWBqoMGpnt5L65is7canZ8HyB8ST4KoyTVdd1svQugm21PC1M9Lcr8AisLWO2i+ig3bxdzuzn1J+4YHhUBkoz5GrVmTCnatWDU8QuAisx2CqWPuAzWFFyaiukN4WWUFx24Lbnq7lj+JP4mvS1sRgoL1gqrNaqkpv1k0jmociyLN9kfD9d7BttGjSH3hcD/kwrvcvRbY7l+Sso/8ly5d5f1UpaigFAKA+GgPPXtK4f8AJ+JMfqyr+I3/ADqdYT01cdZDvYaqeeogfEotMh9d/v8A/NSq0dM2ZtZ6qa7Nj7YS6XB8DsfjWaUtMja5p66bX1Lh9nPEdUTQnrGcj91jn8Dn7xUH2nS01FPr80aWFTVDR1E8geq5E4zomrZMwZaNWxgi3tL5OXidoUGBPHloWP2sbxk/ZbGPfg+FZQPPHCZ2y0MpkWSMlSC8gxpOCpGrYgjGPyqbbRpz2ktyLWi1ujadkPNv43/OpnIUvlRw1SPllOUcMzygBjlAskgZegGoseux2G1QqlGTbxHY3eGuj7GNFclQFKaQMgM5CoQOm/gceFd41nTglKLEqep5TO2G4LEgoQPtfVPu6H8K6qXKrTKO3aa6XB5i9zsMQyDvt/fWuKsaUZaoZXczs7uo44lh/Q7AamLYivdmDxjiHZJt9Jth6ebfCuNxW5OO3FnWlT1PfgW/7FuSfkdv8qmH6xOoIBG8UR3C79GbZj8B4GqhsnlkO1asGLK1asyYE71qzJCfaDxLRB2YPelOP9I3Y/yHxqd7Npa6up8I+frJDvammnp6ym+JS6nPkNvzqzrSzLuMWlPTT79zGto9bqvmfwG5rjCOqSR0rT0Qci9/Ytw7Cz3BHUiJfcO82PvX7q19pT3jD6kWwhs5FoVWFiKAUAoBQFYe2/ghkt1nQd6Ig/dvW0ZOMlJdBrKKkmn0lMcSUPGsg8N/gfyq8rYqU1NFZaydOo4S9NGrWoqZZku5S4yYZEl8u6481PX+h94qTUpq4ouPT+VwKt/+vXz0fhl22c4YAg5BAII8Qdwa83hp4ZbpprKNjC9bAzI3rZAyFasmCl/blycUYcTtxgggTgeHgs38lb3g+dbxk4vKMNJrDIFw6Z5ow4VPHJLhQCPPYkefx61PV4sbrchzgoywFvRq04b3rh1/iUmu0LiM+CY5PbJk6q75NMDNYyMDNZyMHCWYKpZjgAZNaykorLMqOXg3Psl5SPErs3c65t4GGFPSSQbrH6quzN7wPGqirUc5amTYRUVg9DO1cTYx5HrBkxJpK1YNdcy1qzJTPOPG+2leQfRHcj9w8ficn7q9Fb0vd6OHxfHv/hTyfvNfC4fghLGuLZaGy4HbkktjJPdUeZ9PjgV3to8Zsrr2pnEF3/o9QcpcJ+S2kUPiq5b1du834k1UV6nKVHInUaeiCibiuR1FAKAUAoDD4tYrPE8bDIZSKA8zX/Dja3Ets42BJXPip6j+/OrWwqpp05eusrb2m01UXrqI7cQlHKn4eo8KSjolpJdGoqkFI7rG40NnwOx/OulKel5NbijykcLj0FqcgcwYxbuf/wBR/HR/UfEeVRfaNr/3Q+v7/ficLKv/ANcvp+ixIZaqUyyM6KStjBko9bZBzmjWRGR1DIylWU7hlYYII8iKyYPMfO/LP6JvihXVbyZaJiMnTn6OT9ZDsfMYPjXejUUJZZrOOVg5pFIV1LGxHhkqpPqAT0+6pruop7ERuKe7ODhwpYxtgZzpKNjHXIB6UV1DqM7Zxk+6qkjAzQYMK0sJeI3cdnB9Zu83VVA+lI37Kj7z7xVfc1tT0rgd6cMbnpzgfCorO3jt4RpjjXA82PUu3mxOSffUJs6mU71jJkxZZK1BhTS1q2ZIDz7x/SDbxnvMPnCPqqfqe8+Pp76tPZ1rqfKy4Lh+/oQL2vhcnHi+JU3ELnW230R09fWp1Wep9htbUeTjvxZiKhYhR1JxUfDk8I7zmoxcmWt7JuXO2uVcj5q3w2/RpPqj7+98B512vKipUuTjxfl0ldbQdWq6kvTL0FUxaigFAKAUAoBQFWe2XlQyoLqEfOR7nHiPWtoTcJKS6DWcVOLiynriMTxhl+kPDxz4qavJYr01OPrsKqlJ29Rxlw9bmpTJOACSTjGNyTtgDzzUVMtSS3HD57JkjuF0FlV1ORlCQG7N8HuOMjY7jIrvb14yWl+v4Qbq3b58ePT+yy+UOaBMBFKQJh0PTtAPEfteY+IqsvbJ0Xrh8Pl/Dta3PKLTLj5kxhmqAmTDMjlrbJgyEkrINFz1yynErR4GwHHeif7Eg6f6T0PofStkwedoLiaPXZTAIyEqQwOoaTunXBG3rkGpFCKnLDZwnTSlqMuLKHMZ0HGDgLhh5EEYP/up9ShGfYaNJ8TqSDDZyR+yvdT+GkKWjpZls6OK3uhdK/TbYeg861uKuiOFxZmEcsu/2Scnfo+27SVf1mcAv5xp1WL0Pi3qceAqqbO5OHkrUyY8ktYBiSzVq2ZIlzbzMLdSiEGYjYddGfrN/QePuqZZ2brvVL4fPsItzcqksLiVBxa+LFhksScu3XqehPrVzVmorREi2tBt8pP12moZqitlgbzl7hbuyhVLSSEKi+O/9/AVJoxVOLqS9IrLmo6kuTj6Z6W5S4EtlbJEN2xl2+056n3eA9AKp61V1ZuTLCjSVOCibmuR1FAKAUAoBQCgOueEOpVhkEYNAee/aHys3DrgyoCYJD3sfVPnUq1uOSlvwZGuaHKx24o0/BuIfJJvlCIjEoQHKdo0LEbXES5AZh5HrmrC6oa1qiRbWvh8nP6fok1lwm3urYd64lhErzzXLromvLgxOqwWqMTsAWYk5A077ZxA1tMsiG6jDpJbVGdJSUfVLDWEcjZZAN8Z9RtvVjSrp82Xr+EC4tW3rp8er9Fhctc6dI7k4PhJ4H9/yPr091Qbr2c1z6Ph+jNve55tTx/ZPIbgEAggg9COh9RVV2FiZSTVnJg71mrOQVZ7aeUu0X9IQDEkYHbAdWQdJfevQ/s4+zW8JNMw0VrY3YkUHx6EetXFKprjk4uODtnnCKWPQf3it5SUVlhIk/sg5VN1cfL7gfNRN82pG0kg6HfqqbH97HkRVPVqOTyzslgvFpq4mToeasZBjSz1rkyQjmXnMLlLchm6GTqq/u/aP4e+rS19nOXOq7Lq6X39RAuL1R5tPj1lbzXDzF9LfRGuWVicKMhckjJJLMqjGSSQB6WNSsorTDu/0cqFs29dTw/Zv+D2Ntc2stvbyP28aOxQOEW9XZhOvaAd5ADmJtsZwQe9UCcpJ5f+vXWWBFl4cnaZVtcYC7+DPpGvSfrIG1AHbIAqXb0nPnS4eZCurjQtMePkXl7L+UOxX5VMvzrjuKfqKfE/tH8BUW9udb0R4L7m1pb6Frlx8ixKgE0UAoBQCgFAKAUAoDA41wmO6iaOQAgj7qA87808ty8MmKsC1ux7rfYz/Sp9pd8nzJcPL+EO5ttfOjx8/wCmuMpCacdrD3iqan+aZxpaSMKwyCDumcNUutb559M4291jmVPH9ksgaAxdnG6jhsML4XUnyjiN3LGVB7IHUrh2GkEDTpGP2YGXnL4v7IsDRX3LFxbt2cQe5McaG4Cr3LeVhkxCTOGbGDj18alUbrHHgcK1tGpvwZ2cB5nlgOmNtgd4nB2PiMdVPurvVoUbjd8evp/pCUq1v3fb+E74VzxDJgSZhb13X4MP6gVV1fZtWG8ecvv4Eyne05fFsSi2vVcalYMPMEEfeKgNOLw1glpprY7u2BGDggjBB3BB8D6UyZKB575ePDbvVGD8mmyU/Z370XvXII9CPWpVCtoeTWSNdwjhj8Rukt4zhPpO3gqDGp/xAHqR510ua+p4XBGIo9D8Ogjt4khiGmONQqj0HifMk7k+JJqDk3wcp7sKMsQo8ycD7zRZbwjDaXEjXFedYI8hCZm8l+j8W/LNTqXs6tP4uau3j4f6ItS9pw4b+usgnMPNskoIkcIn/bXYH97xb47VaUrWjb78X19P8IUqla42XD7GoNhMywySpJFbTsVR1AOsjoCc4XJx19cA4rWpcOWUujoJdG1jT3e7JDwqe1+SNcpb6oGhW2v7dWw8RDa47uJnO+WAO/1vdUOWrVjPamSSMG2ibaISiLUW1S6RLJkY0kJsqAZ2ydWSfQS6NBz50+BCuLpQ5sOJa3s45F1Fbm5XCjBjjI+52H8hXK7u/wDrp/V/hGLa2/zn4FsAVWFgfaAUAoBQCgFAKAUAoBQGv41wiK6jMcqhgR91AULzfyRPw5y0amS3JzgdU935VLt7uVLZ7oi17aNXdbP1xNBw640Spc25QSo2QWUMMj7SnofUYIqylThXjmL9dpDhWqUHomtvXA58W4m81nDbu4Ro5p5ZA5bFw8rBllDAEO4y64ODuMddofJunJ5RYwqRmsxZlDghktru4uGPbW8EKqgIHZnUsQE2DnXpGceuSSdhhVMNJG4bg0gihlilV1n7Tso5h2criIhSy4yuCTtkgmu8LqS2fQRqlpTnvwOmV57ViJI5oGDFSV6Bl6rrQ4yPKu6r0qi5yz9yM7OpD4H+DYWnOs46XGr98KfxIzXKVraz6MfVoa7qHHPhk+cd5ie8gaGbsWU4IIGGRh0ZTq2PUe4kVp/46h/i34mVeVk94/ZmFynxR7CNhH2WtyC7EZO3RQc9Bv8AEmtY+zqTX/I9+82nd1NXMW3cbC752nPW4Cj9kKPxAzXVWlrHoz9cmnKXU+Hlg0dxxkysN5JmJAXJJyScADPma7KrTprmLH2CtKs95v8AJn8J4NLcziAyxRMwlAVSHcvEupodjhXPgTtseuK4VLqWMokU7OnHjv66jY8r2EZuJbUI8N00UckEraJJVlVRI0Sk4Q9omcbA5BBNRZyeNXQSuw48T5iNveSTWUkU0Ny+qWzaJ00EYBE8TDSj5GdatnO+MUhTc0o43XSaynGKy2R3h/CizYwXZmyIxkgHfH7xGTv6mp8KMaa1VH+iuq3Mqj00/wClyci+zzRie6ALdVj6hfVvM1Bub1z5sNl5ki3tFDnT4+RZarjpUAmn2gFAKAUAoBQCgFAKAUAoBQHVcW6upVgGB8DQFXc4+ylXYzWZ7N+pUdD6EeNb06kqbzFmk6cZrEkVfxK0lgJjuoivhqxlD+VWlK+hNaaix5FfO0nB6qb/AGdUOtIpY4ZAI51USKQGDBDqXDfSXB6YNdZW0ZYlBiF5KO1Rfs2lpxpGvrKW5jMVvaRxoqIGlHzQJUjG+76WJO+3jUSdCpCLWOJLhcU58GZ/LvEdV3LddpBta3E4iiZjquGRkBKuAWlcySHTgkDHTYVyfw6e7wOxp+abVMWEZaMXZgxcsWUKGL5i7d+gkCZDE74C58K6Qlx6ugGLyvwpH4lb204SVHlVG0SakII1ZWSM7/A+lZnPmNoybThnDbKWznbuiSKG6eQksHjkWVBbaPAoyllIHUsc7gY0c5KS+gO4y/J7qx+TQwILu2siSY1k0MzaJDH2urDEjdjk+tM6ovL4Z/hgjHFbmFi8ySSdu9xI4UIqxxqZGZSJNWS30SMKAPhW6b4PgCS3nNry9m+FuJ45YZY5+wWCWPR3njkkAAk1bLsMHBPkK1hQnLgtjnOtCHxM1t5O8rsx0QBpWl0Qahh21Z+cYlsYdhpBC947VLhaJLnsh1L3O0Eb7lfkie4wI4+zj+0Rj7h1NYqXlKksQ3f28TSFtVqvVN4Lg5X5NgsxkDXJ4udz8PKqurXnVeZMsKdGFNYiiTVyOooBQCgFAKAUAoBQCgFAKAUAoBQCgMDifB4bhSsqKw9RQFc8d9kEZJa1kaI+Xh93SulOrOn8LwaTpwn8SyQriXJd/b5zEJR5rsfuqbT9oyW01khzsIv4WR66tsbTQup/aQ/zFSVd28/i8jj7vcQ+F/cxPkcB6EL7mx+BrZRt5cGvEctcx4r7HdZ2vZOJIpXjdd1ZSuR6g42rLtqb6R77UXQvv+w9plSrSyFS2srlQC32iANzuevTNPdYLpHvtTqX3/Zya3VtIZ5JNIwoZ2bSPJRnYegrHJ28eLXiOXuJcF9jYcP4BI5+at2PrpP8zWrubaHDf6Dkbmpx8yYcI9mt1LgyYiX7zXCftJ/4Lx/R0hYL/Jk+4D7Pba3wzDtH823/AAqDUr1KnxMmU6MIfCiWxxhRgAAelcjqc6AUAoBQCgFAKAUAoBQCgFAKAUAoBQCgFAKA+EUBi3HDYn+lGp+AoDVXPJlm/wBKFfuFAYJ9nNh/2RQHZD7PrFekK0BtLblq1j+jCg+AoDYxW6r9FQPcKA7aAUAoBQCgFAKAUAoBQCgFAKAUAoBQCgFAKAUAoBQCgFAKAUAoBQCgFAKAUAoBQCgFAKAUAoBQCgFAKAUAoBQCgFAKAUAoBQCgFAKAUAoBQCgFAKAUAoBQCgFAKAUAoBQH/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032" name="AutoShape 8" descr="data:image/jpeg;base64,/9j/4AAQSkZJRgABAQAAAQABAAD/2wCEAAkGBxQSEhUUExQUFBUXFBgYGRgXGBUXGBUYFxgaFhwUFhgYHCoiGBolHBYVITEkJikrLi4wFx8zODMsNygtLisBCgoKDg0OGxAQGywkICQsLCwvLDQsLCwsLCwsLCwsLCwsLCwsLCwsLCw0LCwsLCwsLCwsLCwsLCwsLCwsLCwsLP/AABEIAOEA4QMBEQACEQEDEQH/xAAcAAEAAgIDAQAAAAAAAAAAAAAABgcEBQIDCAH/xABEEAACAQMCAwUDCAgFBAIDAAABAgMABBESIQUGMRMiQVFhB3GBFCMyQlKRodEVJGJykrHB8DNUgpOiFlPh8bLCQ3PS/8QAGgEBAAIDAQAAAAAAAAAAAAAAAAQFAQIDBv/EADYRAAIBAwIBCQkAAgIDAQAAAAABAgMEERIhMRMiQVFhcZGx8AUUMlKBocHR4ULxI0MVJEQz/9oADAMBAAIRAxEAPwC8aAUAoBQCgFAKAUAoBQCgFAKAUAoBQCgFAKAUAoBQCgFAKAUAoBQCgFAKAUAoBQCgFAKAUAoBQCgFAKA+ZoD7QCgFAKAUAoBQCgFAKAUAoBQCgFAKAUAoBQCgFAKAUB0Xd7HEpaR1RR4sQB+NZSbeEYbSWWQ/ivtOs4siPXOw+wML/E2x+Gal07GrLjsRZ3lKPDcinEPa1cH/AAooox5uS5/oKlx9nQXxS/BGlfTfwxI5e+068Y73ap6IsQ/+pP41v7vbR4+ZjlLmXDyNeOd7qRsLdXLt1whkJx54UdKz/wCsuheA0XT6X4nGPnm5G4u7nY4OTIQD5HI6+lZ/9Z9C8Byd0ul+JsLT2m3ina8DejrGc/eufxrXkbWXV9xruo9fmSPh3tauB/iRwyjzUlD9+SPwrSXs+m/hf5Mq9qR+JfglXCvajaSYEokgP7Q1L/Ev9QKjVPZ9WPw7kiF7TfHYmNjfRzLqikSRfNGDD8KhyhKLxJYJUZKSymZNamwoBQCgFAKAUAoBQCgFAKAUAoBQCgFAYvEeIxwIXldUUeJOKzGLk8Iw2kssrPmT2pk5W0UAf9xx+Kr/AFP3VZUfZ/TUf0IFW+6KfiVjxfmCSbMkjyTYONW+gMRkLn6IOMnA8qlcpSpbQXrvOKt61Xeb8f0aOXiLt+yPJeuPec4PwrnKvN8NiVC0prjuWFHwHh0cdrNOoNrc2cjtJNOxnSdfqQhCoc5OMBPD4VXzqVHJpvclRjGPBYJByqsTwcNlHYq00FzE0TRRrHdTJ3VWV1XuN3WOwOdx7+UsptMyRG+4bJHwhEgR47iO7f5bGmoSqe8IiwXvGIDTpO43BrrFpz5z2BKuG8XQXdjBKcT3dgYbzBwyysqmF5AOk2zjzGsZ8K0cHu1wQNDyTGnyiW1k7Oe2srS4eXUqussoYFmGofQUkqv7hP1q2knp1A1vAuBQ3llIoQJxDsGu4jH3A8YlZTB2akKT3Dg421r5Vs5uEtmYaTWGYn6BuGaT5OGMUCIZ5Ll40jjdkVzGJe7qxqx0zt03FSIXko8WR52lOXRg6rbiktqyOGaEsCUkjcNHIFODpddmwdiD02zUqNxSqrTNESVrUpvMGWRyz7VWGFu1Dr/3Yx3veyjZv9OPdXCrYRa1Un9P6b072UXpqIs/hnEorhBJC6yIfFTnfyPkfQ1WThKDxJYLCM1JZTMutTYUAoBQCgFAKAUAoBQCgFAKAUBEuced4rNSq/OSnooPT1Y+ArvQt5Vntw6zhWrxpLfj1FM8W4zc30wUh55WPcijBOPXH1R5satkqVtHbj9yvxVuXl8Pt/TGsYIY7mFbvTcxvI8TojSxRwzJjCPIV+dGXTJGw36+MKpcVKqeCfSt4U+HHrNtccP4fcW00VrcSwumZEs7s4aOaPOpYXZsbqZVK7knSTjTUfMk1Jo7kAt7dn3UEjz6D8asIwcuCOU60IfEySXF7LJaRWb9ksURLKQrNIGZizEOzYGSTsB0NZjZvXrciJK/X+KO6G0uZY1iBupIlxpQFwi6TkEBcAEHfPWtpUbeLzNr6s0VxcT+FfY705QuSdXyeXV9osdX3ls1pytmtsr7jF2+v7Hz/o24XcWzg5zlTuD5gq2c1lVrTGMr7jF32/Y64bO5tAwj+UwK/wBMDVocYxhwwKsMbb1nkrapwa8Q69xD4l9jqseJTw3UF0jIzwBVA0rGHjXI7NuzGMaSVzp2264rErLZpPj1m8b9f5IyJuNPPYy2sxWJ3vTdB2z2Ums5aKR13XDYIJwCBjbAqJO3lTabRKhXpz4M1POkNqk4ispHlhRc5L64w7gFhDtkDI3yTnA32pS1S3Z2NRYCXWFhVnZuiKpYt7lG5rvGcqe6ZxqUY1PiRK+C8bubGYYEltNjeORWUSD1VgNQ/sVIU6VxHTL13ECVKpbvVF7euJdnJnO8V8NBAinA3QnZv2oz4j06j8arLi1lS34rrJtC5jV24MllRSSKAUAoBQCgFAKAUAoBQAmgK+5/56EAMMBzKep8E/8ANSrW1dZ5fAjXFwqSwuJSl5xIPLh5dJZvnJWDOIwfrFVBLHyHu6eFnUqqlHTTRDo28qr11Ht5/wAJLx/gb2Lwi3liV2lhezmXtDJe6tIftZB3QA7RkIQBjOPEmrU9bzIs0lFYR2c6cWhnkRwHd2iPyizyPk0VyVeMyvIp/wATvscKNWVUkr0rahRnN4j4nOrWhTXONLHw6a9mLlO2kPXSioi+O4G3id2yT5mrBU6VvHM367EQHXrV3iC9d5M+Fcg9DO+f2I+nuLH+g+NQ6vtR8KS+r/R2p2HTNkr4fy/BD9CJAfMjLfxHeq+pcVanxSf4JsKNOHwo2ggrjg6HLsKYA7CmAcTBWMA1t/wGCX/EiRj54Ab+Ib12p16tP4ZM5zpQn8SRFeK8gruYHKn7L7j3BhuPiDVhS9qSW1RZ7UQ6ns+L3g8ED4zy68TYkjMbHoRure4jY/zqwg6NdZg/XcR1VrUHiayvXSZvJXEXsxeCMAXMtvotpNtmDZZFJ6OVOQPExgdcVDuqUljPAn0q8KnA7b3lW7BhtCwnluxDNodyZ7UjJdznIQEagX8cAEZxmNqinlbY+52wYXErZ7Kcr2qyIkzJHcxHbtI8ExsR9CVcrkeviN6sLe6U1pmV1xa6efT8P0XF7PeehdAQXBAnA7rdBMB5eT+Y8eo8cRLu05Pnx4eR1trnXzZcfMnlQSaKAUAoBQCgFAKAUAoCDe0XnAWqdlEcysP4R513t6Dqyx0dJwr1lSjnp6Cj5roNJiR3VSwM0qq0hjU+OB9Y4wM+dWtaoqUNECDb0XVlyk/9k6jeewuLc24jueE3LKqgRoV0Ps3bNp1doo1MWY4ODnGCBVJKSeXuWhFzzBKYXtYW02q3UzwucGRYixCRwsRmJcZOoHJ1EDAzmXQtOUxKXDzIlxcqnzY8fI3fK3JZkAaUGKL6qjZnH/1H4n8a2ub6FJaKW7+y/Zwo2sqj11P6ywIBb2+iENFEWOEQsqlz+yCcsfvNU05Sm9UnllnGMYrEVgzvlUSyCIyRiVhkRllDkb7hc5I2P3VjBsZcTIWZAyl0CllBBZQ2SpYdRnBx7qzgxkxo+N2hYKLm3LFtIHax5LfYxn6Xp1rOAdkPGLVw5W4gYIMuRIh0DOMvg93fzpgCHi9s7BEuIGdvoqsiFm9VAOSKYBlXDImnWyrqYIuogamOcKM9ScHb0pgGLcXcKSLE0sayv9FGdQ7/ALqk5boelYwDCvOMWsertLiBNJ0tqkQaW+ycnY+lYwDp1wXIZA0UwGNS5VsZ6Fl6j0NIuUXqi8MSSksMgnM/JJQM8ALp9aM7so/Z+0PTr76ubb2gp8yrx6+h9/UVlazcOfT8Ok0nAOYHs1dFwqzNEjXAGZ4Iu0XtBrA1MmjXjxU4x4Yzc2eOdDwOltda+bLib3mWGK6iuGlnitOGW92VgW3hVnuJjGCSAuzDvnB9Tn6Oagw26NyaQmFjCYmR2aN8mCUjQ+Y2wyMATpdSR0JG43q0t6+f+OZXXVvj/kh9f2X37PebhexaJCBcRgah01jp2gH8x4E+oqBd23JSyuDJFtcKosPiiX1EJQoBQCgFAKAUAoDTc18cWzgaRjvjujzNZjFyeFxMSaSyzz1xK7muZcqplnlYhEG5JxnA9ABn4VeJRtqWOn8lSlK5q5fD8f0m3JSwPbSR2sk0w7CRLuyZYUnndjpNzGWORgZGnUcDSNj1qKjk5amWsUksIiXEL9ESSzszcxWhfMyTOjM0g2MK6NhGCO9udR6nAqZb27qvXPh5kW5uOTWmPHyJXyZymMLNOvqkZGwHgzDz8h9/ppe3vGlS+r/CNLW1/wCypx6vyywYYqqUixIh7SOEm57KJNQlSKaaIgNjtkMRRdWMBmAkAHp7q3Rg1XCJZE4tDd3KSK0lizSkRyFY3O6QggHvBVUYHj6mnQDtsZZrbiFtflWaK+RluAiysY+9lGkXR3NGUT3RnzrPQDQXllLIbxuylktzxQTSRLFIsssJJAmhbTkgE7geY6CsmCVcesUTi0DQdoIL2LTeaUbs2A3RnOnCs3Q9PHOMnOOgGXxJli4/FIVdYY7ExlxHIUVtRYJkKQTjHSmwMLnuV+Iwu1sHT5LGlxGHSZJDNkPlF04dgoCY8C5oDv4jbxcYFssgkgmNrIysY5Ea2uQ8ZG5AxurHGRlRt4GhkjvMSXkvC72O6hY3YuYI8IjN23ZrH88ukdGUZzsP5U6QSS+t3ueJWMturhIIn7eUq6KyuBphBYDWQQxPUDPnWvRgEtlirVoyQbnHlQPqmhXv9WQdH8yB9r+fvqzsr5wxTqPbofV/PIgXVrq58OPr7leK0QjEM/bC3ExlHY6NcbsoRu6+xUhV9QR45xUy4oOMtcDFrca+ZLj6+5L+KcMtbi2t5Zs2HDoIpVtxIdVzcyTAEzKiHfvKjeOcHYA1XapKT6yaRPlnjclvMsiNmSI7HcLKmcZwRkqw/n51bU5KvTcJFVWg6FRThw9bHpPgfFUuoI5o/ouuceKnoVPqDkfCqWpTdOTi+gs6c1OKkjPrQ3FAKAUAoBQHxjigKK9pXMBubkop+bi29C3ifhVn7Po7uo/oV99V/wCtfX8Gj4GkUaNLf210La7UwRXEZA7NdnLIgyzatJJOMaU2DAnHO5qOrPm9BIt6XJwx09Jk8zQLby9pBLbym4jU28sA0vDAoeN5XI6yMrdln6xyxwUFaUIOq1HxNq1RU4ajO5C5cEhErr81GcIvg7D+YH4n41IvrlUo8jT4+S/pCtKLqS5Sf+2WlBFVIkWpnRQ+lbGDKjjrbAO9UPrWTBzCn1rOActJpgH3TQDFAfCtAcWU0wDrZDWMA6ZIjWMGTFli9K1BgzxVq0ZK2595eCEzovdY/OL4An6/uPj6++rj2fdalyM/p+isvKGl8rD6/sh0kZujFG6XEzW8GhEi0YeJW7uWY/M6S4DMFbIAOBgms1qfIzbXBkmhV5SGenpMriXDWNj8tMluBBMkEcUI+bCOCWiWX/8AMwJDZyw3k7x6DjSqaKmVub1KanBxZNPY/wAx6Jvk7H5ubvJ6SAdP9QGPeBUu+pKcFUj0eRAtKjhN05emXKKqC0FAKAUAoBQEb5/418ltJGH0iNK+87VlJt4RhtJZZ52vp1GBJqIdxr041FScvpz44yBnzq8qrkqShHuKq3Tq1XN9/wCiw+GcwwTK8nD71rGUMJpYLpe1QJEh1LASSFXTnIXc4Ud0CqhwcfiRakQ4fA17dMyroNxKz4/7UbMXC+gVSdumatKeLehrl66kVdZuvWUI8PWWWnxDiNvw22DynRGgCoo3Zz4Ig+sx6n4k1QOUqknJ8WWsYqK0oqe94xf8WlMiSPbQLkIqs6qPTu41t5n/ANVMoWsqnd1nCvcRpbcX1HH/AKevv89L/HN+dSP/AB7+ZEf39fKx+gL/APz8v+5N+dPcH8yHv6+VmDpug7Qm7nL6gobtZcA6sZA1eOQPjUCUWq/JduPtsWMZLkOVx0ZFnHdzPpS9nQkEgGWU4x9U97rjet7eHKtRzh4f2eDS5nyUXJLKyvuuJn/oG/8A8/L/ALk3/wDVTPcH8yIPv6+Vj9A3/wDn5f8Acm/OnuD+ZD39fKx+gb//AD8v+5N+dPcH8yHv6+Vj9A3/APn5f9yb86e4P5kPf18rH6Bv/wDPy/7k3509wfzIe/r5WP0Bf/5+X/cm/OnuD+ZD39fKz5/0/f8A+fl/3Jvzp7g/mQ9/Xysf9PX3+el/3Jvzp/49/Mh7+vlZw18R4c63CzvOq/TVmdl0+IdWP0fUdPSuNazlCOeKOtG6jUeODLT5b5kt+KQMVGGxplhYgsudv9SHwb+RqDvB5RLaTWGVnzRwp7eSSME5AbQRsXR1KkfFSyn416GMo3VBS9ZKmGbevh8Pwb4ymWCytOH2k92bdO0LMhjtnmkGTKxODIAS4AJUd4/Sqre8nJvBaEfn4fLw+6aBsK8bLLGVOQFJ1AKc76WBU+qmrKzqKcHBlbew0yVRHo7l/iYubeKZfroCR5N0YfAgiqmrTdObi+gsKc1OCl1mwrmbigFAKAUBTftj4prnjgB2Qaj7/D8amWNPVVz1bkS8npp46yuuF8ZigutU9vFcxBdBWRdeknftEBO5B6jxAxkVKu8zlhPgYs4aaeevckXM3FFaIRRWNnBHOE03FuqqZUQK8yjbUE1lF3AOxB32Ea3g51FFt9x1r1NFNs58E4vBw+B7qbvO+Y4Yx9J8bsR9lc4Bb08ScVt7TqOUlTXRu/wR7CnhOb6djU2fC7njEwurwlYPqIMgFfsxj6q+bdT+I4W9vq3fDzO9avp2XEmk0EdvFnAREAACjzOFVR5kkAepqyc4wj1JFeoOcu1mRZ8DndiZ7W9CEZjS2ez7y47zyTGXusDsEBHXYtvpgVbucnzdkTqdrCK527Ojmjkgw2yt8oV5ZHDL2wkEpYd5Le3UN9MkAbg+JO9RqlScuLeSTTpwi9kVzK8jSF2PfznOAu64GCB0IKjNQ6lxKU9b45XiiZCjGMNC4b+DPlrdMsvbBd9305wMqxyuT0BUkZraFbTVVRfN5mJ0VKk6b6vIs6LgNyyxGNkeVnKyQyJ2Cw4XO8hZmPVcEKwbORgdLRXs87rYqnZwxtxMO4MsS6pbaVB2hj1kxiIuCV7sjMO6SMAkAEkV399hjgzj7nLPQcLLtp1DW8HbfRJjVm7RAQDiR2UQpIAQTHrLbjOK09+34bG3uW3Hc7hHIsRmkhKRq2iQ6stbsNiJ0IBQbjvDUMENnT3q3jeRbw9jWVnJLK3OD3cI6vjCliCrghR1cgrnR+109a6+8U+s5e7z6jivELYjInhxtvrXx6ePjis8tDjlGORlwwfP0hBt39icKQrlXP2UYLhz12Umse8U+sz7vPqMi1dJCVUkMBkq6PG4B6HRIobHrisxrRl8LMSoyjxRkGy9K31GmkhHHOVp7OX5Zw8spXdo16geOkfWQ+K/2K+4tlxj4E+hXzzZeJkXnMkXErdZMCO5h2kj+0jYGuM+KhsbdRk++s+zqjhUcHwfmjW+p6oa+ryOrhvEJpIVsVvxYqsjuutmjjlWTcoZU3Uq2ohTgNrPiK6XVJRqOTWUzpa1NdNGt5nNvbyWtvbzC47BHEsy/Qd5ZC5VN91XPXJ3PXOaxbSanq4I2uIa6bRbfsY4lqhltyf8Nw6/uvsQP9Sk/wCqs+0aeJKS6SPYTzFxLIquJ4oBQCgOMjYBPkKA83c033bXlxIegfSPco/81b+zo4g5etirvnmaj63IRqySfMk/fWmcvJYxjpSRteE5IJJJC7KM7DPebA8MnGalW8Fly+hAvp8I/UsDnXkXt7CMxL+sW8Y6dZVxqdPU5JYfEeNUFSrrqyl1ssKcNEFHqMfkrmVr2KOEs8TxriWVIhISAVSJY1PdDyMwXLAgEYx3hiU7iWlJcTiqC1Nvgb1eGWscmJ2EDxrlTH8lu7lmwAXuY+zkZpCS5AUaFAGOgNRpS6ZM77Iy4LrGlIorgwB2fshot4nzsDKzsJmY7MQFC520muLuKa6TV1Io0fOxzBqMUcPfXsws1xMQwBOIw2mOHUobJA8B44rlK4U9kvqdKE9U8JEJuZWd2d2Ls25JxknGM7Dc9Mk5J3znJNcXJy3ZYJY4HFkyCNjkEfeMfdWnDc2RL+DW73eZAziMsQ7zizlnZurFCbdioGRjLbeAAAqTVq1KT0y4lK6naS+1sG0KpubptA7paYs2VBGenXGRkb1zjWqy6TXlZHeIGwP1q6GoZ/xm3OceXp1rPLTwt+PcOVkYU/BUJlfMpmOMys5Mg0gKpztlfo905B6HNayq1Mt54d3AcpIj/EeNG1kVLq0trppAMTu8vaTEbspJ1FBn6mAmGAG21WNrpuNk8Pq/qM1LjQtWnKNtc+0bVpZbCESqCA7uGCqeoXEerBwNtqnL2dUzu0Rn7SpY2TMPh/NFqdHyq3uG0oV2MUqqdsSQNlJICACNMaqNxgbCuc7GtF7LJ1hf0JLd47ze3l1wu9SB5bxrgwqoAKF38nMsaR6ldh1O2kgFcEVDb08Xgl5WDHHLME7M9ndm4RFT9VaecSZBJdDJ2qsusY/xFbBG2B06crJria6IdRqucp4+Hxyyn5bZuQBDAOzmhkkx9ITOJML9pQUPcO2SCcxrTjwZiVKEuKND7NuTjJFJeXIy86uIwRjAfOqbHgWJwMeGfMVy5VwmpLink3cFKLj9CI8ahIAyN1JU/wB+8V6Cuk4qSK2xk1KUH6wadxUOSLEtP2P8R03sQ8Jo2Q+/Gsfin412ulrt9XVgrLf/AI7hx7y+Kpi1FAKAUBg8bm0QSN5IaA8v3UuY5X8WLn72I/Krq35tt4lVU511jtX2NGlcUWZKOUbXXJAv2pRn3Z/IVJk9FvKXYytqrXcpdxe9uK82i2Kg9pXLz8Nulv7YN2EzYlRSygM27RsVI+bfGcdM5HkK6LdYNWjs4Nz7b6UUxLCC4UlWQIucd7Gx0jIycbb9a4zs5aXNPPm/oRXF6sevEkf/AFNa+E8Z9x1D4EbH4VwVtUayovwNHtxNPzRzDFJA8cY7YspOVwBEVIwWJ3DdSMDO1d6VlWll4xg3p1YwqRbfFkQPw3Hh/e//AIqKXhzU/wAx+OPzrDMkz4BxK1t7eJS8cbsis4+sWxgu+M43GMnyrq6dSq8pNlHW2m12syDzvbZOl3fG2VViMeOGOBiukLOvLdI5yajxZrDzjNLMOxCPCrBSGyhCEY7V5G2j72AFxvg9c7dZ2sYUdU5c7q7At5Yxtjj29Q5n5kfW0KTKsWhQWXJbOSWHaK2EwMDfcbmt7GhRnvVljD4dZpUdSK5kc/j6GmSFQdQAz59T953r0sKVOHwJIqpznLaTbO3NdMnPB8zWcjBxCHUNAk7RzgdkXDvgE/8A4yC2ACfhUO7jbKOuul4EmhKtnTB/r7nK9WdVDyfK41U7SSK3cPmJJFLJ7wR76rYr2dOWISw+zbzJcZXUN8J+uw6+XLW549eKbqWSW2thuzaQdJORH3QO+5G564HXYVHqOKb08CzhqwtXEuuaMAAAAADAA2AA2AFR2dCk+d7bTPcL+3qH+rD/ANTXoqMtdrF9nlsVK5l1jt8yHNXBlkyW8gXWi4tW+zcID7i4B/BjUiK1W7XYysq825T7j07VGWooBQCgNDzxLpspj+waA80XJ/V/eF/EirxbWy7kVVPe6fe/yapa4RLNE59n6Zubf0yf+DGul08Wj7l5lbT3u/q/Iui3rz6LY7eJcMjuoJIJl1RyLpYfiGHkwIBB8CBW6MFA2fDxwziDWd5GjrrBikZQcavoSAn6rYAPkR6GsVE2so5VE8ZRseZbcfKO8FiBwUZAqF8AatT4zqBztttjrvUz2dGEuMnldGcEGtKSjssrxOnUGHXI99XmU0V+lp5NY6EEr5dDvuD0P9PHpXk7u35Co49HR3Hq7Wvy1JS6envPoGxx1xn4j199RSSc+HFF15kaIFwQRH2iHUB1CkMGyfdVva3FenRzBJpcexlLfUac63O4tdxmT8uMrFTbmXB2ZdIRh4EhpNuvTwrtTurVx1TjzuxEVqrwhPbt/wBHOLhEnQW8mx6MV0g9Ngz4zjxH310V1Z0+dGO/caShWltKXrw8zCe5h+voVlz3W0hlKkg7fD3VMVehOKk8fXBy5CtF4WfuZgLYRnRkEgyhON9tWNjs2BnBrFC9p1ZaVxNaltKCzxOeal5OGkZpkaTt4LffJHL9mJAVOXwvbL3gfpH6a4zt12FU177PlU50ZN9OG/In0q6a0vbyOPOfHpLt4+H2mXeZlDafHVgqmfAY7zHwA99VVGiovUybSj0st/lPluPh9olumCR3pHxjtJDjU/u2AHkAK7MkGVcCtGZKg9osf6zJ6xKf+OP6VfWDza+JVXG1yn3FetWjLE3PLcmMHylB+7SalW+9Nr1wKy82qxfd5nrAVQlqfaAUAoCOe0AfqE37poDzZcb2w9y/zFXn/wAy7kVVPa6fe/yatajosydez5/1m39Qw/4NXW7WbR/TzK2ntd/Vlz29efRbGyhrcwRP2qcmDiNoTGP1mEFovNx1aEn9rw9ceZrZGCpuA3Yv7f5LOzLLEQd/rhe6C6n6WM4I9xzWn/5y1JEapHS8rpNZBZplw+kKjHTgNG2kEjUQd1Bx0BxVna06c1raSfY2ca05rCWfMybuVSVO6k+DBlJVtwQCN98dPOuXtB061PXF5a8iR7P1U6jg+D8/odYO+f78v791Uhcn1o99s+BBGc5zso075z0xvvtXWjWlB7b54rrOVWjGot9u3qJ1a8rcUEQlzpGkHRM0RYZ8CMA597ZqzlStX1opnTq9SZFZuJ3izFXMgCtggJD9U4KaSRg9dyRjHjWZWW3MjnqeTVTh0vfq3M295qLErGDFsNTyDdSd9KgZUnHiTj0ODXGnaLXpqvA/xyln14mre6ebuyNKy7OAxAGVbulgqjBOMjfp5VOt6VCU+ZF7dOdjnUc4rOUZOasiLgZoMGBxniIhjJ+sdlHr5n0FcbitycM9J1oUeUl2Fi+xLkr5PD8unXE0y/NAjeOI/Wx4M/8A8ceZqjbLcsqatGZNbcVozJUPtFb9Zk9IlH/E/nV9YbW3iVVzvcJdxXjVoyxNxy6mdvOUD/41KtvgfroKy93qRXZ+T1iKoS1PtAKAUBqObIddpMv7BoDzDpzAw8tY/hY/kKuqD1Wq9cGVU+bdfVfc1SVxRZolnJtxolt28pQD8Tj+RqROOu2kuxlbPmXSfcXnbmvOItjZQmtjBmRmt0CkvbJys9ncLxS1GFZh2wHRZDtrI+y/Q+v71Z4o1aTWGZPLVknFArKqMAurMihuzYbaehwc/wAq0UCKoSy4mbzZwZbe2YzOH1HQiKN9RBIOWOwGCcgeFYnFQjqZ2o0ZOawyt9DZIyNhudx671Cyi33M7g/EPk8kc6YLIdQ194A/Hod+vWtozlCXA0nBTjhkt5i9pU1wIxCDAqgF9s629+Nk/HfeulWpGa0tbd+H9GmcYUGt87937RG7ziJnbtCEB6HSoXJ8zjqT51d+y6NKlQ005Sks/wCTy12dnplPea3V56SfZ09piyRK3UZ9eh92R4VOnThP4lkjRk48GfY0C7KAPHYY386zGKisJYDbe7Oea2MYOqGVGlUPgRxktLqYKCgU5GnIZuq9Bj+VV19W5uiOUyRSptLPWZfs75XHF79pmj0WULAld8Mfqw7ncn6Tem3iKr8vG7yT4x0o9Dv91YZuYk5rRg1twa1ZkpTnq41XFwfXR/CAv8wa9DbrRaru8ypfPu/r5ELauLLIlPIttrmtl+3cp93aAE/cDUmHNoSfYysr864S7j1AKoi1PtAKAUB0X0WqN181IoDzBc2+ie4iPhK33MP/AHVv7Peqm4+tyrvVpqKS9YI0Bjby2rmttixTysm24NJ9IeIII/v4Cplu9mmV99HDjIv3g94JYo5B9dFb7xuPvzXnKkOTm4PoeCzhLXFSN1A1YMmdG1bIH29tEnjeKVQ8bqVZT0KkYIrZGCkOAXzcu8Qks7ksbKbLo+kHrssm3U7aGHQdcVlGGSnni5tryNESQlw+tWUAKo0sp7TX4EHoN846VwupKNPOG+4zRqrXs19SvJOANsO0VlOc907HOxIP0iR4ZwPWuNKEpN6o49dHYdKl7CK5u/rpOH6AYdJE97Rtqz71cfyqenBQ0uCfjnxIPvM9WrLz9vDBgQjKhh4jOP6gnw/Otp+zdcVOn09D/D/ZJp3+mWmp4o+Zwdtj92ffUOEq1pPOGvJkucaVxHHH8GTHMD7x1H9+FegoV4Vo6o+HUUdahKlLEv8AZz1V3OWBqoMGpnt5L65is7canZ8HyB8ST4KoyTVdd1svQugm21PC1M9Lcr8AisLWO2i+ig3bxdzuzn1J+4YHhUBkoz5GrVmTCnatWDU8QuAisx2CqWPuAzWFFyaiukN4WWUFx24Lbnq7lj+JP4mvS1sRgoL1gqrNaqkpv1k0jmociyLN9kfD9d7BttGjSH3hcD/kwrvcvRbY7l+Sso/8ly5d5f1UpaigFAKA+GgPPXtK4f8AJ+JMfqyr+I3/ADqdYT01cdZDvYaqeeogfEotMh9d/v8A/NSq0dM2ZtZ6qa7Nj7YS6XB8DsfjWaUtMja5p66bX1Lh9nPEdUTQnrGcj91jn8Dn7xUH2nS01FPr80aWFTVDR1E8geq5E4zomrZMwZaNWxgi3tL5OXidoUGBPHloWP2sbxk/ZbGPfg+FZQPPHCZ2y0MpkWSMlSC8gxpOCpGrYgjGPyqbbRpz2ktyLWi1ujadkPNv43/OpnIUvlRw1SPllOUcMzygBjlAskgZegGoseux2G1QqlGTbxHY3eGuj7GNFclQFKaQMgM5CoQOm/gceFd41nTglKLEqep5TO2G4LEgoQPtfVPu6H8K6qXKrTKO3aa6XB5i9zsMQyDvt/fWuKsaUZaoZXczs7uo44lh/Q7AamLYivdmDxjiHZJt9Jth6ebfCuNxW5OO3FnWlT1PfgW/7FuSfkdv8qmH6xOoIBG8UR3C79GbZj8B4GqhsnlkO1asGLK1asyYE71qzJCfaDxLRB2YPelOP9I3Y/yHxqd7Npa6up8I+frJDvammnp6ym+JS6nPkNvzqzrSzLuMWlPTT79zGto9bqvmfwG5rjCOqSR0rT0Qci9/Ytw7Cz3BHUiJfcO82PvX7q19pT3jD6kWwhs5FoVWFiKAUAoBQFYe2/ghkt1nQd6Ig/dvW0ZOMlJdBrKKkmn0lMcSUPGsg8N/gfyq8rYqU1NFZaydOo4S9NGrWoqZZku5S4yYZEl8u6481PX+h94qTUpq4ouPT+VwKt/+vXz0fhl22c4YAg5BAII8Qdwa83hp4ZbpprKNjC9bAzI3rZAyFasmCl/blycUYcTtxgggTgeHgs38lb3g+dbxk4vKMNJrDIFw6Z5ow4VPHJLhQCPPYkefx61PV4sbrchzgoywFvRq04b3rh1/iUmu0LiM+CY5PbJk6q75NMDNYyMDNZyMHCWYKpZjgAZNaykorLMqOXg3Psl5SPErs3c65t4GGFPSSQbrH6quzN7wPGqirUc5amTYRUVg9DO1cTYx5HrBkxJpK1YNdcy1qzJTPOPG+2leQfRHcj9w8ficn7q9Fb0vd6OHxfHv/hTyfvNfC4fghLGuLZaGy4HbkktjJPdUeZ9PjgV3to8Zsrr2pnEF3/o9QcpcJ+S2kUPiq5b1du834k1UV6nKVHInUaeiCibiuR1FAKAUAoDD4tYrPE8bDIZSKA8zX/Dja3Ets42BJXPip6j+/OrWwqpp05eusrb2m01UXrqI7cQlHKn4eo8KSjolpJdGoqkFI7rG40NnwOx/OulKel5NbijykcLj0FqcgcwYxbuf/wBR/HR/UfEeVRfaNr/3Q+v7/ficLKv/ANcvp+ixIZaqUyyM6KStjBko9bZBzmjWRGR1DIylWU7hlYYII8iKyYPMfO/LP6JvihXVbyZaJiMnTn6OT9ZDsfMYPjXejUUJZZrOOVg5pFIV1LGxHhkqpPqAT0+6pruop7ERuKe7ODhwpYxtgZzpKNjHXIB6UV1DqM7Zxk+6qkjAzQYMK0sJeI3cdnB9Zu83VVA+lI37Kj7z7xVfc1tT0rgd6cMbnpzgfCorO3jt4RpjjXA82PUu3mxOSffUJs6mU71jJkxZZK1BhTS1q2ZIDz7x/SDbxnvMPnCPqqfqe8+Pp76tPZ1rqfKy4Lh+/oQL2vhcnHi+JU3ELnW230R09fWp1Wep9htbUeTjvxZiKhYhR1JxUfDk8I7zmoxcmWt7JuXO2uVcj5q3w2/RpPqj7+98B512vKipUuTjxfl0ldbQdWq6kvTL0FUxaigFAKAUAoBQFWe2XlQyoLqEfOR7nHiPWtoTcJKS6DWcVOLiynriMTxhl+kPDxz4qavJYr01OPrsKqlJ29Rxlw9bmpTJOACSTjGNyTtgDzzUVMtSS3HD57JkjuF0FlV1ORlCQG7N8HuOMjY7jIrvb14yWl+v4Qbq3b58ePT+yy+UOaBMBFKQJh0PTtAPEfteY+IqsvbJ0Xrh8Pl/Dta3PKLTLj5kxhmqAmTDMjlrbJgyEkrINFz1yynErR4GwHHeif7Eg6f6T0PofStkwedoLiaPXZTAIyEqQwOoaTunXBG3rkGpFCKnLDZwnTSlqMuLKHMZ0HGDgLhh5EEYP/up9ShGfYaNJ8TqSDDZyR+yvdT+GkKWjpZls6OK3uhdK/TbYeg861uKuiOFxZmEcsu/2Scnfo+27SVf1mcAv5xp1WL0Pi3qceAqqbO5OHkrUyY8ktYBiSzVq2ZIlzbzMLdSiEGYjYddGfrN/QePuqZZ2brvVL4fPsItzcqksLiVBxa+LFhksScu3XqehPrVzVmorREi2tBt8pP12moZqitlgbzl7hbuyhVLSSEKi+O/9/AVJoxVOLqS9IrLmo6kuTj6Z6W5S4EtlbJEN2xl2+056n3eA9AKp61V1ZuTLCjSVOCibmuR1FAKAUAoBQCgOueEOpVhkEYNAee/aHys3DrgyoCYJD3sfVPnUq1uOSlvwZGuaHKx24o0/BuIfJJvlCIjEoQHKdo0LEbXES5AZh5HrmrC6oa1qiRbWvh8nP6fok1lwm3urYd64lhErzzXLromvLgxOqwWqMTsAWYk5A077ZxA1tMsiG6jDpJbVGdJSUfVLDWEcjZZAN8Z9RtvVjSrp82Xr+EC4tW3rp8er9Fhctc6dI7k4PhJ4H9/yPr091Qbr2c1z6Ph+jNve55tTx/ZPIbgEAggg9COh9RVV2FiZSTVnJg71mrOQVZ7aeUu0X9IQDEkYHbAdWQdJfevQ/s4+zW8JNMw0VrY3YkUHx6EetXFKprjk4uODtnnCKWPQf3it5SUVlhIk/sg5VN1cfL7gfNRN82pG0kg6HfqqbH97HkRVPVqOTyzslgvFpq4mToeasZBjSz1rkyQjmXnMLlLchm6GTqq/u/aP4e+rS19nOXOq7Lq6X39RAuL1R5tPj1lbzXDzF9LfRGuWVicKMhckjJJLMqjGSSQB6WNSsorTDu/0cqFs29dTw/Zv+D2Ntc2stvbyP28aOxQOEW9XZhOvaAd5ADmJtsZwQe9UCcpJ5f+vXWWBFl4cnaZVtcYC7+DPpGvSfrIG1AHbIAqXb0nPnS4eZCurjQtMePkXl7L+UOxX5VMvzrjuKfqKfE/tH8BUW9udb0R4L7m1pb6Frlx8ixKgE0UAoBQCgFAKAUAoDA41wmO6iaOQAgj7qA87808ty8MmKsC1ux7rfYz/Sp9pd8nzJcPL+EO5ttfOjx8/wCmuMpCacdrD3iqan+aZxpaSMKwyCDumcNUutb559M4291jmVPH9ksgaAxdnG6jhsML4XUnyjiN3LGVB7IHUrh2GkEDTpGP2YGXnL4v7IsDRX3LFxbt2cQe5McaG4Cr3LeVhkxCTOGbGDj18alUbrHHgcK1tGpvwZ2cB5nlgOmNtgd4nB2PiMdVPurvVoUbjd8evp/pCUq1v3fb+E74VzxDJgSZhb13X4MP6gVV1fZtWG8ecvv4Eyne05fFsSi2vVcalYMPMEEfeKgNOLw1glpprY7u2BGDggjBB3BB8D6UyZKB575ePDbvVGD8mmyU/Z370XvXII9CPWpVCtoeTWSNdwjhj8Rukt4zhPpO3gqDGp/xAHqR510ua+p4XBGIo9D8Ogjt4khiGmONQqj0HifMk7k+JJqDk3wcp7sKMsQo8ycD7zRZbwjDaXEjXFedYI8hCZm8l+j8W/LNTqXs6tP4uau3j4f6ItS9pw4b+usgnMPNskoIkcIn/bXYH97xb47VaUrWjb78X19P8IUqla42XD7GoNhMywySpJFbTsVR1AOsjoCc4XJx19cA4rWpcOWUujoJdG1jT3e7JDwqe1+SNcpb6oGhW2v7dWw8RDa47uJnO+WAO/1vdUOWrVjPamSSMG2ibaISiLUW1S6RLJkY0kJsqAZ2ydWSfQS6NBz50+BCuLpQ5sOJa3s45F1Fbm5XCjBjjI+52H8hXK7u/wDrp/V/hGLa2/zn4FsAVWFgfaAUAoBQCgFAKAUAoBQGv41wiK6jMcqhgR91AULzfyRPw5y0amS3JzgdU935VLt7uVLZ7oi17aNXdbP1xNBw640Spc25QSo2QWUMMj7SnofUYIqylThXjmL9dpDhWqUHomtvXA58W4m81nDbu4Ro5p5ZA5bFw8rBllDAEO4y64ODuMddofJunJ5RYwqRmsxZlDghktru4uGPbW8EKqgIHZnUsQE2DnXpGceuSSdhhVMNJG4bg0gihlilV1n7Tso5h2criIhSy4yuCTtkgmu8LqS2fQRqlpTnvwOmV57ViJI5oGDFSV6Bl6rrQ4yPKu6r0qi5yz9yM7OpD4H+DYWnOs46XGr98KfxIzXKVraz6MfVoa7qHHPhk+cd5ie8gaGbsWU4IIGGRh0ZTq2PUe4kVp/46h/i34mVeVk94/ZmFynxR7CNhH2WtyC7EZO3RQc9Bv8AEmtY+zqTX/I9+82nd1NXMW3cbC752nPW4Cj9kKPxAzXVWlrHoz9cmnKXU+Hlg0dxxkysN5JmJAXJJyScADPma7KrTprmLH2CtKs95v8AJn8J4NLcziAyxRMwlAVSHcvEupodjhXPgTtseuK4VLqWMokU7OnHjv66jY8r2EZuJbUI8N00UckEraJJVlVRI0Sk4Q9omcbA5BBNRZyeNXQSuw48T5iNveSTWUkU0Ny+qWzaJ00EYBE8TDSj5GdatnO+MUhTc0o43XSaynGKy2R3h/CizYwXZmyIxkgHfH7xGTv6mp8KMaa1VH+iuq3Mqj00/wClyci+zzRie6ALdVj6hfVvM1Bub1z5sNl5ki3tFDnT4+RZarjpUAmn2gFAKAUAoBQCgFAKAUAoBQHVcW6upVgGB8DQFXc4+ylXYzWZ7N+pUdD6EeNb06kqbzFmk6cZrEkVfxK0lgJjuoivhqxlD+VWlK+hNaaix5FfO0nB6qb/AGdUOtIpY4ZAI51USKQGDBDqXDfSXB6YNdZW0ZYlBiF5KO1Rfs2lpxpGvrKW5jMVvaRxoqIGlHzQJUjG+76WJO+3jUSdCpCLWOJLhcU58GZ/LvEdV3LddpBta3E4iiZjquGRkBKuAWlcySHTgkDHTYVyfw6e7wOxp+abVMWEZaMXZgxcsWUKGL5i7d+gkCZDE74C58K6Qlx6ugGLyvwpH4lb204SVHlVG0SakII1ZWSM7/A+lZnPmNoybThnDbKWznbuiSKG6eQksHjkWVBbaPAoyllIHUsc7gY0c5KS+gO4y/J7qx+TQwILu2siSY1k0MzaJDH2urDEjdjk+tM6ovL4Z/hgjHFbmFi8ySSdu9xI4UIqxxqZGZSJNWS30SMKAPhW6b4PgCS3nNry9m+FuJ45YZY5+wWCWPR3njkkAAk1bLsMHBPkK1hQnLgtjnOtCHxM1t5O8rsx0QBpWl0Qahh21Z+cYlsYdhpBC947VLhaJLnsh1L3O0Eb7lfkie4wI4+zj+0Rj7h1NYqXlKksQ3f28TSFtVqvVN4Lg5X5NgsxkDXJ4udz8PKqurXnVeZMsKdGFNYiiTVyOooBQCgFAKAUAoBQCgFAKAUAoBQCgMDifB4bhSsqKw9RQFc8d9kEZJa1kaI+Xh93SulOrOn8LwaTpwn8SyQriXJd/b5zEJR5rsfuqbT9oyW01khzsIv4WR66tsbTQup/aQ/zFSVd28/i8jj7vcQ+F/cxPkcB6EL7mx+BrZRt5cGvEctcx4r7HdZ2vZOJIpXjdd1ZSuR6g42rLtqb6R77UXQvv+w9plSrSyFS2srlQC32iANzuevTNPdYLpHvtTqX3/Zya3VtIZ5JNIwoZ2bSPJRnYegrHJ28eLXiOXuJcF9jYcP4BI5+at2PrpP8zWrubaHDf6Dkbmpx8yYcI9mt1LgyYiX7zXCftJ/4Lx/R0hYL/Jk+4D7Pba3wzDtH823/AAqDUr1KnxMmU6MIfCiWxxhRgAAelcjqc6AUAoBQCgFAKAUAoBQCgFAKAUAoBQCgFAKA+EUBi3HDYn+lGp+AoDVXPJlm/wBKFfuFAYJ9nNh/2RQHZD7PrFekK0BtLblq1j+jCg+AoDYxW6r9FQPcKA7aAUAoBQCgFAKAUAoBQCgFAKAUAoBQCgFAKAUAoBQCgFAKAUAoBQCgFAKAUAoBQCgFAKAUAoBQCgFAKAUAoBQCgFAKAUAoBQCgFAKAUAoBQCgFAKAUAoBQCgFAKAUAoBQH/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034" name="AutoShape 10" descr="data:image/jpeg;base64,/9j/4AAQSkZJRgABAQAAAQABAAD/2wCEAAkGBxQSEhUUExQUFBUXFBgYGRgXGBUXGBUYFxgaFhwUFhgYHCoiGBolHBYVITEkJikrLi4wFx8zODMsNygtLisBCgoKDg0OGxAQGywkICQsLCwvLDQsLCwsLCwsLCwsLCwsLCwsLCwsLCw0LCwsLCwsLCwsLCwsLCwsLCwsLCwsLP/AABEIAOEA4QMBEQACEQEDEQH/xAAcAAEAAgIDAQAAAAAAAAAAAAAABgcEBQIDCAH/xABEEAACAQMCAwUDCAgFBAIDAAABAgMABBESIQUGMRMiQVFhB3GBFCMyQlKRodEVJGJykrHB8DNUgpOiFlPh8bLCQ3PS/8QAGgEBAAIDAQAAAAAAAAAAAAAAAAQFAQIDBv/EADYRAAIBAwIBCQkAAgIDAQAAAAABAgMEERIhMRMiQVFhcZGx8AUUMlKBocHR4ULxI0MVJEQz/9oADAMBAAIRAxEAPwC8aAUAoBQCgFAKAUAoBQCgFAKAUAoBQCgFAKAUAoBQCgFAKAUAoBQCgFAKAUAoBQCgFAKAUAoBQCgFAKA+ZoD7QCgFAKAUAoBQCgFAKAUAoBQCgFAKAUAoBQCgFAKAUB0Xd7HEpaR1RR4sQB+NZSbeEYbSWWQ/ivtOs4siPXOw+wML/E2x+Gal07GrLjsRZ3lKPDcinEPa1cH/AAooox5uS5/oKlx9nQXxS/BGlfTfwxI5e+068Y73ap6IsQ/+pP41v7vbR4+ZjlLmXDyNeOd7qRsLdXLt1whkJx54UdKz/wCsuheA0XT6X4nGPnm5G4u7nY4OTIQD5HI6+lZ/9Z9C8Byd0ul+JsLT2m3ina8DejrGc/eufxrXkbWXV9xruo9fmSPh3tauB/iRwyjzUlD9+SPwrSXs+m/hf5Mq9qR+JfglXCvajaSYEokgP7Q1L/Ev9QKjVPZ9WPw7kiF7TfHYmNjfRzLqikSRfNGDD8KhyhKLxJYJUZKSymZNamwoBQCgFAKAUAoBQCgFAKAUAoBQCgFAYvEeIxwIXldUUeJOKzGLk8Iw2kssrPmT2pk5W0UAf9xx+Kr/AFP3VZUfZ/TUf0IFW+6KfiVjxfmCSbMkjyTYONW+gMRkLn6IOMnA8qlcpSpbQXrvOKt61Xeb8f0aOXiLt+yPJeuPec4PwrnKvN8NiVC0prjuWFHwHh0cdrNOoNrc2cjtJNOxnSdfqQhCoc5OMBPD4VXzqVHJpvclRjGPBYJByqsTwcNlHYq00FzE0TRRrHdTJ3VWV1XuN3WOwOdx7+UsptMyRG+4bJHwhEgR47iO7f5bGmoSqe8IiwXvGIDTpO43BrrFpz5z2BKuG8XQXdjBKcT3dgYbzBwyysqmF5AOk2zjzGsZ8K0cHu1wQNDyTGnyiW1k7Oe2srS4eXUqussoYFmGofQUkqv7hP1q2knp1A1vAuBQ3llIoQJxDsGu4jH3A8YlZTB2akKT3Dg421r5Vs5uEtmYaTWGYn6BuGaT5OGMUCIZ5Ll40jjdkVzGJe7qxqx0zt03FSIXko8WR52lOXRg6rbiktqyOGaEsCUkjcNHIFODpddmwdiD02zUqNxSqrTNESVrUpvMGWRyz7VWGFu1Dr/3Yx3veyjZv9OPdXCrYRa1Un9P6b072UXpqIs/hnEorhBJC6yIfFTnfyPkfQ1WThKDxJYLCM1JZTMutTYUAoBQCgFAKAUAoBQCgFAKAUBEuced4rNSq/OSnooPT1Y+ArvQt5Vntw6zhWrxpLfj1FM8W4zc30wUh55WPcijBOPXH1R5satkqVtHbj9yvxVuXl8Pt/TGsYIY7mFbvTcxvI8TojSxRwzJjCPIV+dGXTJGw36+MKpcVKqeCfSt4U+HHrNtccP4fcW00VrcSwumZEs7s4aOaPOpYXZsbqZVK7knSTjTUfMk1Jo7kAt7dn3UEjz6D8asIwcuCOU60IfEySXF7LJaRWb9ksURLKQrNIGZizEOzYGSTsB0NZjZvXrciJK/X+KO6G0uZY1iBupIlxpQFwi6TkEBcAEHfPWtpUbeLzNr6s0VxcT+FfY705QuSdXyeXV9osdX3ls1pytmtsr7jF2+v7Hz/o24XcWzg5zlTuD5gq2c1lVrTGMr7jF32/Y64bO5tAwj+UwK/wBMDVocYxhwwKsMbb1nkrapwa8Q69xD4l9jqseJTw3UF0jIzwBVA0rGHjXI7NuzGMaSVzp2264rErLZpPj1m8b9f5IyJuNPPYy2sxWJ3vTdB2z2Ums5aKR13XDYIJwCBjbAqJO3lTabRKhXpz4M1POkNqk4ispHlhRc5L64w7gFhDtkDI3yTnA32pS1S3Z2NRYCXWFhVnZuiKpYt7lG5rvGcqe6ZxqUY1PiRK+C8bubGYYEltNjeORWUSD1VgNQ/sVIU6VxHTL13ECVKpbvVF7euJdnJnO8V8NBAinA3QnZv2oz4j06j8arLi1lS34rrJtC5jV24MllRSSKAUAoBQCgFAKAUAoBQAmgK+5/56EAMMBzKep8E/8ANSrW1dZ5fAjXFwqSwuJSl5xIPLh5dJZvnJWDOIwfrFVBLHyHu6eFnUqqlHTTRDo28qr11Ht5/wAJLx/gb2Lwi3liV2lhezmXtDJe6tIftZB3QA7RkIQBjOPEmrU9bzIs0lFYR2c6cWhnkRwHd2iPyizyPk0VyVeMyvIp/wATvscKNWVUkr0rahRnN4j4nOrWhTXONLHw6a9mLlO2kPXSioi+O4G3id2yT5mrBU6VvHM367EQHXrV3iC9d5M+Fcg9DO+f2I+nuLH+g+NQ6vtR8KS+r/R2p2HTNkr4fy/BD9CJAfMjLfxHeq+pcVanxSf4JsKNOHwo2ggrjg6HLsKYA7CmAcTBWMA1t/wGCX/EiRj54Ab+Ib12p16tP4ZM5zpQn8SRFeK8gruYHKn7L7j3BhuPiDVhS9qSW1RZ7UQ6ns+L3g8ED4zy68TYkjMbHoRure4jY/zqwg6NdZg/XcR1VrUHiayvXSZvJXEXsxeCMAXMtvotpNtmDZZFJ6OVOQPExgdcVDuqUljPAn0q8KnA7b3lW7BhtCwnluxDNodyZ7UjJdznIQEagX8cAEZxmNqinlbY+52wYXErZ7Kcr2qyIkzJHcxHbtI8ExsR9CVcrkeviN6sLe6U1pmV1xa6efT8P0XF7PeehdAQXBAnA7rdBMB5eT+Y8eo8cRLu05Pnx4eR1trnXzZcfMnlQSaKAUAoBQCgFAKAUAoCDe0XnAWqdlEcysP4R513t6Dqyx0dJwr1lSjnp6Cj5roNJiR3VSwM0qq0hjU+OB9Y4wM+dWtaoqUNECDb0XVlyk/9k6jeewuLc24jueE3LKqgRoV0Ps3bNp1doo1MWY4ODnGCBVJKSeXuWhFzzBKYXtYW02q3UzwucGRYixCRwsRmJcZOoHJ1EDAzmXQtOUxKXDzIlxcqnzY8fI3fK3JZkAaUGKL6qjZnH/1H4n8a2ub6FJaKW7+y/Zwo2sqj11P6ywIBb2+iENFEWOEQsqlz+yCcsfvNU05Sm9UnllnGMYrEVgzvlUSyCIyRiVhkRllDkb7hc5I2P3VjBsZcTIWZAyl0CllBBZQ2SpYdRnBx7qzgxkxo+N2hYKLm3LFtIHax5LfYxn6Xp1rOAdkPGLVw5W4gYIMuRIh0DOMvg93fzpgCHi9s7BEuIGdvoqsiFm9VAOSKYBlXDImnWyrqYIuogamOcKM9ScHb0pgGLcXcKSLE0sayv9FGdQ7/ALqk5boelYwDCvOMWsertLiBNJ0tqkQaW+ycnY+lYwDp1wXIZA0UwGNS5VsZ6Fl6j0NIuUXqi8MSSksMgnM/JJQM8ALp9aM7so/Z+0PTr76ubb2gp8yrx6+h9/UVlazcOfT8Ok0nAOYHs1dFwqzNEjXAGZ4Iu0XtBrA1MmjXjxU4x4Yzc2eOdDwOltda+bLib3mWGK6iuGlnitOGW92VgW3hVnuJjGCSAuzDvnB9Tn6Oagw26NyaQmFjCYmR2aN8mCUjQ+Y2wyMATpdSR0JG43q0t6+f+OZXXVvj/kh9f2X37PebhexaJCBcRgah01jp2gH8x4E+oqBd23JSyuDJFtcKosPiiX1EJQoBQCgFAKAUAoDTc18cWzgaRjvjujzNZjFyeFxMSaSyzz1xK7muZcqplnlYhEG5JxnA9ABn4VeJRtqWOn8lSlK5q5fD8f0m3JSwPbSR2sk0w7CRLuyZYUnndjpNzGWORgZGnUcDSNj1qKjk5amWsUksIiXEL9ESSzszcxWhfMyTOjM0g2MK6NhGCO9udR6nAqZb27qvXPh5kW5uOTWmPHyJXyZymMLNOvqkZGwHgzDz8h9/ppe3vGlS+r/CNLW1/wCypx6vyywYYqqUixIh7SOEm57KJNQlSKaaIgNjtkMRRdWMBmAkAHp7q3Rg1XCJZE4tDd3KSK0lizSkRyFY3O6QggHvBVUYHj6mnQDtsZZrbiFtflWaK+RluAiysY+9lGkXR3NGUT3RnzrPQDQXllLIbxuylktzxQTSRLFIsssJJAmhbTkgE7geY6CsmCVcesUTi0DQdoIL2LTeaUbs2A3RnOnCs3Q9PHOMnOOgGXxJli4/FIVdYY7ExlxHIUVtRYJkKQTjHSmwMLnuV+Iwu1sHT5LGlxGHSZJDNkPlF04dgoCY8C5oDv4jbxcYFssgkgmNrIysY5Ea2uQ8ZG5AxurHGRlRt4GhkjvMSXkvC72O6hY3YuYI8IjN23ZrH88ukdGUZzsP5U6QSS+t3ueJWMturhIIn7eUq6KyuBphBYDWQQxPUDPnWvRgEtlirVoyQbnHlQPqmhXv9WQdH8yB9r+fvqzsr5wxTqPbofV/PIgXVrq58OPr7leK0QjEM/bC3ExlHY6NcbsoRu6+xUhV9QR45xUy4oOMtcDFrca+ZLj6+5L+KcMtbi2t5Zs2HDoIpVtxIdVzcyTAEzKiHfvKjeOcHYA1XapKT6yaRPlnjclvMsiNmSI7HcLKmcZwRkqw/n51bU5KvTcJFVWg6FRThw9bHpPgfFUuoI5o/ouuceKnoVPqDkfCqWpTdOTi+gs6c1OKkjPrQ3FAKAUAoBQHxjigKK9pXMBubkop+bi29C3ifhVn7Po7uo/oV99V/wCtfX8Gj4GkUaNLf210La7UwRXEZA7NdnLIgyzatJJOMaU2DAnHO5qOrPm9BIt6XJwx09Jk8zQLby9pBLbym4jU28sA0vDAoeN5XI6yMrdln6xyxwUFaUIOq1HxNq1RU4ajO5C5cEhErr81GcIvg7D+YH4n41IvrlUo8jT4+S/pCtKLqS5Sf+2WlBFVIkWpnRQ+lbGDKjjrbAO9UPrWTBzCn1rOActJpgH3TQDFAfCtAcWU0wDrZDWMA6ZIjWMGTFli9K1BgzxVq0ZK2595eCEzovdY/OL4An6/uPj6++rj2fdalyM/p+isvKGl8rD6/sh0kZujFG6XEzW8GhEi0YeJW7uWY/M6S4DMFbIAOBgms1qfIzbXBkmhV5SGenpMriXDWNj8tMluBBMkEcUI+bCOCWiWX/8AMwJDZyw3k7x6DjSqaKmVub1KanBxZNPY/wAx6Jvk7H5ubvJ6SAdP9QGPeBUu+pKcFUj0eRAtKjhN05emXKKqC0FAKAUAoBQEb5/418ltJGH0iNK+87VlJt4RhtJZZ52vp1GBJqIdxr041FScvpz44yBnzq8qrkqShHuKq3Tq1XN9/wCiw+GcwwTK8nD71rGUMJpYLpe1QJEh1LASSFXTnIXc4Ud0CqhwcfiRakQ4fA17dMyroNxKz4/7UbMXC+gVSdumatKeLehrl66kVdZuvWUI8PWWWnxDiNvw22DynRGgCoo3Zz4Ig+sx6n4k1QOUqknJ8WWsYqK0oqe94xf8WlMiSPbQLkIqs6qPTu41t5n/ANVMoWsqnd1nCvcRpbcX1HH/AKevv89L/HN+dSP/AB7+ZEf39fKx+gL/APz8v+5N+dPcH8yHv6+VmDpug7Qm7nL6gobtZcA6sZA1eOQPjUCUWq/JduPtsWMZLkOVx0ZFnHdzPpS9nQkEgGWU4x9U97rjet7eHKtRzh4f2eDS5nyUXJLKyvuuJn/oG/8A8/L/ALk3/wDVTPcH8yIPv6+Vj9A3/wDn5f8Acm/OnuD+ZD39fKx+gb//AD8v+5N+dPcH8yHv6+Vj9A3/APn5f9yb86e4P5kPf18rH6Bv/wDPy/7k3509wfzIe/r5WP0Bf/5+X/cm/OnuD+ZD39fKz5/0/f8A+fl/3Jvzp7g/mQ9/Xysf9PX3+el/3Jvzp/49/Mh7+vlZw18R4c63CzvOq/TVmdl0+IdWP0fUdPSuNazlCOeKOtG6jUeODLT5b5kt+KQMVGGxplhYgsudv9SHwb+RqDvB5RLaTWGVnzRwp7eSSME5AbQRsXR1KkfFSyn416GMo3VBS9ZKmGbevh8Pwb4ymWCytOH2k92bdO0LMhjtnmkGTKxODIAS4AJUd4/Sqre8nJvBaEfn4fLw+6aBsK8bLLGVOQFJ1AKc76WBU+qmrKzqKcHBlbew0yVRHo7l/iYubeKZfroCR5N0YfAgiqmrTdObi+gsKc1OCl1mwrmbigFAKAUBTftj4prnjgB2Qaj7/D8amWNPVVz1bkS8npp46yuuF8ZigutU9vFcxBdBWRdeknftEBO5B6jxAxkVKu8zlhPgYs4aaeevckXM3FFaIRRWNnBHOE03FuqqZUQK8yjbUE1lF3AOxB32Ea3g51FFt9x1r1NFNs58E4vBw+B7qbvO+Y4Yx9J8bsR9lc4Bb08ScVt7TqOUlTXRu/wR7CnhOb6djU2fC7njEwurwlYPqIMgFfsxj6q+bdT+I4W9vq3fDzO9avp2XEmk0EdvFnAREAACjzOFVR5kkAepqyc4wj1JFeoOcu1mRZ8DndiZ7W9CEZjS2ez7y47zyTGXusDsEBHXYtvpgVbucnzdkTqdrCK527Ojmjkgw2yt8oV5ZHDL2wkEpYd5Le3UN9MkAbg+JO9RqlScuLeSTTpwi9kVzK8jSF2PfznOAu64GCB0IKjNQ6lxKU9b45XiiZCjGMNC4b+DPlrdMsvbBd9305wMqxyuT0BUkZraFbTVVRfN5mJ0VKk6b6vIs6LgNyyxGNkeVnKyQyJ2Cw4XO8hZmPVcEKwbORgdLRXs87rYqnZwxtxMO4MsS6pbaVB2hj1kxiIuCV7sjMO6SMAkAEkV399hjgzj7nLPQcLLtp1DW8HbfRJjVm7RAQDiR2UQpIAQTHrLbjOK09+34bG3uW3Hc7hHIsRmkhKRq2iQ6stbsNiJ0IBQbjvDUMENnT3q3jeRbw9jWVnJLK3OD3cI6vjCliCrghR1cgrnR+109a6+8U+s5e7z6jivELYjInhxtvrXx6ePjis8tDjlGORlwwfP0hBt39icKQrlXP2UYLhz12Umse8U+sz7vPqMi1dJCVUkMBkq6PG4B6HRIobHrisxrRl8LMSoyjxRkGy9K31GmkhHHOVp7OX5Zw8spXdo16geOkfWQ+K/2K+4tlxj4E+hXzzZeJkXnMkXErdZMCO5h2kj+0jYGuM+KhsbdRk++s+zqjhUcHwfmjW+p6oa+ryOrhvEJpIVsVvxYqsjuutmjjlWTcoZU3Uq2ohTgNrPiK6XVJRqOTWUzpa1NdNGt5nNvbyWtvbzC47BHEsy/Qd5ZC5VN91XPXJ3PXOaxbSanq4I2uIa6bRbfsY4lqhltyf8Nw6/uvsQP9Sk/wCqs+0aeJKS6SPYTzFxLIquJ4oBQCgOMjYBPkKA83c033bXlxIegfSPco/81b+zo4g5etirvnmaj63IRqySfMk/fWmcvJYxjpSRteE5IJJJC7KM7DPebA8MnGalW8Fly+hAvp8I/UsDnXkXt7CMxL+sW8Y6dZVxqdPU5JYfEeNUFSrrqyl1ssKcNEFHqMfkrmVr2KOEs8TxriWVIhISAVSJY1PdDyMwXLAgEYx3hiU7iWlJcTiqC1Nvgb1eGWscmJ2EDxrlTH8lu7lmwAXuY+zkZpCS5AUaFAGOgNRpS6ZM77Iy4LrGlIorgwB2fshot4nzsDKzsJmY7MQFC520muLuKa6TV1Io0fOxzBqMUcPfXsws1xMQwBOIw2mOHUobJA8B44rlK4U9kvqdKE9U8JEJuZWd2d2Ls25JxknGM7Dc9Mk5J3znJNcXJy3ZYJY4HFkyCNjkEfeMfdWnDc2RL+DW73eZAziMsQ7zizlnZurFCbdioGRjLbeAAAqTVq1KT0y4lK6naS+1sG0KpubptA7paYs2VBGenXGRkb1zjWqy6TXlZHeIGwP1q6GoZ/xm3OceXp1rPLTwt+PcOVkYU/BUJlfMpmOMys5Mg0gKpztlfo905B6HNayq1Mt54d3AcpIj/EeNG1kVLq0trppAMTu8vaTEbspJ1FBn6mAmGAG21WNrpuNk8Pq/qM1LjQtWnKNtc+0bVpZbCESqCA7uGCqeoXEerBwNtqnL2dUzu0Rn7SpY2TMPh/NFqdHyq3uG0oV2MUqqdsSQNlJICACNMaqNxgbCuc7GtF7LJ1hf0JLd47ze3l1wu9SB5bxrgwqoAKF38nMsaR6ldh1O2kgFcEVDb08Xgl5WDHHLME7M9ndm4RFT9VaecSZBJdDJ2qsusY/xFbBG2B06crJria6IdRqucp4+Hxyyn5bZuQBDAOzmhkkx9ITOJML9pQUPcO2SCcxrTjwZiVKEuKND7NuTjJFJeXIy86uIwRjAfOqbHgWJwMeGfMVy5VwmpLink3cFKLj9CI8ahIAyN1JU/wB+8V6Cuk4qSK2xk1KUH6wadxUOSLEtP2P8R03sQ8Jo2Q+/Gsfin412ulrt9XVgrLf/AI7hx7y+Kpi1FAKAUBg8bm0QSN5IaA8v3UuY5X8WLn72I/Krq35tt4lVU511jtX2NGlcUWZKOUbXXJAv2pRn3Z/IVJk9FvKXYytqrXcpdxe9uK82i2Kg9pXLz8Nulv7YN2EzYlRSygM27RsVI+bfGcdM5HkK6LdYNWjs4Nz7b6UUxLCC4UlWQIucd7Gx0jIycbb9a4zs5aXNPPm/oRXF6sevEkf/AFNa+E8Z9x1D4EbH4VwVtUayovwNHtxNPzRzDFJA8cY7YspOVwBEVIwWJ3DdSMDO1d6VlWll4xg3p1YwqRbfFkQPw3Hh/e//AIqKXhzU/wAx+OPzrDMkz4BxK1t7eJS8cbsis4+sWxgu+M43GMnyrq6dSq8pNlHW2m12syDzvbZOl3fG2VViMeOGOBiukLOvLdI5yajxZrDzjNLMOxCPCrBSGyhCEY7V5G2j72AFxvg9c7dZ2sYUdU5c7q7At5Yxtjj29Q5n5kfW0KTKsWhQWXJbOSWHaK2EwMDfcbmt7GhRnvVljD4dZpUdSK5kc/j6GmSFQdQAz59T953r0sKVOHwJIqpznLaTbO3NdMnPB8zWcjBxCHUNAk7RzgdkXDvgE/8A4yC2ACfhUO7jbKOuul4EmhKtnTB/r7nK9WdVDyfK41U7SSK3cPmJJFLJ7wR76rYr2dOWISw+zbzJcZXUN8J+uw6+XLW549eKbqWSW2thuzaQdJORH3QO+5G564HXYVHqOKb08CzhqwtXEuuaMAAAAADAA2AA2AFR2dCk+d7bTPcL+3qH+rD/ANTXoqMtdrF9nlsVK5l1jt8yHNXBlkyW8gXWi4tW+zcID7i4B/BjUiK1W7XYysq825T7j07VGWooBQCgNDzxLpspj+waA80XJ/V/eF/EirxbWy7kVVPe6fe/yapa4RLNE59n6Zubf0yf+DGul08Wj7l5lbT3u/q/Iui3rz6LY7eJcMjuoJIJl1RyLpYfiGHkwIBB8CBW6MFA2fDxwziDWd5GjrrBikZQcavoSAn6rYAPkR6GsVE2so5VE8ZRseZbcfKO8FiBwUZAqF8AatT4zqBztttjrvUz2dGEuMnldGcEGtKSjssrxOnUGHXI99XmU0V+lp5NY6EEr5dDvuD0P9PHpXk7u35Co49HR3Hq7Wvy1JS6envPoGxx1xn4j199RSSc+HFF15kaIFwQRH2iHUB1CkMGyfdVva3FenRzBJpcexlLfUac63O4tdxmT8uMrFTbmXB2ZdIRh4EhpNuvTwrtTurVx1TjzuxEVqrwhPbt/wBHOLhEnQW8mx6MV0g9Ngz4zjxH310V1Z0+dGO/caShWltKXrw8zCe5h+voVlz3W0hlKkg7fD3VMVehOKk8fXBy5CtF4WfuZgLYRnRkEgyhON9tWNjs2BnBrFC9p1ZaVxNaltKCzxOeal5OGkZpkaTt4LffJHL9mJAVOXwvbL3gfpH6a4zt12FU177PlU50ZN9OG/In0q6a0vbyOPOfHpLt4+H2mXeZlDafHVgqmfAY7zHwA99VVGiovUybSj0st/lPluPh9olumCR3pHxjtJDjU/u2AHkAK7MkGVcCtGZKg9osf6zJ6xKf+OP6VfWDza+JVXG1yn3FetWjLE3PLcmMHylB+7SalW+9Nr1wKy82qxfd5nrAVQlqfaAUAoCOe0AfqE37poDzZcb2w9y/zFXn/wAy7kVVPa6fe/yatajosydez5/1m39Qw/4NXW7WbR/TzK2ntd/Vlz29efRbGyhrcwRP2qcmDiNoTGP1mEFovNx1aEn9rw9ceZrZGCpuA3Yv7f5LOzLLEQd/rhe6C6n6WM4I9xzWn/5y1JEapHS8rpNZBZplw+kKjHTgNG2kEjUQd1Bx0BxVna06c1raSfY2ca05rCWfMybuVSVO6k+DBlJVtwQCN98dPOuXtB061PXF5a8iR7P1U6jg+D8/odYO+f78v791Uhcn1o99s+BBGc5zso075z0xvvtXWjWlB7b54rrOVWjGot9u3qJ1a8rcUEQlzpGkHRM0RYZ8CMA597ZqzlStX1opnTq9SZFZuJ3izFXMgCtggJD9U4KaSRg9dyRjHjWZWW3MjnqeTVTh0vfq3M295qLErGDFsNTyDdSd9KgZUnHiTj0ODXGnaLXpqvA/xyln14mre6ebuyNKy7OAxAGVbulgqjBOMjfp5VOt6VCU+ZF7dOdjnUc4rOUZOasiLgZoMGBxniIhjJ+sdlHr5n0FcbitycM9J1oUeUl2Fi+xLkr5PD8unXE0y/NAjeOI/Wx4M/8A8ceZqjbLcsqatGZNbcVozJUPtFb9Zk9IlH/E/nV9YbW3iVVzvcJdxXjVoyxNxy6mdvOUD/41KtvgfroKy93qRXZ+T1iKoS1PtAKAUBqObIddpMv7BoDzDpzAw8tY/hY/kKuqD1Wq9cGVU+bdfVfc1SVxRZolnJtxolt28pQD8Tj+RqROOu2kuxlbPmXSfcXnbmvOItjZQmtjBmRmt0CkvbJys9ncLxS1GFZh2wHRZDtrI+y/Q+v71Z4o1aTWGZPLVknFArKqMAurMihuzYbaehwc/wAq0UCKoSy4mbzZwZbe2YzOH1HQiKN9RBIOWOwGCcgeFYnFQjqZ2o0ZOawyt9DZIyNhudx671Cyi33M7g/EPk8kc6YLIdQ194A/Hod+vWtozlCXA0nBTjhkt5i9pU1wIxCDAqgF9s629+Nk/HfeulWpGa0tbd+H9GmcYUGt87937RG7ziJnbtCEB6HSoXJ8zjqT51d+y6NKlQ005Sks/wCTy12dnplPea3V56SfZ09piyRK3UZ9eh92R4VOnThP4lkjRk48GfY0C7KAPHYY386zGKisJYDbe7Oea2MYOqGVGlUPgRxktLqYKCgU5GnIZuq9Bj+VV19W5uiOUyRSptLPWZfs75XHF79pmj0WULAld8Mfqw7ncn6Tem3iKr8vG7yT4x0o9Dv91YZuYk5rRg1twa1ZkpTnq41XFwfXR/CAv8wa9DbrRaru8ypfPu/r5ELauLLIlPIttrmtl+3cp93aAE/cDUmHNoSfYysr864S7j1AKoi1PtAKAUB0X0WqN181IoDzBc2+ie4iPhK33MP/AHVv7Peqm4+tyrvVpqKS9YI0Bjby2rmttixTysm24NJ9IeIII/v4Cplu9mmV99HDjIv3g94JYo5B9dFb7xuPvzXnKkOTm4PoeCzhLXFSN1A1YMmdG1bIH29tEnjeKVQ8bqVZT0KkYIrZGCkOAXzcu8Qks7ksbKbLo+kHrssm3U7aGHQdcVlGGSnni5tryNESQlw+tWUAKo0sp7TX4EHoN846VwupKNPOG+4zRqrXs19SvJOANsO0VlOc907HOxIP0iR4ZwPWuNKEpN6o49dHYdKl7CK5u/rpOH6AYdJE97Rtqz71cfyqenBQ0uCfjnxIPvM9WrLz9vDBgQjKhh4jOP6gnw/Otp+zdcVOn09D/D/ZJp3+mWmp4o+Zwdtj92ffUOEq1pPOGvJkucaVxHHH8GTHMD7x1H9+FegoV4Vo6o+HUUdahKlLEv8AZz1V3OWBqoMGpnt5L65is7canZ8HyB8ST4KoyTVdd1svQugm21PC1M9Lcr8AisLWO2i+ig3bxdzuzn1J+4YHhUBkoz5GrVmTCnatWDU8QuAisx2CqWPuAzWFFyaiukN4WWUFx24Lbnq7lj+JP4mvS1sRgoL1gqrNaqkpv1k0jmociyLN9kfD9d7BttGjSH3hcD/kwrvcvRbY7l+Sso/8ly5d5f1UpaigFAKA+GgPPXtK4f8AJ+JMfqyr+I3/ADqdYT01cdZDvYaqeeogfEotMh9d/v8A/NSq0dM2ZtZ6qa7Nj7YS6XB8DsfjWaUtMja5p66bX1Lh9nPEdUTQnrGcj91jn8Dn7xUH2nS01FPr80aWFTVDR1E8geq5E4zomrZMwZaNWxgi3tL5OXidoUGBPHloWP2sbxk/ZbGPfg+FZQPPHCZ2y0MpkWSMlSC8gxpOCpGrYgjGPyqbbRpz2ktyLWi1ujadkPNv43/OpnIUvlRw1SPllOUcMzygBjlAskgZegGoseux2G1QqlGTbxHY3eGuj7GNFclQFKaQMgM5CoQOm/gceFd41nTglKLEqep5TO2G4LEgoQPtfVPu6H8K6qXKrTKO3aa6XB5i9zsMQyDvt/fWuKsaUZaoZXczs7uo44lh/Q7AamLYivdmDxjiHZJt9Jth6ebfCuNxW5OO3FnWlT1PfgW/7FuSfkdv8qmH6xOoIBG8UR3C79GbZj8B4GqhsnlkO1asGLK1asyYE71qzJCfaDxLRB2YPelOP9I3Y/yHxqd7Npa6up8I+frJDvammnp6ym+JS6nPkNvzqzrSzLuMWlPTT79zGto9bqvmfwG5rjCOqSR0rT0Qci9/Ytw7Cz3BHUiJfcO82PvX7q19pT3jD6kWwhs5FoVWFiKAUAoBQFYe2/ghkt1nQd6Ig/dvW0ZOMlJdBrKKkmn0lMcSUPGsg8N/gfyq8rYqU1NFZaydOo4S9NGrWoqZZku5S4yYZEl8u6481PX+h94qTUpq4ouPT+VwKt/+vXz0fhl22c4YAg5BAII8Qdwa83hp4ZbpprKNjC9bAzI3rZAyFasmCl/blycUYcTtxgggTgeHgs38lb3g+dbxk4vKMNJrDIFw6Z5ow4VPHJLhQCPPYkefx61PV4sbrchzgoywFvRq04b3rh1/iUmu0LiM+CY5PbJk6q75NMDNYyMDNZyMHCWYKpZjgAZNaykorLMqOXg3Psl5SPErs3c65t4GGFPSSQbrH6quzN7wPGqirUc5amTYRUVg9DO1cTYx5HrBkxJpK1YNdcy1qzJTPOPG+2leQfRHcj9w8ficn7q9Fb0vd6OHxfHv/hTyfvNfC4fghLGuLZaGy4HbkktjJPdUeZ9PjgV3to8Zsrr2pnEF3/o9QcpcJ+S2kUPiq5b1du834k1UV6nKVHInUaeiCibiuR1FAKAUAoDD4tYrPE8bDIZSKA8zX/Dja3Ets42BJXPip6j+/OrWwqpp05eusrb2m01UXrqI7cQlHKn4eo8KSjolpJdGoqkFI7rG40NnwOx/OulKel5NbijykcLj0FqcgcwYxbuf/wBR/HR/UfEeVRfaNr/3Q+v7/ficLKv/ANcvp+ixIZaqUyyM6KStjBko9bZBzmjWRGR1DIylWU7hlYYII8iKyYPMfO/LP6JvihXVbyZaJiMnTn6OT9ZDsfMYPjXejUUJZZrOOVg5pFIV1LGxHhkqpPqAT0+6pruop7ERuKe7ODhwpYxtgZzpKNjHXIB6UV1DqM7Zxk+6qkjAzQYMK0sJeI3cdnB9Zu83VVA+lI37Kj7z7xVfc1tT0rgd6cMbnpzgfCorO3jt4RpjjXA82PUu3mxOSffUJs6mU71jJkxZZK1BhTS1q2ZIDz7x/SDbxnvMPnCPqqfqe8+Pp76tPZ1rqfKy4Lh+/oQL2vhcnHi+JU3ELnW230R09fWp1Wep9htbUeTjvxZiKhYhR1JxUfDk8I7zmoxcmWt7JuXO2uVcj5q3w2/RpPqj7+98B512vKipUuTjxfl0ldbQdWq6kvTL0FUxaigFAKAUAoBQFWe2XlQyoLqEfOR7nHiPWtoTcJKS6DWcVOLiynriMTxhl+kPDxz4qavJYr01OPrsKqlJ29Rxlw9bmpTJOACSTjGNyTtgDzzUVMtSS3HD57JkjuF0FlV1ORlCQG7N8HuOMjY7jIrvb14yWl+v4Qbq3b58ePT+yy+UOaBMBFKQJh0PTtAPEfteY+IqsvbJ0Xrh8Pl/Dta3PKLTLj5kxhmqAmTDMjlrbJgyEkrINFz1yynErR4GwHHeif7Eg6f6T0PofStkwedoLiaPXZTAIyEqQwOoaTunXBG3rkGpFCKnLDZwnTSlqMuLKHMZ0HGDgLhh5EEYP/up9ShGfYaNJ8TqSDDZyR+yvdT+GkKWjpZls6OK3uhdK/TbYeg861uKuiOFxZmEcsu/2Scnfo+27SVf1mcAv5xp1WL0Pi3qceAqqbO5OHkrUyY8ktYBiSzVq2ZIlzbzMLdSiEGYjYddGfrN/QePuqZZ2brvVL4fPsItzcqksLiVBxa+LFhksScu3XqehPrVzVmorREi2tBt8pP12moZqitlgbzl7hbuyhVLSSEKi+O/9/AVJoxVOLqS9IrLmo6kuTj6Z6W5S4EtlbJEN2xl2+056n3eA9AKp61V1ZuTLCjSVOCibmuR1FAKAUAoBQCgOueEOpVhkEYNAee/aHys3DrgyoCYJD3sfVPnUq1uOSlvwZGuaHKx24o0/BuIfJJvlCIjEoQHKdo0LEbXES5AZh5HrmrC6oa1qiRbWvh8nP6fok1lwm3urYd64lhErzzXLromvLgxOqwWqMTsAWYk5A077ZxA1tMsiG6jDpJbVGdJSUfVLDWEcjZZAN8Z9RtvVjSrp82Xr+EC4tW3rp8er9Fhctc6dI7k4PhJ4H9/yPr091Qbr2c1z6Ph+jNve55tTx/ZPIbgEAggg9COh9RVV2FiZSTVnJg71mrOQVZ7aeUu0X9IQDEkYHbAdWQdJfevQ/s4+zW8JNMw0VrY3YkUHx6EetXFKprjk4uODtnnCKWPQf3it5SUVlhIk/sg5VN1cfL7gfNRN82pG0kg6HfqqbH97HkRVPVqOTyzslgvFpq4mToeasZBjSz1rkyQjmXnMLlLchm6GTqq/u/aP4e+rS19nOXOq7Lq6X39RAuL1R5tPj1lbzXDzF9LfRGuWVicKMhckjJJLMqjGSSQB6WNSsorTDu/0cqFs29dTw/Zv+D2Ntc2stvbyP28aOxQOEW9XZhOvaAd5ADmJtsZwQe9UCcpJ5f+vXWWBFl4cnaZVtcYC7+DPpGvSfrIG1AHbIAqXb0nPnS4eZCurjQtMePkXl7L+UOxX5VMvzrjuKfqKfE/tH8BUW9udb0R4L7m1pb6Frlx8ixKgE0UAoBQCgFAKAUAoDA41wmO6iaOQAgj7qA87808ty8MmKsC1ux7rfYz/Sp9pd8nzJcPL+EO5ttfOjx8/wCmuMpCacdrD3iqan+aZxpaSMKwyCDumcNUutb559M4291jmVPH9ksgaAxdnG6jhsML4XUnyjiN3LGVB7IHUrh2GkEDTpGP2YGXnL4v7IsDRX3LFxbt2cQe5McaG4Cr3LeVhkxCTOGbGDj18alUbrHHgcK1tGpvwZ2cB5nlgOmNtgd4nB2PiMdVPurvVoUbjd8evp/pCUq1v3fb+E74VzxDJgSZhb13X4MP6gVV1fZtWG8ecvv4Eyne05fFsSi2vVcalYMPMEEfeKgNOLw1glpprY7u2BGDggjBB3BB8D6UyZKB575ePDbvVGD8mmyU/Z370XvXII9CPWpVCtoeTWSNdwjhj8Rukt4zhPpO3gqDGp/xAHqR510ua+p4XBGIo9D8Ogjt4khiGmONQqj0HifMk7k+JJqDk3wcp7sKMsQo8ycD7zRZbwjDaXEjXFedYI8hCZm8l+j8W/LNTqXs6tP4uau3j4f6ItS9pw4b+usgnMPNskoIkcIn/bXYH97xb47VaUrWjb78X19P8IUqla42XD7GoNhMywySpJFbTsVR1AOsjoCc4XJx19cA4rWpcOWUujoJdG1jT3e7JDwqe1+SNcpb6oGhW2v7dWw8RDa47uJnO+WAO/1vdUOWrVjPamSSMG2ibaISiLUW1S6RLJkY0kJsqAZ2ydWSfQS6NBz50+BCuLpQ5sOJa3s45F1Fbm5XCjBjjI+52H8hXK7u/wDrp/V/hGLa2/zn4FsAVWFgfaAUAoBQCgFAKAUAoBQGv41wiK6jMcqhgR91AULzfyRPw5y0amS3JzgdU935VLt7uVLZ7oi17aNXdbP1xNBw640Spc25QSo2QWUMMj7SnofUYIqylThXjmL9dpDhWqUHomtvXA58W4m81nDbu4Ro5p5ZA5bFw8rBllDAEO4y64ODuMddofJunJ5RYwqRmsxZlDghktru4uGPbW8EKqgIHZnUsQE2DnXpGceuSSdhhVMNJG4bg0gihlilV1n7Tso5h2criIhSy4yuCTtkgmu8LqS2fQRqlpTnvwOmV57ViJI5oGDFSV6Bl6rrQ4yPKu6r0qi5yz9yM7OpD4H+DYWnOs46XGr98KfxIzXKVraz6MfVoa7qHHPhk+cd5ie8gaGbsWU4IIGGRh0ZTq2PUe4kVp/46h/i34mVeVk94/ZmFynxR7CNhH2WtyC7EZO3RQc9Bv8AEmtY+zqTX/I9+82nd1NXMW3cbC752nPW4Cj9kKPxAzXVWlrHoz9cmnKXU+Hlg0dxxkysN5JmJAXJJyScADPma7KrTprmLH2CtKs95v8AJn8J4NLcziAyxRMwlAVSHcvEupodjhXPgTtseuK4VLqWMokU7OnHjv66jY8r2EZuJbUI8N00UckEraJJVlVRI0Sk4Q9omcbA5BBNRZyeNXQSuw48T5iNveSTWUkU0Ny+qWzaJ00EYBE8TDSj5GdatnO+MUhTc0o43XSaynGKy2R3h/CizYwXZmyIxkgHfH7xGTv6mp8KMaa1VH+iuq3Mqj00/wClyci+zzRie6ALdVj6hfVvM1Bub1z5sNl5ki3tFDnT4+RZarjpUAmn2gFAKAUAoBQCgFAKAUAoBQHVcW6upVgGB8DQFXc4+ylXYzWZ7N+pUdD6EeNb06kqbzFmk6cZrEkVfxK0lgJjuoivhqxlD+VWlK+hNaaix5FfO0nB6qb/AGdUOtIpY4ZAI51USKQGDBDqXDfSXB6YNdZW0ZYlBiF5KO1Rfs2lpxpGvrKW5jMVvaRxoqIGlHzQJUjG+76WJO+3jUSdCpCLWOJLhcU58GZ/LvEdV3LddpBta3E4iiZjquGRkBKuAWlcySHTgkDHTYVyfw6e7wOxp+abVMWEZaMXZgxcsWUKGL5i7d+gkCZDE74C58K6Qlx6ugGLyvwpH4lb204SVHlVG0SakII1ZWSM7/A+lZnPmNoybThnDbKWznbuiSKG6eQksHjkWVBbaPAoyllIHUsc7gY0c5KS+gO4y/J7qx+TQwILu2siSY1k0MzaJDH2urDEjdjk+tM6ovL4Z/hgjHFbmFi8ySSdu9xI4UIqxxqZGZSJNWS30SMKAPhW6b4PgCS3nNry9m+FuJ45YZY5+wWCWPR3njkkAAk1bLsMHBPkK1hQnLgtjnOtCHxM1t5O8rsx0QBpWl0Qahh21Z+cYlsYdhpBC947VLhaJLnsh1L3O0Eb7lfkie4wI4+zj+0Rj7h1NYqXlKksQ3f28TSFtVqvVN4Lg5X5NgsxkDXJ4udz8PKqurXnVeZMsKdGFNYiiTVyOooBQCgFAKAUAoBQCgFAKAUAoBQCgMDifB4bhSsqKw9RQFc8d9kEZJa1kaI+Xh93SulOrOn8LwaTpwn8SyQriXJd/b5zEJR5rsfuqbT9oyW01khzsIv4WR66tsbTQup/aQ/zFSVd28/i8jj7vcQ+F/cxPkcB6EL7mx+BrZRt5cGvEctcx4r7HdZ2vZOJIpXjdd1ZSuR6g42rLtqb6R77UXQvv+w9plSrSyFS2srlQC32iANzuevTNPdYLpHvtTqX3/Zya3VtIZ5JNIwoZ2bSPJRnYegrHJ28eLXiOXuJcF9jYcP4BI5+at2PrpP8zWrubaHDf6Dkbmpx8yYcI9mt1LgyYiX7zXCftJ/4Lx/R0hYL/Jk+4D7Pba3wzDtH823/AAqDUr1KnxMmU6MIfCiWxxhRgAAelcjqc6AUAoBQCgFAKAUAoBQCgFAKAUAoBQCgFAKA+EUBi3HDYn+lGp+AoDVXPJlm/wBKFfuFAYJ9nNh/2RQHZD7PrFekK0BtLblq1j+jCg+AoDYxW6r9FQPcKA7aAUAoBQCgFAKAUAoBQCgFAKAUAoBQCgFAKAUAoBQCgFAKAUAoBQCgFAKAUAoBQCgFAKAUAoBQCgFAKAUAoBQCgFAKAUAoBQCgFAKAUAoBQCgFAKAUAoBQCgFAKAUAoBQH/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6200" y="147680"/>
            <a:ext cx="1009570" cy="980136"/>
          </a:xfrm>
          <a:prstGeom prst="rect">
            <a:avLst/>
          </a:prstGeom>
        </p:spPr>
      </p:pic>
      <p:pic>
        <p:nvPicPr>
          <p:cNvPr id="3" name="Picture 2"/>
          <p:cNvPicPr>
            <a:picLocks noChangeAspect="1"/>
          </p:cNvPicPr>
          <p:nvPr userDrawn="1"/>
        </p:nvPicPr>
        <p:blipFill>
          <a:blip r:embed="rId10"/>
          <a:stretch>
            <a:fillRect/>
          </a:stretch>
        </p:blipFill>
        <p:spPr>
          <a:xfrm>
            <a:off x="7870139" y="147680"/>
            <a:ext cx="1063518" cy="936909"/>
          </a:xfrm>
          <a:prstGeom prst="rect">
            <a:avLst/>
          </a:prstGeom>
        </p:spPr>
      </p:pic>
      <p:sp>
        <p:nvSpPr>
          <p:cNvPr id="4" name="Text Placeholder 3"/>
          <p:cNvSpPr>
            <a:spLocks noGrp="1"/>
          </p:cNvSpPr>
          <p:nvPr>
            <p:ph type="body" idx="1"/>
          </p:nvPr>
        </p:nvSpPr>
        <p:spPr>
          <a:xfrm>
            <a:off x="627062" y="1800752"/>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11"/>
          <a:stretch>
            <a:fillRect/>
          </a:stretch>
        </p:blipFill>
        <p:spPr>
          <a:xfrm>
            <a:off x="3640692" y="6537472"/>
            <a:ext cx="1859441" cy="274344"/>
          </a:xfrm>
          <a:prstGeom prst="rect">
            <a:avLst/>
          </a:prstGeom>
        </p:spPr>
      </p:pic>
    </p:spTree>
    <p:extLst>
      <p:ext uri="{BB962C8B-B14F-4D97-AF65-F5344CB8AC3E}">
        <p14:creationId xmlns:p14="http://schemas.microsoft.com/office/powerpoint/2010/main" val="2287347524"/>
      </p:ext>
    </p:extLst>
  </p:cSld>
  <p:clrMap bg1="lt1" tx1="dk1" bg2="lt2" tx2="dk2" accent1="accent1" accent2="accent2" accent3="accent3" accent4="accent4" accent5="accent5" accent6="accent6" hlink="hlink" folHlink="folHlink"/>
  <p:sldLayoutIdLst>
    <p:sldLayoutId id="2147490823" r:id="rId1"/>
    <p:sldLayoutId id="2147490824" r:id="rId2"/>
    <p:sldLayoutId id="2147490825" r:id="rId3"/>
    <p:sldLayoutId id="2147490826" r:id="rId4"/>
    <p:sldLayoutId id="2147490827" r:id="rId5"/>
    <p:sldLayoutId id="2147490828" r:id="rId6"/>
    <p:sldLayoutId id="2147490829" r:id="rId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a typeface="MS PGothic" panose="020B0600070205080204" pitchFamily="34" charset="-128"/>
              </a:endParaRPr>
            </a:p>
          </p:txBody>
        </p:sp>
      </p:grpSp>
      <p:pic>
        <p:nvPicPr>
          <p:cNvPr id="1028"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4" descr="C:\Users\kyle.hollingsworth\AppData\Local\Microsoft\Windows\Temporary Internet Files\Content.Outlook\AEEW7LMR\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152400"/>
            <a:ext cx="10509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986274"/>
      </p:ext>
    </p:extLst>
  </p:cSld>
  <p:clrMap bg1="lt1" tx1="dk1" bg2="lt2" tx2="dk2" accent1="accent1" accent2="accent2" accent3="accent3" accent4="accent4" accent5="accent5" accent6="accent6" hlink="hlink" folHlink="folHlink"/>
  <p:sldLayoutIdLst>
    <p:sldLayoutId id="2147490831" r:id="rId1"/>
    <p:sldLayoutId id="2147490832" r:id="rId2"/>
    <p:sldLayoutId id="2147490833" r:id="rId3"/>
    <p:sldLayoutId id="2147490834" r:id="rId4"/>
    <p:sldLayoutId id="2147490835" r:id="rId5"/>
    <p:sldLayoutId id="2147490836" r:id="rId6"/>
    <p:sldLayoutId id="2147490837" r:id="rId7"/>
    <p:sldLayoutId id="2147490838" r:id="rId8"/>
    <p:sldLayoutId id="2147490839" r:id="rId9"/>
    <p:sldLayoutId id="2147490840" r:id="rId10"/>
    <p:sldLayoutId id="2147490841" r:id="rId11"/>
  </p:sldLayoutIdLst>
  <p:hf hdr="0" dt="0"/>
  <p:txStyles>
    <p:titleStyle>
      <a:lvl1pPr algn="ctr" rtl="0" eaLnBrk="0" fontAlgn="base" hangingPunct="0">
        <a:spcBef>
          <a:spcPct val="0"/>
        </a:spcBef>
        <a:spcAft>
          <a:spcPct val="0"/>
        </a:spcAft>
        <a:defRPr sz="2800" b="1">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S PGothic" panose="020B0600070205080204" pitchFamily="34" charset="-128"/>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ea typeface="MS PGothic" panose="020B0600070205080204" pitchFamily="34" charset="-128"/>
        </a:defRPr>
      </a:lvl2pPr>
      <a:lvl3pPr marL="1030288" indent="-233363"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3pPr>
      <a:lvl4pPr marL="1379538" indent="-2349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4pPr>
      <a:lvl5pPr marL="1712913" indent="-219075"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pic>
        <p:nvPicPr>
          <p:cNvPr id="3082"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3074"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3680"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pic>
        <p:nvPicPr>
          <p:cNvPr id="4106"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4098"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4704"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cs typeface="+mn-cs"/>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pic>
        <p:nvPicPr>
          <p:cNvPr id="5130"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5122"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5728"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3C60C613-998D-4470-9969-D3E2EBDA6D44}" type="slidenum">
              <a:rPr lang="en-US"/>
              <a:pPr>
                <a:defRPr/>
              </a:pPr>
              <a:t>‹#›</a:t>
            </a:fld>
            <a:r>
              <a:rPr lang="en-US" dirty="0"/>
              <a:t>  OF 11</a:t>
            </a:r>
          </a:p>
        </p:txBody>
      </p:sp>
      <p:pic>
        <p:nvPicPr>
          <p:cNvPr id="10244"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0245"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785" r:id="rId1"/>
    <p:sldLayoutId id="2147489786" r:id="rId2"/>
    <p:sldLayoutId id="2147489787" r:id="rId3"/>
    <p:sldLayoutId id="2147489788" r:id="rId4"/>
    <p:sldLayoutId id="2147489789" r:id="rId5"/>
    <p:sldLayoutId id="2147489790" r:id="rId6"/>
    <p:sldLayoutId id="2147489791" r:id="rId7"/>
    <p:sldLayoutId id="2147489792" r:id="rId8"/>
    <p:sldLayoutId id="2147489793" r:id="rId9"/>
    <p:sldLayoutId id="2147489794" r:id="rId10"/>
    <p:sldLayoutId id="2147489795"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cs typeface="+mn-cs"/>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pic>
        <p:nvPicPr>
          <p:cNvPr id="6154"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6146"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6752"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8D89197D-2618-49B1-BE7E-833EB34324B6}" type="slidenum">
              <a:rPr lang="en-US"/>
              <a:pPr>
                <a:defRPr/>
              </a:pPr>
              <a:t>‹#›</a:t>
            </a:fld>
            <a:r>
              <a:rPr lang="en-US" dirty="0"/>
              <a:t>  OF 11</a:t>
            </a:r>
          </a:p>
        </p:txBody>
      </p:sp>
      <p:pic>
        <p:nvPicPr>
          <p:cNvPr id="12292"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2293"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796" r:id="rId1"/>
    <p:sldLayoutId id="2147489797" r:id="rId2"/>
    <p:sldLayoutId id="2147489798" r:id="rId3"/>
    <p:sldLayoutId id="2147489799" r:id="rId4"/>
    <p:sldLayoutId id="2147489800" r:id="rId5"/>
    <p:sldLayoutId id="2147489801" r:id="rId6"/>
    <p:sldLayoutId id="2147489802" r:id="rId7"/>
    <p:sldLayoutId id="2147489803" r:id="rId8"/>
    <p:sldLayoutId id="2147489804" r:id="rId9"/>
    <p:sldLayoutId id="2147489805" r:id="rId10"/>
    <p:sldLayoutId id="2147489806"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image" Target="../media/image32.png"/></Relationships>
</file>

<file path=ppt/slides/_rels/slide11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gif"/></Relationships>
</file>

<file path=ppt/slides/_rels/slide4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5.jpg"/><Relationship Id="rId7"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eg"/><Relationship Id="rId10" Type="http://schemas.openxmlformats.org/officeDocument/2006/relationships/image" Target="../media/image56.jpg"/><Relationship Id="rId4" Type="http://schemas.openxmlformats.org/officeDocument/2006/relationships/image" Target="../media/image64.jpeg"/><Relationship Id="rId9"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1.jpg"/><Relationship Id="rId7"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jpg"/><Relationship Id="rId5" Type="http://schemas.openxmlformats.org/officeDocument/2006/relationships/image" Target="../media/image103.jpg"/><Relationship Id="rId10" Type="http://schemas.openxmlformats.org/officeDocument/2006/relationships/image" Target="../media/image108.jpg"/><Relationship Id="rId4" Type="http://schemas.openxmlformats.org/officeDocument/2006/relationships/image" Target="../media/image102.png"/><Relationship Id="rId9" Type="http://schemas.openxmlformats.org/officeDocument/2006/relationships/image" Target="../media/image107.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23.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7.xml"/><Relationship Id="rId4" Type="http://schemas.openxmlformats.org/officeDocument/2006/relationships/image" Target="../media/image127.jpg"/></Relationships>
</file>

<file path=ppt/slides/_rels/slide8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jpeg"/></Relationships>
</file>

<file path=ppt/slides/_rels/slide9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1143000" y="507302"/>
            <a:ext cx="6819900" cy="954107"/>
          </a:xfrm>
          <a:prstGeom prst="rect">
            <a:avLst/>
          </a:prstGeom>
          <a:noFill/>
          <a:ln w="9525">
            <a:noFill/>
            <a:miter lim="800000"/>
            <a:headEnd/>
            <a:tailEnd/>
          </a:ln>
          <a:effectLst/>
        </p:spPr>
        <p:txBody>
          <a:bodyPr wrap="square">
            <a:spAutoFit/>
          </a:bodyPr>
          <a:lstStyle/>
          <a:p>
            <a:pPr algn="ctr">
              <a:spcBef>
                <a:spcPct val="50000"/>
              </a:spcBef>
            </a:pPr>
            <a:r>
              <a:rPr lang="en-US" sz="2800" b="1" dirty="0"/>
              <a:t>PHYSICAL SECURITY OFFICERS (PSO) COURSE</a:t>
            </a:r>
          </a:p>
        </p:txBody>
      </p:sp>
      <p:sp>
        <p:nvSpPr>
          <p:cNvPr id="216067" name="Text Box 3"/>
          <p:cNvSpPr txBox="1">
            <a:spLocks noChangeArrowheads="1"/>
          </p:cNvSpPr>
          <p:nvPr/>
        </p:nvSpPr>
        <p:spPr bwMode="auto">
          <a:xfrm>
            <a:off x="0" y="4850780"/>
            <a:ext cx="9144000" cy="861774"/>
          </a:xfrm>
          <a:prstGeom prst="rect">
            <a:avLst/>
          </a:prstGeom>
          <a:noFill/>
          <a:ln w="9525">
            <a:noFill/>
            <a:miter lim="800000"/>
            <a:headEnd/>
            <a:tailEnd/>
          </a:ln>
          <a:effectLst/>
        </p:spPr>
        <p:txBody>
          <a:bodyPr>
            <a:spAutoFit/>
          </a:bodyPr>
          <a:lstStyle/>
          <a:p>
            <a:pPr algn="ctr">
              <a:spcBef>
                <a:spcPct val="50000"/>
              </a:spcBef>
            </a:pPr>
            <a:r>
              <a:rPr lang="en-US" sz="2000" b="1" dirty="0"/>
              <a:t>Presented by:</a:t>
            </a:r>
          </a:p>
          <a:p>
            <a:pPr algn="ctr">
              <a:spcBef>
                <a:spcPct val="50000"/>
              </a:spcBef>
            </a:pPr>
            <a:r>
              <a:rPr lang="en-US" sz="2000" b="1" dirty="0"/>
              <a:t>Fort Riley Security Branch</a:t>
            </a:r>
          </a:p>
        </p:txBody>
      </p:sp>
      <p:sp>
        <p:nvSpPr>
          <p:cNvPr id="6" name="TextBox 5"/>
          <p:cNvSpPr txBox="1"/>
          <p:nvPr/>
        </p:nvSpPr>
        <p:spPr>
          <a:xfrm>
            <a:off x="3505200" y="1524000"/>
            <a:ext cx="1905000" cy="400110"/>
          </a:xfrm>
          <a:prstGeom prst="rect">
            <a:avLst/>
          </a:prstGeom>
          <a:noFill/>
        </p:spPr>
        <p:txBody>
          <a:bodyPr wrap="square" rtlCol="0">
            <a:spAutoFit/>
          </a:bodyPr>
          <a:lstStyle/>
          <a:p>
            <a:pPr algn="ctr"/>
            <a:r>
              <a:rPr lang="en-US" sz="2000" b="1" dirty="0"/>
              <a:t>DAY 3</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21" y="1585588"/>
            <a:ext cx="3136179" cy="31410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603005"/>
            <a:ext cx="3352800" cy="3141012"/>
          </a:xfrm>
          <a:prstGeom prst="rect">
            <a:avLst/>
          </a:prstGeom>
        </p:spPr>
      </p:pic>
    </p:spTree>
    <p:extLst>
      <p:ext uri="{BB962C8B-B14F-4D97-AF65-F5344CB8AC3E}">
        <p14:creationId xmlns:p14="http://schemas.microsoft.com/office/powerpoint/2010/main" val="3931443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bwMode="auto">
          <a:xfrm>
            <a:off x="457200" y="1524000"/>
            <a:ext cx="8534400" cy="4525963"/>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buFontTx/>
              <a:buNone/>
            </a:pPr>
            <a:r>
              <a:rPr lang="en-US" sz="2400" dirty="0"/>
              <a:t>Accountability</a:t>
            </a:r>
          </a:p>
          <a:p>
            <a:pPr eaLnBrk="1" hangingPunct="1"/>
            <a:r>
              <a:rPr lang="en-US" sz="1800" dirty="0"/>
              <a:t>Keys will be reconciled at the end of the duty day.</a:t>
            </a:r>
          </a:p>
          <a:p>
            <a:pPr eaLnBrk="1" hangingPunct="1"/>
            <a:r>
              <a:rPr lang="en-US" sz="1800" dirty="0"/>
              <a:t>Inventory by serial number semi-annually.</a:t>
            </a:r>
          </a:p>
          <a:p>
            <a:pPr eaLnBrk="1" hangingPunct="1"/>
            <a:r>
              <a:rPr lang="en-US" sz="1800" dirty="0"/>
              <a:t>Inquiry will be conducted when key is lost or missing.</a:t>
            </a:r>
          </a:p>
          <a:p>
            <a:pPr marL="457200" lvl="1" indent="0" eaLnBrk="1" hangingPunct="1">
              <a:buNone/>
            </a:pPr>
            <a:r>
              <a:rPr lang="en-US" sz="1800" b="1" u="sng" dirty="0"/>
              <a:t>*Padlocks will be replaced or re-cored immediately.</a:t>
            </a:r>
          </a:p>
          <a:p>
            <a:pPr eaLnBrk="1" hangingPunct="1"/>
            <a:r>
              <a:rPr lang="en-US" sz="1900" dirty="0"/>
              <a:t>A key and lock inventory will be maintained which includes a list of all of the following:</a:t>
            </a:r>
          </a:p>
          <a:p>
            <a:pPr lvl="1" eaLnBrk="1" hangingPunct="1"/>
            <a:r>
              <a:rPr lang="en-US" sz="1900" dirty="0"/>
              <a:t>Keys</a:t>
            </a:r>
          </a:p>
          <a:p>
            <a:pPr lvl="1" eaLnBrk="1" hangingPunct="1"/>
            <a:r>
              <a:rPr lang="en-US" sz="1900" dirty="0"/>
              <a:t>Locks</a:t>
            </a:r>
          </a:p>
          <a:p>
            <a:pPr lvl="1" eaLnBrk="1" hangingPunct="1"/>
            <a:r>
              <a:rPr lang="en-US" sz="1900" dirty="0"/>
              <a:t>Key Serial number</a:t>
            </a:r>
          </a:p>
          <a:p>
            <a:pPr lvl="1" eaLnBrk="1" hangingPunct="1"/>
            <a:r>
              <a:rPr lang="en-US" sz="1900" dirty="0"/>
              <a:t>Lock Serial Number</a:t>
            </a:r>
          </a:p>
          <a:p>
            <a:pPr lvl="1" eaLnBrk="1" hangingPunct="1"/>
            <a:r>
              <a:rPr lang="en-US" sz="1900" dirty="0"/>
              <a:t>Location of locks</a:t>
            </a:r>
          </a:p>
          <a:p>
            <a:pPr lvl="1" eaLnBrk="1" hangingPunct="1"/>
            <a:r>
              <a:rPr lang="en-US" sz="1900" dirty="0"/>
              <a:t>Number of keys maintained for each lock</a:t>
            </a:r>
          </a:p>
          <a:p>
            <a:pPr marL="457200" lvl="1" indent="0" eaLnBrk="1" hangingPunct="1">
              <a:buNone/>
            </a:pPr>
            <a:endParaRPr lang="en-US" sz="1800" b="1" u="sng" dirty="0"/>
          </a:p>
        </p:txBody>
      </p:sp>
      <p:sp>
        <p:nvSpPr>
          <p:cNvPr id="5" name="Rectangle 2"/>
          <p:cNvSpPr>
            <a:spLocks noGrp="1" noChangeArrowheads="1"/>
          </p:cNvSpPr>
          <p:nvPr>
            <p:ph type="title"/>
          </p:nvPr>
        </p:nvSpPr>
        <p:spPr>
          <a:xfrm>
            <a:off x="457200" y="457200"/>
            <a:ext cx="8229600" cy="563562"/>
          </a:xfrm>
        </p:spPr>
        <p:txBody>
          <a:bodyPr/>
          <a:lstStyle/>
          <a:p>
            <a:pPr eaLnBrk="1" hangingPunct="1"/>
            <a:r>
              <a:rPr lang="en-US" b="1" dirty="0"/>
              <a:t>Admin Key Control</a:t>
            </a:r>
          </a:p>
        </p:txBody>
      </p:sp>
    </p:spTree>
    <p:extLst>
      <p:ext uri="{BB962C8B-B14F-4D97-AF65-F5344CB8AC3E}">
        <p14:creationId xmlns:p14="http://schemas.microsoft.com/office/powerpoint/2010/main" val="10427171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7772400" cy="4953000"/>
          </a:xfrm>
        </p:spPr>
        <p:txBody>
          <a:bodyPr>
            <a:normAutofit/>
          </a:bodyPr>
          <a:lstStyle/>
          <a:p>
            <a:pPr marL="385763" indent="-385763">
              <a:lnSpc>
                <a:spcPct val="150000"/>
              </a:lnSpc>
              <a:buFont typeface="+mj-lt"/>
              <a:buAutoNum type="arabicPeriod"/>
            </a:pPr>
            <a:r>
              <a:rPr lang="en-US" sz="2000" dirty="0"/>
              <a:t>Complete your Command Screening (DA Form 7281)</a:t>
            </a:r>
          </a:p>
          <a:p>
            <a:pPr marL="385763" indent="-385763">
              <a:lnSpc>
                <a:spcPct val="150000"/>
              </a:lnSpc>
              <a:buFont typeface="+mj-lt"/>
              <a:buAutoNum type="arabicPeriod"/>
            </a:pPr>
            <a:r>
              <a:rPr lang="en-US" sz="2000" dirty="0"/>
              <a:t>Obtain your updated Unaccompanied Access Roster</a:t>
            </a:r>
          </a:p>
          <a:p>
            <a:pPr marL="385763" indent="-385763">
              <a:lnSpc>
                <a:spcPct val="150000"/>
              </a:lnSpc>
              <a:buFont typeface="+mj-lt"/>
              <a:buAutoNum type="arabicPeriod"/>
            </a:pPr>
            <a:r>
              <a:rPr lang="en-US" sz="2000" dirty="0"/>
              <a:t>Bring the completed documents to ICIDS PIC/PIN Office located in BLDG 221</a:t>
            </a:r>
          </a:p>
          <a:p>
            <a:pPr marL="385763" indent="-385763">
              <a:lnSpc>
                <a:spcPct val="150000"/>
              </a:lnSpc>
              <a:buFont typeface="+mj-lt"/>
              <a:buAutoNum type="arabicPeriod"/>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r>
              <a:rPr lang="en-US" sz="2000" dirty="0"/>
              <a:t>Numbers are issued daily from 0800 – 1600 in </a:t>
            </a:r>
            <a:r>
              <a:rPr lang="en-US" sz="2000" dirty="0" err="1"/>
              <a:t>Bldg</a:t>
            </a:r>
            <a:r>
              <a:rPr lang="en-US" sz="2000" dirty="0"/>
              <a:t> 221</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pic>
        <p:nvPicPr>
          <p:cNvPr id="8" name="Picture 7"/>
          <p:cNvPicPr>
            <a:picLocks noChangeAspect="1"/>
          </p:cNvPicPr>
          <p:nvPr/>
        </p:nvPicPr>
        <p:blipFill>
          <a:blip r:embed="rId3"/>
          <a:stretch>
            <a:fillRect/>
          </a:stretch>
        </p:blipFill>
        <p:spPr>
          <a:xfrm>
            <a:off x="3886200" y="2971800"/>
            <a:ext cx="4191000" cy="2678404"/>
          </a:xfrm>
          <a:prstGeom prst="rect">
            <a:avLst/>
          </a:prstGeom>
        </p:spPr>
      </p:pic>
      <p:sp>
        <p:nvSpPr>
          <p:cNvPr id="9" name="Oval 8"/>
          <p:cNvSpPr/>
          <p:nvPr/>
        </p:nvSpPr>
        <p:spPr>
          <a:xfrm>
            <a:off x="4149636" y="3394164"/>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67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1"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3" cstate="print"/>
          <a:srcRect l="3125" t="14516" r="3125" b="50000"/>
          <a:stretch>
            <a:fillRect/>
          </a:stretch>
        </p:blipFill>
        <p:spPr bwMode="auto">
          <a:xfrm>
            <a:off x="152400" y="1655921"/>
            <a:ext cx="8915400" cy="2451735"/>
          </a:xfrm>
          <a:prstGeom prst="rect">
            <a:avLst/>
          </a:prstGeom>
          <a:noFill/>
          <a:ln w="9525">
            <a:noFill/>
            <a:miter lim="800000"/>
            <a:headEnd/>
            <a:tailEnd/>
          </a:ln>
        </p:spPr>
      </p:pic>
      <p:pic>
        <p:nvPicPr>
          <p:cNvPr id="576516" name="Picture 4"/>
          <p:cNvPicPr>
            <a:picLocks noChangeAspect="1" noChangeArrowheads="1"/>
          </p:cNvPicPr>
          <p:nvPr/>
        </p:nvPicPr>
        <p:blipFill>
          <a:blip r:embed="rId4" cstate="print"/>
          <a:srcRect l="7031" t="75807" r="25781" b="14516"/>
          <a:stretch>
            <a:fillRect/>
          </a:stretch>
        </p:blipFill>
        <p:spPr bwMode="auto">
          <a:xfrm>
            <a:off x="304800" y="5029200"/>
            <a:ext cx="8534400" cy="893763"/>
          </a:xfrm>
          <a:prstGeom prst="rect">
            <a:avLst/>
          </a:prstGeom>
          <a:noFill/>
          <a:ln w="9525">
            <a:noFill/>
            <a:miter lim="800000"/>
            <a:headEnd/>
            <a:tailEnd/>
          </a:ln>
        </p:spPr>
      </p:pic>
      <p:sp>
        <p:nvSpPr>
          <p:cNvPr id="82949" name="Text Box 5"/>
          <p:cNvSpPr txBox="1">
            <a:spLocks noChangeArrowheads="1"/>
          </p:cNvSpPr>
          <p:nvPr/>
        </p:nvSpPr>
        <p:spPr bwMode="auto">
          <a:xfrm>
            <a:off x="5246875" y="2174597"/>
            <a:ext cx="2859694" cy="307777"/>
          </a:xfrm>
          <a:prstGeom prst="rect">
            <a:avLst/>
          </a:prstGeom>
          <a:noFill/>
          <a:ln w="9525">
            <a:noFill/>
            <a:miter lim="800000"/>
            <a:headEnd/>
            <a:tailEnd/>
          </a:ln>
        </p:spPr>
        <p:txBody>
          <a:bodyPr wrap="none">
            <a:spAutoFit/>
          </a:bodyPr>
          <a:lstStyle/>
          <a:p>
            <a:r>
              <a:rPr lang="en-US" sz="1400" dirty="0"/>
              <a:t>A CO, 123rd CSSB/ FORT RILEY</a:t>
            </a:r>
          </a:p>
        </p:txBody>
      </p:sp>
      <p:sp>
        <p:nvSpPr>
          <p:cNvPr id="576518" name="Text Box 6"/>
          <p:cNvSpPr txBox="1">
            <a:spLocks noChangeArrowheads="1"/>
          </p:cNvSpPr>
          <p:nvPr/>
        </p:nvSpPr>
        <p:spPr bwMode="auto">
          <a:xfrm>
            <a:off x="200933" y="3314283"/>
            <a:ext cx="1438214" cy="338554"/>
          </a:xfrm>
          <a:prstGeom prst="rect">
            <a:avLst/>
          </a:prstGeom>
          <a:noFill/>
          <a:ln w="9525">
            <a:noFill/>
            <a:miter lim="800000"/>
            <a:headEnd/>
            <a:tailEnd/>
          </a:ln>
        </p:spPr>
        <p:txBody>
          <a:bodyPr wrap="none">
            <a:spAutoFit/>
          </a:bodyPr>
          <a:lstStyle/>
          <a:p>
            <a:r>
              <a:rPr lang="en-US" sz="1600" dirty="0"/>
              <a:t>BLDG 7803-1</a:t>
            </a:r>
          </a:p>
        </p:txBody>
      </p:sp>
      <p:sp>
        <p:nvSpPr>
          <p:cNvPr id="576519" name="Text Box 7"/>
          <p:cNvSpPr txBox="1">
            <a:spLocks noChangeArrowheads="1"/>
          </p:cNvSpPr>
          <p:nvPr/>
        </p:nvSpPr>
        <p:spPr bwMode="auto">
          <a:xfrm>
            <a:off x="1946275" y="3298430"/>
            <a:ext cx="311150" cy="366712"/>
          </a:xfrm>
          <a:prstGeom prst="rect">
            <a:avLst/>
          </a:prstGeom>
          <a:noFill/>
          <a:ln w="9525">
            <a:noFill/>
            <a:miter lim="800000"/>
            <a:headEnd/>
            <a:tailEnd/>
          </a:ln>
        </p:spPr>
        <p:txBody>
          <a:bodyPr wrap="none">
            <a:spAutoFit/>
          </a:bodyPr>
          <a:lstStyle/>
          <a:p>
            <a:r>
              <a:rPr lang="en-US" dirty="0"/>
              <a:t>4</a:t>
            </a:r>
          </a:p>
        </p:txBody>
      </p:sp>
      <p:sp>
        <p:nvSpPr>
          <p:cNvPr id="576520" name="Rectangle 8"/>
          <p:cNvSpPr>
            <a:spLocks noChangeArrowheads="1"/>
          </p:cNvSpPr>
          <p:nvPr/>
        </p:nvSpPr>
        <p:spPr bwMode="auto">
          <a:xfrm>
            <a:off x="6019800" y="5072063"/>
            <a:ext cx="685800" cy="228600"/>
          </a:xfrm>
          <a:prstGeom prst="rect">
            <a:avLst/>
          </a:prstGeom>
          <a:solidFill>
            <a:srgbClr val="FFFF00">
              <a:alpha val="25098"/>
            </a:srgbClr>
          </a:solidFill>
          <a:ln w="9525">
            <a:solidFill>
              <a:schemeClr val="tx1"/>
            </a:solidFill>
            <a:miter lim="800000"/>
            <a:headEnd/>
            <a:tailEnd/>
          </a:ln>
        </p:spPr>
        <p:txBody>
          <a:bodyPr wrap="none" anchor="ctr"/>
          <a:lstStyle/>
          <a:p>
            <a:endParaRPr lang="en-US"/>
          </a:p>
        </p:txBody>
      </p:sp>
      <p:sp>
        <p:nvSpPr>
          <p:cNvPr id="576521" name="Text Box 9"/>
          <p:cNvSpPr txBox="1">
            <a:spLocks noChangeArrowheads="1"/>
          </p:cNvSpPr>
          <p:nvPr/>
        </p:nvSpPr>
        <p:spPr bwMode="auto">
          <a:xfrm>
            <a:off x="2374665" y="3400420"/>
            <a:ext cx="652743" cy="230832"/>
          </a:xfrm>
          <a:prstGeom prst="rect">
            <a:avLst/>
          </a:prstGeom>
          <a:noFill/>
          <a:ln w="9525">
            <a:noFill/>
            <a:miter lim="800000"/>
            <a:headEnd/>
            <a:tailEnd/>
          </a:ln>
        </p:spPr>
        <p:txBody>
          <a:bodyPr wrap="none">
            <a:spAutoFit/>
          </a:bodyPr>
          <a:lstStyle/>
          <a:p>
            <a:r>
              <a:rPr lang="en-US" sz="900" dirty="0"/>
              <a:t>23 Jul 16</a:t>
            </a:r>
          </a:p>
        </p:txBody>
      </p:sp>
      <p:sp>
        <p:nvSpPr>
          <p:cNvPr id="576522" name="Text Box 10"/>
          <p:cNvSpPr txBox="1">
            <a:spLocks noChangeArrowheads="1"/>
          </p:cNvSpPr>
          <p:nvPr/>
        </p:nvSpPr>
        <p:spPr bwMode="auto">
          <a:xfrm>
            <a:off x="3050427" y="3389666"/>
            <a:ext cx="466794" cy="246221"/>
          </a:xfrm>
          <a:prstGeom prst="rect">
            <a:avLst/>
          </a:prstGeom>
          <a:noFill/>
          <a:ln w="9525">
            <a:noFill/>
            <a:miter lim="800000"/>
            <a:headEnd/>
            <a:tailEnd/>
          </a:ln>
        </p:spPr>
        <p:txBody>
          <a:bodyPr wrap="none">
            <a:spAutoFit/>
          </a:bodyPr>
          <a:lstStyle/>
          <a:p>
            <a:r>
              <a:rPr lang="en-US" sz="1000" dirty="0"/>
              <a:t>1003</a:t>
            </a:r>
          </a:p>
        </p:txBody>
      </p:sp>
      <p:sp>
        <p:nvSpPr>
          <p:cNvPr id="576523" name="Text Box 11"/>
          <p:cNvSpPr txBox="1">
            <a:spLocks noChangeArrowheads="1"/>
          </p:cNvSpPr>
          <p:nvPr/>
        </p:nvSpPr>
        <p:spPr bwMode="auto">
          <a:xfrm>
            <a:off x="3624263" y="3367880"/>
            <a:ext cx="463550" cy="244475"/>
          </a:xfrm>
          <a:prstGeom prst="rect">
            <a:avLst/>
          </a:prstGeom>
          <a:noFill/>
          <a:ln w="9525">
            <a:noFill/>
            <a:miter lim="800000"/>
            <a:headEnd/>
            <a:tailEnd/>
          </a:ln>
        </p:spPr>
        <p:txBody>
          <a:bodyPr wrap="none">
            <a:spAutoFit/>
          </a:bodyPr>
          <a:lstStyle/>
          <a:p>
            <a:r>
              <a:rPr lang="en-US" sz="1000" dirty="0"/>
              <a:t>1013</a:t>
            </a:r>
          </a:p>
        </p:txBody>
      </p:sp>
      <p:sp>
        <p:nvSpPr>
          <p:cNvPr id="576524" name="Text Box 12"/>
          <p:cNvSpPr txBox="1">
            <a:spLocks noChangeArrowheads="1"/>
          </p:cNvSpPr>
          <p:nvPr/>
        </p:nvSpPr>
        <p:spPr bwMode="auto">
          <a:xfrm>
            <a:off x="4250531" y="3388518"/>
            <a:ext cx="452438" cy="244475"/>
          </a:xfrm>
          <a:prstGeom prst="rect">
            <a:avLst/>
          </a:prstGeom>
          <a:noFill/>
          <a:ln w="9525">
            <a:noFill/>
            <a:miter lim="800000"/>
            <a:headEnd/>
            <a:tailEnd/>
          </a:ln>
        </p:spPr>
        <p:txBody>
          <a:bodyPr wrap="none">
            <a:spAutoFit/>
          </a:bodyPr>
          <a:lstStyle/>
          <a:p>
            <a:r>
              <a:rPr lang="en-US" sz="1000" dirty="0"/>
              <a:t>HOT</a:t>
            </a:r>
          </a:p>
        </p:txBody>
      </p:sp>
      <p:sp>
        <p:nvSpPr>
          <p:cNvPr id="576525" name="Text Box 13"/>
          <p:cNvSpPr txBox="1">
            <a:spLocks noChangeArrowheads="1"/>
          </p:cNvSpPr>
          <p:nvPr/>
        </p:nvSpPr>
        <p:spPr bwMode="auto">
          <a:xfrm>
            <a:off x="4839547" y="3206749"/>
            <a:ext cx="1430337" cy="396875"/>
          </a:xfrm>
          <a:prstGeom prst="rect">
            <a:avLst/>
          </a:prstGeom>
          <a:noFill/>
          <a:ln w="9525">
            <a:noFill/>
            <a:miter lim="800000"/>
            <a:headEnd/>
            <a:tailEnd/>
          </a:ln>
        </p:spPr>
        <p:txBody>
          <a:bodyPr wrap="none">
            <a:spAutoFit/>
          </a:bodyPr>
          <a:lstStyle/>
          <a:p>
            <a:r>
              <a:rPr lang="en-US" sz="1000" dirty="0"/>
              <a:t>Monthly Test</a:t>
            </a:r>
          </a:p>
          <a:p>
            <a:r>
              <a:rPr lang="en-US" sz="1000" dirty="0"/>
              <a:t>Called Alarms Monitor</a:t>
            </a:r>
          </a:p>
        </p:txBody>
      </p:sp>
      <p:sp>
        <p:nvSpPr>
          <p:cNvPr id="576526" name="Text Box 14"/>
          <p:cNvSpPr txBox="1">
            <a:spLocks noChangeArrowheads="1"/>
          </p:cNvSpPr>
          <p:nvPr/>
        </p:nvSpPr>
        <p:spPr bwMode="auto">
          <a:xfrm>
            <a:off x="8312188" y="3194383"/>
            <a:ext cx="516488" cy="461665"/>
          </a:xfrm>
          <a:prstGeom prst="rect">
            <a:avLst/>
          </a:prstGeom>
          <a:noFill/>
          <a:ln w="9525">
            <a:noFill/>
            <a:miter lim="800000"/>
            <a:headEnd/>
            <a:tailEnd/>
          </a:ln>
        </p:spPr>
        <p:txBody>
          <a:bodyPr wrap="none">
            <a:spAutoFit/>
          </a:bodyPr>
          <a:lstStyle/>
          <a:p>
            <a:r>
              <a:rPr lang="en-US" sz="1200" b="1" dirty="0">
                <a:latin typeface="+mn-lt"/>
              </a:rPr>
              <a:t>RAB</a:t>
            </a:r>
          </a:p>
          <a:p>
            <a:r>
              <a:rPr lang="en-US" sz="1200" b="1" dirty="0">
                <a:latin typeface="+mn-lt"/>
              </a:rPr>
              <a:t>JDA</a:t>
            </a:r>
          </a:p>
        </p:txBody>
      </p:sp>
      <p:sp>
        <p:nvSpPr>
          <p:cNvPr id="576527" name="Line 15"/>
          <p:cNvSpPr>
            <a:spLocks noChangeShapeType="1"/>
          </p:cNvSpPr>
          <p:nvPr/>
        </p:nvSpPr>
        <p:spPr bwMode="auto">
          <a:xfrm flipV="1">
            <a:off x="1066800" y="3581400"/>
            <a:ext cx="20638" cy="1066800"/>
          </a:xfrm>
          <a:prstGeom prst="line">
            <a:avLst/>
          </a:prstGeom>
          <a:noFill/>
          <a:ln w="28575">
            <a:solidFill>
              <a:schemeClr val="tx1"/>
            </a:solidFill>
            <a:round/>
            <a:headEnd/>
            <a:tailEnd type="triangle" w="med" len="med"/>
          </a:ln>
        </p:spPr>
        <p:txBody>
          <a:bodyPr/>
          <a:lstStyle/>
          <a:p>
            <a:endParaRPr lang="en-US"/>
          </a:p>
        </p:txBody>
      </p:sp>
      <p:sp>
        <p:nvSpPr>
          <p:cNvPr id="576528" name="Text Box 16"/>
          <p:cNvSpPr txBox="1">
            <a:spLocks noChangeArrowheads="1"/>
          </p:cNvSpPr>
          <p:nvPr/>
        </p:nvSpPr>
        <p:spPr bwMode="auto">
          <a:xfrm>
            <a:off x="202125" y="4648200"/>
            <a:ext cx="1830950" cy="461665"/>
          </a:xfrm>
          <a:prstGeom prst="rect">
            <a:avLst/>
          </a:prstGeom>
          <a:noFill/>
          <a:ln w="9525">
            <a:noFill/>
            <a:miter lim="800000"/>
            <a:headEnd/>
            <a:tailEnd/>
          </a:ln>
        </p:spPr>
        <p:txBody>
          <a:bodyPr wrap="none">
            <a:spAutoFit/>
          </a:bodyPr>
          <a:lstStyle/>
          <a:p>
            <a:pPr algn="ctr"/>
            <a:r>
              <a:rPr lang="en-US" sz="1200" dirty="0"/>
              <a:t>Enter </a:t>
            </a:r>
            <a:r>
              <a:rPr lang="en-US" sz="1200" dirty="0" err="1"/>
              <a:t>Bldg</a:t>
            </a:r>
            <a:r>
              <a:rPr lang="en-US" sz="1200" dirty="0"/>
              <a:t> Number and </a:t>
            </a:r>
          </a:p>
          <a:p>
            <a:pPr algn="ctr"/>
            <a:r>
              <a:rPr lang="en-US" sz="1200" dirty="0"/>
              <a:t>“Room” Number</a:t>
            </a:r>
          </a:p>
        </p:txBody>
      </p:sp>
      <p:sp>
        <p:nvSpPr>
          <p:cNvPr id="576529" name="Line 17"/>
          <p:cNvSpPr>
            <a:spLocks noChangeShapeType="1"/>
          </p:cNvSpPr>
          <p:nvPr/>
        </p:nvSpPr>
        <p:spPr bwMode="auto">
          <a:xfrm flipH="1" flipV="1">
            <a:off x="2159000" y="3652837"/>
            <a:ext cx="3784600" cy="1376363"/>
          </a:xfrm>
          <a:prstGeom prst="line">
            <a:avLst/>
          </a:prstGeom>
          <a:noFill/>
          <a:ln w="31750">
            <a:solidFill>
              <a:schemeClr val="tx1"/>
            </a:solidFill>
            <a:round/>
            <a:headEnd/>
            <a:tailEnd type="triangle" w="med" len="med"/>
          </a:ln>
        </p:spPr>
        <p:txBody>
          <a:bodyPr/>
          <a:lstStyle/>
          <a:p>
            <a:endParaRPr lang="en-US"/>
          </a:p>
        </p:txBody>
      </p:sp>
      <p:sp>
        <p:nvSpPr>
          <p:cNvPr id="576530" name="Text Box 18"/>
          <p:cNvSpPr txBox="1">
            <a:spLocks noChangeArrowheads="1"/>
          </p:cNvSpPr>
          <p:nvPr/>
        </p:nvSpPr>
        <p:spPr bwMode="auto">
          <a:xfrm>
            <a:off x="2133600" y="4648200"/>
            <a:ext cx="944563" cy="274638"/>
          </a:xfrm>
          <a:prstGeom prst="rect">
            <a:avLst/>
          </a:prstGeom>
          <a:noFill/>
          <a:ln w="9525">
            <a:noFill/>
            <a:miter lim="800000"/>
            <a:headEnd/>
            <a:tailEnd/>
          </a:ln>
        </p:spPr>
        <p:txBody>
          <a:bodyPr wrap="none">
            <a:spAutoFit/>
          </a:bodyPr>
          <a:lstStyle/>
          <a:p>
            <a:r>
              <a:rPr lang="en-US" sz="1200" dirty="0"/>
              <a:t>Enter Date</a:t>
            </a:r>
          </a:p>
        </p:txBody>
      </p:sp>
      <p:sp>
        <p:nvSpPr>
          <p:cNvPr id="576531" name="Line 19"/>
          <p:cNvSpPr>
            <a:spLocks noChangeShapeType="1"/>
          </p:cNvSpPr>
          <p:nvPr/>
        </p:nvSpPr>
        <p:spPr bwMode="auto">
          <a:xfrm flipV="1">
            <a:off x="2438399" y="3631252"/>
            <a:ext cx="171451" cy="864548"/>
          </a:xfrm>
          <a:prstGeom prst="line">
            <a:avLst/>
          </a:prstGeom>
          <a:noFill/>
          <a:ln w="31750">
            <a:solidFill>
              <a:schemeClr val="tx1"/>
            </a:solidFill>
            <a:round/>
            <a:headEnd/>
            <a:tailEnd type="triangle" w="med" len="med"/>
          </a:ln>
        </p:spPr>
        <p:txBody>
          <a:bodyPr/>
          <a:lstStyle/>
          <a:p>
            <a:endParaRPr lang="en-US"/>
          </a:p>
        </p:txBody>
      </p:sp>
      <p:sp>
        <p:nvSpPr>
          <p:cNvPr id="576532" name="Text Box 20"/>
          <p:cNvSpPr txBox="1">
            <a:spLocks noChangeArrowheads="1"/>
          </p:cNvSpPr>
          <p:nvPr/>
        </p:nvSpPr>
        <p:spPr bwMode="auto">
          <a:xfrm>
            <a:off x="3200400" y="4572000"/>
            <a:ext cx="1218603" cy="461665"/>
          </a:xfrm>
          <a:prstGeom prst="rect">
            <a:avLst/>
          </a:prstGeom>
          <a:noFill/>
          <a:ln w="9525">
            <a:noFill/>
            <a:miter lim="800000"/>
            <a:headEnd/>
            <a:tailEnd/>
          </a:ln>
        </p:spPr>
        <p:txBody>
          <a:bodyPr wrap="none">
            <a:spAutoFit/>
          </a:bodyPr>
          <a:lstStyle/>
          <a:p>
            <a:r>
              <a:rPr lang="en-US" sz="1200" dirty="0"/>
              <a:t>Enter Start and</a:t>
            </a:r>
          </a:p>
          <a:p>
            <a:r>
              <a:rPr lang="en-US" sz="1200" dirty="0"/>
              <a:t>Stop Time</a:t>
            </a:r>
          </a:p>
        </p:txBody>
      </p:sp>
      <p:sp>
        <p:nvSpPr>
          <p:cNvPr id="576533" name="Line 21"/>
          <p:cNvSpPr>
            <a:spLocks noChangeShapeType="1"/>
          </p:cNvSpPr>
          <p:nvPr/>
        </p:nvSpPr>
        <p:spPr bwMode="auto">
          <a:xfrm flipH="1" flipV="1">
            <a:off x="3330510" y="3581400"/>
            <a:ext cx="174689" cy="990600"/>
          </a:xfrm>
          <a:prstGeom prst="line">
            <a:avLst/>
          </a:prstGeom>
          <a:noFill/>
          <a:ln w="31750">
            <a:solidFill>
              <a:schemeClr val="tx1"/>
            </a:solidFill>
            <a:round/>
            <a:headEnd/>
            <a:tailEnd type="triangle" w="med" len="med"/>
          </a:ln>
        </p:spPr>
        <p:txBody>
          <a:bodyPr/>
          <a:lstStyle/>
          <a:p>
            <a:endParaRPr lang="en-US"/>
          </a:p>
        </p:txBody>
      </p:sp>
      <p:sp>
        <p:nvSpPr>
          <p:cNvPr id="576534" name="Line 22"/>
          <p:cNvSpPr>
            <a:spLocks noChangeShapeType="1"/>
          </p:cNvSpPr>
          <p:nvPr/>
        </p:nvSpPr>
        <p:spPr bwMode="auto">
          <a:xfrm flipV="1">
            <a:off x="3810000" y="3629305"/>
            <a:ext cx="44450" cy="942695"/>
          </a:xfrm>
          <a:prstGeom prst="line">
            <a:avLst/>
          </a:prstGeom>
          <a:noFill/>
          <a:ln w="31750">
            <a:solidFill>
              <a:schemeClr val="tx1"/>
            </a:solidFill>
            <a:round/>
            <a:headEnd/>
            <a:tailEnd type="triangle" w="med" len="med"/>
          </a:ln>
        </p:spPr>
        <p:txBody>
          <a:bodyPr/>
          <a:lstStyle/>
          <a:p>
            <a:endParaRPr lang="en-US"/>
          </a:p>
        </p:txBody>
      </p:sp>
      <p:sp>
        <p:nvSpPr>
          <p:cNvPr id="576535" name="Text Box 23"/>
          <p:cNvSpPr txBox="1">
            <a:spLocks noChangeArrowheads="1"/>
          </p:cNvSpPr>
          <p:nvPr/>
        </p:nvSpPr>
        <p:spPr bwMode="auto">
          <a:xfrm>
            <a:off x="4648200" y="4572000"/>
            <a:ext cx="1216025" cy="457200"/>
          </a:xfrm>
          <a:prstGeom prst="rect">
            <a:avLst/>
          </a:prstGeom>
          <a:noFill/>
          <a:ln w="9525">
            <a:noFill/>
            <a:miter lim="800000"/>
            <a:headEnd/>
            <a:tailEnd/>
          </a:ln>
        </p:spPr>
        <p:txBody>
          <a:bodyPr wrap="none">
            <a:spAutoFit/>
          </a:bodyPr>
          <a:lstStyle/>
          <a:p>
            <a:r>
              <a:rPr lang="en-US" sz="1200" dirty="0"/>
              <a:t>Enter Weather</a:t>
            </a:r>
          </a:p>
          <a:p>
            <a:r>
              <a:rPr lang="en-US" sz="1200" dirty="0"/>
              <a:t>Conditions</a:t>
            </a:r>
          </a:p>
        </p:txBody>
      </p:sp>
      <p:sp>
        <p:nvSpPr>
          <p:cNvPr id="576536" name="Line 24"/>
          <p:cNvSpPr>
            <a:spLocks noChangeShapeType="1"/>
          </p:cNvSpPr>
          <p:nvPr/>
        </p:nvSpPr>
        <p:spPr bwMode="auto">
          <a:xfrm flipH="1" flipV="1">
            <a:off x="4552950" y="3612355"/>
            <a:ext cx="476250" cy="1035845"/>
          </a:xfrm>
          <a:prstGeom prst="line">
            <a:avLst/>
          </a:prstGeom>
          <a:noFill/>
          <a:ln w="31750">
            <a:solidFill>
              <a:schemeClr val="tx1"/>
            </a:solidFill>
            <a:round/>
            <a:headEnd/>
            <a:tailEnd type="triangle" w="med" len="med"/>
          </a:ln>
        </p:spPr>
        <p:txBody>
          <a:bodyPr/>
          <a:lstStyle/>
          <a:p>
            <a:endParaRPr lang="en-US"/>
          </a:p>
        </p:txBody>
      </p:sp>
      <p:sp>
        <p:nvSpPr>
          <p:cNvPr id="576537" name="Text Box 25"/>
          <p:cNvSpPr txBox="1">
            <a:spLocks noChangeArrowheads="1"/>
          </p:cNvSpPr>
          <p:nvPr/>
        </p:nvSpPr>
        <p:spPr bwMode="auto">
          <a:xfrm>
            <a:off x="5901282" y="4419600"/>
            <a:ext cx="1253035" cy="461665"/>
          </a:xfrm>
          <a:prstGeom prst="rect">
            <a:avLst/>
          </a:prstGeom>
          <a:noFill/>
          <a:ln w="9525">
            <a:noFill/>
            <a:miter lim="800000"/>
            <a:headEnd/>
            <a:tailEnd/>
          </a:ln>
        </p:spPr>
        <p:txBody>
          <a:bodyPr wrap="none">
            <a:spAutoFit/>
          </a:bodyPr>
          <a:lstStyle/>
          <a:p>
            <a:pPr algn="ctr"/>
            <a:r>
              <a:rPr lang="en-US" sz="1200" dirty="0"/>
              <a:t>Enter What You</a:t>
            </a:r>
          </a:p>
          <a:p>
            <a:pPr algn="ctr"/>
            <a:r>
              <a:rPr lang="en-US" sz="1200" dirty="0"/>
              <a:t>Did</a:t>
            </a:r>
          </a:p>
        </p:txBody>
      </p:sp>
      <p:sp>
        <p:nvSpPr>
          <p:cNvPr id="576538" name="Line 26"/>
          <p:cNvSpPr>
            <a:spLocks noChangeShapeType="1"/>
          </p:cNvSpPr>
          <p:nvPr/>
        </p:nvSpPr>
        <p:spPr bwMode="auto">
          <a:xfrm flipH="1" flipV="1">
            <a:off x="5803221" y="3581400"/>
            <a:ext cx="445179" cy="838200"/>
          </a:xfrm>
          <a:prstGeom prst="line">
            <a:avLst/>
          </a:prstGeom>
          <a:noFill/>
          <a:ln w="31750">
            <a:solidFill>
              <a:schemeClr val="tx1"/>
            </a:solidFill>
            <a:round/>
            <a:headEnd/>
            <a:tailEnd type="triangle" w="med" len="med"/>
          </a:ln>
        </p:spPr>
        <p:txBody>
          <a:bodyPr/>
          <a:lstStyle/>
          <a:p>
            <a:endParaRPr lang="en-US"/>
          </a:p>
        </p:txBody>
      </p:sp>
      <p:sp>
        <p:nvSpPr>
          <p:cNvPr id="576539" name="Text Box 27"/>
          <p:cNvSpPr txBox="1">
            <a:spLocks noChangeArrowheads="1"/>
          </p:cNvSpPr>
          <p:nvPr/>
        </p:nvSpPr>
        <p:spPr bwMode="auto">
          <a:xfrm>
            <a:off x="7370630" y="4343400"/>
            <a:ext cx="1471878" cy="646331"/>
          </a:xfrm>
          <a:prstGeom prst="rect">
            <a:avLst/>
          </a:prstGeom>
          <a:noFill/>
          <a:ln w="9525">
            <a:noFill/>
            <a:miter lim="800000"/>
            <a:headEnd/>
            <a:tailEnd/>
          </a:ln>
        </p:spPr>
        <p:txBody>
          <a:bodyPr wrap="none">
            <a:spAutoFit/>
          </a:bodyPr>
          <a:lstStyle/>
          <a:p>
            <a:pPr algn="ctr"/>
            <a:r>
              <a:rPr lang="en-US" sz="1200" dirty="0"/>
              <a:t>Enter Alarms</a:t>
            </a:r>
          </a:p>
          <a:p>
            <a:pPr algn="ctr"/>
            <a:r>
              <a:rPr lang="en-US" sz="1200" dirty="0"/>
              <a:t>Monitor Initials and</a:t>
            </a:r>
          </a:p>
          <a:p>
            <a:pPr algn="ctr"/>
            <a:r>
              <a:rPr lang="en-US" sz="1200" dirty="0"/>
              <a:t>Your Initials</a:t>
            </a:r>
          </a:p>
        </p:txBody>
      </p:sp>
      <p:sp>
        <p:nvSpPr>
          <p:cNvPr id="576540" name="Line 28"/>
          <p:cNvSpPr>
            <a:spLocks noChangeShapeType="1"/>
          </p:cNvSpPr>
          <p:nvPr/>
        </p:nvSpPr>
        <p:spPr bwMode="auto">
          <a:xfrm flipV="1">
            <a:off x="8229599" y="3581400"/>
            <a:ext cx="169079" cy="762000"/>
          </a:xfrm>
          <a:prstGeom prst="line">
            <a:avLst/>
          </a:prstGeom>
          <a:noFill/>
          <a:ln w="31750">
            <a:solidFill>
              <a:schemeClr val="tx1"/>
            </a:solidFill>
            <a:round/>
            <a:headEnd/>
            <a:tailEnd type="triangle" w="med" len="med"/>
          </a:ln>
        </p:spPr>
        <p:txBody>
          <a:bodyPr/>
          <a:lstStyle/>
          <a:p>
            <a:endParaRPr lang="en-US"/>
          </a:p>
        </p:txBody>
      </p:sp>
      <p:sp>
        <p:nvSpPr>
          <p:cNvPr id="576541" name="Text Box 29"/>
          <p:cNvSpPr txBox="1">
            <a:spLocks noChangeArrowheads="1"/>
          </p:cNvSpPr>
          <p:nvPr/>
        </p:nvSpPr>
        <p:spPr bwMode="auto">
          <a:xfrm>
            <a:off x="410368" y="4388801"/>
            <a:ext cx="8399463" cy="641350"/>
          </a:xfrm>
          <a:prstGeom prst="rect">
            <a:avLst/>
          </a:prstGeom>
          <a:solidFill>
            <a:schemeClr val="bg1"/>
          </a:solidFill>
          <a:ln w="9525">
            <a:noFill/>
            <a:miter lim="800000"/>
            <a:headEnd/>
            <a:tailEnd/>
          </a:ln>
        </p:spPr>
        <p:txBody>
          <a:bodyPr>
            <a:spAutoFit/>
          </a:bodyPr>
          <a:lstStyle/>
          <a:p>
            <a:pPr algn="ctr"/>
            <a:r>
              <a:rPr lang="en-US" b="1" dirty="0"/>
              <a:t>Ensure you annotate All False and Nuisance Alarms As Well On This Form.  This Information Is Used By The Alarm Tech To Trouble Shoot The System.</a:t>
            </a:r>
          </a:p>
        </p:txBody>
      </p:sp>
      <p:sp>
        <p:nvSpPr>
          <p:cNvPr id="30" name="TextBox 29"/>
          <p:cNvSpPr txBox="1"/>
          <p:nvPr/>
        </p:nvSpPr>
        <p:spPr>
          <a:xfrm>
            <a:off x="980309" y="5029200"/>
            <a:ext cx="7331879" cy="369332"/>
          </a:xfrm>
          <a:prstGeom prst="rect">
            <a:avLst/>
          </a:prstGeom>
          <a:solidFill>
            <a:schemeClr val="bg1"/>
          </a:solidFill>
        </p:spPr>
        <p:txBody>
          <a:bodyPr wrap="none" rtlCol="0">
            <a:spAutoFit/>
          </a:bodyPr>
          <a:lstStyle/>
          <a:p>
            <a:r>
              <a:rPr lang="en-US" b="1" dirty="0"/>
              <a:t>Completed DA Form 4930 must be maintained on file for 90 Days.</a:t>
            </a:r>
          </a:p>
        </p:txBody>
      </p:sp>
      <p:grpSp>
        <p:nvGrpSpPr>
          <p:cNvPr id="2" name="Group 39"/>
          <p:cNvGrpSpPr/>
          <p:nvPr/>
        </p:nvGrpSpPr>
        <p:grpSpPr>
          <a:xfrm>
            <a:off x="268072" y="3679809"/>
            <a:ext cx="8597227" cy="451627"/>
            <a:chOff x="268072" y="3679809"/>
            <a:chExt cx="8597227" cy="451627"/>
          </a:xfrm>
        </p:grpSpPr>
        <p:sp>
          <p:nvSpPr>
            <p:cNvPr id="31" name="Text Box 6"/>
            <p:cNvSpPr txBox="1">
              <a:spLocks noChangeArrowheads="1"/>
            </p:cNvSpPr>
            <p:nvPr/>
          </p:nvSpPr>
          <p:spPr bwMode="auto">
            <a:xfrm>
              <a:off x="268072" y="3753832"/>
              <a:ext cx="1438214" cy="338554"/>
            </a:xfrm>
            <a:prstGeom prst="rect">
              <a:avLst/>
            </a:prstGeom>
            <a:noFill/>
            <a:ln w="9525">
              <a:noFill/>
              <a:miter lim="800000"/>
              <a:headEnd/>
              <a:tailEnd/>
            </a:ln>
          </p:spPr>
          <p:txBody>
            <a:bodyPr wrap="none">
              <a:spAutoFit/>
            </a:bodyPr>
            <a:lstStyle/>
            <a:p>
              <a:r>
                <a:rPr lang="en-US" sz="1600" dirty="0"/>
                <a:t>BLDG 7803-1</a:t>
              </a:r>
            </a:p>
          </p:txBody>
        </p:sp>
        <p:sp>
          <p:nvSpPr>
            <p:cNvPr id="32" name="Text Box 7"/>
            <p:cNvSpPr txBox="1">
              <a:spLocks noChangeArrowheads="1"/>
            </p:cNvSpPr>
            <p:nvPr/>
          </p:nvSpPr>
          <p:spPr bwMode="auto">
            <a:xfrm>
              <a:off x="1947799" y="3764724"/>
              <a:ext cx="311150" cy="366712"/>
            </a:xfrm>
            <a:prstGeom prst="rect">
              <a:avLst/>
            </a:prstGeom>
            <a:noFill/>
            <a:ln w="9525">
              <a:noFill/>
              <a:miter lim="800000"/>
              <a:headEnd/>
              <a:tailEnd/>
            </a:ln>
          </p:spPr>
          <p:txBody>
            <a:bodyPr wrap="none">
              <a:spAutoFit/>
            </a:bodyPr>
            <a:lstStyle/>
            <a:p>
              <a:r>
                <a:rPr lang="en-US" dirty="0"/>
                <a:t>3</a:t>
              </a:r>
            </a:p>
          </p:txBody>
        </p:sp>
        <p:sp>
          <p:nvSpPr>
            <p:cNvPr id="33" name="Text Box 9"/>
            <p:cNvSpPr txBox="1">
              <a:spLocks noChangeArrowheads="1"/>
            </p:cNvSpPr>
            <p:nvPr/>
          </p:nvSpPr>
          <p:spPr bwMode="auto">
            <a:xfrm>
              <a:off x="2393099" y="3861554"/>
              <a:ext cx="646331" cy="230832"/>
            </a:xfrm>
            <a:prstGeom prst="rect">
              <a:avLst/>
            </a:prstGeom>
            <a:noFill/>
            <a:ln w="9525">
              <a:noFill/>
              <a:miter lim="800000"/>
              <a:headEnd/>
              <a:tailEnd/>
            </a:ln>
          </p:spPr>
          <p:txBody>
            <a:bodyPr wrap="none">
              <a:spAutoFit/>
            </a:bodyPr>
            <a:lstStyle/>
            <a:p>
              <a:r>
                <a:rPr lang="en-US" sz="900" dirty="0"/>
                <a:t>1 Aug 16</a:t>
              </a:r>
            </a:p>
          </p:txBody>
        </p:sp>
        <p:sp>
          <p:nvSpPr>
            <p:cNvPr id="34" name="Text Box 10"/>
            <p:cNvSpPr txBox="1">
              <a:spLocks noChangeArrowheads="1"/>
            </p:cNvSpPr>
            <p:nvPr/>
          </p:nvSpPr>
          <p:spPr bwMode="auto">
            <a:xfrm>
              <a:off x="3057751" y="3839289"/>
              <a:ext cx="466794" cy="246221"/>
            </a:xfrm>
            <a:prstGeom prst="rect">
              <a:avLst/>
            </a:prstGeom>
            <a:noFill/>
            <a:ln w="9525">
              <a:noFill/>
              <a:miter lim="800000"/>
              <a:headEnd/>
              <a:tailEnd/>
            </a:ln>
          </p:spPr>
          <p:txBody>
            <a:bodyPr wrap="none">
              <a:spAutoFit/>
            </a:bodyPr>
            <a:lstStyle/>
            <a:p>
              <a:r>
                <a:rPr lang="en-US" sz="1000" dirty="0"/>
                <a:t>0200</a:t>
              </a:r>
            </a:p>
          </p:txBody>
        </p:sp>
        <p:sp>
          <p:nvSpPr>
            <p:cNvPr id="35" name="Text Box 11"/>
            <p:cNvSpPr txBox="1">
              <a:spLocks noChangeArrowheads="1"/>
            </p:cNvSpPr>
            <p:nvPr/>
          </p:nvSpPr>
          <p:spPr bwMode="auto">
            <a:xfrm>
              <a:off x="3673874" y="3832758"/>
              <a:ext cx="466794" cy="246221"/>
            </a:xfrm>
            <a:prstGeom prst="rect">
              <a:avLst/>
            </a:prstGeom>
            <a:noFill/>
            <a:ln w="9525">
              <a:noFill/>
              <a:miter lim="800000"/>
              <a:headEnd/>
              <a:tailEnd/>
            </a:ln>
          </p:spPr>
          <p:txBody>
            <a:bodyPr wrap="none">
              <a:spAutoFit/>
            </a:bodyPr>
            <a:lstStyle/>
            <a:p>
              <a:r>
                <a:rPr lang="en-US" sz="1000" dirty="0"/>
                <a:t>0330</a:t>
              </a:r>
            </a:p>
          </p:txBody>
        </p:sp>
        <p:sp>
          <p:nvSpPr>
            <p:cNvPr id="36" name="Text Box 12"/>
            <p:cNvSpPr txBox="1">
              <a:spLocks noChangeArrowheads="1"/>
            </p:cNvSpPr>
            <p:nvPr/>
          </p:nvSpPr>
          <p:spPr bwMode="auto">
            <a:xfrm>
              <a:off x="4295449" y="3848851"/>
              <a:ext cx="452438" cy="244475"/>
            </a:xfrm>
            <a:prstGeom prst="rect">
              <a:avLst/>
            </a:prstGeom>
            <a:noFill/>
            <a:ln w="9525">
              <a:noFill/>
              <a:miter lim="800000"/>
              <a:headEnd/>
              <a:tailEnd/>
            </a:ln>
          </p:spPr>
          <p:txBody>
            <a:bodyPr wrap="none">
              <a:spAutoFit/>
            </a:bodyPr>
            <a:lstStyle/>
            <a:p>
              <a:r>
                <a:rPr lang="en-US" sz="1000" dirty="0"/>
                <a:t>HOT</a:t>
              </a:r>
            </a:p>
          </p:txBody>
        </p:sp>
        <p:sp>
          <p:nvSpPr>
            <p:cNvPr id="37" name="Text Box 13"/>
            <p:cNvSpPr txBox="1">
              <a:spLocks noChangeArrowheads="1"/>
            </p:cNvSpPr>
            <p:nvPr/>
          </p:nvSpPr>
          <p:spPr bwMode="auto">
            <a:xfrm>
              <a:off x="5067546" y="3834237"/>
              <a:ext cx="888385" cy="246221"/>
            </a:xfrm>
            <a:prstGeom prst="rect">
              <a:avLst/>
            </a:prstGeom>
            <a:noFill/>
            <a:ln w="9525">
              <a:noFill/>
              <a:miter lim="800000"/>
              <a:headEnd/>
              <a:tailEnd/>
            </a:ln>
          </p:spPr>
          <p:txBody>
            <a:bodyPr wrap="none">
              <a:spAutoFit/>
            </a:bodyPr>
            <a:lstStyle/>
            <a:p>
              <a:r>
                <a:rPr lang="en-US" sz="1000" dirty="0"/>
                <a:t>Reset Alarm</a:t>
              </a:r>
            </a:p>
          </p:txBody>
        </p:sp>
        <p:sp>
          <p:nvSpPr>
            <p:cNvPr id="38" name="Text Box 14"/>
            <p:cNvSpPr txBox="1">
              <a:spLocks noChangeArrowheads="1"/>
            </p:cNvSpPr>
            <p:nvPr/>
          </p:nvSpPr>
          <p:spPr bwMode="auto">
            <a:xfrm>
              <a:off x="8321560" y="3772431"/>
              <a:ext cx="543739" cy="307777"/>
            </a:xfrm>
            <a:prstGeom prst="rect">
              <a:avLst/>
            </a:prstGeom>
            <a:noFill/>
            <a:ln w="9525">
              <a:noFill/>
              <a:miter lim="800000"/>
              <a:headEnd/>
              <a:tailEnd/>
            </a:ln>
          </p:spPr>
          <p:txBody>
            <a:bodyPr wrap="none">
              <a:spAutoFit/>
            </a:bodyPr>
            <a:lstStyle/>
            <a:p>
              <a:r>
                <a:rPr lang="en-US" sz="1400" b="1" dirty="0"/>
                <a:t>JDA</a:t>
              </a:r>
            </a:p>
          </p:txBody>
        </p:sp>
        <p:sp>
          <p:nvSpPr>
            <p:cNvPr id="39" name="Text Box 13"/>
            <p:cNvSpPr txBox="1">
              <a:spLocks noChangeArrowheads="1"/>
            </p:cNvSpPr>
            <p:nvPr/>
          </p:nvSpPr>
          <p:spPr bwMode="auto">
            <a:xfrm>
              <a:off x="6527800" y="3679809"/>
              <a:ext cx="1414170" cy="400110"/>
            </a:xfrm>
            <a:prstGeom prst="rect">
              <a:avLst/>
            </a:prstGeom>
            <a:noFill/>
            <a:ln w="9525">
              <a:noFill/>
              <a:miter lim="800000"/>
              <a:headEnd/>
              <a:tailEnd/>
            </a:ln>
          </p:spPr>
          <p:txBody>
            <a:bodyPr wrap="none">
              <a:spAutoFit/>
            </a:bodyPr>
            <a:lstStyle/>
            <a:p>
              <a:r>
                <a:rPr lang="en-US" sz="1000" dirty="0"/>
                <a:t>Mouse in Arms Room</a:t>
              </a:r>
            </a:p>
            <a:p>
              <a:r>
                <a:rPr lang="en-US" sz="1000" dirty="0"/>
                <a:t>Activated PIR</a:t>
              </a:r>
            </a:p>
          </p:txBody>
        </p:sp>
      </p:grpSp>
      <p:sp>
        <p:nvSpPr>
          <p:cNvPr id="42"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43262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65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27"/>
                                        </p:tgtEl>
                                        <p:attrNameLst>
                                          <p:attrName>style.visibility</p:attrName>
                                        </p:attrNameLst>
                                      </p:cBhvr>
                                      <p:to>
                                        <p:strVal val="visible"/>
                                      </p:to>
                                    </p:set>
                                  </p:childTnLst>
                                  <p:subTnLst>
                                    <p:set>
                                      <p:cBhvr override="childStyle">
                                        <p:cTn dur="1" fill="hold" display="0" masterRel="nextClick" afterEffect="1"/>
                                        <p:tgtEl>
                                          <p:spTgt spid="57652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76528"/>
                                        </p:tgtEl>
                                        <p:attrNameLst>
                                          <p:attrName>style.visibility</p:attrName>
                                        </p:attrNameLst>
                                      </p:cBhvr>
                                      <p:to>
                                        <p:strVal val="visible"/>
                                      </p:to>
                                    </p:set>
                                  </p:childTnLst>
                                  <p:subTnLst>
                                    <p:set>
                                      <p:cBhvr override="childStyle">
                                        <p:cTn dur="1" fill="hold" display="0" masterRel="nextClick" afterEffect="1"/>
                                        <p:tgtEl>
                                          <p:spTgt spid="5765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6516"/>
                                        </p:tgtEl>
                                        <p:attrNameLst>
                                          <p:attrName>style.visibility</p:attrName>
                                        </p:attrNameLst>
                                      </p:cBhvr>
                                      <p:to>
                                        <p:strVal val="visible"/>
                                      </p:to>
                                    </p:set>
                                  </p:childTnLst>
                                  <p:subTnLst>
                                    <p:set>
                                      <p:cBhvr override="childStyle">
                                        <p:cTn dur="1" fill="hold" display="0" masterRel="nextClick" afterEffect="1"/>
                                        <p:tgtEl>
                                          <p:spTgt spid="57651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76520"/>
                                        </p:tgtEl>
                                        <p:attrNameLst>
                                          <p:attrName>style.visibility</p:attrName>
                                        </p:attrNameLst>
                                      </p:cBhvr>
                                      <p:to>
                                        <p:strVal val="visible"/>
                                      </p:to>
                                    </p:set>
                                  </p:childTnLst>
                                  <p:subTnLst>
                                    <p:set>
                                      <p:cBhvr override="childStyle">
                                        <p:cTn dur="1" fill="hold" display="0" masterRel="nextClick" afterEffect="1"/>
                                        <p:tgtEl>
                                          <p:spTgt spid="576520"/>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576529"/>
                                        </p:tgtEl>
                                        <p:attrNameLst>
                                          <p:attrName>style.visibility</p:attrName>
                                        </p:attrNameLst>
                                      </p:cBhvr>
                                      <p:to>
                                        <p:strVal val="visible"/>
                                      </p:to>
                                    </p:set>
                                  </p:childTnLst>
                                  <p:subTnLst>
                                    <p:set>
                                      <p:cBhvr override="childStyle">
                                        <p:cTn dur="1" fill="hold" display="0" masterRel="nextClick" afterEffect="1"/>
                                        <p:tgtEl>
                                          <p:spTgt spid="576529"/>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765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6530"/>
                                        </p:tgtEl>
                                        <p:attrNameLst>
                                          <p:attrName>style.visibility</p:attrName>
                                        </p:attrNameLst>
                                      </p:cBhvr>
                                      <p:to>
                                        <p:strVal val="visible"/>
                                      </p:to>
                                    </p:set>
                                  </p:childTnLst>
                                  <p:subTnLst>
                                    <p:set>
                                      <p:cBhvr override="childStyle">
                                        <p:cTn dur="1" fill="hold" display="0" masterRel="nextClick" afterEffect="1"/>
                                        <p:tgtEl>
                                          <p:spTgt spid="57653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576531"/>
                                        </p:tgtEl>
                                        <p:attrNameLst>
                                          <p:attrName>style.visibility</p:attrName>
                                        </p:attrNameLst>
                                      </p:cBhvr>
                                      <p:to>
                                        <p:strVal val="visible"/>
                                      </p:to>
                                    </p:set>
                                  </p:childTnLst>
                                  <p:subTnLst>
                                    <p:set>
                                      <p:cBhvr override="childStyle">
                                        <p:cTn dur="1" fill="hold" display="0" masterRel="nextClick" afterEffect="1"/>
                                        <p:tgtEl>
                                          <p:spTgt spid="57653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5765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6533"/>
                                        </p:tgtEl>
                                        <p:attrNameLst>
                                          <p:attrName>style.visibility</p:attrName>
                                        </p:attrNameLst>
                                      </p:cBhvr>
                                      <p:to>
                                        <p:strVal val="visible"/>
                                      </p:to>
                                    </p:set>
                                  </p:childTnLst>
                                  <p:subTnLst>
                                    <p:set>
                                      <p:cBhvr override="childStyle">
                                        <p:cTn dur="1" fill="hold" display="0" masterRel="nextClick" afterEffect="1"/>
                                        <p:tgtEl>
                                          <p:spTgt spid="576533"/>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576534"/>
                                        </p:tgtEl>
                                        <p:attrNameLst>
                                          <p:attrName>style.visibility</p:attrName>
                                        </p:attrNameLst>
                                      </p:cBhvr>
                                      <p:to>
                                        <p:strVal val="visible"/>
                                      </p:to>
                                    </p:set>
                                  </p:childTnLst>
                                  <p:subTnLst>
                                    <p:set>
                                      <p:cBhvr override="childStyle">
                                        <p:cTn dur="1" fill="hold" display="0" masterRel="nextClick" afterEffect="1"/>
                                        <p:tgtEl>
                                          <p:spTgt spid="576534"/>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5765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65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6532"/>
                                        </p:tgtEl>
                                        <p:attrNameLst>
                                          <p:attrName>style.visibility</p:attrName>
                                        </p:attrNameLst>
                                      </p:cBhvr>
                                      <p:to>
                                        <p:strVal val="visible"/>
                                      </p:to>
                                    </p:set>
                                  </p:childTnLst>
                                  <p:subTnLst>
                                    <p:set>
                                      <p:cBhvr override="childStyle">
                                        <p:cTn dur="1" fill="hold" display="0" masterRel="nextClick" afterEffect="1"/>
                                        <p:tgtEl>
                                          <p:spTgt spid="576532"/>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6536"/>
                                        </p:tgtEl>
                                        <p:attrNameLst>
                                          <p:attrName>style.visibility</p:attrName>
                                        </p:attrNameLst>
                                      </p:cBhvr>
                                      <p:to>
                                        <p:strVal val="visible"/>
                                      </p:to>
                                    </p:set>
                                  </p:childTnLst>
                                  <p:subTnLst>
                                    <p:set>
                                      <p:cBhvr override="childStyle">
                                        <p:cTn dur="1" fill="hold" display="0" masterRel="nextClick" afterEffect="1"/>
                                        <p:tgtEl>
                                          <p:spTgt spid="576536"/>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576535"/>
                                        </p:tgtEl>
                                        <p:attrNameLst>
                                          <p:attrName>style.visibility</p:attrName>
                                        </p:attrNameLst>
                                      </p:cBhvr>
                                      <p:to>
                                        <p:strVal val="visible"/>
                                      </p:to>
                                    </p:set>
                                  </p:childTnLst>
                                  <p:subTnLst>
                                    <p:set>
                                      <p:cBhvr override="childStyle">
                                        <p:cTn dur="1" fill="hold" display="0" masterRel="nextClick" afterEffect="1"/>
                                        <p:tgtEl>
                                          <p:spTgt spid="576535"/>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5765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6538"/>
                                        </p:tgtEl>
                                        <p:attrNameLst>
                                          <p:attrName>style.visibility</p:attrName>
                                        </p:attrNameLst>
                                      </p:cBhvr>
                                      <p:to>
                                        <p:strVal val="visible"/>
                                      </p:to>
                                    </p:set>
                                  </p:childTnLst>
                                  <p:subTnLst>
                                    <p:set>
                                      <p:cBhvr override="childStyle">
                                        <p:cTn dur="1" fill="hold" display="0" masterRel="nextClick" afterEffect="1"/>
                                        <p:tgtEl>
                                          <p:spTgt spid="576538"/>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576537"/>
                                        </p:tgtEl>
                                        <p:attrNameLst>
                                          <p:attrName>style.visibility</p:attrName>
                                        </p:attrNameLst>
                                      </p:cBhvr>
                                      <p:to>
                                        <p:strVal val="visible"/>
                                      </p:to>
                                    </p:set>
                                  </p:childTnLst>
                                  <p:subTnLst>
                                    <p:set>
                                      <p:cBhvr override="childStyle">
                                        <p:cTn dur="1" fill="hold" display="0" masterRel="nextClick" afterEffect="1"/>
                                        <p:tgtEl>
                                          <p:spTgt spid="576537"/>
                                        </p:tgtEl>
                                        <p:attrNameLst>
                                          <p:attrName>style.visibility</p:attrName>
                                        </p:attrNameLst>
                                      </p:cBhvr>
                                      <p:to>
                                        <p:strVal val="hidden"/>
                                      </p:to>
                                    </p:set>
                                  </p:subTnLst>
                                </p:cTn>
                              </p:par>
                              <p:par>
                                <p:cTn id="55" presetID="1" presetClass="entr" presetSubtype="0" fill="hold" grpId="0" nodeType="withEffect">
                                  <p:stCondLst>
                                    <p:cond delay="0"/>
                                  </p:stCondLst>
                                  <p:childTnLst>
                                    <p:set>
                                      <p:cBhvr>
                                        <p:cTn id="56" dur="1" fill="hold">
                                          <p:stCondLst>
                                            <p:cond delay="0"/>
                                          </p:stCondLst>
                                        </p:cTn>
                                        <p:tgtEl>
                                          <p:spTgt spid="5765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6539"/>
                                        </p:tgtEl>
                                        <p:attrNameLst>
                                          <p:attrName>style.visibility</p:attrName>
                                        </p:attrNameLst>
                                      </p:cBhvr>
                                      <p:to>
                                        <p:strVal val="visible"/>
                                      </p:to>
                                    </p:set>
                                  </p:childTnLst>
                                  <p:subTnLst>
                                    <p:set>
                                      <p:cBhvr override="childStyle">
                                        <p:cTn dur="1" fill="hold" display="0" masterRel="nextClick" afterEffect="1"/>
                                        <p:tgtEl>
                                          <p:spTgt spid="576539"/>
                                        </p:tgtEl>
                                        <p:attrNameLst>
                                          <p:attrName>style.visibility</p:attrName>
                                        </p:attrNameLst>
                                      </p:cBhvr>
                                      <p:to>
                                        <p:strVal val="hidden"/>
                                      </p:to>
                                    </p:set>
                                  </p:subTnLst>
                                </p:cTn>
                              </p:par>
                              <p:par>
                                <p:cTn id="61" presetID="1" presetClass="entr" presetSubtype="0" fill="hold" grpId="0" nodeType="withEffect">
                                  <p:stCondLst>
                                    <p:cond delay="0"/>
                                  </p:stCondLst>
                                  <p:childTnLst>
                                    <p:set>
                                      <p:cBhvr>
                                        <p:cTn id="62" dur="1" fill="hold">
                                          <p:stCondLst>
                                            <p:cond delay="0"/>
                                          </p:stCondLst>
                                        </p:cTn>
                                        <p:tgtEl>
                                          <p:spTgt spid="576540"/>
                                        </p:tgtEl>
                                        <p:attrNameLst>
                                          <p:attrName>style.visibility</p:attrName>
                                        </p:attrNameLst>
                                      </p:cBhvr>
                                      <p:to>
                                        <p:strVal val="visible"/>
                                      </p:to>
                                    </p:set>
                                  </p:childTnLst>
                                  <p:subTnLst>
                                    <p:set>
                                      <p:cBhvr override="childStyle">
                                        <p:cTn dur="1" fill="hold" display="0" masterRel="nextClick" afterEffect="1"/>
                                        <p:tgtEl>
                                          <p:spTgt spid="576540"/>
                                        </p:tgtEl>
                                        <p:attrNameLst>
                                          <p:attrName>style.visibility</p:attrName>
                                        </p:attrNameLst>
                                      </p:cBhvr>
                                      <p:to>
                                        <p:strVal val="hidden"/>
                                      </p:to>
                                    </p:set>
                                  </p:subTnLst>
                                </p:cTn>
                              </p:par>
                              <p:par>
                                <p:cTn id="63" presetID="1" presetClass="entr" presetSubtype="0" fill="hold" grpId="0" nodeType="withEffect">
                                  <p:stCondLst>
                                    <p:cond delay="0"/>
                                  </p:stCondLst>
                                  <p:childTnLst>
                                    <p:set>
                                      <p:cBhvr>
                                        <p:cTn id="64" dur="1" fill="hold">
                                          <p:stCondLst>
                                            <p:cond delay="0"/>
                                          </p:stCondLst>
                                        </p:cTn>
                                        <p:tgtEl>
                                          <p:spTgt spid="5765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65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8" grpId="0"/>
      <p:bldP spid="576519" grpId="0"/>
      <p:bldP spid="576520" grpId="0" animBg="1"/>
      <p:bldP spid="576521" grpId="0"/>
      <p:bldP spid="576522" grpId="0"/>
      <p:bldP spid="576523" grpId="0"/>
      <p:bldP spid="576524" grpId="0"/>
      <p:bldP spid="576525" grpId="0"/>
      <p:bldP spid="576526" grpId="0"/>
      <p:bldP spid="576527" grpId="0" animBg="1"/>
      <p:bldP spid="576528" grpId="0"/>
      <p:bldP spid="576529" grpId="0" animBg="1"/>
      <p:bldP spid="576530" grpId="0"/>
      <p:bldP spid="576531" grpId="0" animBg="1"/>
      <p:bldP spid="576532" grpId="0"/>
      <p:bldP spid="576533" grpId="0" animBg="1"/>
      <p:bldP spid="576534" grpId="0" animBg="1"/>
      <p:bldP spid="576535" grpId="0"/>
      <p:bldP spid="576536" grpId="0" animBg="1"/>
      <p:bldP spid="576537" grpId="0"/>
      <p:bldP spid="576538" grpId="0" animBg="1"/>
      <p:bldP spid="576539" grpId="0"/>
      <p:bldP spid="576540" grpId="0" animBg="1"/>
      <p:bldP spid="576541" grpId="0" animBg="1"/>
      <p:bldP spid="3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bwMode="auto">
          <a:xfrm>
            <a:off x="441960" y="20574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dirty="0"/>
              <a:t>Access rosters not utilizing the proper format will not be accepted</a:t>
            </a:r>
          </a:p>
          <a:p>
            <a:pPr lvl="1" eaLnBrk="1" hangingPunct="1"/>
            <a:r>
              <a:rPr lang="en-US" dirty="0"/>
              <a:t>Proper room number and zone number listed on access roster</a:t>
            </a:r>
          </a:p>
          <a:p>
            <a:pPr lvl="1" eaLnBrk="1" hangingPunct="1"/>
            <a:r>
              <a:rPr lang="en-US" dirty="0"/>
              <a:t>Ensure the DoD ID Number is used, not SSN</a:t>
            </a:r>
          </a:p>
          <a:p>
            <a:pPr lvl="1" eaLnBrk="1" hangingPunct="1"/>
            <a:r>
              <a:rPr lang="en-US" dirty="0"/>
              <a:t>Building number and phone number of duty hour and non-duty hour POCs</a:t>
            </a:r>
          </a:p>
          <a:p>
            <a:pPr lvl="1" eaLnBrk="1" hangingPunct="1"/>
            <a:r>
              <a:rPr lang="en-US" dirty="0"/>
              <a:t>Email address of Commander and 1SG at a minimum.</a:t>
            </a:r>
          </a:p>
        </p:txBody>
      </p:sp>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15291448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237" y="1569931"/>
            <a:ext cx="7046749" cy="765141"/>
          </a:xfrm>
        </p:spPr>
        <p:txBody>
          <a:bodyPr>
            <a:normAutofit/>
          </a:bodyPr>
          <a:lstStyle/>
          <a:p>
            <a:pPr marL="0" indent="0" algn="ctr">
              <a:buNone/>
            </a:pPr>
            <a:r>
              <a:rPr lang="en-US" sz="2000" dirty="0"/>
              <a:t>Alarm sign must be placed at eye level on exterior of alarmed facility</a:t>
            </a:r>
          </a:p>
        </p:txBody>
      </p:sp>
      <p:grpSp>
        <p:nvGrpSpPr>
          <p:cNvPr id="4" name="Group 6"/>
          <p:cNvGrpSpPr>
            <a:grpSpLocks/>
          </p:cNvGrpSpPr>
          <p:nvPr/>
        </p:nvGrpSpPr>
        <p:grpSpPr bwMode="auto">
          <a:xfrm>
            <a:off x="1371599" y="2335072"/>
            <a:ext cx="6358024" cy="3154624"/>
            <a:chOff x="6086" y="1629682"/>
            <a:chExt cx="9111187" cy="4501943"/>
          </a:xfrm>
        </p:grpSpPr>
        <p:sp>
          <p:nvSpPr>
            <p:cNvPr id="5"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sz="1350" dirty="0"/>
            </a:p>
          </p:txBody>
        </p:sp>
        <p:sp>
          <p:nvSpPr>
            <p:cNvPr id="6" name="Text Box 4"/>
            <p:cNvSpPr txBox="1">
              <a:spLocks noChangeArrowheads="1"/>
            </p:cNvSpPr>
            <p:nvPr/>
          </p:nvSpPr>
          <p:spPr bwMode="auto">
            <a:xfrm>
              <a:off x="1328736" y="1629682"/>
              <a:ext cx="6465888" cy="1843178"/>
            </a:xfrm>
            <a:prstGeom prst="rect">
              <a:avLst/>
            </a:prstGeom>
            <a:noFill/>
            <a:ln w="12700">
              <a:noFill/>
              <a:miter lim="800000"/>
              <a:headEnd/>
              <a:tailEnd/>
            </a:ln>
          </p:spPr>
          <p:txBody>
            <a:bodyPr>
              <a:spAutoFit/>
            </a:bodyPr>
            <a:lstStyle/>
            <a:p>
              <a:pPr algn="ctr" eaLnBrk="0" hangingPunct="0"/>
              <a:r>
                <a:rPr lang="en-US" sz="2400" b="1" dirty="0">
                  <a:latin typeface="Times New Roman" pitchFamily="18" charset="0"/>
                </a:rPr>
                <a:t>THIS FACILITY IS PROTECTED </a:t>
              </a:r>
            </a:p>
            <a:p>
              <a:pPr algn="ctr" eaLnBrk="0" hangingPunct="0"/>
              <a:r>
                <a:rPr lang="en-US" sz="2400" b="1" dirty="0">
                  <a:latin typeface="Times New Roman" pitchFamily="18" charset="0"/>
                </a:rPr>
                <a:t>BY AN</a:t>
              </a:r>
            </a:p>
          </p:txBody>
        </p:sp>
        <p:sp>
          <p:nvSpPr>
            <p:cNvPr id="7" name="Text Box 5"/>
            <p:cNvSpPr txBox="1">
              <a:spLocks noChangeArrowheads="1"/>
            </p:cNvSpPr>
            <p:nvPr/>
          </p:nvSpPr>
          <p:spPr bwMode="auto">
            <a:xfrm>
              <a:off x="1584295" y="2805195"/>
              <a:ext cx="6388100" cy="992480"/>
            </a:xfrm>
            <a:prstGeom prst="rect">
              <a:avLst/>
            </a:prstGeom>
            <a:solidFill>
              <a:srgbClr val="333300"/>
            </a:solidFill>
            <a:ln w="12700">
              <a:solidFill>
                <a:srgbClr val="FFFFFF"/>
              </a:solidFill>
              <a:miter lim="800000"/>
              <a:headEnd/>
              <a:tailEnd/>
            </a:ln>
          </p:spPr>
          <p:txBody>
            <a:bodyPr anchor="ctr">
              <a:spAutoFit/>
            </a:bodyPr>
            <a:lstStyle/>
            <a:p>
              <a:pPr algn="ctr" eaLnBrk="0" hangingPunct="0"/>
              <a:r>
                <a:rPr lang="en-US" sz="3600" b="1" dirty="0">
                  <a:solidFill>
                    <a:srgbClr val="FFFF00"/>
                  </a:solidFill>
                  <a:latin typeface="Times New Roman" pitchFamily="18" charset="0"/>
                </a:rPr>
                <a:t>ALARM SYSTEM</a:t>
              </a:r>
            </a:p>
          </p:txBody>
        </p:sp>
        <p:sp>
          <p:nvSpPr>
            <p:cNvPr id="8" name="Text Box 6"/>
            <p:cNvSpPr txBox="1">
              <a:spLocks noChangeArrowheads="1"/>
            </p:cNvSpPr>
            <p:nvPr/>
          </p:nvSpPr>
          <p:spPr bwMode="auto">
            <a:xfrm>
              <a:off x="6086" y="3721317"/>
              <a:ext cx="9111187" cy="2410308"/>
            </a:xfrm>
            <a:prstGeom prst="rect">
              <a:avLst/>
            </a:prstGeom>
            <a:noFill/>
            <a:ln w="12700">
              <a:noFill/>
              <a:miter lim="800000"/>
              <a:headEnd/>
              <a:tailEnd/>
            </a:ln>
          </p:spPr>
          <p:txBody>
            <a:bodyPr wrap="none">
              <a:spAutoFit/>
            </a:bodyPr>
            <a:lstStyle/>
            <a:p>
              <a:pPr algn="ctr" eaLnBrk="0" hangingPunct="0"/>
              <a:r>
                <a:rPr lang="en-US" sz="2400" b="1" dirty="0">
                  <a:latin typeface="Times New Roman" pitchFamily="18" charset="0"/>
                </a:rPr>
                <a:t>UNAUTHORIZED ENTRY IS PROHIBITED </a:t>
              </a:r>
            </a:p>
            <a:p>
              <a:pPr algn="ctr" eaLnBrk="0" hangingPunct="0"/>
              <a:r>
                <a:rPr lang="en-US" sz="2400" b="1" dirty="0">
                  <a:latin typeface="Times New Roman" pitchFamily="18" charset="0"/>
                </a:rPr>
                <a:t>VIOLATORS WILL BE PROSECUTED</a:t>
              </a:r>
            </a:p>
            <a:p>
              <a:pPr algn="ctr" eaLnBrk="0" hangingPunct="0"/>
              <a:r>
                <a:rPr lang="en-US" sz="2400" b="1" dirty="0">
                  <a:latin typeface="Times New Roman" pitchFamily="18" charset="0"/>
                </a:rPr>
                <a:t>UNDER THE PROVISIONS OF THE UCMJ</a:t>
              </a:r>
            </a:p>
            <a:p>
              <a:pPr algn="ctr" eaLnBrk="0" hangingPunct="0"/>
              <a:r>
                <a:rPr lang="en-US" sz="2400" b="1" dirty="0">
                  <a:latin typeface="Times New Roman" pitchFamily="18" charset="0"/>
                </a:rPr>
                <a:t>OR OTHER APPLICABLE LAWS</a:t>
              </a:r>
              <a:endParaRPr lang="en-US" sz="2700" b="1" dirty="0">
                <a:latin typeface="Times New Roman" pitchFamily="18" charset="0"/>
              </a:endParaRPr>
            </a:p>
          </p:txBody>
        </p:sp>
      </p:grpSp>
      <p:sp>
        <p:nvSpPr>
          <p:cNvPr id="11"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
        <p:nvSpPr>
          <p:cNvPr id="2" name="Rectangle 1"/>
          <p:cNvSpPr/>
          <p:nvPr/>
        </p:nvSpPr>
        <p:spPr>
          <a:xfrm>
            <a:off x="1027237" y="5485315"/>
            <a:ext cx="7772400" cy="646331"/>
          </a:xfrm>
          <a:prstGeom prst="rect">
            <a:avLst/>
          </a:prstGeom>
        </p:spPr>
        <p:txBody>
          <a:bodyPr wrap="square">
            <a:spAutoFit/>
          </a:bodyPr>
          <a:lstStyle/>
          <a:p>
            <a:pPr eaLnBrk="1" hangingPunct="1">
              <a:buFontTx/>
              <a:buNone/>
            </a:pPr>
            <a:r>
              <a:rPr lang="en-US" dirty="0"/>
              <a:t>Fort Riley Regulation 190-11 Requires You to Secure Your ICIDS System Whenever Your Arms Room Is Unoccupied For Any Amount of Time.</a:t>
            </a:r>
          </a:p>
        </p:txBody>
      </p:sp>
    </p:spTree>
    <p:extLst>
      <p:ext uri="{BB962C8B-B14F-4D97-AF65-F5344CB8AC3E}">
        <p14:creationId xmlns:p14="http://schemas.microsoft.com/office/powerpoint/2010/main" val="17201052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33600"/>
            <a:ext cx="2743200" cy="457200"/>
          </a:xfrm>
        </p:spPr>
        <p:txBody>
          <a:bodyPr>
            <a:normAutofit/>
          </a:bodyPr>
          <a:lstStyle/>
          <a:p>
            <a:r>
              <a:rPr lang="en-US" sz="2400" b="0" dirty="0"/>
              <a:t>Armed Guard</a:t>
            </a:r>
            <a:endParaRPr lang="en-US" sz="2400" b="1" dirty="0"/>
          </a:p>
        </p:txBody>
      </p:sp>
      <p:sp>
        <p:nvSpPr>
          <p:cNvPr id="3" name="Content Placeholder 2"/>
          <p:cNvSpPr>
            <a:spLocks noGrp="1"/>
          </p:cNvSpPr>
          <p:nvPr>
            <p:ph idx="1"/>
          </p:nvPr>
        </p:nvSpPr>
        <p:spPr>
          <a:xfrm>
            <a:off x="655320" y="2590800"/>
            <a:ext cx="2989580" cy="2514600"/>
          </a:xfrm>
        </p:spPr>
        <p:txBody>
          <a:bodyPr/>
          <a:lstStyle/>
          <a:p>
            <a:pPr marL="0" indent="0">
              <a:buNone/>
            </a:pPr>
            <a:r>
              <a:rPr lang="en-US" sz="1800" dirty="0"/>
              <a:t>If your ICIDS IV fails or is inoperable for any reason for any amount of time, there must be an armed guard present until service is restored.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900" y="2286000"/>
            <a:ext cx="5056979" cy="3733800"/>
          </a:xfrm>
          <a:prstGeom prst="rect">
            <a:avLst/>
          </a:prstGeom>
        </p:spPr>
      </p:pic>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6607404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6902" y="1923418"/>
            <a:ext cx="8208169" cy="3529013"/>
          </a:xfrm>
          <a:prstGeom prst="rect">
            <a:avLst/>
          </a:prstGeom>
        </p:spPr>
      </p:pic>
      <p:sp>
        <p:nvSpPr>
          <p:cNvPr id="6" name="Rectangle 5"/>
          <p:cNvSpPr/>
          <p:nvPr/>
        </p:nvSpPr>
        <p:spPr>
          <a:xfrm>
            <a:off x="5733607" y="2994395"/>
            <a:ext cx="1953733" cy="2870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4400550" y="3834367"/>
            <a:ext cx="2082653" cy="2870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smtClean="0">
                <a:latin typeface="Arial" pitchFamily="34" charset="0"/>
                <a:cs typeface="Arial" pitchFamily="34" charset="0"/>
              </a:rPr>
              <a:t>Intrusion Detection System</a:t>
            </a:r>
            <a:endParaRPr lang="en-US" kern="0" dirty="0" smtClean="0"/>
          </a:p>
        </p:txBody>
      </p:sp>
    </p:spTree>
    <p:extLst>
      <p:ext uri="{BB962C8B-B14F-4D97-AF65-F5344CB8AC3E}">
        <p14:creationId xmlns:p14="http://schemas.microsoft.com/office/powerpoint/2010/main" val="326512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2367" y="1963553"/>
            <a:ext cx="8519233" cy="4208647"/>
          </a:xfrm>
          <a:prstGeom prst="rect">
            <a:avLst/>
          </a:prstGeom>
        </p:spPr>
      </p:pic>
      <p:sp>
        <p:nvSpPr>
          <p:cNvPr id="6" name="Rectangle 5"/>
          <p:cNvSpPr/>
          <p:nvPr/>
        </p:nvSpPr>
        <p:spPr>
          <a:xfrm>
            <a:off x="2072567" y="3080687"/>
            <a:ext cx="3810000" cy="2340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929567" y="3726538"/>
            <a:ext cx="6248400" cy="421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smtClean="0">
                <a:latin typeface="Arial" pitchFamily="34" charset="0"/>
                <a:cs typeface="Arial" pitchFamily="34" charset="0"/>
              </a:rPr>
              <a:t>Intrusion Detection System</a:t>
            </a:r>
            <a:endParaRPr lang="en-US" kern="0" dirty="0" smtClean="0"/>
          </a:p>
        </p:txBody>
      </p:sp>
    </p:spTree>
    <p:extLst>
      <p:ext uri="{BB962C8B-B14F-4D97-AF65-F5344CB8AC3E}">
        <p14:creationId xmlns:p14="http://schemas.microsoft.com/office/powerpoint/2010/main" val="390814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4238" y="2057400"/>
            <a:ext cx="4175522" cy="2486025"/>
          </a:xfrm>
        </p:spPr>
      </p:pic>
      <p:sp>
        <p:nvSpPr>
          <p:cNvPr id="7" name="Content Placeholder 2"/>
          <p:cNvSpPr txBox="1">
            <a:spLocks/>
          </p:cNvSpPr>
          <p:nvPr/>
        </p:nvSpPr>
        <p:spPr>
          <a:xfrm>
            <a:off x="1475422" y="4953000"/>
            <a:ext cx="6193155" cy="445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Alarm Monitoring 239-5469</a:t>
            </a:r>
          </a:p>
        </p:txBody>
      </p:sp>
      <p:sp>
        <p:nvSpPr>
          <p:cNvPr id="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5196698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0" dirty="0"/>
              <a:t>Crime prevention</a:t>
            </a:r>
            <a:r>
              <a:rPr lang="en-US" dirty="0"/>
              <a:t/>
            </a:r>
            <a:br>
              <a:rPr lang="en-US" dirty="0"/>
            </a:br>
            <a:r>
              <a:rPr lang="en-US" sz="1800" b="0" dirty="0"/>
              <a:t>AR 190-13, </a:t>
            </a:r>
            <a:r>
              <a:rPr lang="en-US" sz="1800" b="0" dirty="0" err="1"/>
              <a:t>para</a:t>
            </a:r>
            <a:r>
              <a:rPr lang="en-US" sz="1800" b="0" dirty="0"/>
              <a:t> 2-4</a:t>
            </a:r>
            <a:endParaRPr lang="en-US" sz="32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469571"/>
            <a:ext cx="4200525" cy="2959100"/>
          </a:xfrm>
          <a:prstGeom prst="rect">
            <a:avLst/>
          </a:prstGeom>
        </p:spPr>
      </p:pic>
    </p:spTree>
    <p:extLst>
      <p:ext uri="{BB962C8B-B14F-4D97-AF65-F5344CB8AC3E}">
        <p14:creationId xmlns:p14="http://schemas.microsoft.com/office/powerpoint/2010/main" val="22333005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Barracks / BEQ / BOQ</a:t>
            </a:r>
          </a:p>
          <a:p>
            <a:r>
              <a:rPr lang="en-US" dirty="0"/>
              <a:t>Workplace </a:t>
            </a:r>
          </a:p>
          <a:p>
            <a:r>
              <a:rPr lang="en-US" dirty="0"/>
              <a:t>Home</a:t>
            </a:r>
          </a:p>
          <a:p>
            <a:r>
              <a:rPr lang="en-US" dirty="0"/>
              <a:t>Vehicle</a:t>
            </a:r>
          </a:p>
          <a:p>
            <a:r>
              <a:rPr lang="en-US" dirty="0"/>
              <a:t>Personal</a:t>
            </a:r>
          </a:p>
          <a:p>
            <a:r>
              <a:rPr lang="en-US" dirty="0"/>
              <a:t>Identity Theft</a:t>
            </a:r>
          </a:p>
          <a:p>
            <a:r>
              <a:rPr lang="en-US" dirty="0"/>
              <a:t>Cyber</a:t>
            </a:r>
          </a:p>
          <a:p>
            <a:endParaRPr lang="en-US" dirty="0"/>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191324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3"/>
          <p:cNvSpPr>
            <a:spLocks noGrp="1" noChangeArrowheads="1"/>
          </p:cNvSpPr>
          <p:nvPr>
            <p:ph type="body" sz="half" idx="1"/>
          </p:nvPr>
        </p:nvSpPr>
        <p:spPr bwMode="auto">
          <a:xfrm>
            <a:off x="384175" y="2032000"/>
            <a:ext cx="4038600" cy="533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US" sz="2800" dirty="0"/>
              <a:t> </a:t>
            </a:r>
            <a:r>
              <a:rPr lang="en-US" sz="2400" dirty="0"/>
              <a:t>Example </a:t>
            </a:r>
          </a:p>
          <a:p>
            <a:pPr eaLnBrk="1" hangingPunct="1">
              <a:buFontTx/>
              <a:buNone/>
            </a:pPr>
            <a:endParaRPr lang="en-US" sz="2800" dirty="0"/>
          </a:p>
        </p:txBody>
      </p:sp>
      <p:graphicFrame>
        <p:nvGraphicFramePr>
          <p:cNvPr id="2051" name="Rectangle 5"/>
          <p:cNvGraphicFramePr>
            <a:graphicFrameLocks noGrp="1"/>
          </p:cNvGraphicFramePr>
          <p:nvPr>
            <p:ph sz="quarter" idx="3"/>
          </p:nvPr>
        </p:nvGraphicFramePr>
        <p:xfrm>
          <a:off x="5084763" y="3967163"/>
          <a:ext cx="3165475" cy="2184400"/>
        </p:xfrm>
        <a:graphic>
          <a:graphicData uri="http://schemas.openxmlformats.org/presentationml/2006/ole">
            <mc:AlternateContent xmlns:mc="http://schemas.openxmlformats.org/markup-compatibility/2006">
              <mc:Choice xmlns:v="urn:schemas-microsoft-com:vml" Requires="v">
                <p:oleObj spid="_x0000_s9244"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084763" y="39671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55" name="Picture 7"/>
          <p:cNvPicPr>
            <a:picLocks noChangeAspect="1" noChangeArrowheads="1"/>
          </p:cNvPicPr>
          <p:nvPr/>
        </p:nvPicPr>
        <p:blipFill>
          <a:blip r:embed="rId4" cstate="print"/>
          <a:srcRect l="10156" t="17284" r="42422" b="34467"/>
          <a:stretch>
            <a:fillRect/>
          </a:stretch>
        </p:blipFill>
        <p:spPr bwMode="auto">
          <a:xfrm>
            <a:off x="2514600" y="1981200"/>
            <a:ext cx="6324600" cy="4071938"/>
          </a:xfrm>
          <a:prstGeom prst="rect">
            <a:avLst/>
          </a:prstGeom>
          <a:noFill/>
          <a:ln w="9525">
            <a:noFill/>
            <a:miter lim="800000"/>
            <a:headEnd/>
            <a:tailEnd/>
          </a:ln>
        </p:spPr>
      </p:pic>
      <p:sp>
        <p:nvSpPr>
          <p:cNvPr id="2056" name="Text Box 8"/>
          <p:cNvSpPr txBox="1">
            <a:spLocks noChangeArrowheads="1"/>
          </p:cNvSpPr>
          <p:nvPr/>
        </p:nvSpPr>
        <p:spPr bwMode="auto">
          <a:xfrm>
            <a:off x="2944813" y="3709988"/>
            <a:ext cx="942975" cy="396875"/>
          </a:xfrm>
          <a:prstGeom prst="rect">
            <a:avLst/>
          </a:prstGeom>
          <a:noFill/>
          <a:ln w="9525">
            <a:noFill/>
            <a:miter lim="800000"/>
            <a:headEnd/>
            <a:tailEnd/>
          </a:ln>
        </p:spPr>
        <p:txBody>
          <a:bodyPr wrap="none">
            <a:spAutoFit/>
          </a:bodyPr>
          <a:lstStyle/>
          <a:p>
            <a:r>
              <a:rPr lang="en-US" sz="1000"/>
              <a:t>5513H (4)</a:t>
            </a:r>
          </a:p>
          <a:p>
            <a:r>
              <a:rPr lang="en-US" sz="1000"/>
              <a:t>Supply Room</a:t>
            </a:r>
          </a:p>
        </p:txBody>
      </p:sp>
      <p:sp>
        <p:nvSpPr>
          <p:cNvPr id="2057" name="Text Box 9"/>
          <p:cNvSpPr txBox="1">
            <a:spLocks noChangeArrowheads="1"/>
          </p:cNvSpPr>
          <p:nvPr/>
        </p:nvSpPr>
        <p:spPr bwMode="auto">
          <a:xfrm>
            <a:off x="2944813" y="4143375"/>
            <a:ext cx="801687" cy="396875"/>
          </a:xfrm>
          <a:prstGeom prst="rect">
            <a:avLst/>
          </a:prstGeom>
          <a:noFill/>
          <a:ln w="9525">
            <a:noFill/>
            <a:miter lim="800000"/>
            <a:headEnd/>
            <a:tailEnd/>
          </a:ln>
        </p:spPr>
        <p:txBody>
          <a:bodyPr wrap="none">
            <a:spAutoFit/>
          </a:bodyPr>
          <a:lstStyle/>
          <a:p>
            <a:r>
              <a:rPr lang="en-US" sz="1000"/>
              <a:t>9908H (4)</a:t>
            </a:r>
          </a:p>
          <a:p>
            <a:r>
              <a:rPr lang="en-US" sz="1000"/>
              <a:t>1SG Office</a:t>
            </a:r>
          </a:p>
        </p:txBody>
      </p:sp>
      <p:sp>
        <p:nvSpPr>
          <p:cNvPr id="2058" name="Text Box 10"/>
          <p:cNvSpPr txBox="1">
            <a:spLocks noChangeArrowheads="1"/>
          </p:cNvSpPr>
          <p:nvPr/>
        </p:nvSpPr>
        <p:spPr bwMode="auto">
          <a:xfrm>
            <a:off x="76200" y="2627313"/>
            <a:ext cx="730250" cy="366712"/>
          </a:xfrm>
          <a:prstGeom prst="rect">
            <a:avLst/>
          </a:prstGeom>
          <a:noFill/>
          <a:ln w="9525">
            <a:noFill/>
            <a:miter lim="800000"/>
            <a:headEnd/>
            <a:tailEnd/>
          </a:ln>
        </p:spPr>
        <p:txBody>
          <a:bodyPr wrap="none">
            <a:spAutoFit/>
          </a:bodyPr>
          <a:lstStyle/>
          <a:p>
            <a:r>
              <a:rPr lang="en-US" b="1" dirty="0"/>
              <a:t>Keys</a:t>
            </a:r>
          </a:p>
        </p:txBody>
      </p:sp>
      <p:sp>
        <p:nvSpPr>
          <p:cNvPr id="2059" name="Text Box 11"/>
          <p:cNvSpPr txBox="1">
            <a:spLocks noChangeArrowheads="1"/>
          </p:cNvSpPr>
          <p:nvPr/>
        </p:nvSpPr>
        <p:spPr bwMode="auto">
          <a:xfrm>
            <a:off x="76200" y="3106738"/>
            <a:ext cx="844550" cy="366712"/>
          </a:xfrm>
          <a:prstGeom prst="rect">
            <a:avLst/>
          </a:prstGeom>
          <a:noFill/>
          <a:ln w="9525">
            <a:noFill/>
            <a:miter lim="800000"/>
            <a:headEnd/>
            <a:tailEnd/>
          </a:ln>
        </p:spPr>
        <p:txBody>
          <a:bodyPr wrap="none">
            <a:spAutoFit/>
          </a:bodyPr>
          <a:lstStyle/>
          <a:p>
            <a:r>
              <a:rPr lang="en-US" b="1"/>
              <a:t>Locks</a:t>
            </a:r>
          </a:p>
        </p:txBody>
      </p:sp>
      <p:sp>
        <p:nvSpPr>
          <p:cNvPr id="2060" name="Text Box 12"/>
          <p:cNvSpPr txBox="1">
            <a:spLocks noChangeArrowheads="1"/>
          </p:cNvSpPr>
          <p:nvPr/>
        </p:nvSpPr>
        <p:spPr bwMode="auto">
          <a:xfrm>
            <a:off x="76200" y="3587750"/>
            <a:ext cx="2343150" cy="366713"/>
          </a:xfrm>
          <a:prstGeom prst="rect">
            <a:avLst/>
          </a:prstGeom>
          <a:noFill/>
          <a:ln w="9525">
            <a:noFill/>
            <a:miter lim="800000"/>
            <a:headEnd/>
            <a:tailEnd/>
          </a:ln>
        </p:spPr>
        <p:txBody>
          <a:bodyPr wrap="none">
            <a:spAutoFit/>
          </a:bodyPr>
          <a:lstStyle/>
          <a:p>
            <a:r>
              <a:rPr lang="en-US" b="1"/>
              <a:t>Key Serial Numbers</a:t>
            </a:r>
          </a:p>
        </p:txBody>
      </p:sp>
      <p:sp>
        <p:nvSpPr>
          <p:cNvPr id="2061" name="Text Box 13"/>
          <p:cNvSpPr txBox="1">
            <a:spLocks noChangeArrowheads="1"/>
          </p:cNvSpPr>
          <p:nvPr/>
        </p:nvSpPr>
        <p:spPr bwMode="auto">
          <a:xfrm>
            <a:off x="76200" y="4067175"/>
            <a:ext cx="2457450" cy="366713"/>
          </a:xfrm>
          <a:prstGeom prst="rect">
            <a:avLst/>
          </a:prstGeom>
          <a:noFill/>
          <a:ln w="9525">
            <a:noFill/>
            <a:miter lim="800000"/>
            <a:headEnd/>
            <a:tailEnd/>
          </a:ln>
        </p:spPr>
        <p:txBody>
          <a:bodyPr wrap="none">
            <a:spAutoFit/>
          </a:bodyPr>
          <a:lstStyle/>
          <a:p>
            <a:r>
              <a:rPr lang="en-US" b="1"/>
              <a:t>Lock Serial Numbers</a:t>
            </a:r>
          </a:p>
        </p:txBody>
      </p:sp>
      <p:sp>
        <p:nvSpPr>
          <p:cNvPr id="2062" name="Text Box 14"/>
          <p:cNvSpPr txBox="1">
            <a:spLocks noChangeArrowheads="1"/>
          </p:cNvSpPr>
          <p:nvPr/>
        </p:nvSpPr>
        <p:spPr bwMode="auto">
          <a:xfrm>
            <a:off x="76200" y="4548188"/>
            <a:ext cx="2139950" cy="366712"/>
          </a:xfrm>
          <a:prstGeom prst="rect">
            <a:avLst/>
          </a:prstGeom>
          <a:noFill/>
          <a:ln w="9525">
            <a:noFill/>
            <a:miter lim="800000"/>
            <a:headEnd/>
            <a:tailEnd/>
          </a:ln>
        </p:spPr>
        <p:txBody>
          <a:bodyPr wrap="none">
            <a:spAutoFit/>
          </a:bodyPr>
          <a:lstStyle/>
          <a:p>
            <a:r>
              <a:rPr lang="en-US" b="1"/>
              <a:t>Location of Locks</a:t>
            </a:r>
          </a:p>
        </p:txBody>
      </p:sp>
      <p:sp>
        <p:nvSpPr>
          <p:cNvPr id="2063" name="Text Box 15"/>
          <p:cNvSpPr txBox="1">
            <a:spLocks noChangeArrowheads="1"/>
          </p:cNvSpPr>
          <p:nvPr/>
        </p:nvSpPr>
        <p:spPr bwMode="auto">
          <a:xfrm>
            <a:off x="76200" y="5029200"/>
            <a:ext cx="1936750" cy="366713"/>
          </a:xfrm>
          <a:prstGeom prst="rect">
            <a:avLst/>
          </a:prstGeom>
          <a:noFill/>
          <a:ln w="9525">
            <a:noFill/>
            <a:miter lim="800000"/>
            <a:headEnd/>
            <a:tailEnd/>
          </a:ln>
        </p:spPr>
        <p:txBody>
          <a:bodyPr wrap="none">
            <a:spAutoFit/>
          </a:bodyPr>
          <a:lstStyle/>
          <a:p>
            <a:r>
              <a:rPr lang="en-US" b="1"/>
              <a:t>Number of Keys</a:t>
            </a:r>
          </a:p>
        </p:txBody>
      </p:sp>
      <p:sp>
        <p:nvSpPr>
          <p:cNvPr id="2064" name="Text Box 16"/>
          <p:cNvSpPr txBox="1">
            <a:spLocks noChangeArrowheads="1"/>
          </p:cNvSpPr>
          <p:nvPr/>
        </p:nvSpPr>
        <p:spPr bwMode="auto">
          <a:xfrm>
            <a:off x="4057650" y="2843213"/>
            <a:ext cx="1962150" cy="366712"/>
          </a:xfrm>
          <a:prstGeom prst="rect">
            <a:avLst/>
          </a:prstGeom>
          <a:noFill/>
          <a:ln w="9525">
            <a:noFill/>
            <a:miter lim="800000"/>
            <a:headEnd/>
            <a:tailEnd/>
          </a:ln>
        </p:spPr>
        <p:txBody>
          <a:bodyPr wrap="none">
            <a:spAutoFit/>
          </a:bodyPr>
          <a:lstStyle/>
          <a:p>
            <a:r>
              <a:rPr lang="en-US"/>
              <a:t>HHT Sample Unit</a:t>
            </a:r>
          </a:p>
        </p:txBody>
      </p:sp>
      <p:sp>
        <p:nvSpPr>
          <p:cNvPr id="2065" name="Text Box 17"/>
          <p:cNvSpPr txBox="1">
            <a:spLocks noChangeArrowheads="1"/>
          </p:cNvSpPr>
          <p:nvPr/>
        </p:nvSpPr>
        <p:spPr bwMode="auto">
          <a:xfrm>
            <a:off x="2952750" y="4584700"/>
            <a:ext cx="1338263" cy="396875"/>
          </a:xfrm>
          <a:prstGeom prst="rect">
            <a:avLst/>
          </a:prstGeom>
          <a:noFill/>
          <a:ln w="9525">
            <a:noFill/>
            <a:miter lim="800000"/>
            <a:headEnd/>
            <a:tailEnd/>
          </a:ln>
        </p:spPr>
        <p:txBody>
          <a:bodyPr wrap="none">
            <a:spAutoFit/>
          </a:bodyPr>
          <a:lstStyle/>
          <a:p>
            <a:r>
              <a:rPr lang="en-US" sz="1000"/>
              <a:t>45674 (4)</a:t>
            </a:r>
          </a:p>
          <a:p>
            <a:r>
              <a:rPr lang="en-US" sz="1000"/>
              <a:t>Commander’s Office</a:t>
            </a:r>
          </a:p>
        </p:txBody>
      </p:sp>
      <p:sp>
        <p:nvSpPr>
          <p:cNvPr id="17" name="Rectangle 2"/>
          <p:cNvSpPr>
            <a:spLocks noGrp="1" noChangeArrowheads="1"/>
          </p:cNvSpPr>
          <p:nvPr>
            <p:ph type="title"/>
          </p:nvPr>
        </p:nvSpPr>
        <p:spPr>
          <a:xfrm>
            <a:off x="457200" y="457200"/>
            <a:ext cx="8229600" cy="563562"/>
          </a:xfrm>
        </p:spPr>
        <p:txBody>
          <a:bodyPr/>
          <a:lstStyle/>
          <a:p>
            <a:pPr eaLnBrk="1" hangingPunct="1"/>
            <a:r>
              <a:rPr lang="en-US" b="1" dirty="0"/>
              <a:t>Admin Key Control</a:t>
            </a:r>
          </a:p>
        </p:txBody>
      </p:sp>
    </p:spTree>
    <p:extLst>
      <p:ext uri="{BB962C8B-B14F-4D97-AF65-F5344CB8AC3E}">
        <p14:creationId xmlns:p14="http://schemas.microsoft.com/office/powerpoint/2010/main" val="16279033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2" descr="http://www.atterburybakalarairmuseum.org/officer_barracks-_right_side_c_flt_-_tsn_1.jpg"/>
          <p:cNvPicPr>
            <a:picLocks noChangeAspect="1" noChangeArrowheads="1"/>
          </p:cNvPicPr>
          <p:nvPr/>
        </p:nvPicPr>
        <p:blipFill>
          <a:blip r:embed="rId2" cstate="print"/>
          <a:srcRect/>
          <a:stretch>
            <a:fillRect/>
          </a:stretch>
        </p:blipFill>
        <p:spPr bwMode="auto">
          <a:xfrm>
            <a:off x="1371600" y="2362200"/>
            <a:ext cx="6400800" cy="3127664"/>
          </a:xfrm>
          <a:prstGeom prst="rect">
            <a:avLst/>
          </a:prstGeom>
          <a:noFill/>
        </p:spPr>
      </p:pic>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
        <p:nvSpPr>
          <p:cNvPr id="7" name="Title 1"/>
          <p:cNvSpPr>
            <a:spLocks noGrp="1"/>
          </p:cNvSpPr>
          <p:nvPr>
            <p:ph type="title"/>
          </p:nvPr>
        </p:nvSpPr>
        <p:spPr>
          <a:xfrm>
            <a:off x="457200" y="1828800"/>
            <a:ext cx="8229600" cy="533400"/>
          </a:xfrm>
        </p:spPr>
        <p:txBody>
          <a:bodyPr/>
          <a:lstStyle/>
          <a:p>
            <a:r>
              <a:rPr lang="en-US" dirty="0"/>
              <a:t>Barracks / BOQ / BEQ </a:t>
            </a:r>
          </a:p>
        </p:txBody>
      </p:sp>
    </p:spTree>
    <p:extLst>
      <p:ext uri="{BB962C8B-B14F-4D97-AF65-F5344CB8AC3E}">
        <p14:creationId xmlns:p14="http://schemas.microsoft.com/office/powerpoint/2010/main" val="2367144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noChangeArrowheads="1"/>
          </p:cNvSpPr>
          <p:nvPr/>
        </p:nvSpPr>
        <p:spPr bwMode="auto">
          <a:xfrm>
            <a:off x="537754" y="1524000"/>
            <a:ext cx="9144000" cy="4525963"/>
          </a:xfrm>
          <a:prstGeom prst="rect">
            <a:avLst/>
          </a:prstGeom>
          <a:noFill/>
          <a:ln w="9525">
            <a:noFill/>
            <a:miter lim="800000"/>
            <a:headEnd/>
            <a:tailEnd/>
          </a:ln>
          <a:effectLst/>
        </p:spPr>
        <p:txBody>
          <a:bodyPr/>
          <a:lstStyle/>
          <a:p>
            <a:pPr marR="0" lvl="0" algn="l" defTabSz="914400" rtl="0" eaLnBrk="1" fontAlgn="base" latinLnBrk="0" hangingPunct="1">
              <a:lnSpc>
                <a:spcPct val="100000"/>
              </a:lnSpc>
              <a:spcBef>
                <a:spcPct val="20000"/>
              </a:spcBef>
              <a:spcAft>
                <a:spcPct val="0"/>
              </a:spcAft>
              <a:buSzPct val="70000"/>
              <a:tabLst/>
              <a:defRPr/>
            </a:pPr>
            <a:r>
              <a:rPr kumimoji="0" lang="en-US" sz="2400" b="0" i="0" u="none" strike="noStrike" kern="0" cap="none" spc="0" normalizeH="0" baseline="0" noProof="0" dirty="0">
                <a:ln>
                  <a:noFill/>
                </a:ln>
                <a:uLnTx/>
                <a:uFillTx/>
              </a:rPr>
              <a:t>Security Tips:</a:t>
            </a:r>
          </a:p>
          <a:p>
            <a:pPr marL="342900" marR="0" lvl="0" indent="-342900" algn="l" defTabSz="914400" rtl="0" eaLnBrk="1" fontAlgn="base" latinLnBrk="0" hangingPunct="1">
              <a:lnSpc>
                <a:spcPct val="100000"/>
              </a:lnSpc>
              <a:spcBef>
                <a:spcPct val="20000"/>
              </a:spcBef>
              <a:spcAft>
                <a:spcPct val="0"/>
              </a:spcAft>
              <a:buSzPct val="70000"/>
              <a:buFont typeface="Arial" panose="020B0604020202020204" pitchFamily="34" charset="0"/>
              <a:buChar char="•"/>
              <a:tabLst/>
              <a:defRPr/>
            </a:pPr>
            <a:endParaRPr kumimoji="0" lang="en-US" b="0" i="0" u="none" strike="noStrike" kern="0" cap="none" spc="0" normalizeH="0" baseline="0" noProof="0" dirty="0">
              <a:ln>
                <a:noFill/>
              </a:ln>
              <a:uLnTx/>
              <a:uFillTx/>
            </a:endParaRPr>
          </a:p>
          <a:p>
            <a:pPr marL="342900" marR="0" lvl="0" indent="-342900" algn="l" defTabSz="914400" rtl="0" eaLnBrk="1" fontAlgn="base" latinLnBrk="0" hangingPunct="1">
              <a:lnSpc>
                <a:spcPct val="100000"/>
              </a:lnSpc>
              <a:spcBef>
                <a:spcPct val="20000"/>
              </a:spcBef>
              <a:spcAft>
                <a:spcPct val="0"/>
              </a:spcAft>
              <a:buSzPct val="70000"/>
              <a:buFont typeface="Arial" panose="020B0604020202020204" pitchFamily="34" charset="0"/>
              <a:buChar char="•"/>
              <a:tabLst/>
              <a:defRPr/>
            </a:pPr>
            <a:r>
              <a:rPr kumimoji="0" lang="en-US" b="0" i="0" u="none" strike="noStrike" kern="0" cap="none" spc="0" normalizeH="0" baseline="0" noProof="0" dirty="0">
                <a:ln>
                  <a:noFill/>
                </a:ln>
                <a:uLnTx/>
                <a:uFillTx/>
              </a:rPr>
              <a:t>IDENTIFY</a:t>
            </a:r>
          </a:p>
          <a:p>
            <a:pPr marL="800100" marR="0" lvl="1" indent="-342900" algn="l" defTabSz="914400" rtl="0" eaLnBrk="1" fontAlgn="base" latinLnBrk="0" hangingPunct="1">
              <a:lnSpc>
                <a:spcPct val="100000"/>
              </a:lnSpc>
              <a:spcBef>
                <a:spcPct val="20000"/>
              </a:spcBef>
              <a:spcAft>
                <a:spcPct val="0"/>
              </a:spcAft>
              <a:buSzPct val="70000"/>
              <a:buFont typeface="Arial" panose="020B0604020202020204" pitchFamily="34" charset="0"/>
              <a:buChar char="•"/>
              <a:tabLst/>
              <a:defRPr/>
            </a:pPr>
            <a:r>
              <a:rPr kumimoji="0" lang="en-US" b="0" i="0" u="none" strike="noStrike" kern="0" cap="none" spc="0" normalizeH="0" baseline="0" noProof="0" dirty="0">
                <a:ln>
                  <a:noFill/>
                </a:ln>
                <a:uLnTx/>
                <a:uFillTx/>
              </a:rPr>
              <a:t>Photograph</a:t>
            </a:r>
          </a:p>
          <a:p>
            <a:pPr marL="800100" marR="0" lvl="1" indent="-342900" algn="l" defTabSz="914400" rtl="0" eaLnBrk="1" fontAlgn="base" latinLnBrk="0" hangingPunct="1">
              <a:lnSpc>
                <a:spcPct val="100000"/>
              </a:lnSpc>
              <a:spcBef>
                <a:spcPct val="20000"/>
              </a:spcBef>
              <a:spcAft>
                <a:spcPct val="0"/>
              </a:spcAft>
              <a:buSzPct val="70000"/>
              <a:buFont typeface="Arial" panose="020B0604020202020204" pitchFamily="34" charset="0"/>
              <a:buChar char="•"/>
              <a:tabLst/>
              <a:defRPr/>
            </a:pPr>
            <a:r>
              <a:rPr kumimoji="0" lang="en-US" b="0" i="0" u="none" strike="noStrike" kern="0" cap="none" spc="0" normalizeH="0" baseline="0" noProof="0" dirty="0">
                <a:ln>
                  <a:noFill/>
                </a:ln>
                <a:uLnTx/>
                <a:uFillTx/>
              </a:rPr>
              <a:t>Engraving</a:t>
            </a:r>
          </a:p>
          <a:p>
            <a:pPr marL="342900" marR="0" lvl="0" indent="-342900" algn="l" defTabSz="914400" rtl="0" eaLnBrk="1" fontAlgn="base" latinLnBrk="0" hangingPunct="1">
              <a:lnSpc>
                <a:spcPct val="100000"/>
              </a:lnSpc>
              <a:spcBef>
                <a:spcPct val="20000"/>
              </a:spcBef>
              <a:spcAft>
                <a:spcPct val="0"/>
              </a:spcAft>
              <a:buSzPct val="70000"/>
              <a:buFont typeface="Arial" panose="020B0604020202020204" pitchFamily="34" charset="0"/>
              <a:buChar char="•"/>
              <a:tabLst/>
              <a:defRPr/>
            </a:pPr>
            <a:r>
              <a:rPr kumimoji="0" lang="en-US" b="0" i="0" u="none" strike="noStrike" kern="0" cap="none" spc="0" normalizeH="0" baseline="0" noProof="0" dirty="0">
                <a:ln>
                  <a:noFill/>
                </a:ln>
                <a:uLnTx/>
                <a:uFillTx/>
              </a:rPr>
              <a:t>RECORD</a:t>
            </a:r>
          </a:p>
          <a:p>
            <a:pPr marL="800100" marR="0" lvl="1" indent="-342900" algn="l" defTabSz="914400" rtl="0" eaLnBrk="1" fontAlgn="base" latinLnBrk="0" hangingPunct="1">
              <a:lnSpc>
                <a:spcPct val="100000"/>
              </a:lnSpc>
              <a:spcBef>
                <a:spcPct val="20000"/>
              </a:spcBef>
              <a:spcAft>
                <a:spcPct val="0"/>
              </a:spcAft>
              <a:buSzPct val="70000"/>
              <a:buFont typeface="Arial" panose="020B0604020202020204" pitchFamily="34" charset="0"/>
              <a:buChar char="•"/>
              <a:tabLst/>
              <a:defRPr/>
            </a:pPr>
            <a:r>
              <a:rPr kumimoji="0" lang="en-US" b="0" i="0" u="none" strike="noStrike" kern="0" cap="none" spc="0" normalizeH="0" baseline="0" noProof="0" dirty="0">
                <a:ln>
                  <a:noFill/>
                </a:ln>
                <a:uLnTx/>
                <a:uFillTx/>
              </a:rPr>
              <a:t>FS FM 774 (Personal Property Record) “high value item sheet”</a:t>
            </a:r>
          </a:p>
          <a:p>
            <a:pPr marL="800100" marR="0" lvl="1" indent="-342900" algn="l" defTabSz="914400" rtl="0" eaLnBrk="1" fontAlgn="base" latinLnBrk="0" hangingPunct="1">
              <a:lnSpc>
                <a:spcPct val="100000"/>
              </a:lnSpc>
              <a:spcBef>
                <a:spcPct val="20000"/>
              </a:spcBef>
              <a:spcAft>
                <a:spcPct val="0"/>
              </a:spcAft>
              <a:buSzPct val="70000"/>
              <a:buFont typeface="Arial" panose="020B0604020202020204" pitchFamily="34" charset="0"/>
              <a:buChar char="•"/>
              <a:tabLst/>
              <a:defRPr/>
            </a:pPr>
            <a:r>
              <a:rPr kumimoji="0" lang="en-US" b="0" i="0" u="none" strike="noStrike" kern="0" cap="none" spc="0" normalizeH="0" baseline="0" noProof="0" dirty="0">
                <a:ln>
                  <a:noFill/>
                </a:ln>
                <a:uLnTx/>
                <a:uFillTx/>
              </a:rPr>
              <a:t>Keep receipts </a:t>
            </a:r>
          </a:p>
          <a:p>
            <a:pPr marL="342900" marR="0" lvl="0" indent="-342900" algn="l" defTabSz="914400" rtl="0" eaLnBrk="1" fontAlgn="base" latinLnBrk="0" hangingPunct="1">
              <a:lnSpc>
                <a:spcPct val="100000"/>
              </a:lnSpc>
              <a:spcBef>
                <a:spcPct val="20000"/>
              </a:spcBef>
              <a:spcAft>
                <a:spcPct val="0"/>
              </a:spcAft>
              <a:buSzPct val="70000"/>
              <a:buFont typeface="Arial" panose="020B0604020202020204" pitchFamily="34" charset="0"/>
              <a:buChar char="•"/>
              <a:tabLst/>
              <a:defRPr/>
            </a:pPr>
            <a:r>
              <a:rPr kumimoji="0" lang="en-US" b="0" i="0" u="none" strike="noStrike" kern="0" cap="none" spc="0" normalizeH="0" baseline="0" noProof="0" dirty="0">
                <a:ln>
                  <a:noFill/>
                </a:ln>
                <a:uLnTx/>
                <a:uFillTx/>
              </a:rPr>
              <a:t>SECURE</a:t>
            </a:r>
          </a:p>
          <a:p>
            <a:pPr marL="800100" marR="0" lvl="1" indent="-342900" algn="l" defTabSz="914400" rtl="0" eaLnBrk="1" fontAlgn="base" latinLnBrk="0" hangingPunct="1">
              <a:lnSpc>
                <a:spcPct val="100000"/>
              </a:lnSpc>
              <a:spcBef>
                <a:spcPct val="20000"/>
              </a:spcBef>
              <a:spcAft>
                <a:spcPct val="0"/>
              </a:spcAft>
              <a:buSzPct val="70000"/>
              <a:buFont typeface="Arial" panose="020B0604020202020204" pitchFamily="34" charset="0"/>
              <a:buChar char="•"/>
              <a:tabLst/>
              <a:defRPr/>
            </a:pPr>
            <a:r>
              <a:rPr kumimoji="0" lang="en-US" b="0" i="0" u="none" strike="noStrike" kern="0" cap="none" spc="0" normalizeH="0" baseline="0" noProof="0" dirty="0">
                <a:ln>
                  <a:noFill/>
                </a:ln>
                <a:uLnTx/>
                <a:uFillTx/>
              </a:rPr>
              <a:t>Windows, Doors, Adjoining Bathroom Doors!</a:t>
            </a:r>
          </a:p>
          <a:p>
            <a:pPr marL="800100" marR="0" lvl="1" indent="-342900" algn="l" defTabSz="914400" rtl="0" eaLnBrk="1" fontAlgn="base" latinLnBrk="0" hangingPunct="1">
              <a:lnSpc>
                <a:spcPct val="100000"/>
              </a:lnSpc>
              <a:spcBef>
                <a:spcPct val="20000"/>
              </a:spcBef>
              <a:spcAft>
                <a:spcPct val="0"/>
              </a:spcAft>
              <a:buSzPct val="70000"/>
              <a:buFont typeface="Arial" panose="020B0604020202020204" pitchFamily="34" charset="0"/>
              <a:buChar char="•"/>
              <a:tabLst/>
              <a:defRPr/>
            </a:pPr>
            <a:r>
              <a:rPr kumimoji="0" lang="en-US" b="0" i="0" u="none" strike="noStrike" kern="0" cap="none" spc="0" normalizeH="0" baseline="0" noProof="0" dirty="0">
                <a:ln>
                  <a:noFill/>
                </a:ln>
                <a:uLnTx/>
                <a:uFillTx/>
              </a:rPr>
              <a:t>Even for short periods of time</a:t>
            </a:r>
          </a:p>
        </p:txBody>
      </p:sp>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18942160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noChangeArrowheads="1"/>
          </p:cNvSpPr>
          <p:nvPr>
            <p:ph idx="1"/>
          </p:nvPr>
        </p:nvSpPr>
        <p:spPr bwMode="auto">
          <a:xfrm>
            <a:off x="609600" y="1600200"/>
            <a:ext cx="8382000" cy="3505200"/>
          </a:xfrm>
          <a:prstGeom prst="rect">
            <a:avLst/>
          </a:prstGeom>
          <a:noFill/>
          <a:ln w="9525">
            <a:noFill/>
            <a:miter lim="800000"/>
            <a:headEnd/>
            <a:tailEnd/>
          </a:ln>
          <a:effectLst/>
        </p:spPr>
        <p:txBody>
          <a:bodyPr>
            <a:noAutofit/>
          </a:bodyPr>
          <a:lstStyle/>
          <a:p>
            <a:pPr eaLnBrk="1" hangingPunct="1">
              <a:lnSpc>
                <a:spcPct val="150000"/>
              </a:lnSpc>
              <a:spcBef>
                <a:spcPct val="20000"/>
              </a:spcBef>
              <a:buSzPct val="70000"/>
              <a:defRPr/>
            </a:pPr>
            <a:r>
              <a:rPr lang="en-US" sz="1800" dirty="0"/>
              <a:t>Place work orders immediately.</a:t>
            </a:r>
          </a:p>
          <a:p>
            <a:pPr eaLnBrk="1" hangingPunct="1">
              <a:lnSpc>
                <a:spcPct val="150000"/>
              </a:lnSpc>
              <a:spcBef>
                <a:spcPct val="20000"/>
              </a:spcBef>
              <a:buSzPct val="70000"/>
              <a:defRPr/>
            </a:pPr>
            <a:r>
              <a:rPr lang="en-US" sz="1800" dirty="0"/>
              <a:t>Secure all OCIE stored in the barracks.</a:t>
            </a:r>
          </a:p>
          <a:p>
            <a:pPr eaLnBrk="1" hangingPunct="1">
              <a:lnSpc>
                <a:spcPct val="150000"/>
              </a:lnSpc>
              <a:spcBef>
                <a:spcPct val="20000"/>
              </a:spcBef>
              <a:buSzPct val="70000"/>
              <a:defRPr/>
            </a:pPr>
            <a:r>
              <a:rPr lang="en-US" sz="1800" dirty="0"/>
              <a:t>Secure windows with a rod if locks do not work. </a:t>
            </a:r>
          </a:p>
          <a:p>
            <a:pPr eaLnBrk="1" hangingPunct="1">
              <a:lnSpc>
                <a:spcPct val="150000"/>
              </a:lnSpc>
              <a:spcBef>
                <a:spcPct val="20000"/>
              </a:spcBef>
              <a:buSzPct val="70000"/>
              <a:defRPr/>
            </a:pPr>
            <a:r>
              <a:rPr lang="en-US" sz="1800" dirty="0"/>
              <a:t>Be Alert. Be Aware. Watch for suspicious behavior, actions, strangers, etc.</a:t>
            </a:r>
          </a:p>
          <a:p>
            <a:pPr eaLnBrk="1" hangingPunct="1">
              <a:lnSpc>
                <a:spcPct val="150000"/>
              </a:lnSpc>
              <a:spcBef>
                <a:spcPct val="20000"/>
              </a:spcBef>
              <a:buSzPct val="70000"/>
              <a:defRPr/>
            </a:pPr>
            <a:r>
              <a:rPr lang="en-US" sz="1800" dirty="0"/>
              <a:t>Don’t advertise valuable property</a:t>
            </a: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21540358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533400"/>
          </a:xfrm>
        </p:spPr>
        <p:txBody>
          <a:bodyPr/>
          <a:lstStyle/>
          <a:p>
            <a:r>
              <a:rPr lang="en-US" dirty="0"/>
              <a:t>Workplace Security</a:t>
            </a:r>
          </a:p>
        </p:txBody>
      </p:sp>
      <p:pic>
        <p:nvPicPr>
          <p:cNvPr id="3" name="Picture 21" descr="MPj04327280000[1]"/>
          <p:cNvPicPr>
            <a:picLocks noChangeAspect="1" noChangeArrowheads="1"/>
          </p:cNvPicPr>
          <p:nvPr/>
        </p:nvPicPr>
        <p:blipFill>
          <a:blip r:embed="rId2" cstate="print"/>
          <a:srcRect/>
          <a:stretch>
            <a:fillRect/>
          </a:stretch>
        </p:blipFill>
        <p:spPr bwMode="auto">
          <a:xfrm>
            <a:off x="1371600" y="2743200"/>
            <a:ext cx="6400800" cy="3558381"/>
          </a:xfrm>
          <a:prstGeom prst="rect">
            <a:avLst/>
          </a:prstGeom>
          <a:noFill/>
          <a:ln w="9525">
            <a:noFill/>
            <a:miter lim="800000"/>
            <a:headEnd/>
            <a:tailEnd/>
          </a:ln>
        </p:spPr>
      </p:pic>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30490286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609600" y="1524000"/>
            <a:ext cx="8229600" cy="4525963"/>
          </a:xfrm>
        </p:spPr>
        <p:txBody>
          <a:bodyPr/>
          <a:lstStyle/>
          <a:p>
            <a:pPr marL="0" indent="0" eaLnBrk="1" hangingPunct="1">
              <a:buNone/>
              <a:defRPr/>
            </a:pPr>
            <a:r>
              <a:rPr lang="en-US" sz="2400" dirty="0"/>
              <a:t>Security Tips:</a:t>
            </a:r>
          </a:p>
          <a:p>
            <a:pPr eaLnBrk="1" hangingPunct="1">
              <a:defRPr/>
            </a:pPr>
            <a:endParaRPr lang="en-US" sz="1800" dirty="0"/>
          </a:p>
          <a:p>
            <a:pPr eaLnBrk="1" hangingPunct="1">
              <a:lnSpc>
                <a:spcPct val="150000"/>
              </a:lnSpc>
              <a:defRPr/>
            </a:pPr>
            <a:r>
              <a:rPr lang="en-US" sz="1800" dirty="0"/>
              <a:t>Monitor Visitors</a:t>
            </a:r>
          </a:p>
          <a:p>
            <a:pPr eaLnBrk="1" hangingPunct="1">
              <a:lnSpc>
                <a:spcPct val="150000"/>
              </a:lnSpc>
              <a:defRPr/>
            </a:pPr>
            <a:r>
              <a:rPr lang="en-US" sz="1800" dirty="0"/>
              <a:t>Log off Computer</a:t>
            </a:r>
          </a:p>
          <a:p>
            <a:pPr eaLnBrk="1" hangingPunct="1">
              <a:lnSpc>
                <a:spcPct val="150000"/>
              </a:lnSpc>
              <a:defRPr/>
            </a:pPr>
            <a:r>
              <a:rPr lang="en-US" sz="1800" dirty="0"/>
              <a:t>Secure Passwords</a:t>
            </a:r>
          </a:p>
          <a:p>
            <a:pPr eaLnBrk="1" hangingPunct="1">
              <a:lnSpc>
                <a:spcPct val="150000"/>
              </a:lnSpc>
              <a:defRPr/>
            </a:pPr>
            <a:r>
              <a:rPr lang="en-US" sz="1800" dirty="0"/>
              <a:t>Lock File Cabinets/Desk Drawers</a:t>
            </a:r>
          </a:p>
          <a:p>
            <a:pPr eaLnBrk="1" hangingPunct="1">
              <a:lnSpc>
                <a:spcPct val="150000"/>
              </a:lnSpc>
              <a:defRPr/>
            </a:pPr>
            <a:r>
              <a:rPr lang="en-US" sz="1800" dirty="0"/>
              <a:t>SF 701 – End of Day Procedures</a:t>
            </a:r>
          </a:p>
          <a:p>
            <a:pPr eaLnBrk="1" hangingPunct="1">
              <a:lnSpc>
                <a:spcPct val="150000"/>
              </a:lnSpc>
              <a:defRPr/>
            </a:pPr>
            <a:r>
              <a:rPr lang="en-US" sz="1800" dirty="0"/>
              <a:t>Secure Personal Property</a:t>
            </a:r>
          </a:p>
          <a:p>
            <a:pPr eaLnBrk="1" hangingPunct="1">
              <a:defRPr/>
            </a:pPr>
            <a:endParaRPr lang="en-US" sz="1800" dirty="0"/>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828800"/>
            <a:ext cx="4277468" cy="3033712"/>
          </a:xfrm>
          <a:prstGeom prst="rect">
            <a:avLst/>
          </a:prstGeom>
        </p:spPr>
      </p:pic>
    </p:spTree>
    <p:extLst>
      <p:ext uri="{BB962C8B-B14F-4D97-AF65-F5344CB8AC3E}">
        <p14:creationId xmlns:p14="http://schemas.microsoft.com/office/powerpoint/2010/main" val="42073903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a:xfrm>
            <a:off x="457200" y="1524000"/>
            <a:ext cx="8229600" cy="457200"/>
          </a:xfrm>
        </p:spPr>
        <p:txBody>
          <a:bodyPr/>
          <a:lstStyle/>
          <a:p>
            <a:r>
              <a:rPr lang="en-US" sz="2400" b="0" dirty="0"/>
              <a:t>End of Day Security Checks (SF 701)</a:t>
            </a:r>
          </a:p>
        </p:txBody>
      </p:sp>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pic>
        <p:nvPicPr>
          <p:cNvPr id="2" name="Picture 1">
            <a:extLst>
              <a:ext uri="{FF2B5EF4-FFF2-40B4-BE49-F238E27FC236}">
                <a16:creationId xmlns="" xmlns:a16="http://schemas.microsoft.com/office/drawing/2014/main" id="{D37D5ABD-0193-4F2B-ACAB-999BE57CEC26}"/>
              </a:ext>
            </a:extLst>
          </p:cNvPr>
          <p:cNvPicPr>
            <a:picLocks noChangeAspect="1"/>
          </p:cNvPicPr>
          <p:nvPr/>
        </p:nvPicPr>
        <p:blipFill>
          <a:blip r:embed="rId2"/>
          <a:stretch>
            <a:fillRect/>
          </a:stretch>
        </p:blipFill>
        <p:spPr>
          <a:xfrm>
            <a:off x="1371600" y="2057400"/>
            <a:ext cx="6500813" cy="4076781"/>
          </a:xfrm>
          <a:prstGeom prst="rect">
            <a:avLst/>
          </a:prstGeom>
        </p:spPr>
      </p:pic>
    </p:spTree>
    <p:extLst>
      <p:ext uri="{BB962C8B-B14F-4D97-AF65-F5344CB8AC3E}">
        <p14:creationId xmlns:p14="http://schemas.microsoft.com/office/powerpoint/2010/main" val="3559131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544830"/>
          </a:xfrm>
        </p:spPr>
        <p:txBody>
          <a:bodyPr/>
          <a:lstStyle/>
          <a:p>
            <a:r>
              <a:rPr lang="en-US" dirty="0"/>
              <a:t>Home Security</a:t>
            </a:r>
          </a:p>
        </p:txBody>
      </p:sp>
      <p:pic>
        <p:nvPicPr>
          <p:cNvPr id="3" name="Picture 45" descr="MPPH03136I0000[1]"/>
          <p:cNvPicPr>
            <a:picLocks noChangeAspect="1" noChangeArrowheads="1"/>
          </p:cNvPicPr>
          <p:nvPr/>
        </p:nvPicPr>
        <p:blipFill>
          <a:blip r:embed="rId2" cstate="print"/>
          <a:srcRect/>
          <a:stretch>
            <a:fillRect/>
          </a:stretch>
        </p:blipFill>
        <p:spPr bwMode="auto">
          <a:xfrm>
            <a:off x="2667000" y="2362200"/>
            <a:ext cx="3740150" cy="3657600"/>
          </a:xfrm>
          <a:prstGeom prst="rect">
            <a:avLst/>
          </a:prstGeom>
          <a:noFill/>
          <a:ln w="9525">
            <a:noFill/>
            <a:miter lim="800000"/>
            <a:headEnd/>
            <a:tailEnd/>
          </a:ln>
        </p:spPr>
      </p:pic>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6259390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idx="1"/>
          </p:nvPr>
        </p:nvSpPr>
        <p:spPr bwMode="auto">
          <a:xfrm>
            <a:off x="457200" y="1524000"/>
            <a:ext cx="8229600" cy="3276600"/>
          </a:xfrm>
          <a:prstGeom prst="rect">
            <a:avLst/>
          </a:prstGeom>
          <a:noFill/>
          <a:ln w="9525">
            <a:noFill/>
            <a:miter lim="800000"/>
            <a:headEnd/>
            <a:tailEnd/>
          </a:ln>
          <a:effectLst/>
        </p:spPr>
        <p:txBody>
          <a:bodyPr>
            <a:normAutofit/>
          </a:bodyPr>
          <a:lstStyle/>
          <a:p>
            <a:pPr eaLnBrk="1" hangingPunct="1">
              <a:spcBef>
                <a:spcPct val="20000"/>
              </a:spcBef>
              <a:buSzPct val="70000"/>
              <a:defRPr/>
            </a:pPr>
            <a:r>
              <a:rPr lang="en-US" sz="2000" dirty="0">
                <a:effectLst>
                  <a:outerShdw blurRad="38100" dist="38100" dir="2700000" algn="tl">
                    <a:srgbClr val="C0C0C0"/>
                  </a:outerShdw>
                </a:effectLst>
              </a:rPr>
              <a:t>Always lock your doors and window(s), no matter how long you are going to be away</a:t>
            </a:r>
          </a:p>
          <a:p>
            <a:pPr eaLnBrk="1" hangingPunct="1">
              <a:spcBef>
                <a:spcPct val="20000"/>
              </a:spcBef>
              <a:buSzPct val="70000"/>
              <a:defRPr/>
            </a:pPr>
            <a:r>
              <a:rPr lang="en-US" sz="2000" dirty="0">
                <a:effectLst>
                  <a:outerShdw blurRad="38100" dist="38100" dir="2700000" algn="tl">
                    <a:srgbClr val="C0C0C0"/>
                  </a:outerShdw>
                </a:effectLst>
              </a:rPr>
              <a:t>Ask a neighbor or friend to watch your residence while you are away</a:t>
            </a:r>
          </a:p>
          <a:p>
            <a:pPr eaLnBrk="1" hangingPunct="1">
              <a:spcBef>
                <a:spcPct val="20000"/>
              </a:spcBef>
              <a:buSzPct val="70000"/>
              <a:defRPr/>
            </a:pPr>
            <a:r>
              <a:rPr lang="en-US" sz="2000" dirty="0">
                <a:effectLst>
                  <a:outerShdw blurRad="38100" dist="38100" dir="2700000" algn="tl">
                    <a:srgbClr val="C0C0C0"/>
                  </a:outerShdw>
                </a:effectLst>
              </a:rPr>
              <a:t>Keep valuable away from exterior windows</a:t>
            </a:r>
          </a:p>
          <a:p>
            <a:pPr eaLnBrk="1" hangingPunct="1">
              <a:spcBef>
                <a:spcPct val="20000"/>
              </a:spcBef>
              <a:buSzPct val="70000"/>
              <a:defRPr/>
            </a:pPr>
            <a:r>
              <a:rPr lang="en-US" sz="2000" dirty="0">
                <a:effectLst>
                  <a:outerShdw blurRad="38100" dist="38100" dir="2700000" algn="tl">
                    <a:srgbClr val="C0C0C0"/>
                  </a:outerShdw>
                </a:effectLst>
              </a:rPr>
              <a:t>Consider keeping doors and windows locked even when home</a:t>
            </a:r>
          </a:p>
          <a:p>
            <a:pPr eaLnBrk="1" hangingPunct="1">
              <a:spcBef>
                <a:spcPct val="20000"/>
              </a:spcBef>
              <a:buSzPct val="70000"/>
              <a:defRPr/>
            </a:pPr>
            <a:r>
              <a:rPr lang="en-US" sz="2000" dirty="0">
                <a:effectLst>
                  <a:outerShdw blurRad="38100" dist="38100" dir="2700000" algn="tl">
                    <a:srgbClr val="C0C0C0"/>
                  </a:outerShdw>
                </a:effectLst>
              </a:rPr>
              <a:t>Secure your garage doors and windows </a:t>
            </a:r>
          </a:p>
          <a:p>
            <a:pPr eaLnBrk="1" hangingPunct="1">
              <a:spcBef>
                <a:spcPct val="20000"/>
              </a:spcBef>
              <a:buSzPct val="70000"/>
              <a:defRPr/>
            </a:pPr>
            <a:r>
              <a:rPr lang="en-US" sz="2000" u="sng" dirty="0">
                <a:solidFill>
                  <a:srgbClr val="CF0E30"/>
                </a:solidFill>
                <a:effectLst>
                  <a:outerShdw blurRad="38100" dist="38100" dir="2700000" algn="tl">
                    <a:srgbClr val="C0C0C0"/>
                  </a:outerShdw>
                </a:effectLst>
              </a:rPr>
              <a:t>HOME WATCH Program</a:t>
            </a: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34394105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a:bodyPr>
          <a:lstStyle/>
          <a:p>
            <a:r>
              <a:rPr lang="en-US" b="1" dirty="0"/>
              <a:t>Vehicle</a:t>
            </a:r>
            <a:r>
              <a:rPr lang="en-US" sz="3200" b="1" dirty="0"/>
              <a:t> Security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2550" y="2286000"/>
            <a:ext cx="6438900" cy="3962400"/>
          </a:xfrm>
          <a:prstGeom prst="rect">
            <a:avLst/>
          </a:prstGeom>
        </p:spPr>
      </p:pic>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24449166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7423" y="2057400"/>
            <a:ext cx="4038600" cy="3429000"/>
          </a:xfrm>
        </p:spPr>
        <p:txBody>
          <a:bodyPr/>
          <a:lstStyle/>
          <a:p>
            <a:r>
              <a:rPr lang="en-US" sz="2000" dirty="0">
                <a:solidFill>
                  <a:schemeClr val="tx1"/>
                </a:solidFill>
              </a:rPr>
              <a:t>TA-50/OCIE</a:t>
            </a:r>
          </a:p>
          <a:p>
            <a:r>
              <a:rPr lang="en-US" sz="2000" dirty="0">
                <a:solidFill>
                  <a:schemeClr val="tx1"/>
                </a:solidFill>
              </a:rPr>
              <a:t>Cash</a:t>
            </a:r>
          </a:p>
          <a:p>
            <a:r>
              <a:rPr lang="en-US" sz="2000" dirty="0">
                <a:solidFill>
                  <a:schemeClr val="tx1"/>
                </a:solidFill>
              </a:rPr>
              <a:t>Purses</a:t>
            </a:r>
          </a:p>
          <a:p>
            <a:r>
              <a:rPr lang="en-US" sz="2000" dirty="0">
                <a:solidFill>
                  <a:schemeClr val="tx1"/>
                </a:solidFill>
              </a:rPr>
              <a:t>Medication</a:t>
            </a:r>
          </a:p>
          <a:p>
            <a:r>
              <a:rPr lang="en-US" sz="2000" dirty="0">
                <a:solidFill>
                  <a:schemeClr val="tx1"/>
                </a:solidFill>
              </a:rPr>
              <a:t>Keys in ignition</a:t>
            </a:r>
          </a:p>
          <a:p>
            <a:r>
              <a:rPr lang="en-US" sz="2000" dirty="0"/>
              <a:t>IPOD’s and IPAD’s</a:t>
            </a:r>
            <a:endParaRPr lang="en-US" sz="2000" dirty="0">
              <a:solidFill>
                <a:schemeClr val="tx1"/>
              </a:solidFill>
            </a:endParaRPr>
          </a:p>
          <a:p>
            <a:endParaRPr lang="en-US" sz="2000" dirty="0"/>
          </a:p>
        </p:txBody>
      </p:sp>
      <p:sp>
        <p:nvSpPr>
          <p:cNvPr id="4" name="Content Placeholder 3"/>
          <p:cNvSpPr>
            <a:spLocks noGrp="1"/>
          </p:cNvSpPr>
          <p:nvPr>
            <p:ph sz="half" idx="2"/>
          </p:nvPr>
        </p:nvSpPr>
        <p:spPr>
          <a:xfrm>
            <a:off x="4319451" y="2054225"/>
            <a:ext cx="4038600" cy="3657600"/>
          </a:xfrm>
        </p:spPr>
        <p:txBody>
          <a:bodyPr/>
          <a:lstStyle/>
          <a:p>
            <a:r>
              <a:rPr lang="en-US" sz="2000" dirty="0">
                <a:solidFill>
                  <a:schemeClr val="tx1"/>
                </a:solidFill>
              </a:rPr>
              <a:t>Radar detectors</a:t>
            </a:r>
          </a:p>
          <a:p>
            <a:r>
              <a:rPr lang="en-US" sz="2000" dirty="0">
                <a:solidFill>
                  <a:schemeClr val="tx1"/>
                </a:solidFill>
              </a:rPr>
              <a:t>GPS devices (commercial)</a:t>
            </a:r>
          </a:p>
          <a:p>
            <a:r>
              <a:rPr lang="en-US" sz="2000" dirty="0">
                <a:solidFill>
                  <a:schemeClr val="tx1"/>
                </a:solidFill>
              </a:rPr>
              <a:t>Cameras</a:t>
            </a:r>
          </a:p>
          <a:p>
            <a:r>
              <a:rPr lang="en-US" sz="2000" dirty="0">
                <a:solidFill>
                  <a:schemeClr val="tx1"/>
                </a:solidFill>
              </a:rPr>
              <a:t>Laptop computers</a:t>
            </a:r>
          </a:p>
          <a:p>
            <a:r>
              <a:rPr lang="en-US" sz="2000" dirty="0">
                <a:solidFill>
                  <a:schemeClr val="tx1"/>
                </a:solidFill>
              </a:rPr>
              <a:t>Cell phones</a:t>
            </a:r>
          </a:p>
          <a:p>
            <a:r>
              <a:rPr lang="en-US" sz="2000" dirty="0"/>
              <a:t>Golfing gear</a:t>
            </a:r>
          </a:p>
          <a:p>
            <a:pPr marL="0" indent="0">
              <a:buNone/>
            </a:pPr>
            <a:endParaRPr lang="en-US" sz="2000" dirty="0">
              <a:solidFill>
                <a:schemeClr val="tx1"/>
              </a:solidFill>
            </a:endParaRPr>
          </a:p>
          <a:p>
            <a:pPr>
              <a:buNone/>
            </a:pPr>
            <a:endParaRPr lang="en-US" sz="2000" dirty="0"/>
          </a:p>
        </p:txBody>
      </p:sp>
      <p:sp>
        <p:nvSpPr>
          <p:cNvPr id="6" name="Content Placeholder 2"/>
          <p:cNvSpPr txBox="1">
            <a:spLocks/>
          </p:cNvSpPr>
          <p:nvPr/>
        </p:nvSpPr>
        <p:spPr>
          <a:xfrm>
            <a:off x="457200" y="1517651"/>
            <a:ext cx="9144000" cy="761999"/>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tabLst/>
              <a:defRPr/>
            </a:pPr>
            <a:r>
              <a:rPr kumimoji="0" lang="en-US" sz="2400" b="0" i="0" u="none" strike="noStrike" kern="0" cap="none" spc="0" normalizeH="0" baseline="0" noProof="0" dirty="0">
                <a:ln>
                  <a:noFill/>
                </a:ln>
                <a:solidFill>
                  <a:schemeClr val="tx1"/>
                </a:solidFill>
                <a:effectLst/>
                <a:uLnTx/>
                <a:uFillTx/>
                <a:latin typeface="+mn-lt"/>
              </a:rPr>
              <a:t>Items typically left unsecure or in plain view in vehicles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chemeClr val="tx1"/>
              </a:solidFill>
              <a:effectLst/>
              <a:uLnTx/>
              <a:uFillTx/>
              <a:latin typeface="+mn-lt"/>
            </a:endParaRPr>
          </a:p>
        </p:txBody>
      </p:sp>
      <p:sp>
        <p:nvSpPr>
          <p:cNvPr id="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2012690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199" y="1567379"/>
            <a:ext cx="8229600" cy="713858"/>
          </a:xfrm>
        </p:spPr>
        <p:txBody>
          <a:bodyPr>
            <a:normAutofit/>
          </a:bodyPr>
          <a:lstStyle/>
          <a:p>
            <a:pPr eaLnBrk="1" hangingPunct="1"/>
            <a:r>
              <a:rPr lang="en-US" sz="2400" b="1" dirty="0"/>
              <a:t>Issuing Keys</a:t>
            </a:r>
          </a:p>
        </p:txBody>
      </p:sp>
      <p:pic>
        <p:nvPicPr>
          <p:cNvPr id="18435" name="Picture 3"/>
          <p:cNvPicPr>
            <a:picLocks noGrp="1" noChangeAspect="1" noChangeArrowheads="1"/>
          </p:cNvPicPr>
          <p:nvPr>
            <p:ph type="body" idx="1"/>
          </p:nvPr>
        </p:nvPicPr>
        <p:blipFill>
          <a:blip r:embed="rId2" cstate="print"/>
          <a:srcRect l="10156" t="16667" r="10156" b="53226"/>
          <a:stretch>
            <a:fillRect/>
          </a:stretch>
        </p:blipFill>
        <p:spPr bwMode="auto">
          <a:xfrm>
            <a:off x="609600" y="2590800"/>
            <a:ext cx="8153400" cy="2697163"/>
          </a:xfrm>
          <a:noFill/>
          <a:ln>
            <a:miter lim="800000"/>
            <a:headEnd/>
            <a:tailEnd/>
          </a:ln>
        </p:spPr>
      </p:pic>
      <p:sp>
        <p:nvSpPr>
          <p:cNvPr id="18436" name="Text Box 4"/>
          <p:cNvSpPr txBox="1">
            <a:spLocks noChangeArrowheads="1"/>
          </p:cNvSpPr>
          <p:nvPr/>
        </p:nvSpPr>
        <p:spPr bwMode="auto">
          <a:xfrm>
            <a:off x="822325" y="3851275"/>
            <a:ext cx="501650" cy="366713"/>
          </a:xfrm>
          <a:prstGeom prst="rect">
            <a:avLst/>
          </a:prstGeom>
          <a:noFill/>
          <a:ln w="9525">
            <a:noFill/>
            <a:miter lim="800000"/>
            <a:headEnd/>
            <a:tailEnd/>
          </a:ln>
        </p:spPr>
        <p:txBody>
          <a:bodyPr wrap="none">
            <a:spAutoFit/>
          </a:bodyPr>
          <a:lstStyle/>
          <a:p>
            <a:r>
              <a:rPr lang="en-US"/>
              <a:t>2,3</a:t>
            </a:r>
          </a:p>
        </p:txBody>
      </p:sp>
      <p:sp>
        <p:nvSpPr>
          <p:cNvPr id="18437" name="Text Box 5"/>
          <p:cNvSpPr txBox="1">
            <a:spLocks noChangeArrowheads="1"/>
          </p:cNvSpPr>
          <p:nvPr/>
        </p:nvSpPr>
        <p:spPr bwMode="auto">
          <a:xfrm>
            <a:off x="1538288" y="3836988"/>
            <a:ext cx="732893" cy="461665"/>
          </a:xfrm>
          <a:prstGeom prst="rect">
            <a:avLst/>
          </a:prstGeom>
          <a:noFill/>
          <a:ln w="9525">
            <a:noFill/>
            <a:miter lim="800000"/>
            <a:headEnd/>
            <a:tailEnd/>
          </a:ln>
        </p:spPr>
        <p:txBody>
          <a:bodyPr wrap="none">
            <a:spAutoFit/>
          </a:bodyPr>
          <a:lstStyle/>
          <a:p>
            <a:r>
              <a:rPr lang="en-US" sz="1200" dirty="0"/>
              <a:t>5 Aug 16</a:t>
            </a:r>
          </a:p>
          <a:p>
            <a:r>
              <a:rPr lang="en-US" sz="1200" dirty="0"/>
              <a:t>1430 </a:t>
            </a:r>
          </a:p>
        </p:txBody>
      </p:sp>
      <p:sp>
        <p:nvSpPr>
          <p:cNvPr id="18438" name="Text Box 6"/>
          <p:cNvSpPr txBox="1">
            <a:spLocks noChangeArrowheads="1"/>
          </p:cNvSpPr>
          <p:nvPr/>
        </p:nvSpPr>
        <p:spPr bwMode="auto">
          <a:xfrm>
            <a:off x="2376488" y="3738563"/>
            <a:ext cx="1703387" cy="274637"/>
          </a:xfrm>
          <a:prstGeom prst="rect">
            <a:avLst/>
          </a:prstGeom>
          <a:noFill/>
          <a:ln w="9525">
            <a:noFill/>
            <a:miter lim="800000"/>
            <a:headEnd/>
            <a:tailEnd/>
          </a:ln>
        </p:spPr>
        <p:txBody>
          <a:bodyPr wrap="none">
            <a:spAutoFit/>
          </a:bodyPr>
          <a:lstStyle/>
          <a:p>
            <a:r>
              <a:rPr lang="en-US" sz="1200"/>
              <a:t>Key Control Custodian</a:t>
            </a:r>
          </a:p>
        </p:txBody>
      </p:sp>
      <p:sp>
        <p:nvSpPr>
          <p:cNvPr id="18439" name="Text Box 7"/>
          <p:cNvSpPr txBox="1">
            <a:spLocks noChangeArrowheads="1"/>
          </p:cNvSpPr>
          <p:nvPr/>
        </p:nvSpPr>
        <p:spPr bwMode="auto">
          <a:xfrm>
            <a:off x="2384425" y="4057650"/>
            <a:ext cx="1455738" cy="274638"/>
          </a:xfrm>
          <a:prstGeom prst="rect">
            <a:avLst/>
          </a:prstGeom>
          <a:noFill/>
          <a:ln w="9525">
            <a:noFill/>
            <a:miter lim="800000"/>
            <a:headEnd/>
            <a:tailEnd/>
          </a:ln>
        </p:spPr>
        <p:txBody>
          <a:bodyPr wrap="none">
            <a:spAutoFit/>
          </a:bodyPr>
          <a:lstStyle/>
          <a:p>
            <a:r>
              <a:rPr lang="en-US" sz="1200">
                <a:latin typeface="Blackadder ITC" pitchFamily="82" charset="0"/>
              </a:rPr>
              <a:t>Key Control Custodian</a:t>
            </a:r>
          </a:p>
        </p:txBody>
      </p:sp>
      <p:sp>
        <p:nvSpPr>
          <p:cNvPr id="18440" name="Text Box 8"/>
          <p:cNvSpPr txBox="1">
            <a:spLocks noChangeArrowheads="1"/>
          </p:cNvSpPr>
          <p:nvPr/>
        </p:nvSpPr>
        <p:spPr bwMode="auto">
          <a:xfrm>
            <a:off x="4191000" y="4349750"/>
            <a:ext cx="1071563" cy="274638"/>
          </a:xfrm>
          <a:prstGeom prst="rect">
            <a:avLst/>
          </a:prstGeom>
          <a:noFill/>
          <a:ln w="9525">
            <a:noFill/>
            <a:miter lim="800000"/>
            <a:headEnd/>
            <a:tailEnd/>
          </a:ln>
        </p:spPr>
        <p:txBody>
          <a:bodyPr wrap="none">
            <a:spAutoFit/>
          </a:bodyPr>
          <a:lstStyle/>
          <a:p>
            <a:r>
              <a:rPr lang="en-US" sz="1200"/>
              <a:t>SSG Duncan</a:t>
            </a:r>
          </a:p>
        </p:txBody>
      </p:sp>
      <p:sp>
        <p:nvSpPr>
          <p:cNvPr id="18441" name="Text Box 9"/>
          <p:cNvSpPr txBox="1">
            <a:spLocks noChangeArrowheads="1"/>
          </p:cNvSpPr>
          <p:nvPr/>
        </p:nvSpPr>
        <p:spPr bwMode="auto">
          <a:xfrm>
            <a:off x="4170363" y="4044950"/>
            <a:ext cx="898525" cy="274638"/>
          </a:xfrm>
          <a:prstGeom prst="rect">
            <a:avLst/>
          </a:prstGeom>
          <a:noFill/>
          <a:ln w="9525">
            <a:noFill/>
            <a:miter lim="800000"/>
            <a:headEnd/>
            <a:tailEnd/>
          </a:ln>
        </p:spPr>
        <p:txBody>
          <a:bodyPr wrap="none">
            <a:spAutoFit/>
          </a:bodyPr>
          <a:lstStyle/>
          <a:p>
            <a:r>
              <a:rPr lang="en-US" sz="1200">
                <a:latin typeface="Blackadder ITC" pitchFamily="82" charset="0"/>
              </a:rPr>
              <a:t>Emmit Smith</a:t>
            </a:r>
          </a:p>
        </p:txBody>
      </p:sp>
      <p:sp>
        <p:nvSpPr>
          <p:cNvPr id="18442" name="Text Box 10"/>
          <p:cNvSpPr txBox="1">
            <a:spLocks noChangeArrowheads="1"/>
          </p:cNvSpPr>
          <p:nvPr/>
        </p:nvSpPr>
        <p:spPr bwMode="auto">
          <a:xfrm>
            <a:off x="838200" y="4419600"/>
            <a:ext cx="311150" cy="366713"/>
          </a:xfrm>
          <a:prstGeom prst="rect">
            <a:avLst/>
          </a:prstGeom>
          <a:noFill/>
          <a:ln w="9525">
            <a:noFill/>
            <a:miter lim="800000"/>
            <a:headEnd/>
            <a:tailEnd/>
          </a:ln>
        </p:spPr>
        <p:txBody>
          <a:bodyPr wrap="none">
            <a:spAutoFit/>
          </a:bodyPr>
          <a:lstStyle/>
          <a:p>
            <a:r>
              <a:rPr lang="en-US"/>
              <a:t>2</a:t>
            </a:r>
          </a:p>
        </p:txBody>
      </p:sp>
      <p:sp>
        <p:nvSpPr>
          <p:cNvPr id="18443" name="Text Box 11"/>
          <p:cNvSpPr txBox="1">
            <a:spLocks noChangeArrowheads="1"/>
          </p:cNvSpPr>
          <p:nvPr/>
        </p:nvSpPr>
        <p:spPr bwMode="auto">
          <a:xfrm>
            <a:off x="1524000" y="4343400"/>
            <a:ext cx="732893" cy="461665"/>
          </a:xfrm>
          <a:prstGeom prst="rect">
            <a:avLst/>
          </a:prstGeom>
          <a:noFill/>
          <a:ln w="9525">
            <a:noFill/>
            <a:miter lim="800000"/>
            <a:headEnd/>
            <a:tailEnd/>
          </a:ln>
        </p:spPr>
        <p:txBody>
          <a:bodyPr wrap="none">
            <a:spAutoFit/>
          </a:bodyPr>
          <a:lstStyle/>
          <a:p>
            <a:r>
              <a:rPr lang="en-US" sz="1200" dirty="0"/>
              <a:t>5 Aug 16</a:t>
            </a:r>
          </a:p>
          <a:p>
            <a:r>
              <a:rPr lang="en-US" sz="1200" dirty="0"/>
              <a:t>1530 </a:t>
            </a:r>
          </a:p>
        </p:txBody>
      </p:sp>
      <p:sp>
        <p:nvSpPr>
          <p:cNvPr id="18444" name="Text Box 12"/>
          <p:cNvSpPr txBox="1">
            <a:spLocks noChangeArrowheads="1"/>
          </p:cNvSpPr>
          <p:nvPr/>
        </p:nvSpPr>
        <p:spPr bwMode="auto">
          <a:xfrm>
            <a:off x="2362200" y="4343400"/>
            <a:ext cx="1703388" cy="274638"/>
          </a:xfrm>
          <a:prstGeom prst="rect">
            <a:avLst/>
          </a:prstGeom>
          <a:noFill/>
          <a:ln w="9525">
            <a:noFill/>
            <a:miter lim="800000"/>
            <a:headEnd/>
            <a:tailEnd/>
          </a:ln>
        </p:spPr>
        <p:txBody>
          <a:bodyPr wrap="none">
            <a:spAutoFit/>
          </a:bodyPr>
          <a:lstStyle/>
          <a:p>
            <a:r>
              <a:rPr lang="en-US" sz="1200"/>
              <a:t>Key Control Custodian</a:t>
            </a:r>
          </a:p>
        </p:txBody>
      </p:sp>
      <p:sp>
        <p:nvSpPr>
          <p:cNvPr id="18445" name="Text Box 13"/>
          <p:cNvSpPr txBox="1">
            <a:spLocks noChangeArrowheads="1"/>
          </p:cNvSpPr>
          <p:nvPr/>
        </p:nvSpPr>
        <p:spPr bwMode="auto">
          <a:xfrm>
            <a:off x="2438400" y="4662488"/>
            <a:ext cx="1455738" cy="274637"/>
          </a:xfrm>
          <a:prstGeom prst="rect">
            <a:avLst/>
          </a:prstGeom>
          <a:noFill/>
          <a:ln w="9525">
            <a:noFill/>
            <a:miter lim="800000"/>
            <a:headEnd/>
            <a:tailEnd/>
          </a:ln>
        </p:spPr>
        <p:txBody>
          <a:bodyPr wrap="none">
            <a:spAutoFit/>
          </a:bodyPr>
          <a:lstStyle/>
          <a:p>
            <a:r>
              <a:rPr lang="en-US" sz="1200" dirty="0">
                <a:latin typeface="Blackadder ITC" pitchFamily="82" charset="0"/>
              </a:rPr>
              <a:t>Key Control Custodian</a:t>
            </a:r>
          </a:p>
        </p:txBody>
      </p:sp>
      <p:sp>
        <p:nvSpPr>
          <p:cNvPr id="18446" name="Text Box 14"/>
          <p:cNvSpPr txBox="1">
            <a:spLocks noChangeArrowheads="1"/>
          </p:cNvSpPr>
          <p:nvPr/>
        </p:nvSpPr>
        <p:spPr bwMode="auto">
          <a:xfrm>
            <a:off x="4170363" y="3719513"/>
            <a:ext cx="1395412" cy="274637"/>
          </a:xfrm>
          <a:prstGeom prst="rect">
            <a:avLst/>
          </a:prstGeom>
          <a:noFill/>
          <a:ln w="9525">
            <a:noFill/>
            <a:miter lim="800000"/>
            <a:headEnd/>
            <a:tailEnd/>
          </a:ln>
        </p:spPr>
        <p:txBody>
          <a:bodyPr wrap="none">
            <a:spAutoFit/>
          </a:bodyPr>
          <a:lstStyle/>
          <a:p>
            <a:r>
              <a:rPr lang="en-US" sz="1200"/>
              <a:t>1SG Emmit Smith</a:t>
            </a:r>
          </a:p>
        </p:txBody>
      </p:sp>
      <p:sp>
        <p:nvSpPr>
          <p:cNvPr id="18447" name="Text Box 15"/>
          <p:cNvSpPr txBox="1">
            <a:spLocks noChangeArrowheads="1"/>
          </p:cNvSpPr>
          <p:nvPr/>
        </p:nvSpPr>
        <p:spPr bwMode="auto">
          <a:xfrm>
            <a:off x="4281488" y="4641850"/>
            <a:ext cx="977900" cy="274638"/>
          </a:xfrm>
          <a:prstGeom prst="rect">
            <a:avLst/>
          </a:prstGeom>
          <a:noFill/>
          <a:ln w="9525">
            <a:noFill/>
            <a:miter lim="800000"/>
            <a:headEnd/>
            <a:tailEnd/>
          </a:ln>
        </p:spPr>
        <p:txBody>
          <a:bodyPr wrap="none">
            <a:spAutoFit/>
          </a:bodyPr>
          <a:lstStyle/>
          <a:p>
            <a:r>
              <a:rPr lang="en-US" sz="1200">
                <a:latin typeface="Blackadder ITC" pitchFamily="82" charset="0"/>
              </a:rPr>
              <a:t>SSG Duncan</a:t>
            </a:r>
          </a:p>
        </p:txBody>
      </p:sp>
      <p:sp>
        <p:nvSpPr>
          <p:cNvPr id="18"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Admin Key Control</a:t>
            </a:r>
            <a:endParaRPr lang="en-US" kern="0" dirty="0"/>
          </a:p>
        </p:txBody>
      </p:sp>
    </p:spTree>
    <p:extLst>
      <p:ext uri="{BB962C8B-B14F-4D97-AF65-F5344CB8AC3E}">
        <p14:creationId xmlns:p14="http://schemas.microsoft.com/office/powerpoint/2010/main" val="29961732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idx="1"/>
          </p:nvPr>
        </p:nvSpPr>
        <p:spPr bwMode="auto">
          <a:xfrm>
            <a:off x="457200" y="1524000"/>
            <a:ext cx="8686800" cy="4525963"/>
          </a:xfrm>
          <a:prstGeom prst="rect">
            <a:avLst/>
          </a:prstGeom>
          <a:noFill/>
          <a:ln w="9525">
            <a:noFill/>
            <a:miter lim="800000"/>
            <a:headEnd/>
            <a:tailEnd/>
          </a:ln>
          <a:effectLst/>
        </p:spPr>
        <p:txBody>
          <a:bodyPr/>
          <a:lstStyle/>
          <a:p>
            <a:pPr eaLnBrk="1" hangingPunct="1">
              <a:spcBef>
                <a:spcPct val="20000"/>
              </a:spcBef>
              <a:buSzPct val="70000"/>
              <a:defRPr/>
            </a:pPr>
            <a:r>
              <a:rPr lang="en-US" sz="2000" dirty="0"/>
              <a:t>Park your car in well lit areas.</a:t>
            </a:r>
          </a:p>
          <a:p>
            <a:pPr eaLnBrk="1" hangingPunct="1">
              <a:spcBef>
                <a:spcPct val="20000"/>
              </a:spcBef>
              <a:buSzPct val="70000"/>
              <a:defRPr/>
            </a:pPr>
            <a:r>
              <a:rPr lang="en-US" sz="2000" b="1" u="sng" dirty="0"/>
              <a:t>Secure windows and doors </a:t>
            </a:r>
            <a:r>
              <a:rPr lang="en-US" sz="2000" dirty="0"/>
              <a:t>(even for short periods of time).</a:t>
            </a:r>
          </a:p>
          <a:p>
            <a:pPr eaLnBrk="1" hangingPunct="1">
              <a:spcBef>
                <a:spcPct val="20000"/>
              </a:spcBef>
              <a:buSzPct val="70000"/>
              <a:defRPr/>
            </a:pPr>
            <a:r>
              <a:rPr lang="en-US" sz="2000" dirty="0"/>
              <a:t>Remove personal property from view if you can’t take it with you (money, cell phones, CDs, etc.). </a:t>
            </a:r>
          </a:p>
          <a:p>
            <a:pPr eaLnBrk="1" hangingPunct="1">
              <a:spcBef>
                <a:spcPct val="20000"/>
              </a:spcBef>
              <a:buSzPct val="70000"/>
              <a:defRPr/>
            </a:pPr>
            <a:r>
              <a:rPr lang="en-US" sz="2000" dirty="0"/>
              <a:t>Do not leave OCIE items in the vehicle, secure the items properly.</a:t>
            </a:r>
          </a:p>
          <a:p>
            <a:pPr eaLnBrk="1" hangingPunct="1">
              <a:spcBef>
                <a:spcPct val="20000"/>
              </a:spcBef>
              <a:buSzPct val="70000"/>
              <a:defRPr/>
            </a:pPr>
            <a:r>
              <a:rPr lang="en-US" sz="2000" dirty="0"/>
              <a:t>Consider steering wheel locks / alarms.</a:t>
            </a:r>
          </a:p>
          <a:p>
            <a:pPr eaLnBrk="1" hangingPunct="1">
              <a:spcBef>
                <a:spcPct val="20000"/>
              </a:spcBef>
              <a:buSzPct val="70000"/>
              <a:defRPr/>
            </a:pPr>
            <a:r>
              <a:rPr lang="en-US" sz="2000" dirty="0"/>
              <a:t>Before leaving your vehicle unlocked consider how much personal information regarding you and your family is in your vehicle (letters, insurance forms, bills, etc.).</a:t>
            </a:r>
          </a:p>
          <a:p>
            <a:pPr eaLnBrk="1" hangingPunct="1">
              <a:spcBef>
                <a:spcPct val="20000"/>
              </a:spcBef>
              <a:buSzPct val="70000"/>
              <a:defRPr/>
            </a:pPr>
            <a:endParaRPr lang="en-US" sz="2000" dirty="0"/>
          </a:p>
          <a:p>
            <a:pPr eaLnBrk="1" hangingPunct="1">
              <a:spcBef>
                <a:spcPct val="20000"/>
              </a:spcBef>
              <a:buSzPct val="70000"/>
              <a:defRPr/>
            </a:pPr>
            <a:endParaRPr lang="en-US" sz="2400" dirty="0"/>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39650317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10" y="1455102"/>
            <a:ext cx="8229600" cy="1143000"/>
          </a:xfrm>
        </p:spPr>
        <p:txBody>
          <a:bodyPr>
            <a:normAutofit/>
          </a:bodyPr>
          <a:lstStyle/>
          <a:p>
            <a:r>
              <a:rPr lang="en-US" sz="2400" b="1" dirty="0"/>
              <a:t>Personal</a:t>
            </a:r>
            <a:r>
              <a:rPr lang="en-US" sz="3200" b="1" dirty="0"/>
              <a:t> </a:t>
            </a:r>
            <a:r>
              <a:rPr lang="en-US" sz="2400" b="1" dirty="0"/>
              <a:t>Security</a:t>
            </a:r>
            <a:endParaRPr lang="en-US" sz="32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2681287"/>
            <a:ext cx="5334000" cy="2805113"/>
          </a:xfrm>
          <a:prstGeom prst="rect">
            <a:avLst/>
          </a:prstGeom>
        </p:spPr>
      </p:pic>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42416608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609600" y="1600200"/>
            <a:ext cx="8229600" cy="4525963"/>
          </a:xfrm>
        </p:spPr>
        <p:txBody>
          <a:bodyPr>
            <a:normAutofit/>
          </a:bodyPr>
          <a:lstStyle/>
          <a:p>
            <a:pPr eaLnBrk="1" hangingPunct="1">
              <a:lnSpc>
                <a:spcPct val="80000"/>
              </a:lnSpc>
              <a:defRPr/>
            </a:pPr>
            <a:r>
              <a:rPr lang="en-US" sz="2000" dirty="0"/>
              <a:t>Secure vehicle at all times even when moving</a:t>
            </a:r>
          </a:p>
          <a:p>
            <a:pPr eaLnBrk="1" hangingPunct="1">
              <a:lnSpc>
                <a:spcPct val="80000"/>
              </a:lnSpc>
              <a:defRPr/>
            </a:pPr>
            <a:endParaRPr lang="en-US" sz="2000" dirty="0"/>
          </a:p>
          <a:p>
            <a:pPr eaLnBrk="1" hangingPunct="1">
              <a:lnSpc>
                <a:spcPct val="80000"/>
              </a:lnSpc>
              <a:defRPr/>
            </a:pPr>
            <a:r>
              <a:rPr lang="en-US" sz="2000" dirty="0"/>
              <a:t>Use the interior light and check vehicle before entering</a:t>
            </a:r>
          </a:p>
          <a:p>
            <a:pPr eaLnBrk="1" hangingPunct="1">
              <a:lnSpc>
                <a:spcPct val="80000"/>
              </a:lnSpc>
              <a:defRPr/>
            </a:pPr>
            <a:endParaRPr lang="en-US" sz="2000" dirty="0"/>
          </a:p>
          <a:p>
            <a:pPr eaLnBrk="1" hangingPunct="1">
              <a:lnSpc>
                <a:spcPct val="80000"/>
              </a:lnSpc>
              <a:defRPr/>
            </a:pPr>
            <a:r>
              <a:rPr lang="en-US" sz="2000" dirty="0"/>
              <a:t>Park close to entrance of building or under a parking lot light</a:t>
            </a:r>
          </a:p>
          <a:p>
            <a:pPr eaLnBrk="1" hangingPunct="1">
              <a:lnSpc>
                <a:spcPct val="80000"/>
              </a:lnSpc>
              <a:defRPr/>
            </a:pPr>
            <a:endParaRPr lang="en-US" sz="2000" dirty="0"/>
          </a:p>
          <a:p>
            <a:pPr eaLnBrk="1" hangingPunct="1">
              <a:lnSpc>
                <a:spcPct val="80000"/>
              </a:lnSpc>
              <a:defRPr/>
            </a:pPr>
            <a:r>
              <a:rPr lang="en-US" sz="2000" dirty="0"/>
              <a:t>When shopping late, ask for an escort from store to vehicle</a:t>
            </a:r>
          </a:p>
          <a:p>
            <a:pPr eaLnBrk="1" hangingPunct="1">
              <a:lnSpc>
                <a:spcPct val="80000"/>
              </a:lnSpc>
              <a:defRPr/>
            </a:pPr>
            <a:endParaRPr lang="en-US" sz="2000" dirty="0"/>
          </a:p>
          <a:p>
            <a:pPr eaLnBrk="1" hangingPunct="1">
              <a:lnSpc>
                <a:spcPct val="80000"/>
              </a:lnSpc>
              <a:defRPr/>
            </a:pPr>
            <a:r>
              <a:rPr lang="en-US" sz="2000" dirty="0"/>
              <a:t>Don’t let your fuel level get below ¼ of a tank</a:t>
            </a:r>
          </a:p>
          <a:p>
            <a:pPr eaLnBrk="1" hangingPunct="1">
              <a:lnSpc>
                <a:spcPct val="80000"/>
              </a:lnSpc>
              <a:defRPr/>
            </a:pPr>
            <a:endParaRPr lang="en-US" sz="2000" dirty="0"/>
          </a:p>
          <a:p>
            <a:pPr eaLnBrk="1" hangingPunct="1">
              <a:lnSpc>
                <a:spcPct val="80000"/>
              </a:lnSpc>
              <a:defRPr/>
            </a:pPr>
            <a:r>
              <a:rPr lang="en-US" sz="2000" dirty="0"/>
              <a:t>Learn your route before leaving (Google Maps, etc.)</a:t>
            </a:r>
          </a:p>
          <a:p>
            <a:pPr eaLnBrk="1" hangingPunct="1">
              <a:lnSpc>
                <a:spcPct val="80000"/>
              </a:lnSpc>
              <a:defRPr/>
            </a:pPr>
            <a:endParaRPr lang="en-US" sz="2000" dirty="0"/>
          </a:p>
          <a:p>
            <a:pPr eaLnBrk="1" hangingPunct="1">
              <a:lnSpc>
                <a:spcPct val="80000"/>
              </a:lnSpc>
              <a:buNone/>
              <a:defRPr/>
            </a:pPr>
            <a:endParaRPr lang="en-US" sz="2000" dirty="0"/>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42169750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56519"/>
            <a:ext cx="8229600" cy="1143000"/>
          </a:xfrm>
        </p:spPr>
        <p:txBody>
          <a:bodyPr/>
          <a:lstStyle/>
          <a:p>
            <a:r>
              <a:rPr lang="en-US" sz="2400" dirty="0"/>
              <a:t>Identity Theft</a:t>
            </a:r>
          </a:p>
        </p:txBody>
      </p:sp>
      <p:pic>
        <p:nvPicPr>
          <p:cNvPr id="667650" name="Picture 2" descr="http://lynnandrick.com/wp-content/uploads/2010/09/person-mirror.jpg"/>
          <p:cNvPicPr>
            <a:picLocks noChangeAspect="1" noChangeArrowheads="1"/>
          </p:cNvPicPr>
          <p:nvPr/>
        </p:nvPicPr>
        <p:blipFill>
          <a:blip r:embed="rId2" cstate="print"/>
          <a:srcRect/>
          <a:stretch>
            <a:fillRect/>
          </a:stretch>
        </p:blipFill>
        <p:spPr bwMode="auto">
          <a:xfrm>
            <a:off x="1219200" y="2438400"/>
            <a:ext cx="6892636" cy="3790950"/>
          </a:xfrm>
          <a:prstGeom prst="rect">
            <a:avLst/>
          </a:prstGeom>
          <a:noFill/>
        </p:spPr>
      </p:pic>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2019636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1"/>
            <a:ext cx="8229600" cy="2133600"/>
          </a:xfrm>
        </p:spPr>
        <p:txBody>
          <a:bodyPr/>
          <a:lstStyle/>
          <a:p>
            <a:pPr marL="0" indent="0">
              <a:buNone/>
            </a:pPr>
            <a:r>
              <a:rPr lang="en-US" sz="2000" dirty="0"/>
              <a:t>Definition: The unauthorized use or attempted use of existing accounts, the unauthorized use or attempted use of personal information to open a new account, and the misuse or attempted use of personal information for a fraudulent purpose. </a:t>
            </a:r>
          </a:p>
        </p:txBody>
      </p:sp>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38253999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57200" y="1600200"/>
            <a:ext cx="8229600" cy="4267200"/>
          </a:xfrm>
          <a:prstGeom prst="rect">
            <a:avLst/>
          </a:prstGeom>
        </p:spPr>
        <p:txBody>
          <a:bodyPr/>
          <a:lstStyle/>
          <a:p>
            <a:pPr marL="342900" marR="0" lvl="0" indent="-342900" algn="l" defTabSz="914400" rtl="0" eaLnBrk="1" fontAlgn="base" latinLnBrk="0" hangingPunct="1">
              <a:spcBef>
                <a:spcPct val="20000"/>
              </a:spcBef>
              <a:spcAft>
                <a:spcPct val="0"/>
              </a:spcAft>
              <a:buClrTx/>
              <a:buSzTx/>
              <a:buFontTx/>
              <a:buChar char="•"/>
              <a:tabLst/>
              <a:defRPr/>
            </a:pPr>
            <a:r>
              <a:rPr kumimoji="0" lang="en-US" b="0" i="0" u="none" strike="noStrike" kern="0" cap="none" spc="0" normalizeH="0" baseline="0" noProof="0" dirty="0">
                <a:ln>
                  <a:noFill/>
                </a:ln>
                <a:solidFill>
                  <a:schemeClr val="tx1"/>
                </a:solidFill>
                <a:effectLst/>
                <a:uLnTx/>
                <a:uFillTx/>
                <a:latin typeface="+mn-lt"/>
                <a:cs typeface="+mn-cs"/>
              </a:rPr>
              <a:t>More than</a:t>
            </a:r>
            <a:r>
              <a:rPr kumimoji="0" lang="en-US" b="0" i="0" u="none" strike="noStrike" kern="0" cap="none" spc="0" normalizeH="0" noProof="0" dirty="0">
                <a:ln>
                  <a:noFill/>
                </a:ln>
                <a:solidFill>
                  <a:schemeClr val="tx1"/>
                </a:solidFill>
                <a:effectLst/>
                <a:uLnTx/>
                <a:uFillTx/>
                <a:latin typeface="+mn-lt"/>
                <a:cs typeface="+mn-cs"/>
              </a:rPr>
              <a:t> 10 Million victims per year.</a:t>
            </a:r>
          </a:p>
          <a:p>
            <a:pPr marL="342900" marR="0" lvl="0" indent="-342900" algn="l" defTabSz="914400" rtl="0" eaLnBrk="1" fontAlgn="base" latinLnBrk="0" hangingPunct="1">
              <a:spcBef>
                <a:spcPct val="20000"/>
              </a:spcBef>
              <a:spcAft>
                <a:spcPct val="0"/>
              </a:spcAft>
              <a:buClrTx/>
              <a:buSzTx/>
              <a:buFontTx/>
              <a:buChar char="•"/>
              <a:tabLst/>
              <a:defRPr/>
            </a:pPr>
            <a:r>
              <a:rPr lang="en-US" kern="0" dirty="0">
                <a:latin typeface="+mn-lt"/>
                <a:cs typeface="+mn-cs"/>
              </a:rPr>
              <a:t>Costing more than $15 Billion per year.</a:t>
            </a:r>
          </a:p>
          <a:p>
            <a:pPr marL="342900" marR="0" lvl="0" indent="-342900" algn="l" defTabSz="914400" rtl="0" eaLnBrk="1" fontAlgn="base" latinLnBrk="0" hangingPunct="1">
              <a:spcBef>
                <a:spcPct val="20000"/>
              </a:spcBef>
              <a:spcAft>
                <a:spcPct val="0"/>
              </a:spcAft>
              <a:buClrTx/>
              <a:buSzTx/>
              <a:buFontTx/>
              <a:buChar char="•"/>
              <a:tabLst/>
              <a:defRPr/>
            </a:pPr>
            <a:r>
              <a:rPr lang="en-US" kern="0" noProof="0" dirty="0">
                <a:latin typeface="+mn-lt"/>
                <a:cs typeface="+mn-cs"/>
              </a:rPr>
              <a:t>Averages more than 1 incident every 3 seconds.</a:t>
            </a:r>
            <a:endParaRPr lang="en-US" kern="0" noProof="0" dirty="0"/>
          </a:p>
          <a:p>
            <a:pPr marL="342900" lvl="0" indent="-342900" fontAlgn="base">
              <a:spcBef>
                <a:spcPct val="20000"/>
              </a:spcBef>
              <a:spcAft>
                <a:spcPct val="0"/>
              </a:spcAft>
              <a:buFontTx/>
              <a:buChar char="•"/>
              <a:defRPr/>
            </a:pPr>
            <a:r>
              <a:rPr lang="en-US" dirty="0"/>
              <a:t>More than 50 percent of victims are actively detecting fraud using financial alerts, credit monitoring or identity protection services and by monitoring their accounts.</a:t>
            </a:r>
            <a:endParaRPr kumimoji="0" lang="en-US" b="0" i="0" u="none" strike="noStrike" kern="0" cap="none" spc="0" normalizeH="0" baseline="0" noProof="0" dirty="0">
              <a:ln>
                <a:noFill/>
              </a:ln>
              <a:solidFill>
                <a:schemeClr val="tx1"/>
              </a:solidFill>
              <a:effectLst/>
              <a:uLnTx/>
              <a:uFillTx/>
              <a:latin typeface="+mn-lt"/>
              <a:cs typeface="+mn-cs"/>
            </a:endParaRPr>
          </a:p>
          <a:p>
            <a:pPr marL="342900" marR="0" lvl="0" indent="-342900" algn="l" defTabSz="914400" rtl="0" eaLnBrk="1" fontAlgn="base" latinLnBrk="0" hangingPunct="1">
              <a:spcBef>
                <a:spcPct val="20000"/>
              </a:spcBef>
              <a:spcAft>
                <a:spcPct val="0"/>
              </a:spcAft>
              <a:buClrTx/>
              <a:buSzTx/>
              <a:buFontTx/>
              <a:buChar char="•"/>
              <a:tabLst/>
              <a:defRPr/>
            </a:pPr>
            <a:r>
              <a:rPr kumimoji="0" lang="en-US" b="0" i="0" u="none" strike="noStrike" kern="0" cap="none" spc="0" normalizeH="0" baseline="0" noProof="0" dirty="0">
                <a:ln>
                  <a:noFill/>
                </a:ln>
                <a:solidFill>
                  <a:schemeClr val="tx1"/>
                </a:solidFill>
                <a:effectLst/>
                <a:uLnTx/>
                <a:uFillTx/>
                <a:latin typeface="+mn-lt"/>
                <a:cs typeface="+mn-cs"/>
              </a:rPr>
              <a:t>Households headed by persons ages 18–24 and households with </a:t>
            </a:r>
            <a:r>
              <a:rPr lang="en-US" kern="0" dirty="0">
                <a:latin typeface="+mn-lt"/>
                <a:cs typeface="+mn-cs"/>
              </a:rPr>
              <a:t>expendable </a:t>
            </a:r>
            <a:r>
              <a:rPr kumimoji="0" lang="en-US" b="0" i="0" u="none" strike="noStrike" kern="0" cap="none" spc="0" normalizeH="0" baseline="0" noProof="0" dirty="0">
                <a:ln>
                  <a:noFill/>
                </a:ln>
                <a:solidFill>
                  <a:schemeClr val="tx1"/>
                </a:solidFill>
                <a:effectLst/>
                <a:uLnTx/>
                <a:uFillTx/>
                <a:latin typeface="+mn-lt"/>
                <a:cs typeface="+mn-cs"/>
              </a:rPr>
              <a:t>incomes were the most likely victims of identity theft.</a:t>
            </a:r>
          </a:p>
          <a:p>
            <a:pPr marL="342900" lvl="0" indent="-342900" fontAlgn="base">
              <a:spcBef>
                <a:spcPct val="20000"/>
              </a:spcBef>
              <a:spcAft>
                <a:spcPct val="0"/>
              </a:spcAft>
              <a:buFontTx/>
              <a:buChar char="•"/>
              <a:defRPr/>
            </a:pPr>
            <a:r>
              <a:rPr lang="en-US" dirty="0"/>
              <a:t>More than 1.5 million consumers were victims of familiar fraud, which is fraud when victims know the fraudster.</a:t>
            </a:r>
            <a:endParaRPr kumimoji="0" lang="en-US" b="0" i="0" u="none" strike="noStrike" kern="0" cap="none" spc="0" normalizeH="0" baseline="0" noProof="0" dirty="0">
              <a:ln>
                <a:noFill/>
              </a:ln>
              <a:solidFill>
                <a:schemeClr val="tx1"/>
              </a:solidFill>
              <a:effectLst/>
              <a:uLnTx/>
              <a:uFillTx/>
              <a:latin typeface="+mn-lt"/>
              <a:cs typeface="+mn-cs"/>
            </a:endParaRPr>
          </a:p>
          <a:p>
            <a:pPr marL="342900" marR="0" lvl="0" indent="-342900" algn="l" defTabSz="914400" rtl="0" eaLnBrk="1" fontAlgn="base" latinLnBrk="0" hangingPunct="1">
              <a:spcBef>
                <a:spcPct val="20000"/>
              </a:spcBef>
              <a:spcAft>
                <a:spcPct val="0"/>
              </a:spcAft>
              <a:buClrTx/>
              <a:buSzTx/>
              <a:buFontTx/>
              <a:buChar char="•"/>
              <a:tabLst/>
              <a:defRPr/>
            </a:pPr>
            <a:r>
              <a:rPr kumimoji="0" lang="en-US" b="0" i="0" u="none" strike="noStrike" kern="0" cap="none" spc="0" normalizeH="0" baseline="0" noProof="0" dirty="0">
                <a:ln>
                  <a:noFill/>
                </a:ln>
                <a:solidFill>
                  <a:schemeClr val="tx1"/>
                </a:solidFill>
                <a:effectLst/>
                <a:uLnTx/>
                <a:uFillTx/>
                <a:latin typeface="+mn-lt"/>
                <a:cs typeface="+mn-cs"/>
              </a:rPr>
              <a:t>Victimized households spent at least  one month resolving problems resulting from Identity theft.</a:t>
            </a:r>
            <a:endParaRPr lang="en-US" kern="0" dirty="0">
              <a:latin typeface="+mn-lt"/>
            </a:endParaRPr>
          </a:p>
          <a:p>
            <a:pPr marL="342900" marR="0" lvl="0" indent="-342900" algn="l" defTabSz="914400" rtl="0" eaLnBrk="1" fontAlgn="base" latinLnBrk="0" hangingPunct="1">
              <a:spcBef>
                <a:spcPct val="20000"/>
              </a:spcBef>
              <a:spcAft>
                <a:spcPct val="0"/>
              </a:spcAft>
              <a:buClrTx/>
              <a:buSzTx/>
              <a:buFontTx/>
              <a:buChar char="•"/>
              <a:tabLst/>
              <a:defRPr/>
            </a:pPr>
            <a:r>
              <a:rPr lang="en-US" kern="0" dirty="0">
                <a:latin typeface="+mn-lt"/>
              </a:rPr>
              <a:t>Average time of misuse only 48 days.</a:t>
            </a:r>
            <a:endParaRPr kumimoji="0" lang="en-US" b="0" i="0" u="none" strike="noStrike" kern="0" cap="none" spc="0" normalizeH="0" baseline="0" noProof="0" dirty="0">
              <a:ln>
                <a:noFill/>
              </a:ln>
              <a:solidFill>
                <a:schemeClr val="tx1"/>
              </a:solidFill>
              <a:effectLst/>
              <a:uLnTx/>
              <a:uFillTx/>
              <a:latin typeface="+mn-lt"/>
              <a:cs typeface="+mn-cs"/>
            </a:endParaRPr>
          </a:p>
        </p:txBody>
      </p:sp>
      <p:sp>
        <p:nvSpPr>
          <p:cNvPr id="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3455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457200" y="1524000"/>
            <a:ext cx="8686800" cy="4525963"/>
          </a:xfrm>
        </p:spPr>
        <p:txBody>
          <a:bodyPr>
            <a:normAutofit/>
          </a:bodyPr>
          <a:lstStyle/>
          <a:p>
            <a:r>
              <a:rPr lang="en-US" sz="2000" dirty="0"/>
              <a:t>DoD Instruction - 1000.30 dated 1 Aug 2012</a:t>
            </a:r>
          </a:p>
          <a:p>
            <a:r>
              <a:rPr lang="en-US" sz="2000" dirty="0"/>
              <a:t> Establishes policy and assigns responsibilities for SSN use reduction in the Department of Defense in accordance with the authority in </a:t>
            </a:r>
            <a:r>
              <a:rPr lang="en-US" sz="2000" dirty="0" err="1"/>
              <a:t>DoD</a:t>
            </a:r>
            <a:r>
              <a:rPr lang="en-US" sz="2000" dirty="0"/>
              <a:t> Directive 5124.02 </a:t>
            </a:r>
          </a:p>
          <a:p>
            <a:r>
              <a:rPr lang="en-US" sz="2000" dirty="0"/>
              <a:t>POLICY. It is </a:t>
            </a:r>
            <a:r>
              <a:rPr lang="en-US" sz="2000" dirty="0" err="1"/>
              <a:t>DoD</a:t>
            </a:r>
            <a:r>
              <a:rPr lang="en-US" sz="2000" dirty="0"/>
              <a:t> policy that: </a:t>
            </a:r>
          </a:p>
          <a:p>
            <a:pPr lvl="1"/>
            <a:r>
              <a:rPr lang="en-US" sz="2000" dirty="0"/>
              <a:t>a. All </a:t>
            </a:r>
            <a:r>
              <a:rPr lang="en-US" sz="2000" dirty="0" err="1"/>
              <a:t>DoD</a:t>
            </a:r>
            <a:r>
              <a:rPr lang="en-US" sz="2000" dirty="0"/>
              <a:t> personnel shall reduce or eliminate the use of SSNs wherever possible. </a:t>
            </a:r>
          </a:p>
          <a:p>
            <a:pPr lvl="1"/>
            <a:r>
              <a:rPr lang="en-US" sz="2000" dirty="0"/>
              <a:t>b. SSNs shall not be used in spreadsheets, hard copy lists, electronic reports…</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23374496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533400" y="1600200"/>
            <a:ext cx="8229600" cy="3429000"/>
          </a:xfrm>
        </p:spPr>
        <p:txBody>
          <a:bodyPr>
            <a:noAutofit/>
          </a:bodyPr>
          <a:lstStyle/>
          <a:p>
            <a:pPr>
              <a:lnSpc>
                <a:spcPct val="110000"/>
              </a:lnSpc>
            </a:pPr>
            <a:r>
              <a:rPr lang="en-US" sz="1800" dirty="0"/>
              <a:t>Don’t carry your Social Security card, birth certificate, or passport with you, unless absolutely necessary.</a:t>
            </a:r>
          </a:p>
          <a:p>
            <a:pPr>
              <a:lnSpc>
                <a:spcPct val="110000"/>
              </a:lnSpc>
            </a:pPr>
            <a:r>
              <a:rPr lang="en-US" sz="1800" dirty="0"/>
              <a:t>Don’t put your telephone number or Social Security number on checks.</a:t>
            </a:r>
          </a:p>
          <a:p>
            <a:pPr>
              <a:lnSpc>
                <a:spcPct val="110000"/>
              </a:lnSpc>
            </a:pPr>
            <a:r>
              <a:rPr lang="en-US" sz="1800" dirty="0"/>
              <a:t>Pay attention to your billing cycles.</a:t>
            </a:r>
          </a:p>
          <a:p>
            <a:pPr>
              <a:lnSpc>
                <a:spcPct val="110000"/>
              </a:lnSpc>
            </a:pPr>
            <a:r>
              <a:rPr lang="en-US" sz="1800" dirty="0"/>
              <a:t>Obtain a copy of your credit report twice a year.</a:t>
            </a:r>
          </a:p>
          <a:p>
            <a:pPr>
              <a:lnSpc>
                <a:spcPct val="110000"/>
              </a:lnSpc>
            </a:pPr>
            <a:r>
              <a:rPr lang="en-US" sz="1800" dirty="0"/>
              <a:t>Don’t give out personal information over the phone.</a:t>
            </a:r>
          </a:p>
          <a:p>
            <a:pPr>
              <a:lnSpc>
                <a:spcPct val="110000"/>
              </a:lnSpc>
            </a:pPr>
            <a:r>
              <a:rPr lang="en-US" sz="1800" dirty="0"/>
              <a:t>Shred all documents, especially those containing credit card offers or other personal information.</a:t>
            </a:r>
          </a:p>
          <a:p>
            <a:pPr>
              <a:lnSpc>
                <a:spcPct val="110000"/>
              </a:lnSpc>
            </a:pPr>
            <a:r>
              <a:rPr lang="en-US" sz="1800" dirty="0"/>
              <a:t>Don’t use your mother’s maiden name or combination of birth day #’s as a password.</a:t>
            </a:r>
          </a:p>
          <a:p>
            <a:pPr>
              <a:lnSpc>
                <a:spcPct val="110000"/>
              </a:lnSpc>
            </a:pPr>
            <a:r>
              <a:rPr lang="en-US" sz="1800" dirty="0"/>
              <a:t>Minimize the identification information and the number of cards you carry.</a:t>
            </a:r>
          </a:p>
          <a:p>
            <a:pPr>
              <a:lnSpc>
                <a:spcPct val="110000"/>
              </a:lnSpc>
              <a:buNone/>
            </a:pPr>
            <a:endParaRPr lang="en-US" sz="1800" dirty="0"/>
          </a:p>
          <a:p>
            <a:pPr>
              <a:lnSpc>
                <a:spcPct val="110000"/>
              </a:lnSpc>
            </a:pPr>
            <a:endParaRPr lang="en-US" sz="1800" dirty="0"/>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333799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533400" y="1524000"/>
            <a:ext cx="8229600" cy="4525963"/>
          </a:xfrm>
        </p:spPr>
        <p:txBody>
          <a:bodyPr/>
          <a:lstStyle/>
          <a:p>
            <a:r>
              <a:rPr lang="en-US" sz="2000" dirty="0"/>
              <a:t>You should check your credit report at least twice a year.  The three major credit bureaus are</a:t>
            </a:r>
          </a:p>
          <a:p>
            <a:pPr lvl="1">
              <a:buFontTx/>
              <a:buChar char="•"/>
            </a:pPr>
            <a:r>
              <a:rPr lang="en-US" sz="2000" dirty="0"/>
              <a:t>Equifax:  </a:t>
            </a:r>
            <a:r>
              <a:rPr lang="en-US" sz="2000" dirty="0">
                <a:solidFill>
                  <a:schemeClr val="accent2"/>
                </a:solidFill>
              </a:rPr>
              <a:t>www.equifax.com</a:t>
            </a:r>
          </a:p>
          <a:p>
            <a:pPr lvl="1">
              <a:buFontTx/>
              <a:buChar char="•"/>
            </a:pPr>
            <a:r>
              <a:rPr lang="en-US" sz="2000" dirty="0"/>
              <a:t>Trans Union:  </a:t>
            </a:r>
            <a:r>
              <a:rPr lang="en-US" sz="2000" dirty="0">
                <a:solidFill>
                  <a:schemeClr val="accent2"/>
                </a:solidFill>
              </a:rPr>
              <a:t>www.transunion.com</a:t>
            </a:r>
          </a:p>
          <a:p>
            <a:pPr lvl="1">
              <a:buFontTx/>
              <a:buChar char="•"/>
            </a:pPr>
            <a:r>
              <a:rPr lang="en-US" sz="2000" dirty="0"/>
              <a:t>Experian:  </a:t>
            </a:r>
            <a:r>
              <a:rPr lang="en-US" sz="2000" dirty="0">
                <a:solidFill>
                  <a:schemeClr val="accent2"/>
                </a:solidFill>
              </a:rPr>
              <a:t>www.experian.com</a:t>
            </a:r>
          </a:p>
          <a:p>
            <a:pPr>
              <a:buFontTx/>
              <a:buNone/>
            </a:pPr>
            <a:endParaRPr lang="en-US" sz="2000" dirty="0"/>
          </a:p>
          <a:p>
            <a:r>
              <a:rPr lang="en-US" sz="2000" dirty="0"/>
              <a:t>The Fair Credit Reporting Act allows you to get one free credit report from each of the credit bureaus once per year.  </a:t>
            </a:r>
          </a:p>
          <a:p>
            <a:pPr lvl="1">
              <a:buFontTx/>
              <a:buChar char="•"/>
            </a:pPr>
            <a:r>
              <a:rPr lang="en-US" sz="2000" dirty="0"/>
              <a:t>For more information visit </a:t>
            </a:r>
            <a:r>
              <a:rPr lang="en-US" sz="2000" dirty="0">
                <a:solidFill>
                  <a:schemeClr val="accent2"/>
                </a:solidFill>
              </a:rPr>
              <a:t>www.annualcreditreport.com</a:t>
            </a:r>
          </a:p>
          <a:p>
            <a:endParaRPr lang="en-US" sz="2000" dirty="0"/>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Crime Prevention</a:t>
            </a:r>
            <a:endParaRPr lang="en-US" kern="0" dirty="0"/>
          </a:p>
        </p:txBody>
      </p:sp>
    </p:spTree>
    <p:extLst>
      <p:ext uri="{BB962C8B-B14F-4D97-AF65-F5344CB8AC3E}">
        <p14:creationId xmlns:p14="http://schemas.microsoft.com/office/powerpoint/2010/main" val="25121436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229600" cy="4525963"/>
          </a:xfrm>
        </p:spPr>
        <p:txBody>
          <a:bodyPr/>
          <a:lstStyle/>
          <a:p>
            <a:r>
              <a:rPr lang="en-US" sz="2400" dirty="0"/>
              <a:t>Physical Security Plans / SOPs</a:t>
            </a:r>
          </a:p>
          <a:p>
            <a:r>
              <a:rPr lang="en-US" sz="2400" dirty="0" smtClean="0"/>
              <a:t>Motor </a:t>
            </a:r>
            <a:r>
              <a:rPr lang="en-US" sz="2400" dirty="0"/>
              <a:t>Pool Site Review</a:t>
            </a:r>
          </a:p>
          <a:p>
            <a:r>
              <a:rPr lang="en-US" sz="2400" dirty="0"/>
              <a:t>Practical </a:t>
            </a:r>
            <a:r>
              <a:rPr lang="en-US" sz="2400" dirty="0" smtClean="0"/>
              <a:t>Exam</a:t>
            </a:r>
          </a:p>
          <a:p>
            <a:r>
              <a:rPr lang="en-US" sz="2400" dirty="0" smtClean="0"/>
              <a:t>Written </a:t>
            </a:r>
            <a:r>
              <a:rPr lang="en-US" sz="2400" dirty="0"/>
              <a:t>Exam</a:t>
            </a:r>
          </a:p>
          <a:p>
            <a:pPr marL="0" indent="0">
              <a:buNone/>
            </a:pPr>
            <a:endParaRPr lang="en-US" dirty="0"/>
          </a:p>
        </p:txBody>
      </p:sp>
      <p:sp>
        <p:nvSpPr>
          <p:cNvPr id="6"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Day 4 Pre-View</a:t>
            </a:r>
          </a:p>
        </p:txBody>
      </p:sp>
    </p:spTree>
    <p:extLst>
      <p:ext uri="{BB962C8B-B14F-4D97-AF65-F5344CB8AC3E}">
        <p14:creationId xmlns:p14="http://schemas.microsoft.com/office/powerpoint/2010/main" val="3252307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133600"/>
            <a:ext cx="4038600" cy="4038600"/>
          </a:xfrm>
          <a:prstGeom prst="rect">
            <a:avLst/>
          </a:prstGeom>
        </p:spPr>
      </p:pic>
      <p:sp>
        <p:nvSpPr>
          <p:cNvPr id="19459" name="Rectangle 3"/>
          <p:cNvSpPr>
            <a:spLocks noGrp="1" noChangeArrowheads="1"/>
          </p:cNvSpPr>
          <p:nvPr>
            <p:ph type="body" idx="1"/>
          </p:nvPr>
        </p:nvSpPr>
        <p:spPr bwMode="auto">
          <a:xfrm>
            <a:off x="457201" y="1524000"/>
            <a:ext cx="7010400" cy="4525963"/>
          </a:xfrm>
          <a:noFill/>
          <a:ln>
            <a:miter lim="800000"/>
            <a:headEnd/>
            <a:tailEnd/>
          </a:ln>
        </p:spPr>
        <p:txBody>
          <a:bodyPr vert="horz" wrap="square" lIns="91440" tIns="45720" rIns="91440" bIns="45720" numCol="1" anchor="t" anchorCtr="0" compatLnSpc="1">
            <a:prstTxWarp prst="textNoShape">
              <a:avLst/>
            </a:prstTxWarp>
            <a:normAutofit/>
          </a:bodyPr>
          <a:lstStyle/>
          <a:p>
            <a:pPr marL="0" indent="0" eaLnBrk="1" hangingPunct="1">
              <a:lnSpc>
                <a:spcPct val="90000"/>
              </a:lnSpc>
              <a:buNone/>
            </a:pPr>
            <a:r>
              <a:rPr lang="en-US" sz="2400" dirty="0"/>
              <a:t>Inspecting Key Control</a:t>
            </a:r>
          </a:p>
          <a:p>
            <a:pPr eaLnBrk="1" hangingPunct="1">
              <a:lnSpc>
                <a:spcPct val="90000"/>
              </a:lnSpc>
            </a:pPr>
            <a:r>
              <a:rPr lang="en-US" sz="1800" dirty="0"/>
              <a:t>Inspector verifies all keys are accounted for.</a:t>
            </a:r>
          </a:p>
          <a:p>
            <a:pPr lvl="1" eaLnBrk="1" hangingPunct="1">
              <a:lnSpc>
                <a:spcPct val="90000"/>
              </a:lnSpc>
            </a:pPr>
            <a:r>
              <a:rPr lang="en-US" sz="1800" dirty="0"/>
              <a:t>Total keys – keys signed out = keys retained in key box.</a:t>
            </a:r>
          </a:p>
          <a:p>
            <a:pPr lvl="1" eaLnBrk="1" hangingPunct="1">
              <a:lnSpc>
                <a:spcPct val="90000"/>
              </a:lnSpc>
            </a:pPr>
            <a:r>
              <a:rPr lang="en-US" sz="1800" dirty="0"/>
              <a:t>Random sampling from key box</a:t>
            </a:r>
          </a:p>
          <a:p>
            <a:pPr lvl="1" eaLnBrk="1" hangingPunct="1">
              <a:lnSpc>
                <a:spcPct val="90000"/>
              </a:lnSpc>
            </a:pPr>
            <a:r>
              <a:rPr lang="en-US" sz="1800" dirty="0"/>
              <a:t>100% validation</a:t>
            </a:r>
          </a:p>
          <a:p>
            <a:pPr eaLnBrk="1" hangingPunct="1">
              <a:lnSpc>
                <a:spcPct val="90000"/>
              </a:lnSpc>
            </a:pPr>
            <a:r>
              <a:rPr lang="en-US" sz="1800" dirty="0"/>
              <a:t>Verify all information is recorded on the register</a:t>
            </a:r>
          </a:p>
          <a:p>
            <a:pPr lvl="1" eaLnBrk="1" hangingPunct="1">
              <a:lnSpc>
                <a:spcPct val="90000"/>
              </a:lnSpc>
            </a:pPr>
            <a:r>
              <a:rPr lang="en-US" sz="1800" dirty="0"/>
              <a:t>Printed and signed name</a:t>
            </a:r>
          </a:p>
          <a:p>
            <a:pPr lvl="1" eaLnBrk="1" hangingPunct="1">
              <a:lnSpc>
                <a:spcPct val="90000"/>
              </a:lnSpc>
            </a:pPr>
            <a:r>
              <a:rPr lang="en-US" sz="1800" dirty="0"/>
              <a:t>Date and time issued</a:t>
            </a:r>
          </a:p>
          <a:p>
            <a:pPr lvl="1" eaLnBrk="1" hangingPunct="1">
              <a:lnSpc>
                <a:spcPct val="90000"/>
              </a:lnSpc>
            </a:pPr>
            <a:r>
              <a:rPr lang="en-US" sz="1800" dirty="0"/>
              <a:t>Date, time and individual accepting return</a:t>
            </a:r>
          </a:p>
          <a:p>
            <a:pPr eaLnBrk="1" hangingPunct="1">
              <a:lnSpc>
                <a:spcPct val="90000"/>
              </a:lnSpc>
            </a:pPr>
            <a:r>
              <a:rPr lang="en-US" sz="1800" dirty="0"/>
              <a:t>Verify inventories conducted.</a:t>
            </a:r>
          </a:p>
          <a:p>
            <a:pPr eaLnBrk="1" hangingPunct="1">
              <a:lnSpc>
                <a:spcPct val="90000"/>
              </a:lnSpc>
            </a:pPr>
            <a:r>
              <a:rPr lang="en-US" sz="1800" dirty="0"/>
              <a:t>FLIPL’s initiated for any keys missing?</a:t>
            </a:r>
          </a:p>
          <a:p>
            <a:pPr lvl="1" eaLnBrk="1" hangingPunct="1">
              <a:lnSpc>
                <a:spcPct val="90000"/>
              </a:lnSpc>
            </a:pPr>
            <a:r>
              <a:rPr lang="en-US" sz="1800" dirty="0"/>
              <a:t>Replacement locks for those compromised?</a:t>
            </a:r>
          </a:p>
        </p:txBody>
      </p:sp>
      <p:sp>
        <p:nvSpPr>
          <p:cNvPr id="7"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Admin Key Control</a:t>
            </a:r>
          </a:p>
        </p:txBody>
      </p:sp>
    </p:spTree>
    <p:extLst>
      <p:ext uri="{BB962C8B-B14F-4D97-AF65-F5344CB8AC3E}">
        <p14:creationId xmlns:p14="http://schemas.microsoft.com/office/powerpoint/2010/main" val="3432055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62200" y="1447800"/>
            <a:ext cx="4581525" cy="4933950"/>
          </a:xfrm>
          <a:prstGeom prst="rect">
            <a:avLst/>
          </a:prstGeom>
        </p:spPr>
      </p:pic>
      <p:sp>
        <p:nvSpPr>
          <p:cNvPr id="7" name="Oval 6"/>
          <p:cNvSpPr/>
          <p:nvPr/>
        </p:nvSpPr>
        <p:spPr>
          <a:xfrm>
            <a:off x="2343150" y="1504950"/>
            <a:ext cx="762000" cy="22860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3048000" y="1905000"/>
            <a:ext cx="0" cy="38100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38475" y="2667000"/>
            <a:ext cx="0" cy="38100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048000" y="3276600"/>
            <a:ext cx="0" cy="38100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76575" y="3790950"/>
            <a:ext cx="39052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0" y="3790950"/>
            <a:ext cx="39052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91000" y="3781425"/>
            <a:ext cx="39052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24400" y="3762375"/>
            <a:ext cx="39052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57800" y="3762375"/>
            <a:ext cx="39052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72150" y="3752850"/>
            <a:ext cx="39052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38875" y="3743325"/>
            <a:ext cx="233362" cy="9525"/>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05575" y="3800475"/>
            <a:ext cx="0" cy="38100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05575" y="4267200"/>
            <a:ext cx="0" cy="38100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05575" y="4724400"/>
            <a:ext cx="0" cy="38100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472237" y="5257800"/>
            <a:ext cx="157163" cy="152400"/>
          </a:xfrm>
          <a:prstGeom prst="ellipse">
            <a:avLst/>
          </a:prstGeom>
          <a:solidFill>
            <a:srgbClr val="FF00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276725" y="3380601"/>
            <a:ext cx="609600" cy="276999"/>
          </a:xfrm>
          <a:prstGeom prst="rect">
            <a:avLst/>
          </a:prstGeom>
          <a:solidFill>
            <a:schemeClr val="bg1"/>
          </a:solidFill>
        </p:spPr>
        <p:txBody>
          <a:bodyPr wrap="square" rtlCol="0">
            <a:spAutoFit/>
          </a:bodyPr>
          <a:lstStyle/>
          <a:p>
            <a:r>
              <a:rPr lang="en-US" sz="1200" dirty="0"/>
              <a:t>4</a:t>
            </a:r>
            <a:r>
              <a:rPr lang="en-US" sz="1200" baseline="30000" dirty="0"/>
              <a:t>th</a:t>
            </a:r>
            <a:r>
              <a:rPr lang="en-US" sz="1200" dirty="0"/>
              <a:t> </a:t>
            </a:r>
            <a:r>
              <a:rPr lang="en-US" sz="1200" dirty="0" err="1"/>
              <a:t>st</a:t>
            </a:r>
            <a:endParaRPr lang="en-US" sz="1200" dirty="0"/>
          </a:p>
        </p:txBody>
      </p:sp>
      <p:sp>
        <p:nvSpPr>
          <p:cNvPr id="29" name="TextBox 28"/>
          <p:cNvSpPr txBox="1"/>
          <p:nvPr/>
        </p:nvSpPr>
        <p:spPr>
          <a:xfrm>
            <a:off x="6553200" y="4089827"/>
            <a:ext cx="685800" cy="276999"/>
          </a:xfrm>
          <a:prstGeom prst="rect">
            <a:avLst/>
          </a:prstGeom>
          <a:solidFill>
            <a:schemeClr val="bg1"/>
          </a:solidFill>
        </p:spPr>
        <p:txBody>
          <a:bodyPr wrap="square" rtlCol="0">
            <a:spAutoFit/>
          </a:bodyPr>
          <a:lstStyle/>
          <a:p>
            <a:r>
              <a:rPr lang="en-US" sz="1200" dirty="0"/>
              <a:t>L </a:t>
            </a:r>
            <a:r>
              <a:rPr lang="en-US" sz="1200" dirty="0" err="1"/>
              <a:t>st</a:t>
            </a:r>
            <a:endParaRPr lang="en-US" sz="1200" dirty="0"/>
          </a:p>
        </p:txBody>
      </p:sp>
      <p:sp>
        <p:nvSpPr>
          <p:cNvPr id="30"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Motor Pool – Site Review</a:t>
            </a:r>
            <a:endParaRPr lang="en-US" kern="0" dirty="0"/>
          </a:p>
        </p:txBody>
      </p:sp>
    </p:spTree>
    <p:extLst>
      <p:ext uri="{BB962C8B-B14F-4D97-AF65-F5344CB8AC3E}">
        <p14:creationId xmlns:p14="http://schemas.microsoft.com/office/powerpoint/2010/main" val="30404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28"/>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nodeType="afterEffect">
                                  <p:stCondLst>
                                    <p:cond delay="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500"/>
                                  </p:stCondLst>
                                  <p:childTnLst>
                                    <p:set>
                                      <p:cBhvr>
                                        <p:cTn id="29" dur="1" fill="hold">
                                          <p:stCondLst>
                                            <p:cond delay="0"/>
                                          </p:stCondLst>
                                        </p:cTn>
                                        <p:tgtEl>
                                          <p:spTgt spid="17"/>
                                        </p:tgtEl>
                                        <p:attrNameLst>
                                          <p:attrName>style.visibility</p:attrName>
                                        </p:attrNameLst>
                                      </p:cBhvr>
                                      <p:to>
                                        <p:strVal val="visible"/>
                                      </p:to>
                                    </p:set>
                                  </p:childTnLst>
                                </p:cTn>
                              </p:par>
                            </p:childTnLst>
                          </p:cTn>
                        </p:par>
                        <p:par>
                          <p:cTn id="30" fill="hold">
                            <p:stCondLst>
                              <p:cond delay="3500"/>
                            </p:stCondLst>
                            <p:childTnLst>
                              <p:par>
                                <p:cTn id="31" presetID="1" presetClass="entr" presetSubtype="0" fill="hold" nodeType="afterEffect">
                                  <p:stCondLst>
                                    <p:cond delay="50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4000"/>
                            </p:stCondLst>
                            <p:childTnLst>
                              <p:par>
                                <p:cTn id="34" presetID="1" presetClass="entr" presetSubtype="0" fill="hold" nodeType="afterEffect">
                                  <p:stCondLst>
                                    <p:cond delay="500"/>
                                  </p:stCondLst>
                                  <p:childTnLst>
                                    <p:set>
                                      <p:cBhvr>
                                        <p:cTn id="35" dur="1" fill="hold">
                                          <p:stCondLst>
                                            <p:cond delay="0"/>
                                          </p:stCondLst>
                                        </p:cTn>
                                        <p:tgtEl>
                                          <p:spTgt spid="19"/>
                                        </p:tgtEl>
                                        <p:attrNameLst>
                                          <p:attrName>style.visibility</p:attrName>
                                        </p:attrNameLst>
                                      </p:cBhvr>
                                      <p:to>
                                        <p:strVal val="visible"/>
                                      </p:to>
                                    </p:set>
                                  </p:childTnLst>
                                </p:cTn>
                              </p:par>
                            </p:childTnLst>
                          </p:cTn>
                        </p:par>
                        <p:par>
                          <p:cTn id="36" fill="hold">
                            <p:stCondLst>
                              <p:cond delay="4500"/>
                            </p:stCondLst>
                            <p:childTnLst>
                              <p:par>
                                <p:cTn id="37" presetID="1" presetClass="entr" presetSubtype="0" fill="hold" nodeType="afterEffect">
                                  <p:stCondLst>
                                    <p:cond delay="50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500"/>
                                  </p:stCondLst>
                                  <p:childTnLst>
                                    <p:set>
                                      <p:cBhvr>
                                        <p:cTn id="40" dur="1" fill="hold">
                                          <p:stCondLst>
                                            <p:cond delay="0"/>
                                          </p:stCondLst>
                                        </p:cTn>
                                        <p:tgtEl>
                                          <p:spTgt spid="29"/>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nodeType="afterEffect">
                                  <p:stCondLst>
                                    <p:cond delay="500"/>
                                  </p:stCondLst>
                                  <p:childTnLst>
                                    <p:set>
                                      <p:cBhvr>
                                        <p:cTn id="43" dur="1" fill="hold">
                                          <p:stCondLst>
                                            <p:cond delay="0"/>
                                          </p:stCondLst>
                                        </p:cTn>
                                        <p:tgtEl>
                                          <p:spTgt spid="25"/>
                                        </p:tgtEl>
                                        <p:attrNameLst>
                                          <p:attrName>style.visibility</p:attrName>
                                        </p:attrNameLst>
                                      </p:cBhvr>
                                      <p:to>
                                        <p:strVal val="visible"/>
                                      </p:to>
                                    </p:set>
                                  </p:childTnLst>
                                </p:cTn>
                              </p:par>
                            </p:childTnLst>
                          </p:cTn>
                        </p:par>
                        <p:par>
                          <p:cTn id="44" fill="hold">
                            <p:stCondLst>
                              <p:cond delay="5500"/>
                            </p:stCondLst>
                            <p:childTnLst>
                              <p:par>
                                <p:cTn id="45" presetID="1" presetClass="entr" presetSubtype="0" fill="hold" nodeType="afterEffect">
                                  <p:stCondLst>
                                    <p:cond delay="500"/>
                                  </p:stCondLst>
                                  <p:childTnLst>
                                    <p:set>
                                      <p:cBhvr>
                                        <p:cTn id="46" dur="1" fill="hold">
                                          <p:stCondLst>
                                            <p:cond delay="0"/>
                                          </p:stCondLst>
                                        </p:cTn>
                                        <p:tgtEl>
                                          <p:spTgt spid="26"/>
                                        </p:tgtEl>
                                        <p:attrNameLst>
                                          <p:attrName>style.visibility</p:attrName>
                                        </p:attrNameLst>
                                      </p:cBhvr>
                                      <p:to>
                                        <p:strVal val="visible"/>
                                      </p:to>
                                    </p:set>
                                  </p:childTnLst>
                                </p:cTn>
                              </p:par>
                            </p:childTnLst>
                          </p:cTn>
                        </p:par>
                        <p:par>
                          <p:cTn id="47" fill="hold">
                            <p:stCondLst>
                              <p:cond delay="6000"/>
                            </p:stCondLst>
                            <p:childTnLst>
                              <p:par>
                                <p:cTn id="48" presetID="1" presetClass="entr" presetSubtype="0" fill="hold" grpId="0" nodeType="afterEffect">
                                  <p:stCondLst>
                                    <p:cond delay="500"/>
                                  </p:stCondLst>
                                  <p:childTnLst>
                                    <p:set>
                                      <p:cBhvr>
                                        <p:cTn id="49" dur="1" fill="hold">
                                          <p:stCondLst>
                                            <p:cond delay="0"/>
                                          </p:stCondLst>
                                        </p:cTn>
                                        <p:tgtEl>
                                          <p:spTgt spid="27"/>
                                        </p:tgtEl>
                                        <p:attrNameLst>
                                          <p:attrName>style.visibility</p:attrName>
                                        </p:attrNameLst>
                                      </p:cBhvr>
                                      <p:to>
                                        <p:strVal val="visible"/>
                                      </p:to>
                                    </p:set>
                                  </p:childTnLst>
                                </p:cTn>
                              </p:par>
                              <p:par>
                                <p:cTn id="50" presetID="26" presetClass="emph" presetSubtype="0" fill="hold" grpId="1" nodeType="withEffect">
                                  <p:stCondLst>
                                    <p:cond delay="500"/>
                                  </p:stCondLst>
                                  <p:childTnLst>
                                    <p:animEffect transition="out" filter="fade">
                                      <p:cBhvr>
                                        <p:cTn id="51" dur="500" tmFilter="0, 0; .2, .5; .8, .5; 1, 0"/>
                                        <p:tgtEl>
                                          <p:spTgt spid="27"/>
                                        </p:tgtEl>
                                      </p:cBhvr>
                                    </p:animEffect>
                                    <p:animScale>
                                      <p:cBhvr>
                                        <p:cTn id="5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0" y="1066800"/>
            <a:ext cx="5410200" cy="5181600"/>
          </a:xfrm>
          <a:prstGeom prst="rect">
            <a:avLst/>
          </a:prstGeom>
        </p:spPr>
      </p:pic>
      <p:cxnSp>
        <p:nvCxnSpPr>
          <p:cNvPr id="5" name="Straight Connector 4"/>
          <p:cNvCxnSpPr/>
          <p:nvPr/>
        </p:nvCxnSpPr>
        <p:spPr>
          <a:xfrm>
            <a:off x="6934200" y="5848350"/>
            <a:ext cx="3048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400800" y="5410200"/>
            <a:ext cx="0" cy="38100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77000" y="5848350"/>
            <a:ext cx="3048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10325" y="4876800"/>
            <a:ext cx="0" cy="38100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410325" y="4419600"/>
            <a:ext cx="0" cy="38100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05525" y="4305300"/>
            <a:ext cx="3048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15000" y="4286250"/>
            <a:ext cx="3048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34000" y="4286250"/>
            <a:ext cx="3048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43475" y="4286250"/>
            <a:ext cx="3048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988718" y="3743325"/>
            <a:ext cx="157163" cy="152400"/>
          </a:xfrm>
          <a:prstGeom prst="ellipse">
            <a:avLst/>
          </a:prstGeom>
          <a:solidFill>
            <a:srgbClr val="FF00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67500" y="5504676"/>
            <a:ext cx="609600" cy="261610"/>
          </a:xfrm>
          <a:prstGeom prst="rect">
            <a:avLst/>
          </a:prstGeom>
          <a:solidFill>
            <a:schemeClr val="bg1"/>
          </a:solidFill>
        </p:spPr>
        <p:txBody>
          <a:bodyPr wrap="square" rtlCol="0">
            <a:spAutoFit/>
          </a:bodyPr>
          <a:lstStyle/>
          <a:p>
            <a:r>
              <a:rPr lang="en-US" sz="1100" dirty="0"/>
              <a:t>4</a:t>
            </a:r>
            <a:r>
              <a:rPr lang="en-US" sz="1100" baseline="30000" dirty="0"/>
              <a:t>th</a:t>
            </a:r>
            <a:r>
              <a:rPr lang="en-US" sz="1100" dirty="0"/>
              <a:t> </a:t>
            </a:r>
            <a:r>
              <a:rPr lang="en-US" sz="1100" dirty="0" err="1"/>
              <a:t>st</a:t>
            </a:r>
            <a:endParaRPr lang="en-US" sz="1100" dirty="0"/>
          </a:p>
        </p:txBody>
      </p:sp>
      <p:sp>
        <p:nvSpPr>
          <p:cNvPr id="20" name="TextBox 19"/>
          <p:cNvSpPr txBox="1"/>
          <p:nvPr/>
        </p:nvSpPr>
        <p:spPr>
          <a:xfrm>
            <a:off x="6467475" y="4614475"/>
            <a:ext cx="609600" cy="261610"/>
          </a:xfrm>
          <a:prstGeom prst="rect">
            <a:avLst/>
          </a:prstGeom>
          <a:solidFill>
            <a:schemeClr val="bg1"/>
          </a:solidFill>
        </p:spPr>
        <p:txBody>
          <a:bodyPr wrap="square" rtlCol="0">
            <a:spAutoFit/>
          </a:bodyPr>
          <a:lstStyle/>
          <a:p>
            <a:r>
              <a:rPr lang="en-US" sz="1100" dirty="0"/>
              <a:t>G </a:t>
            </a:r>
            <a:r>
              <a:rPr lang="en-US" sz="1100" dirty="0" err="1"/>
              <a:t>st</a:t>
            </a:r>
            <a:endParaRPr lang="en-US" sz="1100" dirty="0"/>
          </a:p>
        </p:txBody>
      </p:sp>
      <p:sp>
        <p:nvSpPr>
          <p:cNvPr id="21" name="TextBox 20"/>
          <p:cNvSpPr txBox="1"/>
          <p:nvPr/>
        </p:nvSpPr>
        <p:spPr>
          <a:xfrm>
            <a:off x="4988718" y="4399777"/>
            <a:ext cx="609600" cy="261610"/>
          </a:xfrm>
          <a:prstGeom prst="rect">
            <a:avLst/>
          </a:prstGeom>
          <a:solidFill>
            <a:schemeClr val="bg1"/>
          </a:solidFill>
        </p:spPr>
        <p:txBody>
          <a:bodyPr wrap="square" rtlCol="0">
            <a:spAutoFit/>
          </a:bodyPr>
          <a:lstStyle/>
          <a:p>
            <a:r>
              <a:rPr lang="en-US" sz="1100" dirty="0"/>
              <a:t>2nd </a:t>
            </a:r>
            <a:r>
              <a:rPr lang="en-US" sz="1100" dirty="0" err="1"/>
              <a:t>st</a:t>
            </a:r>
            <a:endParaRPr lang="en-US" sz="1100" dirty="0"/>
          </a:p>
        </p:txBody>
      </p:sp>
      <p:sp>
        <p:nvSpPr>
          <p:cNvPr id="22" name="TextBox 21"/>
          <p:cNvSpPr txBox="1"/>
          <p:nvPr/>
        </p:nvSpPr>
        <p:spPr>
          <a:xfrm>
            <a:off x="4386261" y="3373665"/>
            <a:ext cx="609600" cy="261610"/>
          </a:xfrm>
          <a:prstGeom prst="rect">
            <a:avLst/>
          </a:prstGeom>
          <a:solidFill>
            <a:schemeClr val="bg1"/>
          </a:solidFill>
        </p:spPr>
        <p:txBody>
          <a:bodyPr wrap="square" rtlCol="0">
            <a:spAutoFit/>
          </a:bodyPr>
          <a:lstStyle/>
          <a:p>
            <a:r>
              <a:rPr lang="en-US" sz="1100" dirty="0"/>
              <a:t>1843F</a:t>
            </a:r>
          </a:p>
        </p:txBody>
      </p:sp>
      <p:sp>
        <p:nvSpPr>
          <p:cNvPr id="23"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Practical Exam</a:t>
            </a:r>
            <a:endParaRPr lang="en-US" kern="0" dirty="0"/>
          </a:p>
        </p:txBody>
      </p:sp>
    </p:spTree>
    <p:extLst>
      <p:ext uri="{BB962C8B-B14F-4D97-AF65-F5344CB8AC3E}">
        <p14:creationId xmlns:p14="http://schemas.microsoft.com/office/powerpoint/2010/main" val="286474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12"/>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50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5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nodeType="afterEffect">
                                  <p:stCondLst>
                                    <p:cond delay="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grpId="0" nodeType="afterEffect">
                                  <p:stCondLst>
                                    <p:cond delay="500"/>
                                  </p:stCondLst>
                                  <p:childTnLst>
                                    <p:set>
                                      <p:cBhvr>
                                        <p:cTn id="39" dur="1" fill="hold">
                                          <p:stCondLst>
                                            <p:cond delay="0"/>
                                          </p:stCondLst>
                                        </p:cTn>
                                        <p:tgtEl>
                                          <p:spTgt spid="18"/>
                                        </p:tgtEl>
                                        <p:attrNameLst>
                                          <p:attrName>style.visibility</p:attrName>
                                        </p:attrNameLst>
                                      </p:cBhvr>
                                      <p:to>
                                        <p:strVal val="visible"/>
                                      </p:to>
                                    </p:set>
                                  </p:childTnLst>
                                </p:cTn>
                              </p:par>
                              <p:par>
                                <p:cTn id="40" presetID="26" presetClass="emph" presetSubtype="0" fill="hold" grpId="1" nodeType="withEffect">
                                  <p:stCondLst>
                                    <p:cond delay="0"/>
                                  </p:stCondLst>
                                  <p:childTnLst>
                                    <p:animEffect transition="out" filter="fade">
                                      <p:cBhvr>
                                        <p:cTn id="41" dur="1000" tmFilter="0, 0; .2, .5; .8, .5; 1, 0"/>
                                        <p:tgtEl>
                                          <p:spTgt spid="18"/>
                                        </p:tgtEl>
                                      </p:cBhvr>
                                    </p:animEffect>
                                    <p:animScale>
                                      <p:cBhvr>
                                        <p:cTn id="42" dur="500" autoRev="1" fill="hold"/>
                                        <p:tgtEl>
                                          <p:spTgt spid="18"/>
                                        </p:tgtEl>
                                      </p:cBhvr>
                                      <p:by x="105000" y="105000"/>
                                    </p:animScale>
                                  </p:childTnLst>
                                </p:cTn>
                              </p:par>
                              <p:par>
                                <p:cTn id="43" presetID="1" presetClass="entr" presetSubtype="0"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20" grpId="0" animBg="1"/>
      <p:bldP spid="21" grpId="0" animBg="1"/>
      <p:bldP spid="2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endParaRPr lang="en-US" sz="4800" b="1" dirty="0"/>
          </a:p>
          <a:p>
            <a:pPr algn="ctr" eaLnBrk="1" hangingPunct="1">
              <a:buFontTx/>
              <a:buNone/>
            </a:pPr>
            <a:r>
              <a:rPr lang="en-US" b="1" dirty="0"/>
              <a:t>QUESTIONS?</a:t>
            </a:r>
          </a:p>
          <a:p>
            <a:pPr algn="ctr" eaLnBrk="1" hangingPunct="1">
              <a:buFontTx/>
              <a:buNone/>
            </a:pPr>
            <a:r>
              <a:rPr lang="en-US" b="1" dirty="0"/>
              <a:t>COMMENTS?</a:t>
            </a:r>
          </a:p>
          <a:p>
            <a:pPr algn="ctr" eaLnBrk="1" hangingPunct="1">
              <a:buFontTx/>
              <a:buNone/>
            </a:pPr>
            <a:r>
              <a:rPr lang="en-US" b="1" dirty="0"/>
              <a:t>CONCERNS?</a:t>
            </a:r>
          </a:p>
        </p:txBody>
      </p:sp>
      <p:pic>
        <p:nvPicPr>
          <p:cNvPr id="185348" name="Picture 4" descr="question-mark"/>
          <p:cNvPicPr>
            <a:picLocks noChangeAspect="1" noChangeArrowheads="1"/>
          </p:cNvPicPr>
          <p:nvPr/>
        </p:nvPicPr>
        <p:blipFill>
          <a:blip r:embed="rId2" cstate="print"/>
          <a:srcRect/>
          <a:stretch>
            <a:fillRect/>
          </a:stretch>
        </p:blipFill>
        <p:spPr bwMode="auto">
          <a:xfrm>
            <a:off x="6324600" y="4419600"/>
            <a:ext cx="1981200" cy="1287463"/>
          </a:xfrm>
          <a:prstGeom prst="rect">
            <a:avLst/>
          </a:prstGeom>
          <a:noFill/>
          <a:ln w="9525">
            <a:noFill/>
            <a:miter lim="800000"/>
            <a:headEnd/>
            <a:tailEnd/>
          </a:ln>
        </p:spPr>
      </p:pic>
      <p:pic>
        <p:nvPicPr>
          <p:cNvPr id="185349" name="Picture 5" descr="BIGthinkingcapwhoa_color"/>
          <p:cNvPicPr>
            <a:picLocks noChangeAspect="1" noChangeArrowheads="1"/>
          </p:cNvPicPr>
          <p:nvPr/>
        </p:nvPicPr>
        <p:blipFill>
          <a:blip r:embed="rId3" cstate="print"/>
          <a:srcRect/>
          <a:stretch>
            <a:fillRect/>
          </a:stretch>
        </p:blipFill>
        <p:spPr bwMode="auto">
          <a:xfrm>
            <a:off x="931408" y="3733800"/>
            <a:ext cx="1839913" cy="2133600"/>
          </a:xfrm>
          <a:prstGeom prst="rect">
            <a:avLst/>
          </a:prstGeom>
          <a:noFill/>
          <a:ln w="9525">
            <a:noFill/>
            <a:miter lim="800000"/>
            <a:headEnd/>
            <a:tailEnd/>
          </a:ln>
        </p:spPr>
      </p:pic>
      <p:pic>
        <p:nvPicPr>
          <p:cNvPr id="185350" name="Picture 6" descr="question-mark"/>
          <p:cNvPicPr>
            <a:picLocks noChangeAspect="1" noChangeArrowheads="1"/>
          </p:cNvPicPr>
          <p:nvPr/>
        </p:nvPicPr>
        <p:blipFill>
          <a:blip r:embed="rId2" cstate="print"/>
          <a:srcRect/>
          <a:stretch>
            <a:fillRect/>
          </a:stretch>
        </p:blipFill>
        <p:spPr bwMode="auto">
          <a:xfrm>
            <a:off x="860764" y="1828800"/>
            <a:ext cx="1981200" cy="1287463"/>
          </a:xfrm>
          <a:prstGeom prst="rect">
            <a:avLst/>
          </a:prstGeom>
          <a:noFill/>
          <a:ln w="9525">
            <a:noFill/>
            <a:miter lim="800000"/>
            <a:headEnd/>
            <a:tailEnd/>
          </a:ln>
        </p:spPr>
      </p:pic>
      <p:pic>
        <p:nvPicPr>
          <p:cNvPr id="185351" name="Picture 7" descr="BIGthinkingcapwhoa_color"/>
          <p:cNvPicPr>
            <a:picLocks noChangeAspect="1" noChangeArrowheads="1"/>
          </p:cNvPicPr>
          <p:nvPr/>
        </p:nvPicPr>
        <p:blipFill>
          <a:blip r:embed="rId3" cstate="print"/>
          <a:srcRect/>
          <a:stretch>
            <a:fillRect/>
          </a:stretch>
        </p:blipFill>
        <p:spPr bwMode="auto">
          <a:xfrm>
            <a:off x="6324600" y="1600200"/>
            <a:ext cx="1676400" cy="1943987"/>
          </a:xfrm>
          <a:prstGeom prst="rect">
            <a:avLst/>
          </a:prstGeom>
          <a:noFill/>
          <a:ln w="9525">
            <a:noFill/>
            <a:miter lim="800000"/>
            <a:headEnd/>
            <a:tailEnd/>
          </a:ln>
        </p:spPr>
      </p:pic>
    </p:spTree>
    <p:extLst>
      <p:ext uri="{BB962C8B-B14F-4D97-AF65-F5344CB8AC3E}">
        <p14:creationId xmlns:p14="http://schemas.microsoft.com/office/powerpoint/2010/main" val="2985334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1828800"/>
            <a:ext cx="7772400" cy="1362075"/>
          </a:xfrm>
        </p:spPr>
        <p:txBody>
          <a:bodyPr/>
          <a:lstStyle/>
          <a:p>
            <a:r>
              <a:rPr lang="en-US" sz="2800" dirty="0"/>
              <a:t>AA&amp;E Key Control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2438400"/>
            <a:ext cx="6667500" cy="3756338"/>
          </a:xfrm>
          <a:prstGeom prst="rect">
            <a:avLst/>
          </a:prstGeom>
        </p:spPr>
      </p:pic>
    </p:spTree>
    <p:extLst>
      <p:ext uri="{BB962C8B-B14F-4D97-AF65-F5344CB8AC3E}">
        <p14:creationId xmlns:p14="http://schemas.microsoft.com/office/powerpoint/2010/main" val="2335763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8" name="Rectangle 4"/>
          <p:cNvSpPr>
            <a:spLocks noGrp="1" noChangeArrowheads="1"/>
          </p:cNvSpPr>
          <p:nvPr>
            <p:ph type="body" idx="4294967295"/>
          </p:nvPr>
        </p:nvSpPr>
        <p:spPr bwMode="auto">
          <a:xfrm>
            <a:off x="431800" y="1600200"/>
            <a:ext cx="8255000" cy="3962400"/>
          </a:xfrm>
          <a:prstGeom prst="rect">
            <a:avLst/>
          </a:prstGeom>
          <a:noFill/>
          <a:ln>
            <a:miter lim="800000"/>
            <a:headEnd/>
            <a:tailEnd/>
          </a:ln>
        </p:spPr>
        <p:txBody>
          <a:bodyPr>
            <a:noAutofit/>
          </a:bodyPr>
          <a:lstStyle/>
          <a:p>
            <a:pPr marL="0" indent="0" eaLnBrk="1" hangingPunct="1">
              <a:lnSpc>
                <a:spcPct val="80000"/>
              </a:lnSpc>
              <a:buNone/>
            </a:pPr>
            <a:r>
              <a:rPr lang="en-US" sz="2400" u="sng" dirty="0"/>
              <a:t>AA&amp;E Key Control Custodian </a:t>
            </a:r>
          </a:p>
          <a:p>
            <a:pPr eaLnBrk="1" hangingPunct="1"/>
            <a:r>
              <a:rPr lang="en-US" sz="1800" dirty="0"/>
              <a:t>Required to have a DA Form 7281-R completed prior to assuming duties as AA&amp;E Key Custodian.</a:t>
            </a:r>
          </a:p>
          <a:p>
            <a:pPr eaLnBrk="1" hangingPunct="1"/>
            <a:r>
              <a:rPr lang="en-US" sz="1800" dirty="0"/>
              <a:t>Be appointed in writing to issue and receive keys and account for keys.</a:t>
            </a:r>
          </a:p>
          <a:p>
            <a:pPr eaLnBrk="1" hangingPunct="1"/>
            <a:r>
              <a:rPr lang="en-US" sz="1800" dirty="0"/>
              <a:t>Issues primary keys to Armorer and spare set to HHQ (S-2)</a:t>
            </a:r>
          </a:p>
          <a:p>
            <a:pPr eaLnBrk="1" hangingPunct="1"/>
            <a:r>
              <a:rPr lang="en-US" sz="1800" dirty="0"/>
              <a:t>Ensure that individuals who are designated to issue keys in their absence, clearly understand key control procedures.</a:t>
            </a:r>
          </a:p>
          <a:p>
            <a:pPr eaLnBrk="1" hangingPunct="1"/>
            <a:r>
              <a:rPr lang="en-US" sz="1800" dirty="0"/>
              <a:t>Maintain a key control register at all times to ensure continuous accountability for keys of locks used to secure Government property.</a:t>
            </a:r>
          </a:p>
          <a:p>
            <a:pPr eaLnBrk="1" hangingPunct="1"/>
            <a:r>
              <a:rPr lang="en-US" sz="1800" dirty="0"/>
              <a:t>Inventory Keys at a minimum Semi-annually.</a:t>
            </a:r>
          </a:p>
          <a:p>
            <a:pPr eaLnBrk="1" hangingPunct="1"/>
            <a:r>
              <a:rPr lang="en-US" sz="1800" dirty="0"/>
              <a:t>Conduct an inquiry when a key is lost or stolen.</a:t>
            </a:r>
          </a:p>
        </p:txBody>
      </p:sp>
      <p:sp>
        <p:nvSpPr>
          <p:cNvPr id="6"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82367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5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5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51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5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5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51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51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510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Rectangle 5"/>
          <p:cNvGraphicFramePr>
            <a:graphicFrameLocks noGrp="1"/>
          </p:cNvGraphicFramePr>
          <p:nvPr>
            <p:ph sz="quarter" idx="4294967295"/>
          </p:nvPr>
        </p:nvGraphicFramePr>
        <p:xfrm>
          <a:off x="5084763" y="3967163"/>
          <a:ext cx="3165475" cy="2184400"/>
        </p:xfrm>
        <a:graphic>
          <a:graphicData uri="http://schemas.openxmlformats.org/presentationml/2006/ole">
            <mc:AlternateContent xmlns:mc="http://schemas.openxmlformats.org/markup-compatibility/2006">
              <mc:Choice xmlns:v="urn:schemas-microsoft-com:vml" Requires="v">
                <p:oleObj spid="_x0000_s10271"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084763" y="39671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3" name="Picture 7"/>
          <p:cNvPicPr>
            <a:picLocks noChangeAspect="1" noChangeArrowheads="1"/>
          </p:cNvPicPr>
          <p:nvPr/>
        </p:nvPicPr>
        <p:blipFill>
          <a:blip r:embed="rId4" cstate="print"/>
          <a:srcRect l="10156" t="17284" r="42890" b="41555"/>
          <a:stretch>
            <a:fillRect/>
          </a:stretch>
        </p:blipFill>
        <p:spPr bwMode="auto">
          <a:xfrm>
            <a:off x="381000" y="2743200"/>
            <a:ext cx="8254141" cy="3733800"/>
          </a:xfrm>
          <a:prstGeom prst="rect">
            <a:avLst/>
          </a:prstGeom>
          <a:noFill/>
          <a:ln w="9525">
            <a:noFill/>
            <a:miter lim="800000"/>
            <a:headEnd/>
            <a:tailEnd/>
          </a:ln>
        </p:spPr>
      </p:pic>
      <p:sp>
        <p:nvSpPr>
          <p:cNvPr id="17" name="Text Box 16"/>
          <p:cNvSpPr txBox="1">
            <a:spLocks noChangeArrowheads="1"/>
          </p:cNvSpPr>
          <p:nvPr/>
        </p:nvSpPr>
        <p:spPr bwMode="auto">
          <a:xfrm>
            <a:off x="685800" y="1371600"/>
            <a:ext cx="4339650" cy="1477328"/>
          </a:xfrm>
          <a:prstGeom prst="rect">
            <a:avLst/>
          </a:prstGeom>
          <a:noFill/>
          <a:ln w="9525">
            <a:noFill/>
            <a:miter lim="800000"/>
            <a:headEnd/>
            <a:tailEnd/>
          </a:ln>
        </p:spPr>
        <p:txBody>
          <a:bodyPr wrap="none">
            <a:spAutoFit/>
          </a:bodyPr>
          <a:lstStyle/>
          <a:p>
            <a:r>
              <a:rPr lang="en-US" dirty="0"/>
              <a:t>UNIT: HHT 1-4 CAV</a:t>
            </a:r>
          </a:p>
          <a:p>
            <a:r>
              <a:rPr lang="en-US" dirty="0"/>
              <a:t>44322  High Security Padlock Main Door</a:t>
            </a:r>
          </a:p>
          <a:p>
            <a:r>
              <a:rPr lang="en-US" dirty="0"/>
              <a:t>1234H  M16 Rack 1</a:t>
            </a:r>
          </a:p>
          <a:p>
            <a:r>
              <a:rPr lang="en-US" dirty="0"/>
              <a:t>5678H  M16 Rack 2</a:t>
            </a:r>
          </a:p>
          <a:p>
            <a:r>
              <a:rPr lang="en-US" dirty="0"/>
              <a:t>1122B   M9 Rack 1</a:t>
            </a:r>
          </a:p>
        </p:txBody>
      </p:sp>
      <p:sp>
        <p:nvSpPr>
          <p:cNvPr id="18" name="TextBox 17"/>
          <p:cNvSpPr txBox="1"/>
          <p:nvPr/>
        </p:nvSpPr>
        <p:spPr>
          <a:xfrm>
            <a:off x="914400" y="4572000"/>
            <a:ext cx="681597" cy="307777"/>
          </a:xfrm>
          <a:prstGeom prst="rect">
            <a:avLst/>
          </a:prstGeom>
          <a:noFill/>
        </p:spPr>
        <p:txBody>
          <a:bodyPr wrap="none" rtlCol="0">
            <a:spAutoFit/>
          </a:bodyPr>
          <a:lstStyle/>
          <a:p>
            <a:r>
              <a:rPr lang="en-US" sz="1400" dirty="0"/>
              <a:t>44322</a:t>
            </a:r>
          </a:p>
        </p:txBody>
      </p:sp>
      <p:sp>
        <p:nvSpPr>
          <p:cNvPr id="19" name="TextBox 18"/>
          <p:cNvSpPr txBox="1"/>
          <p:nvPr/>
        </p:nvSpPr>
        <p:spPr>
          <a:xfrm>
            <a:off x="930966" y="4744278"/>
            <a:ext cx="1568058" cy="307777"/>
          </a:xfrm>
          <a:prstGeom prst="rect">
            <a:avLst/>
          </a:prstGeom>
          <a:noFill/>
        </p:spPr>
        <p:txBody>
          <a:bodyPr wrap="none" rtlCol="0">
            <a:spAutoFit/>
          </a:bodyPr>
          <a:lstStyle/>
          <a:p>
            <a:r>
              <a:rPr lang="en-US" sz="1400" dirty="0"/>
              <a:t>Arms Room Door</a:t>
            </a:r>
          </a:p>
        </p:txBody>
      </p:sp>
      <p:sp>
        <p:nvSpPr>
          <p:cNvPr id="20" name="TextBox 19"/>
          <p:cNvSpPr txBox="1"/>
          <p:nvPr/>
        </p:nvSpPr>
        <p:spPr>
          <a:xfrm>
            <a:off x="1567068" y="4555434"/>
            <a:ext cx="402674" cy="307777"/>
          </a:xfrm>
          <a:prstGeom prst="rect">
            <a:avLst/>
          </a:prstGeom>
          <a:noFill/>
        </p:spPr>
        <p:txBody>
          <a:bodyPr wrap="none" rtlCol="0">
            <a:spAutoFit/>
          </a:bodyPr>
          <a:lstStyle/>
          <a:p>
            <a:r>
              <a:rPr lang="en-US" sz="1400" dirty="0"/>
              <a:t>(3)</a:t>
            </a:r>
          </a:p>
        </p:txBody>
      </p:sp>
      <p:sp>
        <p:nvSpPr>
          <p:cNvPr id="21" name="Oval 20"/>
          <p:cNvSpPr/>
          <p:nvPr/>
        </p:nvSpPr>
        <p:spPr>
          <a:xfrm>
            <a:off x="457200" y="4648200"/>
            <a:ext cx="457200" cy="457200"/>
          </a:xfrm>
          <a:prstGeom prst="ellipse">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486400" y="2133600"/>
            <a:ext cx="2860078" cy="400110"/>
          </a:xfrm>
          <a:prstGeom prst="rect">
            <a:avLst/>
          </a:prstGeom>
          <a:noFill/>
        </p:spPr>
        <p:txBody>
          <a:bodyPr wrap="none" rtlCol="0">
            <a:spAutoFit/>
          </a:bodyPr>
          <a:lstStyle/>
          <a:p>
            <a:r>
              <a:rPr lang="en-US" sz="2000" b="1" dirty="0"/>
              <a:t>Input Unit Information</a:t>
            </a:r>
          </a:p>
        </p:txBody>
      </p:sp>
      <p:sp>
        <p:nvSpPr>
          <p:cNvPr id="9232" name="Text Box 16"/>
          <p:cNvSpPr txBox="1">
            <a:spLocks noChangeArrowheads="1"/>
          </p:cNvSpPr>
          <p:nvPr/>
        </p:nvSpPr>
        <p:spPr bwMode="auto">
          <a:xfrm>
            <a:off x="2362200" y="3657600"/>
            <a:ext cx="1574021" cy="369332"/>
          </a:xfrm>
          <a:prstGeom prst="rect">
            <a:avLst/>
          </a:prstGeom>
          <a:noFill/>
          <a:ln w="9525">
            <a:noFill/>
            <a:miter lim="800000"/>
            <a:headEnd/>
            <a:tailEnd/>
          </a:ln>
        </p:spPr>
        <p:txBody>
          <a:bodyPr wrap="none">
            <a:spAutoFit/>
          </a:bodyPr>
          <a:lstStyle/>
          <a:p>
            <a:r>
              <a:rPr lang="en-US" dirty="0"/>
              <a:t>HHT 1-4 CAV</a:t>
            </a:r>
          </a:p>
        </p:txBody>
      </p:sp>
      <p:cxnSp>
        <p:nvCxnSpPr>
          <p:cNvPr id="24" name="Straight Arrow Connector 23"/>
          <p:cNvCxnSpPr/>
          <p:nvPr/>
        </p:nvCxnSpPr>
        <p:spPr>
          <a:xfrm rot="10800000" flipV="1">
            <a:off x="3505200" y="2590800"/>
            <a:ext cx="22098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62600" y="2133600"/>
            <a:ext cx="2037737" cy="400110"/>
          </a:xfrm>
          <a:prstGeom prst="rect">
            <a:avLst/>
          </a:prstGeom>
          <a:noFill/>
        </p:spPr>
        <p:txBody>
          <a:bodyPr wrap="none" rtlCol="0">
            <a:spAutoFit/>
          </a:bodyPr>
          <a:lstStyle/>
          <a:p>
            <a:r>
              <a:rPr lang="en-US" sz="2000" b="1" dirty="0"/>
              <a:t>Lock Number 1</a:t>
            </a:r>
          </a:p>
        </p:txBody>
      </p:sp>
      <p:cxnSp>
        <p:nvCxnSpPr>
          <p:cNvPr id="28" name="Straight Arrow Connector 27"/>
          <p:cNvCxnSpPr>
            <a:endCxn id="21" idx="7"/>
          </p:cNvCxnSpPr>
          <p:nvPr/>
        </p:nvCxnSpPr>
        <p:spPr>
          <a:xfrm rot="10800000" flipV="1">
            <a:off x="847446" y="2438399"/>
            <a:ext cx="4791355" cy="227675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562600" y="2057400"/>
            <a:ext cx="2464136" cy="400110"/>
          </a:xfrm>
          <a:prstGeom prst="rect">
            <a:avLst/>
          </a:prstGeom>
          <a:noFill/>
        </p:spPr>
        <p:txBody>
          <a:bodyPr wrap="none" rtlCol="0">
            <a:spAutoFit/>
          </a:bodyPr>
          <a:lstStyle/>
          <a:p>
            <a:r>
              <a:rPr lang="en-US" sz="2000" b="1" dirty="0"/>
              <a:t>Key Serial Number</a:t>
            </a:r>
          </a:p>
        </p:txBody>
      </p:sp>
      <p:cxnSp>
        <p:nvCxnSpPr>
          <p:cNvPr id="30" name="Straight Arrow Connector 29"/>
          <p:cNvCxnSpPr/>
          <p:nvPr/>
        </p:nvCxnSpPr>
        <p:spPr>
          <a:xfrm rot="10800000" flipV="1">
            <a:off x="1524000" y="2590798"/>
            <a:ext cx="4267202" cy="198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62600" y="2133600"/>
            <a:ext cx="2151551" cy="400110"/>
          </a:xfrm>
          <a:prstGeom prst="rect">
            <a:avLst/>
          </a:prstGeom>
          <a:noFill/>
        </p:spPr>
        <p:txBody>
          <a:bodyPr wrap="none" rtlCol="0">
            <a:spAutoFit/>
          </a:bodyPr>
          <a:lstStyle/>
          <a:p>
            <a:r>
              <a:rPr lang="en-US" sz="2000" b="1" dirty="0"/>
              <a:t>Number of Keys</a:t>
            </a:r>
          </a:p>
        </p:txBody>
      </p:sp>
      <p:sp>
        <p:nvSpPr>
          <p:cNvPr id="33" name="TextBox 32"/>
          <p:cNvSpPr txBox="1"/>
          <p:nvPr/>
        </p:nvSpPr>
        <p:spPr>
          <a:xfrm>
            <a:off x="5562600" y="2057400"/>
            <a:ext cx="1923925" cy="400110"/>
          </a:xfrm>
          <a:prstGeom prst="rect">
            <a:avLst/>
          </a:prstGeom>
          <a:noFill/>
        </p:spPr>
        <p:txBody>
          <a:bodyPr wrap="none" rtlCol="0">
            <a:spAutoFit/>
          </a:bodyPr>
          <a:lstStyle/>
          <a:p>
            <a:r>
              <a:rPr lang="en-US" sz="2000" b="1" dirty="0"/>
              <a:t>Lock Location</a:t>
            </a:r>
          </a:p>
        </p:txBody>
      </p:sp>
      <p:cxnSp>
        <p:nvCxnSpPr>
          <p:cNvPr id="34" name="Straight Arrow Connector 33"/>
          <p:cNvCxnSpPr/>
          <p:nvPr/>
        </p:nvCxnSpPr>
        <p:spPr>
          <a:xfrm rot="10800000" flipV="1">
            <a:off x="1905000" y="2514600"/>
            <a:ext cx="3810000" cy="2057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2133600" y="2514600"/>
            <a:ext cx="3733800" cy="22860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956734" y="5181600"/>
            <a:ext cx="1140056" cy="307777"/>
          </a:xfrm>
          <a:prstGeom prst="rect">
            <a:avLst/>
          </a:prstGeom>
          <a:noFill/>
        </p:spPr>
        <p:txBody>
          <a:bodyPr wrap="none" rtlCol="0">
            <a:spAutoFit/>
          </a:bodyPr>
          <a:lstStyle/>
          <a:p>
            <a:r>
              <a:rPr lang="en-US" sz="1400" dirty="0"/>
              <a:t>M16 Rack 1</a:t>
            </a:r>
          </a:p>
        </p:txBody>
      </p:sp>
      <p:sp>
        <p:nvSpPr>
          <p:cNvPr id="44" name="TextBox 43"/>
          <p:cNvSpPr txBox="1"/>
          <p:nvPr/>
        </p:nvSpPr>
        <p:spPr>
          <a:xfrm>
            <a:off x="1566337" y="4969933"/>
            <a:ext cx="402674" cy="307777"/>
          </a:xfrm>
          <a:prstGeom prst="rect">
            <a:avLst/>
          </a:prstGeom>
          <a:noFill/>
        </p:spPr>
        <p:txBody>
          <a:bodyPr wrap="none" rtlCol="0">
            <a:spAutoFit/>
          </a:bodyPr>
          <a:lstStyle/>
          <a:p>
            <a:r>
              <a:rPr lang="en-US" sz="1400" dirty="0"/>
              <a:t>(2)</a:t>
            </a:r>
          </a:p>
        </p:txBody>
      </p:sp>
      <p:sp>
        <p:nvSpPr>
          <p:cNvPr id="45" name="TextBox 44"/>
          <p:cNvSpPr txBox="1"/>
          <p:nvPr/>
        </p:nvSpPr>
        <p:spPr>
          <a:xfrm>
            <a:off x="897467" y="4986866"/>
            <a:ext cx="712054" cy="307777"/>
          </a:xfrm>
          <a:prstGeom prst="rect">
            <a:avLst/>
          </a:prstGeom>
          <a:noFill/>
        </p:spPr>
        <p:txBody>
          <a:bodyPr wrap="none" rtlCol="0">
            <a:spAutoFit/>
          </a:bodyPr>
          <a:lstStyle/>
          <a:p>
            <a:r>
              <a:rPr lang="en-US" sz="1400" dirty="0"/>
              <a:t>1234H</a:t>
            </a:r>
          </a:p>
        </p:txBody>
      </p:sp>
      <p:sp>
        <p:nvSpPr>
          <p:cNvPr id="46" name="TextBox 45"/>
          <p:cNvSpPr txBox="1"/>
          <p:nvPr/>
        </p:nvSpPr>
        <p:spPr>
          <a:xfrm>
            <a:off x="973670" y="5655727"/>
            <a:ext cx="1140056" cy="307777"/>
          </a:xfrm>
          <a:prstGeom prst="rect">
            <a:avLst/>
          </a:prstGeom>
          <a:noFill/>
        </p:spPr>
        <p:txBody>
          <a:bodyPr wrap="none" rtlCol="0">
            <a:spAutoFit/>
          </a:bodyPr>
          <a:lstStyle/>
          <a:p>
            <a:r>
              <a:rPr lang="en-US" sz="1400" dirty="0"/>
              <a:t>M16 Rack 2</a:t>
            </a:r>
          </a:p>
        </p:txBody>
      </p:sp>
      <p:sp>
        <p:nvSpPr>
          <p:cNvPr id="47" name="TextBox 46"/>
          <p:cNvSpPr txBox="1"/>
          <p:nvPr/>
        </p:nvSpPr>
        <p:spPr>
          <a:xfrm>
            <a:off x="1583273" y="5444060"/>
            <a:ext cx="402674" cy="307777"/>
          </a:xfrm>
          <a:prstGeom prst="rect">
            <a:avLst/>
          </a:prstGeom>
          <a:noFill/>
        </p:spPr>
        <p:txBody>
          <a:bodyPr wrap="none" rtlCol="0">
            <a:spAutoFit/>
          </a:bodyPr>
          <a:lstStyle/>
          <a:p>
            <a:r>
              <a:rPr lang="en-US" sz="1400" dirty="0"/>
              <a:t>(2)</a:t>
            </a:r>
          </a:p>
        </p:txBody>
      </p:sp>
      <p:sp>
        <p:nvSpPr>
          <p:cNvPr id="48" name="TextBox 47"/>
          <p:cNvSpPr txBox="1"/>
          <p:nvPr/>
        </p:nvSpPr>
        <p:spPr>
          <a:xfrm>
            <a:off x="914403" y="5460993"/>
            <a:ext cx="712054" cy="307777"/>
          </a:xfrm>
          <a:prstGeom prst="rect">
            <a:avLst/>
          </a:prstGeom>
          <a:noFill/>
        </p:spPr>
        <p:txBody>
          <a:bodyPr wrap="none" rtlCol="0">
            <a:spAutoFit/>
          </a:bodyPr>
          <a:lstStyle/>
          <a:p>
            <a:r>
              <a:rPr lang="en-US" sz="1400" dirty="0"/>
              <a:t>5678H</a:t>
            </a:r>
          </a:p>
        </p:txBody>
      </p:sp>
      <p:sp>
        <p:nvSpPr>
          <p:cNvPr id="49" name="TextBox 48"/>
          <p:cNvSpPr txBox="1"/>
          <p:nvPr/>
        </p:nvSpPr>
        <p:spPr>
          <a:xfrm>
            <a:off x="968146" y="6093023"/>
            <a:ext cx="1140056" cy="307777"/>
          </a:xfrm>
          <a:prstGeom prst="rect">
            <a:avLst/>
          </a:prstGeom>
          <a:noFill/>
        </p:spPr>
        <p:txBody>
          <a:bodyPr wrap="square" rtlCol="0">
            <a:spAutoFit/>
          </a:bodyPr>
          <a:lstStyle/>
          <a:p>
            <a:r>
              <a:rPr lang="en-US" sz="1400" dirty="0"/>
              <a:t>M9 Rack 1</a:t>
            </a:r>
          </a:p>
        </p:txBody>
      </p:sp>
      <p:sp>
        <p:nvSpPr>
          <p:cNvPr id="50" name="TextBox 49"/>
          <p:cNvSpPr txBox="1"/>
          <p:nvPr/>
        </p:nvSpPr>
        <p:spPr>
          <a:xfrm>
            <a:off x="1577749" y="5881356"/>
            <a:ext cx="402674" cy="307777"/>
          </a:xfrm>
          <a:prstGeom prst="rect">
            <a:avLst/>
          </a:prstGeom>
          <a:noFill/>
        </p:spPr>
        <p:txBody>
          <a:bodyPr wrap="square" rtlCol="0">
            <a:spAutoFit/>
          </a:bodyPr>
          <a:lstStyle/>
          <a:p>
            <a:r>
              <a:rPr lang="en-US" sz="1400" dirty="0"/>
              <a:t>(2)</a:t>
            </a:r>
          </a:p>
        </p:txBody>
      </p:sp>
      <p:sp>
        <p:nvSpPr>
          <p:cNvPr id="51" name="TextBox 50"/>
          <p:cNvSpPr txBox="1"/>
          <p:nvPr/>
        </p:nvSpPr>
        <p:spPr>
          <a:xfrm>
            <a:off x="908879" y="5898289"/>
            <a:ext cx="712054" cy="307777"/>
          </a:xfrm>
          <a:prstGeom prst="rect">
            <a:avLst/>
          </a:prstGeom>
          <a:noFill/>
        </p:spPr>
        <p:txBody>
          <a:bodyPr wrap="square" rtlCol="0">
            <a:spAutoFit/>
          </a:bodyPr>
          <a:lstStyle/>
          <a:p>
            <a:r>
              <a:rPr lang="en-US" sz="1400" dirty="0"/>
              <a:t>1122B</a:t>
            </a:r>
          </a:p>
        </p:txBody>
      </p:sp>
      <p:sp>
        <p:nvSpPr>
          <p:cNvPr id="35"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174671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1" grpId="1" animBg="1"/>
      <p:bldP spid="22" grpId="0"/>
      <p:bldP spid="22" grpId="1"/>
      <p:bldP spid="9232" grpId="0"/>
      <p:bldP spid="26" grpId="0"/>
      <p:bldP spid="26" grpId="1"/>
      <p:bldP spid="29" grpId="0"/>
      <p:bldP spid="29" grpId="1"/>
      <p:bldP spid="32" grpId="0"/>
      <p:bldP spid="32" grpId="1"/>
      <p:bldP spid="33" grpId="0"/>
      <p:bldP spid="33" grpId="1"/>
      <p:bldP spid="42" grpId="0"/>
      <p:bldP spid="44" grpId="0"/>
      <p:bldP spid="45" grpId="0"/>
      <p:bldP spid="46" grpId="0"/>
      <p:bldP spid="47" grpId="0"/>
      <p:bldP spid="48" grpId="0"/>
      <p:bldP spid="49" grpId="0"/>
      <p:bldP spid="50" grpId="0"/>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1257300" y="1558103"/>
            <a:ext cx="6400800" cy="543747"/>
          </a:xfrm>
          <a:prstGeom prst="rect">
            <a:avLst/>
          </a:prstGeom>
        </p:spPr>
        <p:txBody>
          <a:bodyPr/>
          <a:lstStyle/>
          <a:p>
            <a:pPr eaLnBrk="1" hangingPunct="1"/>
            <a:r>
              <a:rPr lang="en-US" sz="2400" b="0" dirty="0"/>
              <a:t>Issuing AA&amp;E Keys</a:t>
            </a:r>
          </a:p>
        </p:txBody>
      </p:sp>
      <p:grpSp>
        <p:nvGrpSpPr>
          <p:cNvPr id="2" name="Group 4"/>
          <p:cNvGrpSpPr>
            <a:grpSpLocks/>
          </p:cNvGrpSpPr>
          <p:nvPr/>
        </p:nvGrpSpPr>
        <p:grpSpPr bwMode="auto">
          <a:xfrm>
            <a:off x="6934200" y="1828800"/>
            <a:ext cx="1085850" cy="2347913"/>
            <a:chOff x="4368" y="1152"/>
            <a:chExt cx="684" cy="1479"/>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grpSp>
        <p:nvGrpSpPr>
          <p:cNvPr id="3" name="Group 7"/>
          <p:cNvGrpSpPr>
            <a:grpSpLocks/>
          </p:cNvGrpSpPr>
          <p:nvPr/>
        </p:nvGrpSpPr>
        <p:grpSpPr bwMode="auto">
          <a:xfrm>
            <a:off x="5943600" y="4572000"/>
            <a:ext cx="1714500" cy="1738313"/>
            <a:chOff x="3744" y="2880"/>
            <a:chExt cx="1080" cy="1095"/>
          </a:xfrm>
        </p:grpSpPr>
        <p:pic>
          <p:nvPicPr>
            <p:cNvPr id="10255" name="Picture 8" descr="soldier"/>
            <p:cNvPicPr>
              <a:picLocks noChangeAspect="1" noChangeArrowheads="1"/>
            </p:cNvPicPr>
            <p:nvPr/>
          </p:nvPicPr>
          <p:blipFill>
            <a:blip r:embed="rId3" cstate="print"/>
            <a:srcRect/>
            <a:stretch>
              <a:fillRect/>
            </a:stretch>
          </p:blipFill>
          <p:spPr bwMode="auto">
            <a:xfrm>
              <a:off x="3744" y="2880"/>
              <a:ext cx="1080" cy="858"/>
            </a:xfrm>
            <a:prstGeom prst="rect">
              <a:avLst/>
            </a:prstGeom>
            <a:noFill/>
            <a:ln w="9525">
              <a:noFill/>
              <a:miter lim="800000"/>
              <a:headEnd/>
              <a:tailEnd/>
            </a:ln>
          </p:spPr>
        </p:pic>
        <p:sp>
          <p:nvSpPr>
            <p:cNvPr id="10256" name="Text Box 9"/>
            <p:cNvSpPr txBox="1">
              <a:spLocks noChangeArrowheads="1"/>
            </p:cNvSpPr>
            <p:nvPr/>
          </p:nvSpPr>
          <p:spPr bwMode="auto">
            <a:xfrm>
              <a:off x="3936" y="3744"/>
              <a:ext cx="588" cy="231"/>
            </a:xfrm>
            <a:prstGeom prst="rect">
              <a:avLst/>
            </a:prstGeom>
            <a:noFill/>
            <a:ln w="9525">
              <a:noFill/>
              <a:miter lim="800000"/>
              <a:headEnd/>
              <a:tailEnd/>
            </a:ln>
          </p:spPr>
          <p:txBody>
            <a:bodyPr wrap="none">
              <a:spAutoFit/>
            </a:bodyPr>
            <a:lstStyle/>
            <a:p>
              <a:r>
                <a:rPr lang="en-US" b="1"/>
                <a:t>BN S-2</a:t>
              </a:r>
            </a:p>
          </p:txBody>
        </p:sp>
      </p:grpSp>
      <p:grpSp>
        <p:nvGrpSpPr>
          <p:cNvPr id="4" name="Group 10"/>
          <p:cNvGrpSpPr>
            <a:grpSpLocks/>
          </p:cNvGrpSpPr>
          <p:nvPr/>
        </p:nvGrpSpPr>
        <p:grpSpPr bwMode="auto">
          <a:xfrm>
            <a:off x="685800" y="2743200"/>
            <a:ext cx="1784350" cy="2317750"/>
            <a:chOff x="596" y="1776"/>
            <a:chExt cx="1124" cy="1460"/>
          </a:xfrm>
        </p:grpSpPr>
        <p:pic>
          <p:nvPicPr>
            <p:cNvPr id="10253" name="Picture 11" descr="Soldier"/>
            <p:cNvPicPr>
              <a:picLocks noChangeAspect="1" noChangeArrowheads="1"/>
            </p:cNvPicPr>
            <p:nvPr/>
          </p:nvPicPr>
          <p:blipFill>
            <a:blip r:embed="rId4" cstate="print"/>
            <a:srcRect t="2856"/>
            <a:stretch>
              <a:fillRect/>
            </a:stretch>
          </p:blipFill>
          <p:spPr bwMode="auto">
            <a:xfrm>
              <a:off x="672" y="1776"/>
              <a:ext cx="870" cy="1056"/>
            </a:xfrm>
            <a:prstGeom prst="rect">
              <a:avLst/>
            </a:prstGeom>
            <a:noFill/>
            <a:ln w="9525">
              <a:noFill/>
              <a:miter lim="800000"/>
              <a:headEnd/>
              <a:tailEnd/>
            </a:ln>
          </p:spPr>
        </p:pic>
        <p:sp>
          <p:nvSpPr>
            <p:cNvPr id="10254" name="Text Box 12"/>
            <p:cNvSpPr txBox="1">
              <a:spLocks noChangeArrowheads="1"/>
            </p:cNvSpPr>
            <p:nvPr/>
          </p:nvSpPr>
          <p:spPr bwMode="auto">
            <a:xfrm>
              <a:off x="596" y="2832"/>
              <a:ext cx="1124" cy="404"/>
            </a:xfrm>
            <a:prstGeom prst="rect">
              <a:avLst/>
            </a:prstGeom>
            <a:noFill/>
            <a:ln w="9525">
              <a:noFill/>
              <a:miter lim="800000"/>
              <a:headEnd/>
              <a:tailEnd/>
            </a:ln>
          </p:spPr>
          <p:txBody>
            <a:bodyPr wrap="none">
              <a:spAutoFit/>
            </a:bodyPr>
            <a:lstStyle/>
            <a:p>
              <a:pPr algn="ctr"/>
              <a:r>
                <a:rPr lang="en-US" b="1"/>
                <a:t>AA&amp;E</a:t>
              </a:r>
            </a:p>
            <a:p>
              <a:pPr algn="ctr"/>
              <a:r>
                <a:rPr lang="en-US" b="1"/>
                <a:t>Key Custodian</a:t>
              </a:r>
            </a:p>
          </p:txBody>
        </p:sp>
      </p:grpSp>
      <p:grpSp>
        <p:nvGrpSpPr>
          <p:cNvPr id="5" name="Group 13"/>
          <p:cNvGrpSpPr>
            <a:grpSpLocks/>
          </p:cNvGrpSpPr>
          <p:nvPr/>
        </p:nvGrpSpPr>
        <p:grpSpPr bwMode="auto">
          <a:xfrm>
            <a:off x="2209800" y="2743200"/>
            <a:ext cx="990600" cy="841375"/>
            <a:chOff x="1392" y="1728"/>
            <a:chExt cx="624" cy="530"/>
          </a:xfrm>
        </p:grpSpPr>
        <p:pic>
          <p:nvPicPr>
            <p:cNvPr id="10251"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10252" name="Text Box 15"/>
            <p:cNvSpPr txBox="1">
              <a:spLocks noChangeArrowheads="1"/>
            </p:cNvSpPr>
            <p:nvPr/>
          </p:nvSpPr>
          <p:spPr bwMode="auto">
            <a:xfrm>
              <a:off x="1392" y="2104"/>
              <a:ext cx="624" cy="154"/>
            </a:xfrm>
            <a:prstGeom prst="rect">
              <a:avLst/>
            </a:prstGeom>
            <a:noFill/>
            <a:ln w="9525">
              <a:noFill/>
              <a:miter lim="800000"/>
              <a:headEnd/>
              <a:tailEnd/>
            </a:ln>
          </p:spPr>
          <p:txBody>
            <a:bodyPr wrap="none">
              <a:spAutoFit/>
            </a:bodyPr>
            <a:lstStyle/>
            <a:p>
              <a:r>
                <a:rPr lang="en-US" sz="1000" b="1"/>
                <a:t>Primary Keys</a:t>
              </a:r>
            </a:p>
          </p:txBody>
        </p:sp>
      </p:grpSp>
      <p:grpSp>
        <p:nvGrpSpPr>
          <p:cNvPr id="6" name="Group 16"/>
          <p:cNvGrpSpPr>
            <a:grpSpLocks/>
          </p:cNvGrpSpPr>
          <p:nvPr/>
        </p:nvGrpSpPr>
        <p:grpSpPr bwMode="auto">
          <a:xfrm>
            <a:off x="2133600" y="3810000"/>
            <a:ext cx="1100138" cy="854075"/>
            <a:chOff x="1344" y="2400"/>
            <a:chExt cx="693" cy="538"/>
          </a:xfrm>
        </p:grpSpPr>
        <p:pic>
          <p:nvPicPr>
            <p:cNvPr id="10249" name="Picture 17" descr="22P0462"/>
            <p:cNvPicPr>
              <a:picLocks noChangeAspect="1" noChangeArrowheads="1"/>
            </p:cNvPicPr>
            <p:nvPr/>
          </p:nvPicPr>
          <p:blipFill>
            <a:blip r:embed="rId6" cstate="print"/>
            <a:srcRect/>
            <a:stretch>
              <a:fillRect/>
            </a:stretch>
          </p:blipFill>
          <p:spPr bwMode="auto">
            <a:xfrm>
              <a:off x="1344" y="2400"/>
              <a:ext cx="540" cy="396"/>
            </a:xfrm>
            <a:prstGeom prst="rect">
              <a:avLst/>
            </a:prstGeom>
            <a:noFill/>
            <a:ln w="9525">
              <a:noFill/>
              <a:miter lim="800000"/>
              <a:headEnd/>
              <a:tailEnd/>
            </a:ln>
          </p:spPr>
        </p:pic>
        <p:sp>
          <p:nvSpPr>
            <p:cNvPr id="10250" name="Text Box 18"/>
            <p:cNvSpPr txBox="1">
              <a:spLocks noChangeArrowheads="1"/>
            </p:cNvSpPr>
            <p:nvPr/>
          </p:nvSpPr>
          <p:spPr bwMode="auto">
            <a:xfrm>
              <a:off x="1488" y="2784"/>
              <a:ext cx="549" cy="154"/>
            </a:xfrm>
            <a:prstGeom prst="rect">
              <a:avLst/>
            </a:prstGeom>
            <a:noFill/>
            <a:ln w="9525">
              <a:noFill/>
              <a:miter lim="800000"/>
              <a:headEnd/>
              <a:tailEnd/>
            </a:ln>
          </p:spPr>
          <p:txBody>
            <a:bodyPr wrap="none">
              <a:spAutoFit/>
            </a:bodyPr>
            <a:lstStyle/>
            <a:p>
              <a:r>
                <a:rPr lang="en-US" sz="1000" b="1"/>
                <a:t>Spare Keys</a:t>
              </a:r>
            </a:p>
          </p:txBody>
        </p:sp>
      </p:grpSp>
      <p:sp>
        <p:nvSpPr>
          <p:cNvPr id="20"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132826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5.55112E-17 -3.52601E-6 L 0.39167 -0.10358 " pathEditMode="relative" rAng="0" ptsTypes="AA">
                                      <p:cBhvr>
                                        <p:cTn id="26" dur="2000" fill="hold"/>
                                        <p:tgtEl>
                                          <p:spTgt spid="5"/>
                                        </p:tgtEl>
                                        <p:attrNameLst>
                                          <p:attrName>ppt_x</p:attrName>
                                          <p:attrName>ppt_y</p:attrName>
                                        </p:attrNameLst>
                                      </p:cBhvr>
                                      <p:rCtr x="19600" y="-5200"/>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55556E-6 2.77457E-6 L 0.34931 0.11005 " pathEditMode="relative" ptsTypes="AA">
                                      <p:cBhvr>
                                        <p:cTn id="3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685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762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958850" y="4572000"/>
            <a:ext cx="184150" cy="366713"/>
          </a:xfrm>
          <a:prstGeom prst="rect">
            <a:avLst/>
          </a:prstGeom>
          <a:noFill/>
          <a:ln w="9525">
            <a:noFill/>
            <a:miter lim="800000"/>
            <a:headEnd/>
            <a:tailEnd/>
          </a:ln>
        </p:spPr>
        <p:txBody>
          <a:bodyPr wrap="none">
            <a:spAutoFit/>
          </a:bodyPr>
          <a:lstStyle/>
          <a:p>
            <a:endParaRPr lang="en-US"/>
          </a:p>
        </p:txBody>
      </p:sp>
      <p:sp>
        <p:nvSpPr>
          <p:cNvPr id="821254" name="Text Box 6"/>
          <p:cNvSpPr txBox="1">
            <a:spLocks noChangeArrowheads="1"/>
          </p:cNvSpPr>
          <p:nvPr/>
        </p:nvSpPr>
        <p:spPr bwMode="auto">
          <a:xfrm>
            <a:off x="762000" y="4495800"/>
            <a:ext cx="3489225" cy="369332"/>
          </a:xfrm>
          <a:prstGeom prst="rect">
            <a:avLst/>
          </a:prstGeom>
          <a:noFill/>
          <a:ln w="9525">
            <a:noFill/>
            <a:miter lim="800000"/>
            <a:headEnd/>
            <a:tailEnd/>
          </a:ln>
        </p:spPr>
        <p:txBody>
          <a:bodyPr wrap="none">
            <a:spAutoFit/>
          </a:bodyPr>
          <a:lstStyle/>
          <a:p>
            <a:r>
              <a:rPr lang="en-US" dirty="0"/>
              <a:t>Primary Keys Issued To Armorer</a:t>
            </a:r>
          </a:p>
        </p:txBody>
      </p:sp>
      <p:grpSp>
        <p:nvGrpSpPr>
          <p:cNvPr id="2" name="Group 7"/>
          <p:cNvGrpSpPr>
            <a:grpSpLocks/>
          </p:cNvGrpSpPr>
          <p:nvPr/>
        </p:nvGrpSpPr>
        <p:grpSpPr bwMode="auto">
          <a:xfrm>
            <a:off x="792163" y="2743225"/>
            <a:ext cx="4795741" cy="573133"/>
            <a:chOff x="498" y="1728"/>
            <a:chExt cx="3022" cy="360"/>
          </a:xfrm>
        </p:grpSpPr>
        <p:sp>
          <p:nvSpPr>
            <p:cNvPr id="129043" name="Text Box 8"/>
            <p:cNvSpPr txBox="1">
              <a:spLocks noChangeArrowheads="1"/>
            </p:cNvSpPr>
            <p:nvPr/>
          </p:nvSpPr>
          <p:spPr bwMode="auto">
            <a:xfrm>
              <a:off x="498" y="1812"/>
              <a:ext cx="404" cy="230"/>
            </a:xfrm>
            <a:prstGeom prst="rect">
              <a:avLst/>
            </a:prstGeom>
            <a:noFill/>
            <a:ln w="9525">
              <a:noFill/>
              <a:miter lim="800000"/>
              <a:headEnd/>
              <a:tailEnd/>
            </a:ln>
          </p:spPr>
          <p:txBody>
            <a:bodyPr wrap="none">
              <a:spAutoFit/>
            </a:bodyPr>
            <a:lstStyle/>
            <a:p>
              <a:r>
                <a:rPr lang="en-US" dirty="0"/>
                <a:t>1-24</a:t>
              </a:r>
            </a:p>
          </p:txBody>
        </p:sp>
        <p:sp>
          <p:nvSpPr>
            <p:cNvPr id="129044" name="Text Box 9"/>
            <p:cNvSpPr txBox="1">
              <a:spLocks noChangeArrowheads="1"/>
            </p:cNvSpPr>
            <p:nvPr/>
          </p:nvSpPr>
          <p:spPr bwMode="auto">
            <a:xfrm>
              <a:off x="959" y="1806"/>
              <a:ext cx="405" cy="251"/>
            </a:xfrm>
            <a:prstGeom prst="rect">
              <a:avLst/>
            </a:prstGeom>
            <a:noFill/>
            <a:ln w="9525">
              <a:noFill/>
              <a:miter lim="800000"/>
              <a:headEnd/>
              <a:tailEnd/>
            </a:ln>
          </p:spPr>
          <p:txBody>
            <a:bodyPr wrap="none">
              <a:spAutoFit/>
            </a:bodyPr>
            <a:lstStyle/>
            <a:p>
              <a:r>
                <a:rPr lang="en-US" sz="1000" dirty="0"/>
                <a:t>0900</a:t>
              </a:r>
            </a:p>
            <a:p>
              <a:r>
                <a:rPr lang="en-US" sz="1000" dirty="0"/>
                <a:t>14 Jul 16</a:t>
              </a:r>
            </a:p>
          </p:txBody>
        </p:sp>
        <p:sp>
          <p:nvSpPr>
            <p:cNvPr id="129045" name="Text Box 10"/>
            <p:cNvSpPr txBox="1">
              <a:spLocks noChangeArrowheads="1"/>
            </p:cNvSpPr>
            <p:nvPr/>
          </p:nvSpPr>
          <p:spPr bwMode="auto">
            <a:xfrm>
              <a:off x="1483" y="1737"/>
              <a:ext cx="963" cy="190"/>
            </a:xfrm>
            <a:prstGeom prst="rect">
              <a:avLst/>
            </a:prstGeom>
            <a:noFill/>
            <a:ln w="9525">
              <a:noFill/>
              <a:miter lim="800000"/>
              <a:headEnd/>
              <a:tailEnd/>
            </a:ln>
          </p:spPr>
          <p:txBody>
            <a:bodyPr wrap="none">
              <a:spAutoFit/>
            </a:bodyPr>
            <a:lstStyle/>
            <a:p>
              <a:r>
                <a:rPr lang="en-US" sz="1200" dirty="0"/>
                <a:t>Key Custodian Print</a:t>
              </a:r>
            </a:p>
          </p:txBody>
        </p:sp>
        <p:sp>
          <p:nvSpPr>
            <p:cNvPr id="129046" name="Text Box 11"/>
            <p:cNvSpPr txBox="1">
              <a:spLocks noChangeArrowheads="1"/>
            </p:cNvSpPr>
            <p:nvPr/>
          </p:nvSpPr>
          <p:spPr bwMode="auto">
            <a:xfrm>
              <a:off x="1458" y="1924"/>
              <a:ext cx="1091"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Key Custodian Sign</a:t>
              </a:r>
            </a:p>
          </p:txBody>
        </p:sp>
        <p:sp>
          <p:nvSpPr>
            <p:cNvPr id="129047" name="Text Box 12"/>
            <p:cNvSpPr txBox="1">
              <a:spLocks noChangeArrowheads="1"/>
            </p:cNvSpPr>
            <p:nvPr/>
          </p:nvSpPr>
          <p:spPr bwMode="auto">
            <a:xfrm>
              <a:off x="2637" y="1890"/>
              <a:ext cx="883"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28"/>
              <a:ext cx="713" cy="172"/>
            </a:xfrm>
            <a:prstGeom prst="rect">
              <a:avLst/>
            </a:prstGeom>
            <a:noFill/>
            <a:ln w="9525">
              <a:noFill/>
              <a:miter lim="800000"/>
              <a:headEnd/>
              <a:tailEnd/>
            </a:ln>
          </p:spPr>
          <p:txBody>
            <a:bodyPr wrap="none">
              <a:spAutoFit/>
            </a:bodyPr>
            <a:lstStyle/>
            <a:p>
              <a:r>
                <a:rPr lang="en-US" sz="1200"/>
                <a:t>Armorer  Print</a:t>
              </a:r>
            </a:p>
          </p:txBody>
        </p:sp>
      </p:grpSp>
      <p:grpSp>
        <p:nvGrpSpPr>
          <p:cNvPr id="3" name="Group 14"/>
          <p:cNvGrpSpPr>
            <a:grpSpLocks/>
          </p:cNvGrpSpPr>
          <p:nvPr/>
        </p:nvGrpSpPr>
        <p:grpSpPr bwMode="auto">
          <a:xfrm>
            <a:off x="838200" y="3225803"/>
            <a:ext cx="4319588" cy="555626"/>
            <a:chOff x="528" y="2032"/>
            <a:chExt cx="2721" cy="350"/>
          </a:xfrm>
        </p:grpSpPr>
        <p:sp>
          <p:nvSpPr>
            <p:cNvPr id="129037" name="Text Box 15"/>
            <p:cNvSpPr txBox="1">
              <a:spLocks noChangeArrowheads="1"/>
            </p:cNvSpPr>
            <p:nvPr/>
          </p:nvSpPr>
          <p:spPr bwMode="auto">
            <a:xfrm>
              <a:off x="1484" y="2032"/>
              <a:ext cx="962" cy="173"/>
            </a:xfrm>
            <a:prstGeom prst="rect">
              <a:avLst/>
            </a:prstGeom>
            <a:noFill/>
            <a:ln w="9525">
              <a:noFill/>
              <a:miter lim="800000"/>
              <a:headEnd/>
              <a:tailEnd/>
            </a:ln>
          </p:spPr>
          <p:txBody>
            <a:bodyPr wrap="none">
              <a:spAutoFit/>
            </a:bodyPr>
            <a:lstStyle/>
            <a:p>
              <a:r>
                <a:rPr lang="en-US" sz="1200"/>
                <a:t>Key Custodian Print</a:t>
              </a:r>
            </a:p>
          </p:txBody>
        </p:sp>
        <p:sp>
          <p:nvSpPr>
            <p:cNvPr id="129038" name="Text Box 16"/>
            <p:cNvSpPr txBox="1">
              <a:spLocks noChangeArrowheads="1"/>
            </p:cNvSpPr>
            <p:nvPr/>
          </p:nvSpPr>
          <p:spPr bwMode="auto">
            <a:xfrm>
              <a:off x="1459" y="2225"/>
              <a:ext cx="992" cy="136"/>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Key Custodian Sign</a:t>
              </a:r>
            </a:p>
          </p:txBody>
        </p:sp>
        <p:sp>
          <p:nvSpPr>
            <p:cNvPr id="129039" name="Text Box 17"/>
            <p:cNvSpPr txBox="1">
              <a:spLocks noChangeArrowheads="1"/>
            </p:cNvSpPr>
            <p:nvPr/>
          </p:nvSpPr>
          <p:spPr bwMode="auto">
            <a:xfrm>
              <a:off x="2688" y="2208"/>
              <a:ext cx="561"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S-2 Sign</a:t>
              </a:r>
            </a:p>
          </p:txBody>
        </p:sp>
        <p:sp>
          <p:nvSpPr>
            <p:cNvPr id="129040" name="Text Box 18"/>
            <p:cNvSpPr txBox="1">
              <a:spLocks noChangeArrowheads="1"/>
            </p:cNvSpPr>
            <p:nvPr/>
          </p:nvSpPr>
          <p:spPr bwMode="auto">
            <a:xfrm>
              <a:off x="2697" y="2043"/>
              <a:ext cx="489" cy="173"/>
            </a:xfrm>
            <a:prstGeom prst="rect">
              <a:avLst/>
            </a:prstGeom>
            <a:noFill/>
            <a:ln w="9525">
              <a:noFill/>
              <a:miter lim="800000"/>
              <a:headEnd/>
              <a:tailEnd/>
            </a:ln>
          </p:spPr>
          <p:txBody>
            <a:bodyPr wrap="none">
              <a:spAutoFit/>
            </a:bodyPr>
            <a:lstStyle/>
            <a:p>
              <a:r>
                <a:rPr lang="en-US" sz="1200"/>
                <a:t>S-2 Print</a:t>
              </a:r>
            </a:p>
          </p:txBody>
        </p:sp>
        <p:sp>
          <p:nvSpPr>
            <p:cNvPr id="129041" name="Text Box 19"/>
            <p:cNvSpPr txBox="1">
              <a:spLocks noChangeArrowheads="1"/>
            </p:cNvSpPr>
            <p:nvPr/>
          </p:nvSpPr>
          <p:spPr bwMode="auto">
            <a:xfrm>
              <a:off x="528" y="2064"/>
              <a:ext cx="381" cy="288"/>
            </a:xfrm>
            <a:prstGeom prst="rect">
              <a:avLst/>
            </a:prstGeom>
            <a:noFill/>
            <a:ln w="9525">
              <a:noFill/>
              <a:miter lim="800000"/>
              <a:headEnd/>
              <a:tailEnd/>
            </a:ln>
          </p:spPr>
          <p:txBody>
            <a:bodyPr wrap="none">
              <a:spAutoFit/>
            </a:bodyPr>
            <a:lstStyle/>
            <a:p>
              <a:r>
                <a:rPr lang="en-US" sz="1200" dirty="0"/>
                <a:t>Seal#</a:t>
              </a:r>
            </a:p>
            <a:p>
              <a:r>
                <a:rPr lang="en-US" sz="1200" dirty="0"/>
                <a:t>12345</a:t>
              </a:r>
            </a:p>
          </p:txBody>
        </p:sp>
        <p:sp>
          <p:nvSpPr>
            <p:cNvPr id="129042" name="Text Box 20"/>
            <p:cNvSpPr txBox="1">
              <a:spLocks noChangeArrowheads="1"/>
            </p:cNvSpPr>
            <p:nvPr/>
          </p:nvSpPr>
          <p:spPr bwMode="auto">
            <a:xfrm>
              <a:off x="960" y="2112"/>
              <a:ext cx="405" cy="252"/>
            </a:xfrm>
            <a:prstGeom prst="rect">
              <a:avLst/>
            </a:prstGeom>
            <a:noFill/>
            <a:ln w="9525">
              <a:noFill/>
              <a:miter lim="800000"/>
              <a:headEnd/>
              <a:tailEnd/>
            </a:ln>
          </p:spPr>
          <p:txBody>
            <a:bodyPr wrap="none">
              <a:spAutoFit/>
            </a:bodyPr>
            <a:lstStyle/>
            <a:p>
              <a:r>
                <a:rPr lang="en-US" sz="1000" dirty="0"/>
                <a:t>0920</a:t>
              </a:r>
            </a:p>
            <a:p>
              <a:r>
                <a:rPr lang="en-US" sz="1000" dirty="0"/>
                <a:t>14 Jul 16</a:t>
              </a:r>
            </a:p>
          </p:txBody>
        </p:sp>
      </p:grpSp>
      <p:sp>
        <p:nvSpPr>
          <p:cNvPr id="821269" name="Text Box 21"/>
          <p:cNvSpPr txBox="1">
            <a:spLocks noChangeArrowheads="1"/>
          </p:cNvSpPr>
          <p:nvPr/>
        </p:nvSpPr>
        <p:spPr bwMode="auto">
          <a:xfrm>
            <a:off x="4953000" y="4495800"/>
            <a:ext cx="2847959" cy="369332"/>
          </a:xfrm>
          <a:prstGeom prst="rect">
            <a:avLst/>
          </a:prstGeom>
          <a:noFill/>
          <a:ln w="9525">
            <a:noFill/>
            <a:miter lim="800000"/>
            <a:headEnd/>
            <a:tailEnd/>
          </a:ln>
        </p:spPr>
        <p:txBody>
          <a:bodyPr wrap="none">
            <a:spAutoFit/>
          </a:bodyPr>
          <a:lstStyle/>
          <a:p>
            <a:r>
              <a:rPr lang="en-US" dirty="0"/>
              <a:t>Spare Keys Issued To S-2</a:t>
            </a:r>
          </a:p>
        </p:txBody>
      </p:sp>
      <p:sp>
        <p:nvSpPr>
          <p:cNvPr id="821270" name="Line 22"/>
          <p:cNvSpPr>
            <a:spLocks noChangeShapeType="1"/>
          </p:cNvSpPr>
          <p:nvPr/>
        </p:nvSpPr>
        <p:spPr bwMode="auto">
          <a:xfrm flipV="1">
            <a:off x="1600200" y="3200400"/>
            <a:ext cx="685800" cy="1143000"/>
          </a:xfrm>
          <a:prstGeom prst="line">
            <a:avLst/>
          </a:prstGeom>
          <a:noFill/>
          <a:ln w="31750">
            <a:solidFill>
              <a:schemeClr val="tx1"/>
            </a:solidFill>
            <a:round/>
            <a:headEnd/>
            <a:tailEnd type="triangle" w="med" len="med"/>
          </a:ln>
        </p:spPr>
        <p:txBody>
          <a:bodyPr/>
          <a:lstStyle/>
          <a:p>
            <a:endParaRPr lang="en-US"/>
          </a:p>
        </p:txBody>
      </p:sp>
      <p:sp>
        <p:nvSpPr>
          <p:cNvPr id="821271" name="Line 23"/>
          <p:cNvSpPr>
            <a:spLocks noChangeShapeType="1"/>
          </p:cNvSpPr>
          <p:nvPr/>
        </p:nvSpPr>
        <p:spPr bwMode="auto">
          <a:xfrm flipH="1" flipV="1">
            <a:off x="3886200" y="3581400"/>
            <a:ext cx="1828800" cy="914400"/>
          </a:xfrm>
          <a:prstGeom prst="line">
            <a:avLst/>
          </a:prstGeom>
          <a:noFill/>
          <a:ln w="31750">
            <a:solidFill>
              <a:schemeClr val="tx1"/>
            </a:solidFill>
            <a:round/>
            <a:headEnd/>
            <a:tailEnd type="triangle" w="med" len="med"/>
          </a:ln>
        </p:spPr>
        <p:txBody>
          <a:bodyPr/>
          <a:lstStyle/>
          <a:p>
            <a:endParaRPr lang="en-US"/>
          </a:p>
        </p:txBody>
      </p:sp>
      <p:sp>
        <p:nvSpPr>
          <p:cNvPr id="821272" name="Text Box 24"/>
          <p:cNvSpPr txBox="1">
            <a:spLocks noChangeArrowheads="1"/>
          </p:cNvSpPr>
          <p:nvPr/>
        </p:nvSpPr>
        <p:spPr bwMode="auto">
          <a:xfrm>
            <a:off x="770941" y="5240271"/>
            <a:ext cx="7611059" cy="461665"/>
          </a:xfrm>
          <a:prstGeom prst="rect">
            <a:avLst/>
          </a:prstGeom>
          <a:noFill/>
          <a:ln w="9525">
            <a:noFill/>
            <a:miter lim="800000"/>
            <a:headEnd/>
            <a:tailEnd/>
          </a:ln>
        </p:spPr>
        <p:txBody>
          <a:bodyPr wrap="none">
            <a:spAutoFit/>
          </a:bodyPr>
          <a:lstStyle/>
          <a:p>
            <a:pPr algn="ctr"/>
            <a:r>
              <a:rPr lang="en-US" sz="2400" dirty="0"/>
              <a:t>All Keys Are Now Issued and Accounted For Properly!</a:t>
            </a:r>
          </a:p>
        </p:txBody>
      </p:sp>
      <p:sp>
        <p:nvSpPr>
          <p:cNvPr id="26"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30610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1254"/>
                                        </p:tgtEl>
                                        <p:attrNameLst>
                                          <p:attrName>style.visibility</p:attrName>
                                        </p:attrNameLst>
                                      </p:cBhvr>
                                      <p:to>
                                        <p:strVal val="visible"/>
                                      </p:to>
                                    </p:set>
                                    <p:anim calcmode="lin" valueType="num">
                                      <p:cBhvr additive="base">
                                        <p:cTn id="7" dur="500" fill="hold"/>
                                        <p:tgtEl>
                                          <p:spTgt spid="821254"/>
                                        </p:tgtEl>
                                        <p:attrNameLst>
                                          <p:attrName>ppt_x</p:attrName>
                                        </p:attrNameLst>
                                      </p:cBhvr>
                                      <p:tavLst>
                                        <p:tav tm="0">
                                          <p:val>
                                            <p:strVal val="#ppt_x"/>
                                          </p:val>
                                        </p:tav>
                                        <p:tav tm="100000">
                                          <p:val>
                                            <p:strVal val="#ppt_x"/>
                                          </p:val>
                                        </p:tav>
                                      </p:tavLst>
                                    </p:anim>
                                    <p:anim calcmode="lin" valueType="num">
                                      <p:cBhvr additive="base">
                                        <p:cTn id="8" dur="500" fill="hold"/>
                                        <p:tgtEl>
                                          <p:spTgt spid="8212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54"/>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821270"/>
                                        </p:tgtEl>
                                        <p:attrNameLst>
                                          <p:attrName>style.visibility</p:attrName>
                                        </p:attrNameLst>
                                      </p:cBhvr>
                                      <p:to>
                                        <p:strVal val="visible"/>
                                      </p:to>
                                    </p:set>
                                    <p:anim calcmode="lin" valueType="num">
                                      <p:cBhvr additive="base">
                                        <p:cTn id="11" dur="500" fill="hold"/>
                                        <p:tgtEl>
                                          <p:spTgt spid="821270"/>
                                        </p:tgtEl>
                                        <p:attrNameLst>
                                          <p:attrName>ppt_x</p:attrName>
                                        </p:attrNameLst>
                                      </p:cBhvr>
                                      <p:tavLst>
                                        <p:tav tm="0">
                                          <p:val>
                                            <p:strVal val="#ppt_x"/>
                                          </p:val>
                                        </p:tav>
                                        <p:tav tm="100000">
                                          <p:val>
                                            <p:strVal val="#ppt_x"/>
                                          </p:val>
                                        </p:tav>
                                      </p:tavLst>
                                    </p:anim>
                                    <p:anim calcmode="lin" valueType="num">
                                      <p:cBhvr additive="base">
                                        <p:cTn id="12" dur="500" fill="hold"/>
                                        <p:tgtEl>
                                          <p:spTgt spid="82127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0"/>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21269"/>
                                        </p:tgtEl>
                                        <p:attrNameLst>
                                          <p:attrName>style.visibility</p:attrName>
                                        </p:attrNameLst>
                                      </p:cBhvr>
                                      <p:to>
                                        <p:strVal val="visible"/>
                                      </p:to>
                                    </p:set>
                                    <p:anim calcmode="lin" valueType="num">
                                      <p:cBhvr additive="base">
                                        <p:cTn id="21" dur="500" fill="hold"/>
                                        <p:tgtEl>
                                          <p:spTgt spid="821269"/>
                                        </p:tgtEl>
                                        <p:attrNameLst>
                                          <p:attrName>ppt_x</p:attrName>
                                        </p:attrNameLst>
                                      </p:cBhvr>
                                      <p:tavLst>
                                        <p:tav tm="0">
                                          <p:val>
                                            <p:strVal val="#ppt_x"/>
                                          </p:val>
                                        </p:tav>
                                        <p:tav tm="100000">
                                          <p:val>
                                            <p:strVal val="#ppt_x"/>
                                          </p:val>
                                        </p:tav>
                                      </p:tavLst>
                                    </p:anim>
                                    <p:anim calcmode="lin" valueType="num">
                                      <p:cBhvr additive="base">
                                        <p:cTn id="22" dur="500" fill="hold"/>
                                        <p:tgtEl>
                                          <p:spTgt spid="82126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69"/>
                                        </p:tgtEl>
                                        <p:attrNameLst>
                                          <p:attrName>style.visibility</p:attrName>
                                        </p:attrNameLst>
                                      </p:cBhvr>
                                      <p:to>
                                        <p:strVal val="hidden"/>
                                      </p:to>
                                    </p:set>
                                  </p:subTnLst>
                                </p:cTn>
                              </p:par>
                              <p:par>
                                <p:cTn id="23" presetID="2" presetClass="entr" presetSubtype="4" fill="hold" grpId="0" nodeType="withEffect">
                                  <p:stCondLst>
                                    <p:cond delay="0"/>
                                  </p:stCondLst>
                                  <p:childTnLst>
                                    <p:set>
                                      <p:cBhvr>
                                        <p:cTn id="24" dur="1" fill="hold">
                                          <p:stCondLst>
                                            <p:cond delay="0"/>
                                          </p:stCondLst>
                                        </p:cTn>
                                        <p:tgtEl>
                                          <p:spTgt spid="821271"/>
                                        </p:tgtEl>
                                        <p:attrNameLst>
                                          <p:attrName>style.visibility</p:attrName>
                                        </p:attrNameLst>
                                      </p:cBhvr>
                                      <p:to>
                                        <p:strVal val="visible"/>
                                      </p:to>
                                    </p:set>
                                    <p:anim calcmode="lin" valueType="num">
                                      <p:cBhvr additive="base">
                                        <p:cTn id="25" dur="500" fill="hold"/>
                                        <p:tgtEl>
                                          <p:spTgt spid="821271"/>
                                        </p:tgtEl>
                                        <p:attrNameLst>
                                          <p:attrName>ppt_x</p:attrName>
                                        </p:attrNameLst>
                                      </p:cBhvr>
                                      <p:tavLst>
                                        <p:tav tm="0">
                                          <p:val>
                                            <p:strVal val="#ppt_x"/>
                                          </p:val>
                                        </p:tav>
                                        <p:tav tm="100000">
                                          <p:val>
                                            <p:strVal val="#ppt_x"/>
                                          </p:val>
                                        </p:tav>
                                      </p:tavLst>
                                    </p:anim>
                                    <p:anim calcmode="lin" valueType="num">
                                      <p:cBhvr additive="base">
                                        <p:cTn id="26" dur="500" fill="hold"/>
                                        <p:tgtEl>
                                          <p:spTgt spid="82127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1"/>
                                        </p:tgtEl>
                                        <p:attrNameLst>
                                          <p:attrName>style.visibility</p:attrName>
                                        </p:attrNameLst>
                                      </p:cBhvr>
                                      <p:to>
                                        <p:strVal val="hidden"/>
                                      </p:to>
                                    </p:set>
                                  </p:sub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21272"/>
                                        </p:tgtEl>
                                        <p:attrNameLst>
                                          <p:attrName>style.visibility</p:attrName>
                                        </p:attrNameLst>
                                      </p:cBhvr>
                                      <p:to>
                                        <p:strVal val="visible"/>
                                      </p:to>
                                    </p:set>
                                    <p:anim calcmode="lin" valueType="num">
                                      <p:cBhvr additive="base">
                                        <p:cTn id="35" dur="500" fill="hold"/>
                                        <p:tgtEl>
                                          <p:spTgt spid="821272"/>
                                        </p:tgtEl>
                                        <p:attrNameLst>
                                          <p:attrName>ppt_x</p:attrName>
                                        </p:attrNameLst>
                                      </p:cBhvr>
                                      <p:tavLst>
                                        <p:tav tm="0">
                                          <p:val>
                                            <p:strVal val="#ppt_x"/>
                                          </p:val>
                                        </p:tav>
                                        <p:tav tm="100000">
                                          <p:val>
                                            <p:strVal val="#ppt_x"/>
                                          </p:val>
                                        </p:tav>
                                      </p:tavLst>
                                    </p:anim>
                                    <p:anim calcmode="lin" valueType="num">
                                      <p:cBhvr additive="base">
                                        <p:cTn id="36" dur="500" fill="hold"/>
                                        <p:tgtEl>
                                          <p:spTgt spid="82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4" grpId="0"/>
      <p:bldP spid="821269" grpId="0"/>
      <p:bldP spid="821270" grpId="0" animBg="1"/>
      <p:bldP spid="821271" grpId="0" animBg="1"/>
      <p:bldP spid="8212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l="10156" t="24193" r="10156" b="45700"/>
          <a:stretch>
            <a:fillRect/>
          </a:stretch>
        </p:blipFill>
        <p:spPr bwMode="auto">
          <a:xfrm>
            <a:off x="623888" y="1919288"/>
            <a:ext cx="7848600" cy="2133600"/>
          </a:xfrm>
          <a:prstGeom prst="rect">
            <a:avLst/>
          </a:prstGeom>
          <a:noFill/>
          <a:ln w="9525">
            <a:noFill/>
            <a:miter lim="800000"/>
            <a:headEnd/>
            <a:tailEnd/>
          </a:ln>
        </p:spPr>
      </p:pic>
      <p:sp>
        <p:nvSpPr>
          <p:cNvPr id="130052" name="Line 4"/>
          <p:cNvSpPr>
            <a:spLocks noChangeShapeType="1"/>
          </p:cNvSpPr>
          <p:nvPr/>
        </p:nvSpPr>
        <p:spPr bwMode="auto">
          <a:xfrm>
            <a:off x="685800" y="1905000"/>
            <a:ext cx="7696200" cy="0"/>
          </a:xfrm>
          <a:prstGeom prst="line">
            <a:avLst/>
          </a:prstGeom>
          <a:noFill/>
          <a:ln w="28575">
            <a:solidFill>
              <a:schemeClr val="tx1"/>
            </a:solidFill>
            <a:round/>
            <a:headEnd/>
            <a:tailEnd/>
          </a:ln>
        </p:spPr>
        <p:txBody>
          <a:bodyPr/>
          <a:lstStyle/>
          <a:p>
            <a:endParaRPr lang="en-US"/>
          </a:p>
        </p:txBody>
      </p:sp>
      <p:sp>
        <p:nvSpPr>
          <p:cNvPr id="130053" name="Text Box 5"/>
          <p:cNvSpPr txBox="1">
            <a:spLocks noChangeArrowheads="1"/>
          </p:cNvSpPr>
          <p:nvPr/>
        </p:nvSpPr>
        <p:spPr bwMode="auto">
          <a:xfrm>
            <a:off x="958850" y="4572000"/>
            <a:ext cx="184150" cy="366713"/>
          </a:xfrm>
          <a:prstGeom prst="rect">
            <a:avLst/>
          </a:prstGeom>
          <a:noFill/>
          <a:ln w="9525">
            <a:noFill/>
            <a:miter lim="800000"/>
            <a:headEnd/>
            <a:tailEnd/>
          </a:ln>
        </p:spPr>
        <p:txBody>
          <a:bodyPr wrap="none">
            <a:spAutoFit/>
          </a:bodyPr>
          <a:lstStyle/>
          <a:p>
            <a:endParaRPr lang="en-US"/>
          </a:p>
        </p:txBody>
      </p:sp>
      <p:grpSp>
        <p:nvGrpSpPr>
          <p:cNvPr id="2" name="Group 6"/>
          <p:cNvGrpSpPr>
            <a:grpSpLocks/>
          </p:cNvGrpSpPr>
          <p:nvPr/>
        </p:nvGrpSpPr>
        <p:grpSpPr bwMode="auto">
          <a:xfrm>
            <a:off x="744530" y="2730510"/>
            <a:ext cx="3579836" cy="288926"/>
            <a:chOff x="469" y="1720"/>
            <a:chExt cx="2254" cy="182"/>
          </a:xfrm>
        </p:grpSpPr>
        <p:sp>
          <p:nvSpPr>
            <p:cNvPr id="130057" name="Text Box 7"/>
            <p:cNvSpPr txBox="1">
              <a:spLocks noChangeArrowheads="1"/>
            </p:cNvSpPr>
            <p:nvPr/>
          </p:nvSpPr>
          <p:spPr bwMode="auto">
            <a:xfrm>
              <a:off x="469" y="1720"/>
              <a:ext cx="611"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14 Jul 16</a:t>
              </a:r>
            </a:p>
          </p:txBody>
        </p:sp>
        <p:sp>
          <p:nvSpPr>
            <p:cNvPr id="130058" name="Text Box 8"/>
            <p:cNvSpPr txBox="1">
              <a:spLocks noChangeArrowheads="1"/>
            </p:cNvSpPr>
            <p:nvPr/>
          </p:nvSpPr>
          <p:spPr bwMode="auto">
            <a:xfrm>
              <a:off x="1104" y="1728"/>
              <a:ext cx="1619"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Key Control Custodian Sign</a:t>
              </a:r>
            </a:p>
          </p:txBody>
        </p:sp>
      </p:grpSp>
      <p:sp>
        <p:nvSpPr>
          <p:cNvPr id="822281" name="Line 9"/>
          <p:cNvSpPr>
            <a:spLocks noChangeShapeType="1"/>
          </p:cNvSpPr>
          <p:nvPr/>
        </p:nvSpPr>
        <p:spPr bwMode="auto">
          <a:xfrm flipH="1" flipV="1">
            <a:off x="1752600" y="2895600"/>
            <a:ext cx="838200" cy="1905000"/>
          </a:xfrm>
          <a:prstGeom prst="line">
            <a:avLst/>
          </a:prstGeom>
          <a:noFill/>
          <a:ln w="9525">
            <a:solidFill>
              <a:schemeClr val="tx1"/>
            </a:solidFill>
            <a:round/>
            <a:headEnd/>
            <a:tailEnd type="triangle" w="med" len="med"/>
          </a:ln>
        </p:spPr>
        <p:txBody>
          <a:bodyPr/>
          <a:lstStyle/>
          <a:p>
            <a:endParaRPr lang="en-US"/>
          </a:p>
        </p:txBody>
      </p:sp>
      <p:sp>
        <p:nvSpPr>
          <p:cNvPr id="822282" name="Text Box 10"/>
          <p:cNvSpPr txBox="1">
            <a:spLocks noChangeArrowheads="1"/>
          </p:cNvSpPr>
          <p:nvPr/>
        </p:nvSpPr>
        <p:spPr bwMode="auto">
          <a:xfrm>
            <a:off x="685800" y="4876800"/>
            <a:ext cx="7696200" cy="646331"/>
          </a:xfrm>
          <a:prstGeom prst="rect">
            <a:avLst/>
          </a:prstGeom>
          <a:noFill/>
          <a:ln w="9525">
            <a:noFill/>
            <a:miter lim="800000"/>
            <a:headEnd/>
            <a:tailEnd/>
          </a:ln>
        </p:spPr>
        <p:txBody>
          <a:bodyPr>
            <a:spAutoFit/>
          </a:bodyPr>
          <a:lstStyle/>
          <a:p>
            <a:pPr algn="ctr"/>
            <a:r>
              <a:rPr lang="en-US" dirty="0"/>
              <a:t>Key Custodian Signs and Dates When Keys Are First Inventoried.  This Is The Benchmark For Future Semi-Annual Inventories.</a:t>
            </a:r>
          </a:p>
        </p:txBody>
      </p:sp>
      <p:sp>
        <p:nvSpPr>
          <p:cNvPr id="12"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2838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22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2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483043"/>
            <a:ext cx="4048125" cy="4291325"/>
          </a:xfrm>
          <a:prstGeom prst="rect">
            <a:avLst/>
          </a:prstGeom>
        </p:spPr>
      </p:pic>
      <p:sp>
        <p:nvSpPr>
          <p:cNvPr id="2" name="Title 1"/>
          <p:cNvSpPr>
            <a:spLocks noGrp="1"/>
          </p:cNvSpPr>
          <p:nvPr>
            <p:ph type="title"/>
          </p:nvPr>
        </p:nvSpPr>
        <p:spPr/>
        <p:txBody>
          <a:bodyPr/>
          <a:lstStyle/>
          <a:p>
            <a:r>
              <a:rPr lang="en-US" sz="2800" dirty="0"/>
              <a:t>KEY, LOCK, AND COMBINATION CONTROL</a:t>
            </a:r>
          </a:p>
        </p:txBody>
      </p:sp>
      <p:sp>
        <p:nvSpPr>
          <p:cNvPr id="3" name="Text Placeholder 2"/>
          <p:cNvSpPr>
            <a:spLocks noGrp="1"/>
          </p:cNvSpPr>
          <p:nvPr>
            <p:ph type="body" idx="1"/>
          </p:nvPr>
        </p:nvSpPr>
        <p:spPr/>
        <p:txBody>
          <a:bodyPr/>
          <a:lstStyle/>
          <a:p>
            <a:r>
              <a:rPr lang="en-US" sz="1800" dirty="0"/>
              <a:t>Administrative and AA&amp;E</a:t>
            </a:r>
          </a:p>
        </p:txBody>
      </p:sp>
    </p:spTree>
    <p:extLst>
      <p:ext uri="{BB962C8B-B14F-4D97-AF65-F5344CB8AC3E}">
        <p14:creationId xmlns:p14="http://schemas.microsoft.com/office/powerpoint/2010/main" val="1534088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445248" y="1641475"/>
            <a:ext cx="4736352" cy="387798"/>
          </a:xfrm>
          <a:prstGeom prst="rect">
            <a:avLst/>
          </a:prstGeom>
          <a:noFill/>
          <a:ln w="9525">
            <a:noFill/>
            <a:miter lim="800000"/>
            <a:headEnd/>
            <a:tailEnd/>
          </a:ln>
        </p:spPr>
        <p:txBody>
          <a:bodyPr wrap="square">
            <a:spAutoFit/>
          </a:bodyPr>
          <a:lstStyle/>
          <a:p>
            <a:pPr>
              <a:lnSpc>
                <a:spcPct val="80000"/>
              </a:lnSpc>
              <a:spcBef>
                <a:spcPct val="20000"/>
              </a:spcBef>
            </a:pPr>
            <a:r>
              <a:rPr lang="en-US" sz="2400" dirty="0"/>
              <a:t>Unit Armorer Responsibilities</a:t>
            </a:r>
            <a:r>
              <a:rPr lang="en-US" sz="2400" b="1" dirty="0"/>
              <a:t>:</a:t>
            </a:r>
          </a:p>
        </p:txBody>
      </p:sp>
      <p:sp>
        <p:nvSpPr>
          <p:cNvPr id="823300" name="Text Box 4"/>
          <p:cNvSpPr txBox="1">
            <a:spLocks noChangeArrowheads="1"/>
          </p:cNvSpPr>
          <p:nvPr/>
        </p:nvSpPr>
        <p:spPr bwMode="auto">
          <a:xfrm>
            <a:off x="457200" y="2025134"/>
            <a:ext cx="3817071" cy="369332"/>
          </a:xfrm>
          <a:prstGeom prst="rect">
            <a:avLst/>
          </a:prstGeom>
          <a:noFill/>
          <a:ln w="9525">
            <a:noFill/>
            <a:miter lim="800000"/>
            <a:headEnd/>
            <a:tailEnd/>
          </a:ln>
        </p:spPr>
        <p:txBody>
          <a:bodyPr wrap="none">
            <a:spAutoFit/>
          </a:bodyPr>
          <a:lstStyle/>
          <a:p>
            <a:pPr>
              <a:buFontTx/>
              <a:buChar char="•"/>
            </a:pPr>
            <a:r>
              <a:rPr lang="en-US" dirty="0"/>
              <a:t>  Sign For Operational Set Of Keys</a:t>
            </a:r>
          </a:p>
        </p:txBody>
      </p:sp>
      <p:sp>
        <p:nvSpPr>
          <p:cNvPr id="823301" name="Text Box 5"/>
          <p:cNvSpPr txBox="1">
            <a:spLocks noChangeArrowheads="1"/>
          </p:cNvSpPr>
          <p:nvPr/>
        </p:nvSpPr>
        <p:spPr bwMode="auto">
          <a:xfrm>
            <a:off x="424545" y="2510135"/>
            <a:ext cx="4560929" cy="369332"/>
          </a:xfrm>
          <a:prstGeom prst="rect">
            <a:avLst/>
          </a:prstGeom>
          <a:noFill/>
          <a:ln w="9525">
            <a:noFill/>
            <a:miter lim="800000"/>
            <a:headEnd/>
            <a:tailEnd/>
          </a:ln>
        </p:spPr>
        <p:txBody>
          <a:bodyPr wrap="none">
            <a:spAutoFit/>
          </a:bodyPr>
          <a:lstStyle/>
          <a:p>
            <a:pPr>
              <a:buFontTx/>
              <a:buChar char="•"/>
            </a:pPr>
            <a:r>
              <a:rPr lang="en-US" dirty="0"/>
              <a:t>  Ensure Keys Are Never Left Unattended</a:t>
            </a:r>
            <a:r>
              <a:rPr lang="en-US" b="1" dirty="0"/>
              <a:t>.</a:t>
            </a:r>
          </a:p>
        </p:txBody>
      </p:sp>
      <p:sp>
        <p:nvSpPr>
          <p:cNvPr id="823302" name="Text Box 6"/>
          <p:cNvSpPr txBox="1">
            <a:spLocks noChangeArrowheads="1"/>
          </p:cNvSpPr>
          <p:nvPr/>
        </p:nvSpPr>
        <p:spPr bwMode="auto">
          <a:xfrm>
            <a:off x="424545" y="2995136"/>
            <a:ext cx="83820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Ensure Keys Are Never Taken Off-post (Off The Installation) Unless They Are Being Secured At Another Location</a:t>
            </a:r>
          </a:p>
        </p:txBody>
      </p:sp>
      <p:sp>
        <p:nvSpPr>
          <p:cNvPr id="131079" name="Text Box 7"/>
          <p:cNvSpPr txBox="1">
            <a:spLocks noChangeArrowheads="1"/>
          </p:cNvSpPr>
          <p:nvPr/>
        </p:nvSpPr>
        <p:spPr bwMode="auto">
          <a:xfrm>
            <a:off x="-350838" y="7504113"/>
            <a:ext cx="184150" cy="366712"/>
          </a:xfrm>
          <a:prstGeom prst="rect">
            <a:avLst/>
          </a:prstGeom>
          <a:noFill/>
          <a:ln w="9525">
            <a:noFill/>
            <a:miter lim="800000"/>
            <a:headEnd/>
            <a:tailEnd/>
          </a:ln>
        </p:spPr>
        <p:txBody>
          <a:bodyPr wrap="none">
            <a:spAutoFit/>
          </a:bodyPr>
          <a:lstStyle/>
          <a:p>
            <a:endParaRPr lang="en-US"/>
          </a:p>
        </p:txBody>
      </p:sp>
      <p:sp>
        <p:nvSpPr>
          <p:cNvPr id="823304" name="Text Box 8"/>
          <p:cNvSpPr txBox="1">
            <a:spLocks noChangeArrowheads="1"/>
          </p:cNvSpPr>
          <p:nvPr/>
        </p:nvSpPr>
        <p:spPr bwMode="auto">
          <a:xfrm>
            <a:off x="381000" y="3646336"/>
            <a:ext cx="82296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Report Immediately All Lost, Misplaced, Broken Or Stolen Keys To The AA&amp;E Key Lock Custodian.</a:t>
            </a:r>
          </a:p>
        </p:txBody>
      </p:sp>
      <p:sp>
        <p:nvSpPr>
          <p:cNvPr id="823305" name="Text Box 9"/>
          <p:cNvSpPr txBox="1">
            <a:spLocks noChangeArrowheads="1"/>
          </p:cNvSpPr>
          <p:nvPr/>
        </p:nvSpPr>
        <p:spPr bwMode="auto">
          <a:xfrm>
            <a:off x="381000" y="4297536"/>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Ensure Keys Are Properly Secured At The Close Of Business Each Day.</a:t>
            </a:r>
          </a:p>
        </p:txBody>
      </p:sp>
      <p:sp>
        <p:nvSpPr>
          <p:cNvPr id="11"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12" name="Text Box 9"/>
          <p:cNvSpPr txBox="1">
            <a:spLocks noChangeArrowheads="1"/>
          </p:cNvSpPr>
          <p:nvPr/>
        </p:nvSpPr>
        <p:spPr bwMode="auto">
          <a:xfrm>
            <a:off x="377713" y="4727137"/>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Ensure Keys Signed for at all times. </a:t>
            </a:r>
          </a:p>
        </p:txBody>
      </p:sp>
      <p:sp>
        <p:nvSpPr>
          <p:cNvPr id="13" name="Text Box 9"/>
          <p:cNvSpPr txBox="1">
            <a:spLocks noChangeArrowheads="1"/>
          </p:cNvSpPr>
          <p:nvPr/>
        </p:nvSpPr>
        <p:spPr bwMode="auto">
          <a:xfrm>
            <a:off x="377712" y="5429373"/>
            <a:ext cx="8475663" cy="313932"/>
          </a:xfrm>
          <a:prstGeom prst="rect">
            <a:avLst/>
          </a:prstGeom>
          <a:noFill/>
          <a:ln w="9525">
            <a:noFill/>
            <a:miter lim="800000"/>
            <a:headEnd/>
            <a:tailEnd/>
          </a:ln>
        </p:spPr>
        <p:txBody>
          <a:bodyPr>
            <a:spAutoFit/>
          </a:bodyPr>
          <a:lstStyle/>
          <a:p>
            <a:pPr algn="ctr">
              <a:lnSpc>
                <a:spcPct val="80000"/>
              </a:lnSpc>
              <a:spcBef>
                <a:spcPct val="20000"/>
              </a:spcBef>
            </a:pPr>
            <a:r>
              <a:rPr lang="en-US" dirty="0"/>
              <a:t> </a:t>
            </a:r>
            <a:r>
              <a:rPr lang="en-US" b="1" dirty="0"/>
              <a:t>NOTE: Getting keys from Staff Duty is NOT signing for the keys.</a:t>
            </a:r>
          </a:p>
        </p:txBody>
      </p:sp>
    </p:spTree>
    <p:extLst>
      <p:ext uri="{BB962C8B-B14F-4D97-AF65-F5344CB8AC3E}">
        <p14:creationId xmlns:p14="http://schemas.microsoft.com/office/powerpoint/2010/main" val="308705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3300"/>
                                        </p:tgtEl>
                                        <p:attrNameLst>
                                          <p:attrName>style.visibility</p:attrName>
                                        </p:attrNameLst>
                                      </p:cBhvr>
                                      <p:to>
                                        <p:strVal val="visible"/>
                                      </p:to>
                                    </p:set>
                                    <p:anim calcmode="lin" valueType="num">
                                      <p:cBhvr additive="base">
                                        <p:cTn id="7" dur="500" fill="hold"/>
                                        <p:tgtEl>
                                          <p:spTgt spid="823300"/>
                                        </p:tgtEl>
                                        <p:attrNameLst>
                                          <p:attrName>ppt_x</p:attrName>
                                        </p:attrNameLst>
                                      </p:cBhvr>
                                      <p:tavLst>
                                        <p:tav tm="0">
                                          <p:val>
                                            <p:strVal val="#ppt_x"/>
                                          </p:val>
                                        </p:tav>
                                        <p:tav tm="100000">
                                          <p:val>
                                            <p:strVal val="#ppt_x"/>
                                          </p:val>
                                        </p:tav>
                                      </p:tavLst>
                                    </p:anim>
                                    <p:anim calcmode="lin" valueType="num">
                                      <p:cBhvr additive="base">
                                        <p:cTn id="8" dur="500" fill="hold"/>
                                        <p:tgtEl>
                                          <p:spTgt spid="8233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823301"/>
                                        </p:tgtEl>
                                        <p:attrNameLst>
                                          <p:attrName>style.visibility</p:attrName>
                                        </p:attrNameLst>
                                      </p:cBhvr>
                                      <p:to>
                                        <p:strVal val="visible"/>
                                      </p:to>
                                    </p:set>
                                    <p:animEffect transition="in" filter="diamond(in)">
                                      <p:cBhvr>
                                        <p:cTn id="13" dur="2000"/>
                                        <p:tgtEl>
                                          <p:spTgt spid="82330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23302"/>
                                        </p:tgtEl>
                                        <p:attrNameLst>
                                          <p:attrName>style.visibility</p:attrName>
                                        </p:attrNameLst>
                                      </p:cBhvr>
                                      <p:to>
                                        <p:strVal val="visible"/>
                                      </p:to>
                                    </p:set>
                                    <p:animEffect transition="in" filter="checkerboard(across)">
                                      <p:cBhvr>
                                        <p:cTn id="18" dur="500"/>
                                        <p:tgtEl>
                                          <p:spTgt spid="8233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23304"/>
                                        </p:tgtEl>
                                        <p:attrNameLst>
                                          <p:attrName>style.visibility</p:attrName>
                                        </p:attrNameLst>
                                      </p:cBhvr>
                                      <p:to>
                                        <p:strVal val="visible"/>
                                      </p:to>
                                    </p:set>
                                    <p:anim calcmode="lin" valueType="num">
                                      <p:cBhvr additive="base">
                                        <p:cTn id="23" dur="500" fill="hold"/>
                                        <p:tgtEl>
                                          <p:spTgt spid="823304"/>
                                        </p:tgtEl>
                                        <p:attrNameLst>
                                          <p:attrName>ppt_x</p:attrName>
                                        </p:attrNameLst>
                                      </p:cBhvr>
                                      <p:tavLst>
                                        <p:tav tm="0">
                                          <p:val>
                                            <p:strVal val="#ppt_x"/>
                                          </p:val>
                                        </p:tav>
                                        <p:tav tm="100000">
                                          <p:val>
                                            <p:strVal val="#ppt_x"/>
                                          </p:val>
                                        </p:tav>
                                      </p:tavLst>
                                    </p:anim>
                                    <p:anim calcmode="lin" valueType="num">
                                      <p:cBhvr additive="base">
                                        <p:cTn id="24" dur="500" fill="hold"/>
                                        <p:tgtEl>
                                          <p:spTgt spid="82330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823305"/>
                                        </p:tgtEl>
                                        <p:attrNameLst>
                                          <p:attrName>style.visibility</p:attrName>
                                        </p:attrNameLst>
                                      </p:cBhvr>
                                      <p:to>
                                        <p:strVal val="visible"/>
                                      </p:to>
                                    </p:set>
                                    <p:anim calcmode="lin" valueType="num">
                                      <p:cBhvr additive="base">
                                        <p:cTn id="29" dur="500" fill="hold"/>
                                        <p:tgtEl>
                                          <p:spTgt spid="823305"/>
                                        </p:tgtEl>
                                        <p:attrNameLst>
                                          <p:attrName>ppt_x</p:attrName>
                                        </p:attrNameLst>
                                      </p:cBhvr>
                                      <p:tavLst>
                                        <p:tav tm="0">
                                          <p:val>
                                            <p:strVal val="1+#ppt_w/2"/>
                                          </p:val>
                                        </p:tav>
                                        <p:tav tm="100000">
                                          <p:val>
                                            <p:strVal val="#ppt_x"/>
                                          </p:val>
                                        </p:tav>
                                      </p:tavLst>
                                    </p:anim>
                                    <p:anim calcmode="lin" valueType="num">
                                      <p:cBhvr additive="base">
                                        <p:cTn id="30" dur="500" fill="hold"/>
                                        <p:tgtEl>
                                          <p:spTgt spid="82330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0" grpId="0"/>
      <p:bldP spid="823301" grpId="0"/>
      <p:bldP spid="823302" grpId="0"/>
      <p:bldP spid="823304" grpId="0"/>
      <p:bldP spid="823305"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2590800"/>
            <a:ext cx="6368218" cy="584775"/>
          </a:xfrm>
          <a:prstGeom prst="rect">
            <a:avLst/>
          </a:prstGeom>
          <a:noFill/>
        </p:spPr>
        <p:txBody>
          <a:bodyPr wrap="none" rtlCol="0">
            <a:spAutoFit/>
          </a:bodyPr>
          <a:lstStyle/>
          <a:p>
            <a:r>
              <a:rPr lang="en-US" sz="3200" b="1" dirty="0"/>
              <a:t>Armorer’s DA Form 5513 Setup.</a:t>
            </a:r>
          </a:p>
        </p:txBody>
      </p:sp>
    </p:spTree>
    <p:extLst>
      <p:ext uri="{BB962C8B-B14F-4D97-AF65-F5344CB8AC3E}">
        <p14:creationId xmlns:p14="http://schemas.microsoft.com/office/powerpoint/2010/main" val="219470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5084763" y="2900363"/>
          <a:ext cx="3165475" cy="2184400"/>
        </p:xfrm>
        <a:graphic>
          <a:graphicData uri="http://schemas.openxmlformats.org/presentationml/2006/ole">
            <mc:AlternateContent xmlns:mc="http://schemas.openxmlformats.org/markup-compatibility/2006">
              <mc:Choice xmlns:v="urn:schemas-microsoft-com:vml" Requires="v">
                <p:oleObj spid="_x0000_s12318"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084763"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381000" y="1676400"/>
            <a:ext cx="8254141" cy="3733800"/>
          </a:xfrm>
          <a:prstGeom prst="rect">
            <a:avLst/>
          </a:prstGeom>
          <a:noFill/>
          <a:ln w="9525">
            <a:noFill/>
            <a:miter lim="800000"/>
            <a:headEnd/>
            <a:tailEnd/>
          </a:ln>
        </p:spPr>
      </p:pic>
      <p:sp>
        <p:nvSpPr>
          <p:cNvPr id="5" name="TextBox 4"/>
          <p:cNvSpPr txBox="1"/>
          <p:nvPr/>
        </p:nvSpPr>
        <p:spPr>
          <a:xfrm>
            <a:off x="914400" y="3505200"/>
            <a:ext cx="681597" cy="307777"/>
          </a:xfrm>
          <a:prstGeom prst="rect">
            <a:avLst/>
          </a:prstGeom>
          <a:noFill/>
        </p:spPr>
        <p:txBody>
          <a:bodyPr wrap="none" rtlCol="0">
            <a:spAutoFit/>
          </a:bodyPr>
          <a:lstStyle/>
          <a:p>
            <a:r>
              <a:rPr lang="en-US" sz="1400" dirty="0"/>
              <a:t>44322</a:t>
            </a:r>
          </a:p>
        </p:txBody>
      </p:sp>
      <p:sp>
        <p:nvSpPr>
          <p:cNvPr id="6" name="TextBox 5"/>
          <p:cNvSpPr txBox="1"/>
          <p:nvPr/>
        </p:nvSpPr>
        <p:spPr>
          <a:xfrm>
            <a:off x="930966" y="3677478"/>
            <a:ext cx="1568058" cy="307777"/>
          </a:xfrm>
          <a:prstGeom prst="rect">
            <a:avLst/>
          </a:prstGeom>
          <a:noFill/>
        </p:spPr>
        <p:txBody>
          <a:bodyPr wrap="none" rtlCol="0">
            <a:spAutoFit/>
          </a:bodyPr>
          <a:lstStyle/>
          <a:p>
            <a:r>
              <a:rPr lang="en-US" sz="1400" dirty="0"/>
              <a:t>Arms Room Door</a:t>
            </a:r>
          </a:p>
        </p:txBody>
      </p:sp>
      <p:sp>
        <p:nvSpPr>
          <p:cNvPr id="9" name="Text Box 16"/>
          <p:cNvSpPr txBox="1">
            <a:spLocks noChangeArrowheads="1"/>
          </p:cNvSpPr>
          <p:nvPr/>
        </p:nvSpPr>
        <p:spPr bwMode="auto">
          <a:xfrm>
            <a:off x="2362200" y="2590800"/>
            <a:ext cx="1574021" cy="369332"/>
          </a:xfrm>
          <a:prstGeom prst="rect">
            <a:avLst/>
          </a:prstGeom>
          <a:noFill/>
          <a:ln w="9525">
            <a:noFill/>
            <a:miter lim="800000"/>
            <a:headEnd/>
            <a:tailEnd/>
          </a:ln>
        </p:spPr>
        <p:txBody>
          <a:bodyPr wrap="none">
            <a:spAutoFit/>
          </a:bodyPr>
          <a:lstStyle/>
          <a:p>
            <a:r>
              <a:rPr lang="en-US" dirty="0"/>
              <a:t>HHT 1-4 CAV</a:t>
            </a:r>
          </a:p>
        </p:txBody>
      </p:sp>
      <p:sp>
        <p:nvSpPr>
          <p:cNvPr id="10" name="TextBox 9"/>
          <p:cNvSpPr txBox="1"/>
          <p:nvPr/>
        </p:nvSpPr>
        <p:spPr>
          <a:xfrm>
            <a:off x="956734" y="4114800"/>
            <a:ext cx="1140056" cy="307777"/>
          </a:xfrm>
          <a:prstGeom prst="rect">
            <a:avLst/>
          </a:prstGeom>
          <a:noFill/>
        </p:spPr>
        <p:txBody>
          <a:bodyPr wrap="none" rtlCol="0">
            <a:spAutoFit/>
          </a:bodyPr>
          <a:lstStyle/>
          <a:p>
            <a:r>
              <a:rPr lang="en-US" sz="1400" dirty="0"/>
              <a:t>M16 Rack 1</a:t>
            </a:r>
          </a:p>
        </p:txBody>
      </p:sp>
      <p:sp>
        <p:nvSpPr>
          <p:cNvPr id="12" name="TextBox 11"/>
          <p:cNvSpPr txBox="1"/>
          <p:nvPr/>
        </p:nvSpPr>
        <p:spPr>
          <a:xfrm>
            <a:off x="897467" y="3920066"/>
            <a:ext cx="712054" cy="307777"/>
          </a:xfrm>
          <a:prstGeom prst="rect">
            <a:avLst/>
          </a:prstGeom>
          <a:noFill/>
        </p:spPr>
        <p:txBody>
          <a:bodyPr wrap="none" rtlCol="0">
            <a:spAutoFit/>
          </a:bodyPr>
          <a:lstStyle/>
          <a:p>
            <a:r>
              <a:rPr lang="en-US" sz="1400" dirty="0"/>
              <a:t>1234H</a:t>
            </a:r>
          </a:p>
        </p:txBody>
      </p:sp>
      <p:sp>
        <p:nvSpPr>
          <p:cNvPr id="13" name="TextBox 12"/>
          <p:cNvSpPr txBox="1"/>
          <p:nvPr/>
        </p:nvSpPr>
        <p:spPr>
          <a:xfrm>
            <a:off x="973670" y="4588927"/>
            <a:ext cx="1140056" cy="307777"/>
          </a:xfrm>
          <a:prstGeom prst="rect">
            <a:avLst/>
          </a:prstGeom>
          <a:noFill/>
        </p:spPr>
        <p:txBody>
          <a:bodyPr wrap="none" rtlCol="0">
            <a:spAutoFit/>
          </a:bodyPr>
          <a:lstStyle/>
          <a:p>
            <a:r>
              <a:rPr lang="en-US" sz="1400" dirty="0"/>
              <a:t>M16 Rack 2</a:t>
            </a:r>
          </a:p>
        </p:txBody>
      </p:sp>
      <p:sp>
        <p:nvSpPr>
          <p:cNvPr id="15" name="TextBox 14"/>
          <p:cNvSpPr txBox="1"/>
          <p:nvPr/>
        </p:nvSpPr>
        <p:spPr>
          <a:xfrm>
            <a:off x="914403" y="4394193"/>
            <a:ext cx="712054" cy="307777"/>
          </a:xfrm>
          <a:prstGeom prst="rect">
            <a:avLst/>
          </a:prstGeom>
          <a:noFill/>
        </p:spPr>
        <p:txBody>
          <a:bodyPr wrap="none" rtlCol="0">
            <a:spAutoFit/>
          </a:bodyPr>
          <a:lstStyle/>
          <a:p>
            <a:r>
              <a:rPr lang="en-US" sz="1400" dirty="0"/>
              <a:t>5678H</a:t>
            </a:r>
          </a:p>
        </p:txBody>
      </p:sp>
      <p:sp>
        <p:nvSpPr>
          <p:cNvPr id="16" name="TextBox 15"/>
          <p:cNvSpPr txBox="1"/>
          <p:nvPr/>
        </p:nvSpPr>
        <p:spPr>
          <a:xfrm>
            <a:off x="968146" y="5026223"/>
            <a:ext cx="1140056" cy="307777"/>
          </a:xfrm>
          <a:prstGeom prst="rect">
            <a:avLst/>
          </a:prstGeom>
          <a:noFill/>
        </p:spPr>
        <p:txBody>
          <a:bodyPr wrap="square" rtlCol="0">
            <a:spAutoFit/>
          </a:bodyPr>
          <a:lstStyle/>
          <a:p>
            <a:r>
              <a:rPr lang="en-US" sz="1400" dirty="0"/>
              <a:t>M9 Rack 1</a:t>
            </a:r>
          </a:p>
        </p:txBody>
      </p:sp>
      <p:sp>
        <p:nvSpPr>
          <p:cNvPr id="18" name="TextBox 17"/>
          <p:cNvSpPr txBox="1"/>
          <p:nvPr/>
        </p:nvSpPr>
        <p:spPr>
          <a:xfrm>
            <a:off x="908879" y="4831489"/>
            <a:ext cx="712054" cy="307777"/>
          </a:xfrm>
          <a:prstGeom prst="rect">
            <a:avLst/>
          </a:prstGeom>
          <a:noFill/>
        </p:spPr>
        <p:txBody>
          <a:bodyPr wrap="square" rtlCol="0">
            <a:spAutoFit/>
          </a:bodyPr>
          <a:lstStyle/>
          <a:p>
            <a:r>
              <a:rPr lang="en-US" sz="1400" dirty="0"/>
              <a:t>1122B</a:t>
            </a:r>
          </a:p>
        </p:txBody>
      </p:sp>
      <p:sp>
        <p:nvSpPr>
          <p:cNvPr id="17"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2" name="Rectangle 2"/>
          <p:cNvSpPr txBox="1">
            <a:spLocks noChangeArrowheads="1"/>
          </p:cNvSpPr>
          <p:nvPr/>
        </p:nvSpPr>
        <p:spPr bwMode="auto">
          <a:xfrm>
            <a:off x="1066800" y="1180433"/>
            <a:ext cx="6477000" cy="818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a:ln>
                  <a:noFill/>
                </a:ln>
                <a:effectLst/>
                <a:uLnTx/>
                <a:uFillTx/>
                <a:latin typeface="+mj-lt"/>
                <a:ea typeface="+mj-ea"/>
                <a:cs typeface="+mj-cs"/>
              </a:rPr>
              <a:t>Armorer’s DA Form 5513 Inside</a:t>
            </a:r>
            <a:r>
              <a:rPr kumimoji="0" lang="en-US" sz="2400" i="0" u="none" strike="noStrike" kern="0" cap="none" spc="0" normalizeH="0" noProof="0" dirty="0">
                <a:ln>
                  <a:noFill/>
                </a:ln>
                <a:effectLst/>
                <a:uLnTx/>
                <a:uFillTx/>
                <a:latin typeface="+mj-lt"/>
                <a:ea typeface="+mj-ea"/>
                <a:cs typeface="+mj-cs"/>
              </a:rPr>
              <a:t> Ammo Can</a:t>
            </a:r>
            <a:endParaRPr kumimoji="0" lang="en-US" sz="2400" i="0" u="none" strike="noStrike" kern="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608850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1219200" y="1418134"/>
            <a:ext cx="6477000" cy="562592"/>
          </a:xfrm>
          <a:prstGeom prst="rect">
            <a:avLst/>
          </a:prstGeom>
        </p:spPr>
        <p:txBody>
          <a:bodyPr/>
          <a:lstStyle/>
          <a:p>
            <a:pPr eaLnBrk="1" hangingPunct="1"/>
            <a:r>
              <a:rPr lang="en-US" sz="2400" b="0" dirty="0"/>
              <a:t>Transfer of Arms Room Keys</a:t>
            </a:r>
          </a:p>
        </p:txBody>
      </p:sp>
      <p:pic>
        <p:nvPicPr>
          <p:cNvPr id="129027" name="Picture 3"/>
          <p:cNvPicPr>
            <a:picLocks noChangeAspect="1" noChangeArrowheads="1"/>
          </p:cNvPicPr>
          <p:nvPr/>
        </p:nvPicPr>
        <p:blipFill>
          <a:blip r:embed="rId3" cstate="print"/>
          <a:srcRect l="10156" t="16667" r="10156" b="53226"/>
          <a:stretch>
            <a:fillRect/>
          </a:stretch>
        </p:blipFill>
        <p:spPr bwMode="auto">
          <a:xfrm>
            <a:off x="685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762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958850" y="4572000"/>
            <a:ext cx="184150" cy="366713"/>
          </a:xfrm>
          <a:prstGeom prst="rect">
            <a:avLst/>
          </a:prstGeom>
          <a:noFill/>
          <a:ln w="9525">
            <a:noFill/>
            <a:miter lim="800000"/>
            <a:headEnd/>
            <a:tailEnd/>
          </a:ln>
        </p:spPr>
        <p:txBody>
          <a:bodyPr wrap="none">
            <a:spAutoFit/>
          </a:bodyPr>
          <a:lstStyle/>
          <a:p>
            <a:endParaRPr lang="en-US"/>
          </a:p>
        </p:txBody>
      </p:sp>
      <p:grpSp>
        <p:nvGrpSpPr>
          <p:cNvPr id="2" name="Group 7"/>
          <p:cNvGrpSpPr>
            <a:grpSpLocks/>
          </p:cNvGrpSpPr>
          <p:nvPr/>
        </p:nvGrpSpPr>
        <p:grpSpPr bwMode="auto">
          <a:xfrm>
            <a:off x="792163" y="2733670"/>
            <a:ext cx="4856045" cy="598605"/>
            <a:chOff x="498" y="1722"/>
            <a:chExt cx="3060" cy="376"/>
          </a:xfrm>
        </p:grpSpPr>
        <p:sp>
          <p:nvSpPr>
            <p:cNvPr id="129043" name="Text Box 8"/>
            <p:cNvSpPr txBox="1">
              <a:spLocks noChangeArrowheads="1"/>
            </p:cNvSpPr>
            <p:nvPr/>
          </p:nvSpPr>
          <p:spPr bwMode="auto">
            <a:xfrm>
              <a:off x="498" y="1812"/>
              <a:ext cx="326" cy="232"/>
            </a:xfrm>
            <a:prstGeom prst="rect">
              <a:avLst/>
            </a:prstGeom>
            <a:noFill/>
            <a:ln w="9525">
              <a:noFill/>
              <a:miter lim="800000"/>
              <a:headEnd/>
              <a:tailEnd/>
            </a:ln>
          </p:spPr>
          <p:txBody>
            <a:bodyPr wrap="none">
              <a:spAutoFit/>
            </a:bodyPr>
            <a:lstStyle/>
            <a:p>
              <a:r>
                <a:rPr lang="en-US" dirty="0"/>
                <a:t>1-4</a:t>
              </a:r>
            </a:p>
          </p:txBody>
        </p:sp>
        <p:sp>
          <p:nvSpPr>
            <p:cNvPr id="129044" name="Text Box 9"/>
            <p:cNvSpPr txBox="1">
              <a:spLocks noChangeArrowheads="1"/>
            </p:cNvSpPr>
            <p:nvPr/>
          </p:nvSpPr>
          <p:spPr bwMode="auto">
            <a:xfrm>
              <a:off x="959" y="1806"/>
              <a:ext cx="405" cy="251"/>
            </a:xfrm>
            <a:prstGeom prst="rect">
              <a:avLst/>
            </a:prstGeom>
            <a:noFill/>
            <a:ln w="9525">
              <a:noFill/>
              <a:miter lim="800000"/>
              <a:headEnd/>
              <a:tailEnd/>
            </a:ln>
          </p:spPr>
          <p:txBody>
            <a:bodyPr wrap="none">
              <a:spAutoFit/>
            </a:bodyPr>
            <a:lstStyle/>
            <a:p>
              <a:r>
                <a:rPr lang="en-US" sz="1000" dirty="0"/>
                <a:t>0900</a:t>
              </a:r>
            </a:p>
            <a:p>
              <a:r>
                <a:rPr lang="en-US" sz="1000" dirty="0"/>
                <a:t>14 Jul 16</a:t>
              </a:r>
            </a:p>
          </p:txBody>
        </p:sp>
        <p:sp>
          <p:nvSpPr>
            <p:cNvPr id="129045" name="Text Box 10"/>
            <p:cNvSpPr txBox="1">
              <a:spLocks noChangeArrowheads="1"/>
            </p:cNvSpPr>
            <p:nvPr/>
          </p:nvSpPr>
          <p:spPr bwMode="auto">
            <a:xfrm>
              <a:off x="1483" y="1722"/>
              <a:ext cx="1047" cy="174"/>
            </a:xfrm>
            <a:prstGeom prst="rect">
              <a:avLst/>
            </a:prstGeom>
            <a:noFill/>
            <a:ln w="9525">
              <a:noFill/>
              <a:miter lim="800000"/>
              <a:headEnd/>
              <a:tailEnd/>
            </a:ln>
          </p:spPr>
          <p:txBody>
            <a:bodyPr wrap="none">
              <a:spAutoFit/>
            </a:bodyPr>
            <a:lstStyle/>
            <a:p>
              <a:r>
                <a:rPr lang="en-US" sz="1200" dirty="0"/>
                <a:t>Primary Armorer Print</a:t>
              </a:r>
            </a:p>
          </p:txBody>
        </p:sp>
        <p:sp>
          <p:nvSpPr>
            <p:cNvPr id="129046" name="Text Box 11"/>
            <p:cNvSpPr txBox="1">
              <a:spLocks noChangeArrowheads="1"/>
            </p:cNvSpPr>
            <p:nvPr/>
          </p:nvSpPr>
          <p:spPr bwMode="auto">
            <a:xfrm>
              <a:off x="1404" y="1934"/>
              <a:ext cx="1178" cy="159"/>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129047" name="Text Box 12"/>
            <p:cNvSpPr txBox="1">
              <a:spLocks noChangeArrowheads="1"/>
            </p:cNvSpPr>
            <p:nvPr/>
          </p:nvSpPr>
          <p:spPr bwMode="auto">
            <a:xfrm>
              <a:off x="2563" y="1934"/>
              <a:ext cx="995"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Alt Armorer  Sign</a:t>
              </a:r>
            </a:p>
          </p:txBody>
        </p:sp>
        <p:sp>
          <p:nvSpPr>
            <p:cNvPr id="129048" name="Text Box 13"/>
            <p:cNvSpPr txBox="1">
              <a:spLocks noChangeArrowheads="1"/>
            </p:cNvSpPr>
            <p:nvPr/>
          </p:nvSpPr>
          <p:spPr bwMode="auto">
            <a:xfrm>
              <a:off x="2634" y="1728"/>
              <a:ext cx="854" cy="174"/>
            </a:xfrm>
            <a:prstGeom prst="rect">
              <a:avLst/>
            </a:prstGeom>
            <a:noFill/>
            <a:ln w="9525">
              <a:noFill/>
              <a:miter lim="800000"/>
              <a:headEnd/>
              <a:tailEnd/>
            </a:ln>
          </p:spPr>
          <p:txBody>
            <a:bodyPr wrap="none">
              <a:spAutoFit/>
            </a:bodyPr>
            <a:lstStyle/>
            <a:p>
              <a:r>
                <a:rPr lang="en-US" sz="1200" dirty="0"/>
                <a:t>Alt Armorer  Print</a:t>
              </a:r>
            </a:p>
          </p:txBody>
        </p:sp>
      </p:grpSp>
      <p:sp>
        <p:nvSpPr>
          <p:cNvPr id="25" name="TextBox 24"/>
          <p:cNvSpPr txBox="1"/>
          <p:nvPr/>
        </p:nvSpPr>
        <p:spPr>
          <a:xfrm>
            <a:off x="762000" y="4364221"/>
            <a:ext cx="6781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Used When Arms Room Keys are Transferred Between Two Authorized Personnel</a:t>
            </a:r>
          </a:p>
          <a:p>
            <a:pPr marL="285750" indent="-285750">
              <a:buFont typeface="Arial" panose="020B0604020202020204" pitchFamily="34" charset="0"/>
              <a:buChar char="•"/>
            </a:pPr>
            <a:r>
              <a:rPr lang="en-US" dirty="0"/>
              <a:t>Coincides with opening and closing inventories.</a:t>
            </a:r>
          </a:p>
          <a:p>
            <a:pPr marL="285750" indent="-285750">
              <a:buFont typeface="Arial" panose="020B0604020202020204" pitchFamily="34" charset="0"/>
              <a:buChar char="•"/>
            </a:pPr>
            <a:endParaRPr lang="en-US" dirty="0"/>
          </a:p>
        </p:txBody>
      </p:sp>
      <p:sp>
        <p:nvSpPr>
          <p:cNvPr id="15"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16" name="Text Box 10">
            <a:extLst>
              <a:ext uri="{FF2B5EF4-FFF2-40B4-BE49-F238E27FC236}">
                <a16:creationId xmlns="" xmlns:a16="http://schemas.microsoft.com/office/drawing/2014/main" id="{3D7A3078-AEFF-4BAE-8B82-0A4402172F49}"/>
              </a:ext>
            </a:extLst>
          </p:cNvPr>
          <p:cNvSpPr txBox="1">
            <a:spLocks noChangeArrowheads="1"/>
          </p:cNvSpPr>
          <p:nvPr/>
        </p:nvSpPr>
        <p:spPr bwMode="auto">
          <a:xfrm>
            <a:off x="6713035" y="2743222"/>
            <a:ext cx="1661529" cy="277014"/>
          </a:xfrm>
          <a:prstGeom prst="rect">
            <a:avLst/>
          </a:prstGeom>
          <a:noFill/>
          <a:ln w="9525">
            <a:noFill/>
            <a:miter lim="800000"/>
            <a:headEnd/>
            <a:tailEnd/>
          </a:ln>
        </p:spPr>
        <p:txBody>
          <a:bodyPr wrap="none">
            <a:spAutoFit/>
          </a:bodyPr>
          <a:lstStyle/>
          <a:p>
            <a:r>
              <a:rPr lang="en-US" sz="1200" dirty="0"/>
              <a:t>Primary Armorer Print</a:t>
            </a:r>
          </a:p>
        </p:txBody>
      </p:sp>
      <p:sp>
        <p:nvSpPr>
          <p:cNvPr id="17" name="Text Box 10">
            <a:extLst>
              <a:ext uri="{FF2B5EF4-FFF2-40B4-BE49-F238E27FC236}">
                <a16:creationId xmlns="" xmlns:a16="http://schemas.microsoft.com/office/drawing/2014/main" id="{295CD380-8C70-427A-9934-95A25C16D0E6}"/>
              </a:ext>
            </a:extLst>
          </p:cNvPr>
          <p:cNvSpPr txBox="1">
            <a:spLocks noChangeArrowheads="1"/>
          </p:cNvSpPr>
          <p:nvPr/>
        </p:nvSpPr>
        <p:spPr bwMode="auto">
          <a:xfrm>
            <a:off x="2344194" y="3256673"/>
            <a:ext cx="1661529" cy="277014"/>
          </a:xfrm>
          <a:prstGeom prst="rect">
            <a:avLst/>
          </a:prstGeom>
          <a:noFill/>
          <a:ln w="9525">
            <a:noFill/>
            <a:miter lim="800000"/>
            <a:headEnd/>
            <a:tailEnd/>
          </a:ln>
        </p:spPr>
        <p:txBody>
          <a:bodyPr wrap="none">
            <a:spAutoFit/>
          </a:bodyPr>
          <a:lstStyle/>
          <a:p>
            <a:r>
              <a:rPr lang="en-US" sz="1200" dirty="0"/>
              <a:t>Primary Armorer Print</a:t>
            </a:r>
          </a:p>
        </p:txBody>
      </p:sp>
      <p:sp>
        <p:nvSpPr>
          <p:cNvPr id="18" name="Text Box 11">
            <a:extLst>
              <a:ext uri="{FF2B5EF4-FFF2-40B4-BE49-F238E27FC236}">
                <a16:creationId xmlns="" xmlns:a16="http://schemas.microsoft.com/office/drawing/2014/main" id="{42C8EAAE-C1C1-4BA3-9D62-388B36C4C1B4}"/>
              </a:ext>
            </a:extLst>
          </p:cNvPr>
          <p:cNvSpPr txBox="1">
            <a:spLocks noChangeArrowheads="1"/>
          </p:cNvSpPr>
          <p:nvPr/>
        </p:nvSpPr>
        <p:spPr bwMode="auto">
          <a:xfrm>
            <a:off x="2242802" y="3522623"/>
            <a:ext cx="1869419" cy="253133"/>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19" name="Text Box 11">
            <a:extLst>
              <a:ext uri="{FF2B5EF4-FFF2-40B4-BE49-F238E27FC236}">
                <a16:creationId xmlns="" xmlns:a16="http://schemas.microsoft.com/office/drawing/2014/main" id="{BA1471FB-27C7-44BF-B949-6A06CD93AE90}"/>
              </a:ext>
            </a:extLst>
          </p:cNvPr>
          <p:cNvSpPr txBox="1">
            <a:spLocks noChangeArrowheads="1"/>
          </p:cNvSpPr>
          <p:nvPr/>
        </p:nvSpPr>
        <p:spPr bwMode="auto">
          <a:xfrm>
            <a:off x="6535407" y="3014318"/>
            <a:ext cx="1869419" cy="253133"/>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20" name="Text Box 9">
            <a:extLst>
              <a:ext uri="{FF2B5EF4-FFF2-40B4-BE49-F238E27FC236}">
                <a16:creationId xmlns="" xmlns:a16="http://schemas.microsoft.com/office/drawing/2014/main" id="{0990B42E-14CC-4788-94D3-CD3B17F9E320}"/>
              </a:ext>
            </a:extLst>
          </p:cNvPr>
          <p:cNvSpPr txBox="1">
            <a:spLocks noChangeArrowheads="1"/>
          </p:cNvSpPr>
          <p:nvPr/>
        </p:nvSpPr>
        <p:spPr bwMode="auto">
          <a:xfrm>
            <a:off x="5799066" y="2861392"/>
            <a:ext cx="642712" cy="399601"/>
          </a:xfrm>
          <a:prstGeom prst="rect">
            <a:avLst/>
          </a:prstGeom>
          <a:noFill/>
          <a:ln w="9525">
            <a:noFill/>
            <a:miter lim="800000"/>
            <a:headEnd/>
            <a:tailEnd/>
          </a:ln>
        </p:spPr>
        <p:txBody>
          <a:bodyPr wrap="none">
            <a:spAutoFit/>
          </a:bodyPr>
          <a:lstStyle/>
          <a:p>
            <a:r>
              <a:rPr lang="en-US" sz="1000" dirty="0"/>
              <a:t>0900</a:t>
            </a:r>
          </a:p>
          <a:p>
            <a:r>
              <a:rPr lang="en-US" sz="1000" dirty="0"/>
              <a:t>14 Jul 16</a:t>
            </a:r>
          </a:p>
        </p:txBody>
      </p:sp>
      <p:sp>
        <p:nvSpPr>
          <p:cNvPr id="21" name="Text Box 8">
            <a:extLst>
              <a:ext uri="{FF2B5EF4-FFF2-40B4-BE49-F238E27FC236}">
                <a16:creationId xmlns="" xmlns:a16="http://schemas.microsoft.com/office/drawing/2014/main" id="{BA9BDB7E-235A-475A-951A-35E5FBB56515}"/>
              </a:ext>
            </a:extLst>
          </p:cNvPr>
          <p:cNvSpPr txBox="1">
            <a:spLocks noChangeArrowheads="1"/>
          </p:cNvSpPr>
          <p:nvPr/>
        </p:nvSpPr>
        <p:spPr bwMode="auto">
          <a:xfrm>
            <a:off x="838260" y="3320613"/>
            <a:ext cx="517343" cy="369352"/>
          </a:xfrm>
          <a:prstGeom prst="rect">
            <a:avLst/>
          </a:prstGeom>
          <a:noFill/>
          <a:ln w="9525">
            <a:noFill/>
            <a:miter lim="800000"/>
            <a:headEnd/>
            <a:tailEnd/>
          </a:ln>
        </p:spPr>
        <p:txBody>
          <a:bodyPr wrap="none">
            <a:spAutoFit/>
          </a:bodyPr>
          <a:lstStyle/>
          <a:p>
            <a:r>
              <a:rPr lang="en-US" dirty="0"/>
              <a:t>1-4</a:t>
            </a:r>
          </a:p>
        </p:txBody>
      </p:sp>
    </p:spTree>
    <p:extLst>
      <p:ext uri="{BB962C8B-B14F-4D97-AF65-F5344CB8AC3E}">
        <p14:creationId xmlns:p14="http://schemas.microsoft.com/office/powerpoint/2010/main" val="381559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4294967295"/>
          </p:nvPr>
        </p:nvSpPr>
        <p:spPr bwMode="auto">
          <a:xfrm>
            <a:off x="457200" y="1600201"/>
            <a:ext cx="8229600" cy="2590799"/>
          </a:xfrm>
          <a:prstGeom prst="rect">
            <a:avLst/>
          </a:prstGeom>
          <a:solidFill>
            <a:srgbClr val="FFFFFF"/>
          </a:solidFill>
          <a:ln>
            <a:miter lim="800000"/>
            <a:headEnd/>
            <a:tailEnd/>
          </a:ln>
        </p:spPr>
        <p:txBody>
          <a:bodyPr/>
          <a:lstStyle/>
          <a:p>
            <a:pPr marL="0" indent="0" eaLnBrk="1" hangingPunct="1">
              <a:buNone/>
            </a:pPr>
            <a:r>
              <a:rPr lang="en-US" sz="2400" dirty="0"/>
              <a:t>Key Turn-In Procedures</a:t>
            </a:r>
            <a:r>
              <a:rPr lang="en-US" sz="1800" dirty="0"/>
              <a:t>   </a:t>
            </a:r>
          </a:p>
          <a:p>
            <a:pPr eaLnBrk="1" hangingPunct="1"/>
            <a:r>
              <a:rPr lang="en-US" sz="1800" dirty="0"/>
              <a:t>Keys signed back in to AA&amp;E Key Custodian on DA Form 5513.</a:t>
            </a:r>
          </a:p>
          <a:p>
            <a:pPr marL="0" indent="0" eaLnBrk="1" hangingPunct="1">
              <a:buNone/>
            </a:pPr>
            <a:r>
              <a:rPr lang="en-US" sz="1800" dirty="0"/>
              <a:t>                                                            or</a:t>
            </a:r>
          </a:p>
          <a:p>
            <a:pPr eaLnBrk="1" hangingPunct="1"/>
            <a:r>
              <a:rPr lang="en-US" sz="1800" dirty="0"/>
              <a:t>Keys placed in a locked ammo can, and the locked ammo can is signed for on DA Form 5513 to Staff Duty or CQ as “Key Box”. Staff Duty/CQ not authorized to sign for actual keys. </a:t>
            </a:r>
          </a:p>
          <a:p>
            <a:pPr eaLnBrk="1" hangingPunct="1">
              <a:buFontTx/>
              <a:buNone/>
            </a:pPr>
            <a:endParaRPr lang="en-US" dirty="0"/>
          </a:p>
          <a:p>
            <a:pPr eaLnBrk="1" hangingPunct="1">
              <a:buFontTx/>
              <a:buNone/>
            </a:pPr>
            <a:endParaRPr lang="en-US" dirty="0"/>
          </a:p>
        </p:txBody>
      </p:sp>
      <p:sp>
        <p:nvSpPr>
          <p:cNvPr id="5"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3773678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5084763" y="2900363"/>
          <a:ext cx="3165475" cy="2184400"/>
        </p:xfrm>
        <a:graphic>
          <a:graphicData uri="http://schemas.openxmlformats.org/presentationml/2006/ole">
            <mc:AlternateContent xmlns:mc="http://schemas.openxmlformats.org/markup-compatibility/2006">
              <mc:Choice xmlns:v="urn:schemas-microsoft-com:vml" Requires="v">
                <p:oleObj spid="_x0000_s13341"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084763"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381000" y="1676400"/>
            <a:ext cx="8254141" cy="3733800"/>
          </a:xfrm>
          <a:prstGeom prst="rect">
            <a:avLst/>
          </a:prstGeom>
          <a:noFill/>
          <a:ln w="9525">
            <a:noFill/>
            <a:miter lim="800000"/>
            <a:headEnd/>
            <a:tailEnd/>
          </a:ln>
        </p:spPr>
      </p:pic>
      <p:sp>
        <p:nvSpPr>
          <p:cNvPr id="5" name="TextBox 4"/>
          <p:cNvSpPr txBox="1"/>
          <p:nvPr/>
        </p:nvSpPr>
        <p:spPr>
          <a:xfrm>
            <a:off x="914400" y="3581400"/>
            <a:ext cx="1697644" cy="307777"/>
          </a:xfrm>
          <a:prstGeom prst="rect">
            <a:avLst/>
          </a:prstGeom>
          <a:noFill/>
        </p:spPr>
        <p:txBody>
          <a:bodyPr wrap="none" rtlCol="0">
            <a:spAutoFit/>
          </a:bodyPr>
          <a:lstStyle/>
          <a:p>
            <a:r>
              <a:rPr lang="en-US" sz="1400" dirty="0"/>
              <a:t>Locked Ammo Can</a:t>
            </a:r>
          </a:p>
        </p:txBody>
      </p:sp>
      <p:sp>
        <p:nvSpPr>
          <p:cNvPr id="9" name="Text Box 16"/>
          <p:cNvSpPr txBox="1">
            <a:spLocks noChangeArrowheads="1"/>
          </p:cNvSpPr>
          <p:nvPr/>
        </p:nvSpPr>
        <p:spPr bwMode="auto">
          <a:xfrm>
            <a:off x="2362200" y="2590800"/>
            <a:ext cx="1574021" cy="369332"/>
          </a:xfrm>
          <a:prstGeom prst="rect">
            <a:avLst/>
          </a:prstGeom>
          <a:noFill/>
          <a:ln w="9525">
            <a:noFill/>
            <a:miter lim="800000"/>
            <a:headEnd/>
            <a:tailEnd/>
          </a:ln>
        </p:spPr>
        <p:txBody>
          <a:bodyPr wrap="none">
            <a:spAutoFit/>
          </a:bodyPr>
          <a:lstStyle/>
          <a:p>
            <a:r>
              <a:rPr lang="en-US" dirty="0"/>
              <a:t>HHT 1-4 CAV</a:t>
            </a:r>
          </a:p>
        </p:txBody>
      </p:sp>
      <p:sp>
        <p:nvSpPr>
          <p:cNvPr id="14" name="TextBox 13"/>
          <p:cNvSpPr txBox="1"/>
          <p:nvPr/>
        </p:nvSpPr>
        <p:spPr>
          <a:xfrm>
            <a:off x="533400" y="5794177"/>
            <a:ext cx="8153400" cy="369332"/>
          </a:xfrm>
          <a:prstGeom prst="rect">
            <a:avLst/>
          </a:prstGeom>
          <a:solidFill>
            <a:srgbClr val="FFFF00"/>
          </a:solidFill>
        </p:spPr>
        <p:txBody>
          <a:bodyPr wrap="square" rtlCol="0">
            <a:spAutoFit/>
          </a:bodyPr>
          <a:lstStyle/>
          <a:p>
            <a:pPr algn="ctr"/>
            <a:r>
              <a:rPr lang="en-US" b="1" dirty="0"/>
              <a:t>Staff Duty is Only Maintaining a Locked Ammo Can (Contents Unknown)</a:t>
            </a:r>
          </a:p>
        </p:txBody>
      </p:sp>
      <p:sp>
        <p:nvSpPr>
          <p:cNvPr id="10"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2" name="Rectangle 2"/>
          <p:cNvSpPr txBox="1">
            <a:spLocks noChangeArrowheads="1"/>
          </p:cNvSpPr>
          <p:nvPr/>
        </p:nvSpPr>
        <p:spPr bwMode="auto">
          <a:xfrm>
            <a:off x="1269570" y="1312585"/>
            <a:ext cx="6477000" cy="6514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a:ln>
                  <a:noFill/>
                </a:ln>
                <a:effectLst/>
                <a:uLnTx/>
                <a:uFillTx/>
                <a:latin typeface="+mj-lt"/>
                <a:ea typeface="+mj-ea"/>
                <a:cs typeface="+mj-cs"/>
              </a:rPr>
              <a:t>DA Form 5513 At Staff Duty Desk</a:t>
            </a:r>
          </a:p>
        </p:txBody>
      </p:sp>
    </p:spTree>
    <p:extLst>
      <p:ext uri="{BB962C8B-B14F-4D97-AF65-F5344CB8AC3E}">
        <p14:creationId xmlns:p14="http://schemas.microsoft.com/office/powerpoint/2010/main" val="164843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2745428" y="2157122"/>
            <a:ext cx="4010025" cy="305858"/>
          </a:xfrm>
          <a:prstGeom prst="rect">
            <a:avLst/>
          </a:prstGeom>
        </p:spPr>
        <p:txBody>
          <a:bodyPr/>
          <a:lstStyle/>
          <a:p>
            <a:pPr eaLnBrk="1" hangingPunct="1"/>
            <a:r>
              <a:rPr lang="en-US" sz="1800" b="0" dirty="0"/>
              <a:t>Issuing Locked Key Box to Staff Duty</a:t>
            </a:r>
          </a:p>
        </p:txBody>
      </p:sp>
      <p:grpSp>
        <p:nvGrpSpPr>
          <p:cNvPr id="2" name="Group 4"/>
          <p:cNvGrpSpPr>
            <a:grpSpLocks/>
          </p:cNvGrpSpPr>
          <p:nvPr/>
        </p:nvGrpSpPr>
        <p:grpSpPr bwMode="auto">
          <a:xfrm>
            <a:off x="1876777" y="2937421"/>
            <a:ext cx="1018640" cy="1756094"/>
            <a:chOff x="4368" y="1152"/>
            <a:chExt cx="807" cy="1581"/>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807" cy="333"/>
            </a:xfrm>
            <a:prstGeom prst="rect">
              <a:avLst/>
            </a:prstGeom>
            <a:noFill/>
            <a:ln w="9525">
              <a:noFill/>
              <a:miter lim="800000"/>
              <a:headEnd/>
              <a:tailEnd/>
            </a:ln>
          </p:spPr>
          <p:txBody>
            <a:bodyPr wrap="none">
              <a:spAutoFit/>
            </a:bodyPr>
            <a:lstStyle/>
            <a:p>
              <a:r>
                <a:rPr lang="en-US" dirty="0"/>
                <a:t>Armorer</a:t>
              </a:r>
            </a:p>
          </p:txBody>
        </p:sp>
      </p:grpSp>
      <p:pic>
        <p:nvPicPr>
          <p:cNvPr id="1026" name="Picture 2" descr="Lazy_cartoon_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1016" y="3460177"/>
            <a:ext cx="1376817" cy="930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32766" y="3076326"/>
            <a:ext cx="1313316" cy="369332"/>
          </a:xfrm>
          <a:prstGeom prst="rect">
            <a:avLst/>
          </a:prstGeom>
          <a:noFill/>
        </p:spPr>
        <p:txBody>
          <a:bodyPr wrap="square" rtlCol="0">
            <a:spAutoFit/>
          </a:bodyPr>
          <a:lstStyle/>
          <a:p>
            <a:r>
              <a:rPr lang="en-US" dirty="0"/>
              <a:t>Staff Duty</a:t>
            </a:r>
          </a:p>
        </p:txBody>
      </p:sp>
      <p:grpSp>
        <p:nvGrpSpPr>
          <p:cNvPr id="33" name="Group 16"/>
          <p:cNvGrpSpPr>
            <a:grpSpLocks/>
          </p:cNvGrpSpPr>
          <p:nvPr/>
        </p:nvGrpSpPr>
        <p:grpSpPr bwMode="auto">
          <a:xfrm>
            <a:off x="2963312" y="4036678"/>
            <a:ext cx="802781" cy="520600"/>
            <a:chOff x="1344" y="2400"/>
            <a:chExt cx="899" cy="583"/>
          </a:xfrm>
        </p:grpSpPr>
        <p:pic>
          <p:nvPicPr>
            <p:cNvPr id="34" name="Picture 17" descr="22P0462"/>
            <p:cNvPicPr>
              <a:picLocks noChangeAspect="1" noChangeArrowheads="1"/>
            </p:cNvPicPr>
            <p:nvPr/>
          </p:nvPicPr>
          <p:blipFill>
            <a:blip r:embed="rId4" cstate="print"/>
            <a:srcRect/>
            <a:stretch>
              <a:fillRect/>
            </a:stretch>
          </p:blipFill>
          <p:spPr bwMode="auto">
            <a:xfrm>
              <a:off x="1344" y="2400"/>
              <a:ext cx="540" cy="396"/>
            </a:xfrm>
            <a:prstGeom prst="rect">
              <a:avLst/>
            </a:prstGeom>
            <a:noFill/>
            <a:ln w="9525">
              <a:noFill/>
              <a:miter lim="800000"/>
              <a:headEnd/>
              <a:tailEnd/>
            </a:ln>
          </p:spPr>
        </p:pic>
        <p:sp>
          <p:nvSpPr>
            <p:cNvPr id="35" name="Text Box 18"/>
            <p:cNvSpPr txBox="1">
              <a:spLocks noChangeArrowheads="1"/>
            </p:cNvSpPr>
            <p:nvPr/>
          </p:nvSpPr>
          <p:spPr bwMode="auto">
            <a:xfrm>
              <a:off x="1383" y="2783"/>
              <a:ext cx="860" cy="200"/>
            </a:xfrm>
            <a:prstGeom prst="rect">
              <a:avLst/>
            </a:prstGeom>
            <a:noFill/>
            <a:ln w="9525">
              <a:noFill/>
              <a:miter lim="800000"/>
              <a:headEnd/>
              <a:tailEnd/>
            </a:ln>
          </p:spPr>
          <p:txBody>
            <a:bodyPr wrap="none">
              <a:spAutoFit/>
            </a:bodyPr>
            <a:lstStyle/>
            <a:p>
              <a:r>
                <a:rPr lang="en-US" sz="563" b="1" dirty="0"/>
                <a:t>Primary Key Box</a:t>
              </a:r>
            </a:p>
          </p:txBody>
        </p:sp>
      </p:grpSp>
      <p:grpSp>
        <p:nvGrpSpPr>
          <p:cNvPr id="36" name="Group 13"/>
          <p:cNvGrpSpPr>
            <a:grpSpLocks/>
          </p:cNvGrpSpPr>
          <p:nvPr/>
        </p:nvGrpSpPr>
        <p:grpSpPr bwMode="auto">
          <a:xfrm>
            <a:off x="2879819" y="3043011"/>
            <a:ext cx="649190" cy="514350"/>
            <a:chOff x="1392" y="1728"/>
            <a:chExt cx="727" cy="576"/>
          </a:xfrm>
        </p:grpSpPr>
        <p:pic>
          <p:nvPicPr>
            <p:cNvPr id="37"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38" name="Text Box 15"/>
            <p:cNvSpPr txBox="1">
              <a:spLocks noChangeArrowheads="1"/>
            </p:cNvSpPr>
            <p:nvPr/>
          </p:nvSpPr>
          <p:spPr bwMode="auto">
            <a:xfrm>
              <a:off x="1392" y="2104"/>
              <a:ext cx="727" cy="200"/>
            </a:xfrm>
            <a:prstGeom prst="rect">
              <a:avLst/>
            </a:prstGeom>
            <a:noFill/>
            <a:ln w="9525">
              <a:noFill/>
              <a:miter lim="800000"/>
              <a:headEnd/>
              <a:tailEnd/>
            </a:ln>
          </p:spPr>
          <p:txBody>
            <a:bodyPr wrap="none">
              <a:spAutoFit/>
            </a:bodyPr>
            <a:lstStyle/>
            <a:p>
              <a:r>
                <a:rPr lang="en-US" sz="563" b="1"/>
                <a:t>Primary Keys</a:t>
              </a:r>
            </a:p>
          </p:txBody>
        </p:sp>
      </p:grpSp>
      <p:sp>
        <p:nvSpPr>
          <p:cNvPr id="15"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1425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2.77778E-6 0 L 0.00347 0.14676 " pathEditMode="relative" rAng="0" ptsTypes="AA">
                                      <p:cBhvr>
                                        <p:cTn id="23" dur="2000" fill="hold"/>
                                        <p:tgtEl>
                                          <p:spTgt spid="36"/>
                                        </p:tgtEl>
                                        <p:attrNameLst>
                                          <p:attrName>ppt_x</p:attrName>
                                          <p:attrName>ppt_y</p:attrName>
                                        </p:attrNameLst>
                                      </p:cBhvr>
                                      <p:rCtr x="174" y="733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94444E-6 -3.7037E-7 L 0.33403 -0.05185 " pathEditMode="relative" rAng="0" ptsTypes="AA">
                                      <p:cBhvr>
                                        <p:cTn id="27" dur="2000" fill="hold"/>
                                        <p:tgtEl>
                                          <p:spTgt spid="33"/>
                                        </p:tgtEl>
                                        <p:attrNameLst>
                                          <p:attrName>ppt_x</p:attrName>
                                          <p:attrName>ppt_y</p:attrName>
                                        </p:attrNameLst>
                                      </p:cBhvr>
                                      <p:rCtr x="16701" y="-2593"/>
                                    </p:animMotion>
                                  </p:childTnLst>
                                </p:cTn>
                              </p:par>
                              <p:par>
                                <p:cTn id="28" presetID="1" presetClass="exit" presetSubtype="0" fill="hold"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685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762000" y="1905000"/>
            <a:ext cx="7620000" cy="0"/>
          </a:xfrm>
          <a:prstGeom prst="line">
            <a:avLst/>
          </a:prstGeom>
          <a:noFill/>
          <a:ln w="28575">
            <a:solidFill>
              <a:schemeClr val="tx1"/>
            </a:solidFill>
            <a:round/>
            <a:headEnd/>
            <a:tailEnd/>
          </a:ln>
        </p:spPr>
        <p:txBody>
          <a:bodyPr/>
          <a:lstStyle/>
          <a:p>
            <a:endParaRPr lang="en-US"/>
          </a:p>
        </p:txBody>
      </p:sp>
      <p:grpSp>
        <p:nvGrpSpPr>
          <p:cNvPr id="2" name="Group 7"/>
          <p:cNvGrpSpPr>
            <a:grpSpLocks/>
          </p:cNvGrpSpPr>
          <p:nvPr/>
        </p:nvGrpSpPr>
        <p:grpSpPr bwMode="auto">
          <a:xfrm>
            <a:off x="990531" y="2767107"/>
            <a:ext cx="4403766" cy="558805"/>
            <a:chOff x="623" y="1743"/>
            <a:chExt cx="2775" cy="351"/>
          </a:xfrm>
        </p:grpSpPr>
        <p:sp>
          <p:nvSpPr>
            <p:cNvPr id="129043" name="Text Box 8"/>
            <p:cNvSpPr txBox="1">
              <a:spLocks noChangeArrowheads="1"/>
            </p:cNvSpPr>
            <p:nvPr/>
          </p:nvSpPr>
          <p:spPr bwMode="auto">
            <a:xfrm>
              <a:off x="623" y="1824"/>
              <a:ext cx="197" cy="232"/>
            </a:xfrm>
            <a:prstGeom prst="rect">
              <a:avLst/>
            </a:prstGeom>
            <a:noFill/>
            <a:ln w="9525">
              <a:noFill/>
              <a:miter lim="800000"/>
              <a:headEnd/>
              <a:tailEnd/>
            </a:ln>
          </p:spPr>
          <p:txBody>
            <a:bodyPr wrap="none">
              <a:spAutoFit/>
            </a:bodyPr>
            <a:lstStyle/>
            <a:p>
              <a:r>
                <a:rPr lang="en-US" dirty="0"/>
                <a:t>1</a:t>
              </a:r>
            </a:p>
          </p:txBody>
        </p:sp>
        <p:sp>
          <p:nvSpPr>
            <p:cNvPr id="129044" name="Text Box 9"/>
            <p:cNvSpPr txBox="1">
              <a:spLocks noChangeArrowheads="1"/>
            </p:cNvSpPr>
            <p:nvPr/>
          </p:nvSpPr>
          <p:spPr bwMode="auto">
            <a:xfrm>
              <a:off x="959" y="1806"/>
              <a:ext cx="405" cy="251"/>
            </a:xfrm>
            <a:prstGeom prst="rect">
              <a:avLst/>
            </a:prstGeom>
            <a:noFill/>
            <a:ln w="9525">
              <a:noFill/>
              <a:miter lim="800000"/>
              <a:headEnd/>
              <a:tailEnd/>
            </a:ln>
          </p:spPr>
          <p:txBody>
            <a:bodyPr wrap="none">
              <a:spAutoFit/>
            </a:bodyPr>
            <a:lstStyle/>
            <a:p>
              <a:r>
                <a:rPr lang="en-US" sz="1000" dirty="0"/>
                <a:t>0700</a:t>
              </a:r>
            </a:p>
            <a:p>
              <a:r>
                <a:rPr lang="en-US" sz="1000" dirty="0"/>
                <a:t>14 Jul 16</a:t>
              </a:r>
            </a:p>
          </p:txBody>
        </p:sp>
        <p:sp>
          <p:nvSpPr>
            <p:cNvPr id="129045" name="Text Box 10"/>
            <p:cNvSpPr txBox="1">
              <a:spLocks noChangeArrowheads="1"/>
            </p:cNvSpPr>
            <p:nvPr/>
          </p:nvSpPr>
          <p:spPr bwMode="auto">
            <a:xfrm>
              <a:off x="1508" y="1747"/>
              <a:ext cx="767" cy="174"/>
            </a:xfrm>
            <a:prstGeom prst="rect">
              <a:avLst/>
            </a:prstGeom>
            <a:noFill/>
            <a:ln w="9525">
              <a:noFill/>
              <a:miter lim="800000"/>
              <a:headEnd/>
              <a:tailEnd/>
            </a:ln>
          </p:spPr>
          <p:txBody>
            <a:bodyPr wrap="none">
              <a:spAutoFit/>
            </a:bodyPr>
            <a:lstStyle/>
            <a:p>
              <a:r>
                <a:rPr lang="en-US" sz="1200" dirty="0"/>
                <a:t>Staff Duty Print</a:t>
              </a:r>
            </a:p>
          </p:txBody>
        </p:sp>
        <p:sp>
          <p:nvSpPr>
            <p:cNvPr id="129046" name="Text Box 11"/>
            <p:cNvSpPr txBox="1">
              <a:spLocks noChangeArrowheads="1"/>
            </p:cNvSpPr>
            <p:nvPr/>
          </p:nvSpPr>
          <p:spPr bwMode="auto">
            <a:xfrm>
              <a:off x="1493" y="1930"/>
              <a:ext cx="863"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Staff Duty Sign</a:t>
              </a:r>
            </a:p>
          </p:txBody>
        </p:sp>
        <p:sp>
          <p:nvSpPr>
            <p:cNvPr id="129047" name="Text Box 12"/>
            <p:cNvSpPr txBox="1">
              <a:spLocks noChangeArrowheads="1"/>
            </p:cNvSpPr>
            <p:nvPr/>
          </p:nvSpPr>
          <p:spPr bwMode="auto">
            <a:xfrm>
              <a:off x="2607" y="1928"/>
              <a:ext cx="791"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43"/>
              <a:ext cx="692" cy="174"/>
            </a:xfrm>
            <a:prstGeom prst="rect">
              <a:avLst/>
            </a:prstGeom>
            <a:noFill/>
            <a:ln w="9525">
              <a:noFill/>
              <a:miter lim="800000"/>
              <a:headEnd/>
              <a:tailEnd/>
            </a:ln>
          </p:spPr>
          <p:txBody>
            <a:bodyPr wrap="none">
              <a:spAutoFit/>
            </a:bodyPr>
            <a:lstStyle/>
            <a:p>
              <a:r>
                <a:rPr lang="en-US" sz="1200" dirty="0"/>
                <a:t>Armorer Print</a:t>
              </a:r>
            </a:p>
          </p:txBody>
        </p:sp>
      </p:grpSp>
      <p:sp>
        <p:nvSpPr>
          <p:cNvPr id="13" name="Text Box 9"/>
          <p:cNvSpPr txBox="1">
            <a:spLocks noChangeArrowheads="1"/>
          </p:cNvSpPr>
          <p:nvPr/>
        </p:nvSpPr>
        <p:spPr bwMode="auto">
          <a:xfrm>
            <a:off x="5791200" y="2819400"/>
            <a:ext cx="643125" cy="400110"/>
          </a:xfrm>
          <a:prstGeom prst="rect">
            <a:avLst/>
          </a:prstGeom>
          <a:noFill/>
          <a:ln w="9525">
            <a:noFill/>
            <a:miter lim="800000"/>
            <a:headEnd/>
            <a:tailEnd/>
          </a:ln>
        </p:spPr>
        <p:txBody>
          <a:bodyPr wrap="none">
            <a:spAutoFit/>
          </a:bodyPr>
          <a:lstStyle/>
          <a:p>
            <a:r>
              <a:rPr lang="en-US" sz="1000" dirty="0"/>
              <a:t>1700</a:t>
            </a:r>
          </a:p>
          <a:p>
            <a:r>
              <a:rPr lang="en-US" sz="1000" dirty="0"/>
              <a:t>14 Jul 16</a:t>
            </a:r>
          </a:p>
        </p:txBody>
      </p:sp>
      <p:sp>
        <p:nvSpPr>
          <p:cNvPr id="14" name="Text Box 10"/>
          <p:cNvSpPr txBox="1">
            <a:spLocks noChangeArrowheads="1"/>
          </p:cNvSpPr>
          <p:nvPr/>
        </p:nvSpPr>
        <p:spPr bwMode="auto">
          <a:xfrm>
            <a:off x="6781800" y="2769327"/>
            <a:ext cx="1217449" cy="276999"/>
          </a:xfrm>
          <a:prstGeom prst="rect">
            <a:avLst/>
          </a:prstGeom>
          <a:noFill/>
          <a:ln w="9525">
            <a:noFill/>
            <a:miter lim="800000"/>
            <a:headEnd/>
            <a:tailEnd/>
          </a:ln>
        </p:spPr>
        <p:txBody>
          <a:bodyPr wrap="none">
            <a:spAutoFit/>
          </a:bodyPr>
          <a:lstStyle/>
          <a:p>
            <a:r>
              <a:rPr lang="en-US" sz="1200" dirty="0"/>
              <a:t>Staff Duty Print</a:t>
            </a:r>
          </a:p>
        </p:txBody>
      </p:sp>
      <p:sp>
        <p:nvSpPr>
          <p:cNvPr id="15" name="Text Box 11"/>
          <p:cNvSpPr txBox="1">
            <a:spLocks noChangeArrowheads="1"/>
          </p:cNvSpPr>
          <p:nvPr/>
        </p:nvSpPr>
        <p:spPr bwMode="auto">
          <a:xfrm>
            <a:off x="6781800" y="3019455"/>
            <a:ext cx="1343125" cy="307777"/>
          </a:xfrm>
          <a:prstGeom prst="rect">
            <a:avLst/>
          </a:prstGeom>
          <a:noFill/>
          <a:ln w="9525">
            <a:noFill/>
            <a:miter lim="800000"/>
            <a:headEnd/>
            <a:tailEnd/>
          </a:ln>
        </p:spPr>
        <p:txBody>
          <a:bodyPr wrap="none">
            <a:spAutoFit/>
          </a:bodyPr>
          <a:lstStyle/>
          <a:p>
            <a:r>
              <a:rPr lang="en-US" sz="1400" dirty="0">
                <a:latin typeface="Script MT Bold" panose="03040602040607080904" pitchFamily="66" charset="0"/>
              </a:rPr>
              <a:t>Staff Duty Sign</a:t>
            </a:r>
          </a:p>
        </p:txBody>
      </p:sp>
      <p:sp>
        <p:nvSpPr>
          <p:cNvPr id="16" name="TextBox 15"/>
          <p:cNvSpPr txBox="1"/>
          <p:nvPr/>
        </p:nvSpPr>
        <p:spPr>
          <a:xfrm>
            <a:off x="2622550" y="4267200"/>
            <a:ext cx="3911840" cy="400110"/>
          </a:xfrm>
          <a:prstGeom prst="rect">
            <a:avLst/>
          </a:prstGeom>
          <a:noFill/>
        </p:spPr>
        <p:txBody>
          <a:bodyPr wrap="none" rtlCol="0">
            <a:spAutoFit/>
          </a:bodyPr>
          <a:lstStyle/>
          <a:p>
            <a:r>
              <a:rPr lang="en-US" sz="2000" dirty="0"/>
              <a:t>Picking Up Keys From Staff Duty</a:t>
            </a:r>
          </a:p>
        </p:txBody>
      </p:sp>
      <p:sp>
        <p:nvSpPr>
          <p:cNvPr id="17" name="TextBox 16"/>
          <p:cNvSpPr txBox="1"/>
          <p:nvPr/>
        </p:nvSpPr>
        <p:spPr>
          <a:xfrm>
            <a:off x="2851150" y="4267200"/>
            <a:ext cx="3465244" cy="400110"/>
          </a:xfrm>
          <a:prstGeom prst="rect">
            <a:avLst/>
          </a:prstGeom>
          <a:noFill/>
        </p:spPr>
        <p:txBody>
          <a:bodyPr wrap="none" rtlCol="0">
            <a:spAutoFit/>
          </a:bodyPr>
          <a:lstStyle/>
          <a:p>
            <a:r>
              <a:rPr lang="en-US" sz="2000" dirty="0"/>
              <a:t>Returning Keys To Staff Duty</a:t>
            </a:r>
          </a:p>
        </p:txBody>
      </p:sp>
      <p:sp>
        <p:nvSpPr>
          <p:cNvPr id="19"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129026" name="Rectangle 2"/>
          <p:cNvSpPr>
            <a:spLocks noGrp="1" noChangeArrowheads="1"/>
          </p:cNvSpPr>
          <p:nvPr>
            <p:ph type="title" idx="4294967295"/>
          </p:nvPr>
        </p:nvSpPr>
        <p:spPr>
          <a:xfrm>
            <a:off x="1333639" y="1405700"/>
            <a:ext cx="6477000" cy="529461"/>
          </a:xfrm>
          <a:prstGeom prst="rect">
            <a:avLst/>
          </a:prstGeom>
        </p:spPr>
        <p:txBody>
          <a:bodyPr/>
          <a:lstStyle/>
          <a:p>
            <a:pPr eaLnBrk="1" hangingPunct="1"/>
            <a:r>
              <a:rPr lang="en-US" sz="2400" b="0" dirty="0"/>
              <a:t>Signing for Ammo Can</a:t>
            </a:r>
          </a:p>
        </p:txBody>
      </p:sp>
      <p:sp>
        <p:nvSpPr>
          <p:cNvPr id="3" name="Rectangle 2"/>
          <p:cNvSpPr/>
          <p:nvPr/>
        </p:nvSpPr>
        <p:spPr>
          <a:xfrm>
            <a:off x="1146845" y="4210571"/>
            <a:ext cx="7082755" cy="59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p:cNvSpPr txBox="1">
            <a:spLocks noChangeArrowheads="1"/>
          </p:cNvSpPr>
          <p:nvPr/>
        </p:nvSpPr>
        <p:spPr bwMode="auto">
          <a:xfrm>
            <a:off x="962508" y="4302881"/>
            <a:ext cx="8229600" cy="120009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Font typeface="Arial" charset="0"/>
              <a:buNone/>
            </a:pPr>
            <a:r>
              <a:rPr lang="en-US" sz="2400" kern="0" dirty="0"/>
              <a:t>Key to AA&amp;E “lock box” / “ammo can”</a:t>
            </a:r>
            <a:endParaRPr lang="en-US" sz="1800" kern="0" dirty="0"/>
          </a:p>
          <a:p>
            <a:pPr eaLnBrk="1" hangingPunct="1"/>
            <a:r>
              <a:rPr lang="en-US" sz="1800" kern="0" dirty="0"/>
              <a:t>May be “permanently” issued. Not required to turn in at EODD.</a:t>
            </a:r>
          </a:p>
          <a:p>
            <a:pPr eaLnBrk="1" hangingPunct="1"/>
            <a:r>
              <a:rPr lang="en-US" sz="1800" kern="0" dirty="0"/>
              <a:t>Is considered an Admin Key and issued by Admin Key Custodian.</a:t>
            </a:r>
          </a:p>
          <a:p>
            <a:pPr eaLnBrk="1" hangingPunct="1">
              <a:buFontTx/>
              <a:buNone/>
            </a:pPr>
            <a:endParaRPr lang="en-US" kern="0" dirty="0"/>
          </a:p>
          <a:p>
            <a:pPr eaLnBrk="1" hangingPunct="1">
              <a:buFontTx/>
              <a:buNone/>
            </a:pPr>
            <a:endParaRPr lang="en-US" kern="0" dirty="0"/>
          </a:p>
        </p:txBody>
      </p:sp>
    </p:spTree>
    <p:extLst>
      <p:ext uri="{BB962C8B-B14F-4D97-AF65-F5344CB8AC3E}">
        <p14:creationId xmlns:p14="http://schemas.microsoft.com/office/powerpoint/2010/main" val="233165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6" grpId="1"/>
      <p:bldP spid="16" grpId="2"/>
      <p:bldP spid="17" grpId="0"/>
      <p:bldP spid="3"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6" name="Rectangle 3"/>
          <p:cNvSpPr txBox="1">
            <a:spLocks noChangeArrowheads="1"/>
          </p:cNvSpPr>
          <p:nvPr/>
        </p:nvSpPr>
        <p:spPr bwMode="auto">
          <a:xfrm>
            <a:off x="381000" y="1524000"/>
            <a:ext cx="8229600" cy="449580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Font typeface="Arial" charset="0"/>
              <a:buNone/>
            </a:pPr>
            <a:r>
              <a:rPr lang="en-US" sz="2400" kern="0" dirty="0"/>
              <a:t>Authorized storage locations of AA&amp;E keys</a:t>
            </a:r>
          </a:p>
          <a:p>
            <a:pPr eaLnBrk="1" hangingPunct="1"/>
            <a:r>
              <a:rPr lang="en-US" sz="1800" dirty="0"/>
              <a:t>20 Gauge Steel Key box equipped with a low security padlock. Same as standard key box. Requires hasp addition for lock.</a:t>
            </a:r>
          </a:p>
          <a:p>
            <a:pPr lvl="1" eaLnBrk="1" hangingPunct="1"/>
            <a:r>
              <a:rPr lang="en-US" sz="1800" dirty="0"/>
              <a:t>Located in a room that is secured when unoccupied</a:t>
            </a:r>
          </a:p>
          <a:p>
            <a:pPr eaLnBrk="1" hangingPunct="1"/>
            <a:r>
              <a:rPr lang="en-US" sz="1800" dirty="0"/>
              <a:t>GSA Class 5 or Class 6 container with a built in 3 position changeable combination lock.  </a:t>
            </a:r>
          </a:p>
          <a:p>
            <a:pPr lvl="1" eaLnBrk="1" hangingPunct="1"/>
            <a:r>
              <a:rPr lang="en-US" sz="1800" dirty="0"/>
              <a:t>Container will not contain classified material </a:t>
            </a:r>
          </a:p>
          <a:p>
            <a:pPr lvl="1" eaLnBrk="1" hangingPunct="1"/>
            <a:r>
              <a:rPr lang="en-US" sz="1800" dirty="0"/>
              <a:t>If the container weighs less than 500 </a:t>
            </a:r>
            <a:r>
              <a:rPr lang="en-US" sz="1800" dirty="0" err="1"/>
              <a:t>lbs</a:t>
            </a:r>
            <a:r>
              <a:rPr lang="en-US" sz="1800" dirty="0"/>
              <a:t> it will be chained to the floor or building</a:t>
            </a:r>
          </a:p>
          <a:p>
            <a:pPr lvl="1" eaLnBrk="1" hangingPunct="1"/>
            <a:r>
              <a:rPr lang="en-US" sz="1800" dirty="0"/>
              <a:t>Typical storage of spare keys at S-2</a:t>
            </a:r>
          </a:p>
          <a:p>
            <a:pPr eaLnBrk="1" hangingPunct="1"/>
            <a:r>
              <a:rPr lang="en-US" sz="1800" dirty="0"/>
              <a:t>Keys stored in an ammo can (20 gauge steel) with low security padlock and</a:t>
            </a:r>
          </a:p>
          <a:p>
            <a:pPr lvl="1" eaLnBrk="1" hangingPunct="1"/>
            <a:r>
              <a:rPr lang="en-US" sz="1800" dirty="0"/>
              <a:t>Chained to an eyebolt in the floor at the staff duty / CQ desk </a:t>
            </a:r>
          </a:p>
          <a:p>
            <a:pPr lvl="1" eaLnBrk="1" hangingPunct="1"/>
            <a:r>
              <a:rPr lang="en-US" sz="1800" dirty="0"/>
              <a:t>or secured in safe</a:t>
            </a:r>
          </a:p>
          <a:p>
            <a:pPr eaLnBrk="1" hangingPunct="1"/>
            <a:endParaRPr lang="en-US" sz="1800" kern="0" dirty="0"/>
          </a:p>
          <a:p>
            <a:pPr eaLnBrk="1" hangingPunct="1">
              <a:buFontTx/>
              <a:buNone/>
            </a:pPr>
            <a:endParaRPr lang="en-US" kern="0" dirty="0"/>
          </a:p>
          <a:p>
            <a:pPr eaLnBrk="1" hangingPunct="1">
              <a:buFontTx/>
              <a:buNone/>
            </a:pPr>
            <a:endParaRPr lang="en-US" kern="0" dirty="0"/>
          </a:p>
        </p:txBody>
      </p:sp>
    </p:spTree>
    <p:extLst>
      <p:ext uri="{BB962C8B-B14F-4D97-AF65-F5344CB8AC3E}">
        <p14:creationId xmlns:p14="http://schemas.microsoft.com/office/powerpoint/2010/main" val="27615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66800" y="1219200"/>
            <a:ext cx="6629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i="0" u="none" strike="noStrike" kern="0" cap="none" spc="0" normalizeH="0" baseline="0" noProof="0" dirty="0">
              <a:ln>
                <a:noFill/>
              </a:ln>
              <a:effectLst/>
              <a:uLnTx/>
              <a:uFillTx/>
              <a:latin typeface="+mj-lt"/>
              <a:ea typeface="+mj-ea"/>
              <a:cs typeface="+mj-cs"/>
            </a:endParaRPr>
          </a:p>
        </p:txBody>
      </p:sp>
      <p:sp>
        <p:nvSpPr>
          <p:cNvPr id="3" name="TextBox 2"/>
          <p:cNvSpPr txBox="1"/>
          <p:nvPr/>
        </p:nvSpPr>
        <p:spPr>
          <a:xfrm>
            <a:off x="457200" y="1524000"/>
            <a:ext cx="8153400" cy="3785652"/>
          </a:xfrm>
          <a:prstGeom prst="rect">
            <a:avLst/>
          </a:prstGeom>
          <a:noFill/>
        </p:spPr>
        <p:txBody>
          <a:bodyPr wrap="square" rtlCol="0">
            <a:spAutoFit/>
          </a:bodyPr>
          <a:lstStyle/>
          <a:p>
            <a:r>
              <a:rPr lang="en-US" sz="2400" kern="0" dirty="0"/>
              <a:t>Case Study</a:t>
            </a:r>
            <a:endParaRPr lang="en-US" sz="2400" dirty="0"/>
          </a:p>
          <a:p>
            <a:pPr>
              <a:buFont typeface="Arial" pitchFamily="34" charset="0"/>
              <a:buChar char="•"/>
            </a:pPr>
            <a:r>
              <a:rPr lang="en-US" dirty="0"/>
              <a:t>Unit Rear-d Armorer With Access To Exterior Arms Vault</a:t>
            </a:r>
          </a:p>
          <a:p>
            <a:pPr>
              <a:buFont typeface="Arial" pitchFamily="34" charset="0"/>
              <a:buChar char="•"/>
            </a:pPr>
            <a:endParaRPr lang="en-US" dirty="0"/>
          </a:p>
          <a:p>
            <a:pPr>
              <a:buFont typeface="Arial" pitchFamily="34" charset="0"/>
              <a:buChar char="•"/>
            </a:pPr>
            <a:r>
              <a:rPr lang="en-US" dirty="0"/>
              <a:t>Brought </a:t>
            </a:r>
            <a:r>
              <a:rPr lang="en-US" dirty="0" err="1"/>
              <a:t>Aa&amp;e</a:t>
            </a:r>
            <a:r>
              <a:rPr lang="en-US" dirty="0"/>
              <a:t> Keys With Him To Lunch Off The Installation</a:t>
            </a:r>
          </a:p>
          <a:p>
            <a:pPr>
              <a:buFont typeface="Arial" pitchFamily="34" charset="0"/>
              <a:buChar char="•"/>
            </a:pPr>
            <a:endParaRPr lang="en-US" dirty="0"/>
          </a:p>
          <a:p>
            <a:pPr>
              <a:buFont typeface="Arial" pitchFamily="34" charset="0"/>
              <a:buChar char="•"/>
            </a:pPr>
            <a:r>
              <a:rPr lang="en-US" dirty="0"/>
              <a:t>Could Not Locate Keys After Lunch</a:t>
            </a:r>
          </a:p>
          <a:p>
            <a:pPr>
              <a:buFont typeface="Arial" pitchFamily="34" charset="0"/>
              <a:buChar char="•"/>
            </a:pPr>
            <a:endParaRPr lang="en-US" dirty="0"/>
          </a:p>
          <a:p>
            <a:pPr>
              <a:buFont typeface="Arial" pitchFamily="34" charset="0"/>
              <a:buChar char="•"/>
            </a:pPr>
            <a:r>
              <a:rPr lang="en-US" dirty="0"/>
              <a:t>Searched Car, Barracks Room, Subway Could Not Locate Keys</a:t>
            </a:r>
          </a:p>
          <a:p>
            <a:pPr>
              <a:buFont typeface="Arial" pitchFamily="34" charset="0"/>
              <a:buChar char="•"/>
            </a:pPr>
            <a:endParaRPr lang="en-US" dirty="0"/>
          </a:p>
          <a:p>
            <a:pPr>
              <a:buFont typeface="Arial" pitchFamily="34" charset="0"/>
              <a:buChar char="•"/>
            </a:pPr>
            <a:r>
              <a:rPr lang="en-US" dirty="0"/>
              <a:t>Retrieved Spare Set Of Keys From S2, Spare Keys Did Not Work.  They Were Never Shown Any “Love”</a:t>
            </a:r>
          </a:p>
          <a:p>
            <a:pPr>
              <a:buFont typeface="Arial" pitchFamily="34" charset="0"/>
              <a:buChar char="•"/>
            </a:pPr>
            <a:endParaRPr lang="en-US" dirty="0"/>
          </a:p>
          <a:p>
            <a:pPr>
              <a:buFont typeface="Arial" pitchFamily="34" charset="0"/>
              <a:buChar char="•"/>
            </a:pPr>
            <a:r>
              <a:rPr lang="en-US" dirty="0"/>
              <a:t>Called Pw To Gain Access To Vault.  Pw USED PLASMA CUTTER</a:t>
            </a:r>
          </a:p>
        </p:txBody>
      </p:sp>
      <p:sp>
        <p:nvSpPr>
          <p:cNvPr id="5"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39979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57200"/>
            <a:ext cx="8229600" cy="563562"/>
          </a:xfrm>
        </p:spPr>
        <p:txBody>
          <a:bodyPr/>
          <a:lstStyle/>
          <a:p>
            <a:pPr eaLnBrk="1" hangingPunct="1"/>
            <a:r>
              <a:rPr lang="en-US" b="1" dirty="0"/>
              <a:t>Fact or Fiction</a:t>
            </a:r>
          </a:p>
        </p:txBody>
      </p:sp>
      <p:sp>
        <p:nvSpPr>
          <p:cNvPr id="6147" name="Rectangle 3"/>
          <p:cNvSpPr>
            <a:spLocks noGrp="1" noChangeArrowheads="1"/>
          </p:cNvSpPr>
          <p:nvPr>
            <p:ph type="body" idx="1"/>
          </p:nvPr>
        </p:nvSpPr>
        <p:spPr bwMode="auto">
          <a:xfrm>
            <a:off x="457200" y="1600201"/>
            <a:ext cx="8229600" cy="411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sz="2000" dirty="0"/>
              <a:t>The serial number on the lock cannot be the same as the serial number on the key.</a:t>
            </a:r>
          </a:p>
          <a:p>
            <a:pPr eaLnBrk="1" hangingPunct="1">
              <a:lnSpc>
                <a:spcPct val="90000"/>
              </a:lnSpc>
            </a:pPr>
            <a:endParaRPr lang="en-US" sz="2400" dirty="0"/>
          </a:p>
          <a:p>
            <a:pPr algn="ctr" eaLnBrk="1" hangingPunct="1">
              <a:lnSpc>
                <a:spcPct val="90000"/>
              </a:lnSpc>
              <a:buFontTx/>
              <a:buNone/>
            </a:pPr>
            <a:r>
              <a:rPr lang="en-US" b="1" dirty="0">
                <a:solidFill>
                  <a:srgbClr val="FF0000"/>
                </a:solidFill>
              </a:rPr>
              <a:t>FICTION</a:t>
            </a:r>
          </a:p>
          <a:p>
            <a:pPr eaLnBrk="1" hangingPunct="1">
              <a:lnSpc>
                <a:spcPct val="90000"/>
              </a:lnSpc>
            </a:pPr>
            <a:endParaRPr lang="en-US" sz="4000" b="1" dirty="0"/>
          </a:p>
          <a:p>
            <a:pPr eaLnBrk="1" hangingPunct="1">
              <a:lnSpc>
                <a:spcPct val="90000"/>
              </a:lnSpc>
            </a:pPr>
            <a:r>
              <a:rPr lang="en-US" sz="2000" dirty="0"/>
              <a:t>AR 190- 51, app D and AR 190-11, para 3-8 n. state, </a:t>
            </a:r>
            <a:r>
              <a:rPr lang="en-US" sz="2000" i="1" dirty="0"/>
              <a:t>“Padlocks and keys which do not have a serial number will be given one. This number will be inscribed on the lock or key as appropriate.” </a:t>
            </a:r>
            <a:r>
              <a:rPr lang="en-US" sz="2000" dirty="0"/>
              <a:t>New Master locks have the same serial number on both the lock and key.</a:t>
            </a:r>
            <a:endParaRPr lang="en-US" sz="2000" i="1" dirty="0"/>
          </a:p>
        </p:txBody>
      </p:sp>
    </p:spTree>
    <p:extLst>
      <p:ext uri="{BB962C8B-B14F-4D97-AF65-F5344CB8AC3E}">
        <p14:creationId xmlns:p14="http://schemas.microsoft.com/office/powerpoint/2010/main" val="41841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264" y="1905000"/>
            <a:ext cx="8573656" cy="3600986"/>
          </a:xfrm>
          <a:prstGeom prst="rect">
            <a:avLst/>
          </a:prstGeom>
          <a:noFill/>
        </p:spPr>
        <p:txBody>
          <a:bodyPr wrap="square" rtlCol="0">
            <a:spAutoFit/>
          </a:bodyPr>
          <a:lstStyle/>
          <a:p>
            <a:r>
              <a:rPr lang="en-US" sz="2400" dirty="0"/>
              <a:t>Cost Break Down:</a:t>
            </a:r>
          </a:p>
          <a:p>
            <a:pPr>
              <a:buFont typeface="Arial" pitchFamily="34" charset="0"/>
              <a:buChar char="•"/>
            </a:pPr>
            <a:r>
              <a:rPr lang="en-US" sz="2000" dirty="0"/>
              <a:t>$2500 To Cut High Security Hasp And Padlock Off Vault Door  And Have Door Recertified</a:t>
            </a:r>
          </a:p>
          <a:p>
            <a:endParaRPr lang="en-US" sz="2000" dirty="0"/>
          </a:p>
          <a:p>
            <a:pPr>
              <a:buFont typeface="Arial" pitchFamily="34" charset="0"/>
              <a:buChar char="•"/>
            </a:pPr>
            <a:r>
              <a:rPr lang="en-US" sz="2000" dirty="0"/>
              <a:t>$700 For High Security Padlock</a:t>
            </a:r>
          </a:p>
          <a:p>
            <a:endParaRPr lang="en-US" sz="2000" dirty="0"/>
          </a:p>
          <a:p>
            <a:pPr>
              <a:buFont typeface="Arial" pitchFamily="34" charset="0"/>
              <a:buChar char="•"/>
            </a:pPr>
            <a:r>
              <a:rPr lang="en-US" sz="2000" dirty="0"/>
              <a:t>35 Low Security Padlocks At $8 Each -- $360</a:t>
            </a:r>
          </a:p>
          <a:p>
            <a:endParaRPr lang="en-US" sz="2000" dirty="0"/>
          </a:p>
          <a:p>
            <a:pPr>
              <a:buFont typeface="Arial" pitchFamily="34" charset="0"/>
              <a:buChar char="•"/>
            </a:pPr>
            <a:r>
              <a:rPr lang="en-US" sz="2000" dirty="0"/>
              <a:t>Total Cost:  $3,560</a:t>
            </a:r>
          </a:p>
          <a:p>
            <a:pPr>
              <a:buFont typeface="Arial" pitchFamily="34" charset="0"/>
              <a:buChar char="•"/>
            </a:pPr>
            <a:endParaRPr lang="en-US" sz="2000" dirty="0"/>
          </a:p>
          <a:p>
            <a:pPr>
              <a:buFont typeface="Arial" pitchFamily="34" charset="0"/>
              <a:buChar char="•"/>
            </a:pPr>
            <a:r>
              <a:rPr lang="en-US" sz="2000" dirty="0"/>
              <a:t>Cost Of A Good AA&amp;E Key Control Program: </a:t>
            </a:r>
            <a:r>
              <a:rPr lang="en-US" sz="2400" dirty="0"/>
              <a:t>Priceless!!!!</a:t>
            </a:r>
          </a:p>
        </p:txBody>
      </p:sp>
      <p:pic>
        <p:nvPicPr>
          <p:cNvPr id="740354" name="Picture 2" descr="http://sendmetocollege.com/wp-content/uploads/2009/10/flying_money.jpg"/>
          <p:cNvPicPr>
            <a:picLocks noChangeAspect="1" noChangeArrowheads="1"/>
          </p:cNvPicPr>
          <p:nvPr/>
        </p:nvPicPr>
        <p:blipFill>
          <a:blip r:embed="rId2" cstate="print"/>
          <a:srcRect/>
          <a:stretch>
            <a:fillRect/>
          </a:stretch>
        </p:blipFill>
        <p:spPr bwMode="auto">
          <a:xfrm>
            <a:off x="6781800" y="2825789"/>
            <a:ext cx="2228850" cy="2678017"/>
          </a:xfrm>
          <a:prstGeom prst="rect">
            <a:avLst/>
          </a:prstGeom>
          <a:noFill/>
        </p:spPr>
      </p:pic>
      <p:sp>
        <p:nvSpPr>
          <p:cNvPr id="6"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17740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0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971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a:ln>
                  <a:noFill/>
                </a:ln>
                <a:effectLst/>
                <a:uLnTx/>
                <a:uFillTx/>
                <a:latin typeface="+mj-lt"/>
                <a:ea typeface="+mj-ea"/>
                <a:cs typeface="+mj-cs"/>
              </a:rPr>
              <a:t>Hands On Key Control Practical Exercise</a:t>
            </a:r>
            <a:r>
              <a:rPr kumimoji="0" lang="en-US" sz="2800" i="0" u="none" strike="noStrike" kern="0" cap="none" spc="0" normalizeH="0" noProof="0" dirty="0">
                <a:ln>
                  <a:noFill/>
                </a:ln>
                <a:effectLst/>
                <a:uLnTx/>
                <a:uFillTx/>
                <a:latin typeface="+mj-lt"/>
                <a:ea typeface="+mj-ea"/>
                <a:cs typeface="+mj-cs"/>
              </a:rPr>
              <a:t>.</a:t>
            </a:r>
            <a:endParaRPr kumimoji="0" lang="en-US" sz="2800" i="0" u="none" strike="noStrike" kern="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622826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12573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a:ln>
                  <a:noFill/>
                </a:ln>
                <a:effectLst/>
                <a:uLnTx/>
                <a:uFillTx/>
                <a:latin typeface="+mj-lt"/>
                <a:ea typeface="+mj-ea"/>
                <a:cs typeface="+mj-cs"/>
              </a:rPr>
              <a:t>Practical Exercise # 1</a:t>
            </a:r>
          </a:p>
        </p:txBody>
      </p:sp>
      <p:sp>
        <p:nvSpPr>
          <p:cNvPr id="3" name="Rectangle 2"/>
          <p:cNvSpPr txBox="1">
            <a:spLocks noChangeArrowheads="1"/>
          </p:cNvSpPr>
          <p:nvPr/>
        </p:nvSpPr>
        <p:spPr bwMode="auto">
          <a:xfrm>
            <a:off x="478971" y="1676400"/>
            <a:ext cx="8686800" cy="452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i="0" u="none" strike="noStrike" kern="0" cap="none" spc="0" normalizeH="0" baseline="0" noProof="0" dirty="0">
                <a:ln>
                  <a:noFill/>
                </a:ln>
                <a:effectLst/>
                <a:uLnTx/>
                <a:uFillTx/>
                <a:latin typeface="+mj-lt"/>
                <a:ea typeface="+mj-ea"/>
                <a:cs typeface="+mj-cs"/>
              </a:rPr>
              <a:t>SFC Roy Jones Is The AA&amp;E Key Custodian</a:t>
            </a:r>
            <a:r>
              <a:rPr kumimoji="0" lang="en-US" sz="2000" i="0" u="none" strike="noStrike" kern="0" cap="none" spc="0" normalizeH="0" noProof="0" dirty="0">
                <a:ln>
                  <a:noFill/>
                </a:ln>
                <a:effectLst/>
                <a:uLnTx/>
                <a:uFillTx/>
                <a:latin typeface="+mj-lt"/>
                <a:ea typeface="+mj-ea"/>
                <a:cs typeface="+mj-cs"/>
              </a:rPr>
              <a:t> For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i="0" u="none" strike="noStrike" kern="0" cap="none" spc="0" normalizeH="0" noProof="0" dirty="0">
                <a:ln>
                  <a:noFill/>
                </a:ln>
                <a:effectLst/>
                <a:uLnTx/>
                <a:uFillTx/>
                <a:latin typeface="+mj-lt"/>
                <a:ea typeface="+mj-ea"/>
                <a:cs typeface="+mj-cs"/>
              </a:rPr>
              <a:t>B </a:t>
            </a:r>
            <a:r>
              <a:rPr kumimoji="0" lang="en-US" sz="2000" i="0" u="none" strike="noStrike" kern="0" cap="none" spc="0" normalizeH="0" noProof="0" dirty="0" err="1">
                <a:ln>
                  <a:noFill/>
                </a:ln>
                <a:effectLst/>
                <a:uLnTx/>
                <a:uFillTx/>
                <a:latin typeface="+mj-lt"/>
                <a:ea typeface="+mj-ea"/>
                <a:cs typeface="+mj-cs"/>
              </a:rPr>
              <a:t>Btry</a:t>
            </a:r>
            <a:r>
              <a:rPr kumimoji="0" lang="en-US" sz="2000" i="0" u="none" strike="noStrike" kern="0" cap="none" spc="0" normalizeH="0" noProof="0" dirty="0">
                <a:ln>
                  <a:noFill/>
                </a:ln>
                <a:effectLst/>
                <a:uLnTx/>
                <a:uFillTx/>
                <a:latin typeface="+mj-lt"/>
                <a:ea typeface="+mj-ea"/>
                <a:cs typeface="+mj-cs"/>
              </a:rPr>
              <a:t> 1-12 FA</a:t>
            </a:r>
          </a:p>
          <a:p>
            <a:pPr marL="0" marR="0" lvl="0" indent="0" defTabSz="914400" rtl="0" eaLnBrk="1" fontAlgn="base" latinLnBrk="0" hangingPunct="1">
              <a:lnSpc>
                <a:spcPct val="100000"/>
              </a:lnSpc>
              <a:spcBef>
                <a:spcPct val="0"/>
              </a:spcBef>
              <a:spcAft>
                <a:spcPct val="0"/>
              </a:spcAft>
              <a:buClrTx/>
              <a:buSzTx/>
              <a:buFontTx/>
              <a:buNone/>
              <a:tabLst/>
              <a:defRPr/>
            </a:pPr>
            <a:r>
              <a:rPr lang="en-US" sz="2000" kern="0" dirty="0">
                <a:latin typeface="+mj-lt"/>
                <a:ea typeface="+mj-ea"/>
                <a:cs typeface="+mj-cs"/>
              </a:rPr>
              <a:t>The Following Keys Are Used In The Arms Room:</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i="0" u="none" strike="noStrike" kern="0" cap="none" spc="0" normalizeH="0" noProof="0" dirty="0">
                <a:ln>
                  <a:noFill/>
                </a:ln>
                <a:effectLst/>
                <a:uLnTx/>
                <a:uFillTx/>
                <a:latin typeface="+mj-lt"/>
                <a:ea typeface="+mj-ea"/>
                <a:cs typeface="+mj-cs"/>
              </a:rPr>
              <a:t>23456 -  High Security Padlock</a:t>
            </a:r>
          </a:p>
          <a:p>
            <a:pPr marL="0" marR="0" lvl="0" indent="0" defTabSz="914400" rtl="0" eaLnBrk="1" fontAlgn="base" latinLnBrk="0" hangingPunct="1">
              <a:lnSpc>
                <a:spcPct val="100000"/>
              </a:lnSpc>
              <a:spcBef>
                <a:spcPct val="0"/>
              </a:spcBef>
              <a:spcAft>
                <a:spcPct val="0"/>
              </a:spcAft>
              <a:buClrTx/>
              <a:buSzTx/>
              <a:buFontTx/>
              <a:buNone/>
              <a:tabLst/>
              <a:defRPr/>
            </a:pPr>
            <a:r>
              <a:rPr lang="en-US" sz="2000" kern="0" dirty="0">
                <a:latin typeface="+mj-lt"/>
                <a:ea typeface="+mj-ea"/>
                <a:cs typeface="+mj-cs"/>
              </a:rPr>
              <a:t>2322H -  Inner Door</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i="0" u="none" strike="noStrike" kern="0" cap="none" spc="0" normalizeH="0" noProof="0" dirty="0">
                <a:ln>
                  <a:noFill/>
                </a:ln>
                <a:effectLst/>
                <a:uLnTx/>
                <a:uFillTx/>
                <a:latin typeface="+mj-lt"/>
                <a:ea typeface="+mj-ea"/>
                <a:cs typeface="+mj-cs"/>
              </a:rPr>
              <a:t>5443B  -  M16 Rack 1</a:t>
            </a:r>
          </a:p>
          <a:p>
            <a:pPr marL="0" marR="0" lvl="0" indent="0" defTabSz="914400" rtl="0" eaLnBrk="1" fontAlgn="base" latinLnBrk="0" hangingPunct="1">
              <a:lnSpc>
                <a:spcPct val="100000"/>
              </a:lnSpc>
              <a:spcBef>
                <a:spcPct val="0"/>
              </a:spcBef>
              <a:spcAft>
                <a:spcPct val="0"/>
              </a:spcAft>
              <a:buClrTx/>
              <a:buSzTx/>
              <a:buFontTx/>
              <a:buNone/>
              <a:tabLst/>
              <a:defRPr/>
            </a:pPr>
            <a:r>
              <a:rPr lang="en-US" sz="2000" kern="0" dirty="0">
                <a:latin typeface="+mj-lt"/>
                <a:ea typeface="+mj-ea"/>
                <a:cs typeface="+mj-cs"/>
              </a:rPr>
              <a:t>2722H  -  M16 Rack 2</a:t>
            </a:r>
          </a:p>
          <a:p>
            <a:pPr marL="0" marR="0" lvl="0" indent="0" defTabSz="914400" rtl="0" eaLnBrk="1" fontAlgn="base" latinLnBrk="0" hangingPunct="1">
              <a:lnSpc>
                <a:spcPct val="100000"/>
              </a:lnSpc>
              <a:spcBef>
                <a:spcPct val="0"/>
              </a:spcBef>
              <a:spcAft>
                <a:spcPct val="0"/>
              </a:spcAft>
              <a:buClrTx/>
              <a:buSzTx/>
              <a:buFontTx/>
              <a:buNone/>
              <a:tabLst/>
              <a:defRPr/>
            </a:pPr>
            <a:r>
              <a:rPr lang="en-US" sz="2000" kern="0" dirty="0">
                <a:latin typeface="+mj-lt"/>
                <a:ea typeface="+mj-ea"/>
                <a:cs typeface="+mj-cs"/>
              </a:rPr>
              <a:t>6788B  -  M9 Rack 1</a:t>
            </a:r>
          </a:p>
          <a:p>
            <a:pPr marL="0" marR="0" lvl="0" indent="0" defTabSz="914400" rtl="0" eaLnBrk="1" fontAlgn="base" latinLnBrk="0" hangingPunct="1">
              <a:lnSpc>
                <a:spcPct val="100000"/>
              </a:lnSpc>
              <a:spcBef>
                <a:spcPct val="0"/>
              </a:spcBef>
              <a:spcAft>
                <a:spcPct val="0"/>
              </a:spcAft>
              <a:buClrTx/>
              <a:buSzTx/>
              <a:buFontTx/>
              <a:buNone/>
              <a:tabLst/>
              <a:defRPr/>
            </a:pPr>
            <a:r>
              <a:rPr lang="en-US" sz="2000" kern="0" dirty="0">
                <a:latin typeface="+mj-lt"/>
                <a:ea typeface="+mj-ea"/>
                <a:cs typeface="+mj-cs"/>
              </a:rPr>
              <a:t>6777G  -  M9 Rack 2</a:t>
            </a:r>
          </a:p>
          <a:p>
            <a:pPr marL="0" marR="0" lvl="0" indent="0" defTabSz="914400" rtl="0" eaLnBrk="1" fontAlgn="base" latinLnBrk="0" hangingPunct="1">
              <a:lnSpc>
                <a:spcPct val="100000"/>
              </a:lnSpc>
              <a:spcBef>
                <a:spcPct val="0"/>
              </a:spcBef>
              <a:spcAft>
                <a:spcPct val="0"/>
              </a:spcAft>
              <a:buClrTx/>
              <a:buSzTx/>
              <a:buFontTx/>
              <a:buNone/>
              <a:tabLst/>
              <a:defRPr/>
            </a:pPr>
            <a:r>
              <a:rPr lang="en-US" sz="2000" kern="0" dirty="0">
                <a:latin typeface="+mj-lt"/>
                <a:ea typeface="+mj-ea"/>
                <a:cs typeface="+mj-cs"/>
              </a:rPr>
              <a:t>1233G  -  POF Locker</a:t>
            </a:r>
          </a:p>
          <a:p>
            <a:pPr marL="0" marR="0" lvl="0" indent="0" defTabSz="914400" rtl="0" eaLnBrk="1" fontAlgn="base" latinLnBrk="0" hangingPunct="1">
              <a:lnSpc>
                <a:spcPct val="100000"/>
              </a:lnSpc>
              <a:spcBef>
                <a:spcPct val="0"/>
              </a:spcBef>
              <a:spcAft>
                <a:spcPct val="0"/>
              </a:spcAft>
              <a:buClrTx/>
              <a:buSzTx/>
              <a:buFontTx/>
              <a:buNone/>
              <a:tabLst/>
              <a:defRPr/>
            </a:pPr>
            <a:r>
              <a:rPr lang="en-US" sz="2000" kern="0" dirty="0">
                <a:latin typeface="+mj-lt"/>
                <a:ea typeface="+mj-ea"/>
                <a:cs typeface="+mj-cs"/>
              </a:rPr>
              <a:t>2233P  -  Ammo Can Lock</a:t>
            </a:r>
          </a:p>
          <a:p>
            <a:pPr marL="0" marR="0" lvl="0" indent="0" defTabSz="914400" rtl="0" eaLnBrk="1" fontAlgn="base" latinLnBrk="0" hangingPunct="1">
              <a:lnSpc>
                <a:spcPct val="100000"/>
              </a:lnSpc>
              <a:spcBef>
                <a:spcPct val="0"/>
              </a:spcBef>
              <a:spcAft>
                <a:spcPct val="0"/>
              </a:spcAft>
              <a:buClrTx/>
              <a:buSzTx/>
              <a:buFontTx/>
              <a:buNone/>
              <a:tabLst/>
              <a:defRPr/>
            </a:pPr>
            <a:r>
              <a:rPr lang="en-US" sz="2000" kern="0" dirty="0">
                <a:latin typeface="+mj-lt"/>
                <a:ea typeface="+mj-ea"/>
                <a:cs typeface="+mj-cs"/>
              </a:rPr>
              <a:t>Seal #12388</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noProof="0" dirty="0">
              <a:ln>
                <a:noFill/>
              </a:ln>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effectLst/>
              <a:uLnTx/>
              <a:uFillTx/>
              <a:latin typeface="+mj-lt"/>
              <a:ea typeface="+mj-ea"/>
              <a:cs typeface="+mj-cs"/>
            </a:endParaRPr>
          </a:p>
        </p:txBody>
      </p:sp>
      <p:sp>
        <p:nvSpPr>
          <p:cNvPr id="4" name="Rectangle 2"/>
          <p:cNvSpPr txBox="1">
            <a:spLocks noChangeArrowheads="1"/>
          </p:cNvSpPr>
          <p:nvPr/>
        </p:nvSpPr>
        <p:spPr bwMode="auto">
          <a:xfrm>
            <a:off x="4267200" y="2819400"/>
            <a:ext cx="4114800" cy="990600"/>
          </a:xfrm>
          <a:prstGeom prst="rect">
            <a:avLst/>
          </a:prstGeom>
          <a:solidFill>
            <a:srgbClr val="FFFF00">
              <a:alpha val="80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0" cap="none" spc="0" normalizeH="0" baseline="0" noProof="0" dirty="0">
                <a:ln>
                  <a:noFill/>
                </a:ln>
                <a:effectLst/>
                <a:uLnTx/>
                <a:uFillTx/>
                <a:latin typeface="+mj-lt"/>
                <a:ea typeface="+mj-ea"/>
                <a:cs typeface="+mj-cs"/>
              </a:rPr>
              <a:t>*You are the Primary Armorer</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kern="0" dirty="0">
                <a:latin typeface="+mj-lt"/>
                <a:ea typeface="+mj-ea"/>
                <a:cs typeface="+mj-cs"/>
              </a:rPr>
              <a:t>  *SGT Ricky Steamboat is the S2</a:t>
            </a:r>
            <a:endParaRPr kumimoji="0" lang="en-US" sz="2000" i="0" u="none" strike="noStrike" kern="0" cap="none" spc="0" normalizeH="0" baseline="0" noProof="0" dirty="0">
              <a:ln>
                <a:noFill/>
              </a:ln>
              <a:effectLst/>
              <a:uLnTx/>
              <a:uFillTx/>
              <a:latin typeface="+mj-lt"/>
              <a:ea typeface="+mj-ea"/>
              <a:cs typeface="+mj-cs"/>
            </a:endParaRPr>
          </a:p>
        </p:txBody>
      </p:sp>
      <p:sp>
        <p:nvSpPr>
          <p:cNvPr id="6"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413284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cstate="print"/>
          <a:srcRect l="11426" t="17297" r="30342" b="27568"/>
          <a:stretch>
            <a:fillRect/>
          </a:stretch>
        </p:blipFill>
        <p:spPr bwMode="auto">
          <a:xfrm>
            <a:off x="990600" y="1371600"/>
            <a:ext cx="7086600" cy="5204624"/>
          </a:xfrm>
          <a:prstGeom prst="rect">
            <a:avLst/>
          </a:prstGeom>
          <a:noFill/>
          <a:ln w="9525">
            <a:noFill/>
            <a:miter lim="800000"/>
            <a:headEnd/>
            <a:tailEnd/>
          </a:ln>
        </p:spPr>
      </p:pic>
      <p:sp>
        <p:nvSpPr>
          <p:cNvPr id="4" name="TextBox 3"/>
          <p:cNvSpPr txBox="1"/>
          <p:nvPr/>
        </p:nvSpPr>
        <p:spPr>
          <a:xfrm>
            <a:off x="2423886" y="2253342"/>
            <a:ext cx="1685141" cy="369332"/>
          </a:xfrm>
          <a:prstGeom prst="rect">
            <a:avLst/>
          </a:prstGeom>
          <a:noFill/>
        </p:spPr>
        <p:txBody>
          <a:bodyPr wrap="none" rtlCol="0">
            <a:spAutoFit/>
          </a:bodyPr>
          <a:lstStyle/>
          <a:p>
            <a:r>
              <a:rPr lang="en-US" dirty="0"/>
              <a:t>B </a:t>
            </a:r>
            <a:r>
              <a:rPr lang="en-US" dirty="0" err="1"/>
              <a:t>Btry</a:t>
            </a:r>
            <a:r>
              <a:rPr lang="en-US" dirty="0"/>
              <a:t> 1-12 FA</a:t>
            </a:r>
          </a:p>
        </p:txBody>
      </p:sp>
      <p:sp>
        <p:nvSpPr>
          <p:cNvPr id="5" name="TextBox 4"/>
          <p:cNvSpPr txBox="1"/>
          <p:nvPr/>
        </p:nvSpPr>
        <p:spPr>
          <a:xfrm>
            <a:off x="1447800" y="3124200"/>
            <a:ext cx="1685077" cy="461665"/>
          </a:xfrm>
          <a:prstGeom prst="rect">
            <a:avLst/>
          </a:prstGeom>
          <a:noFill/>
        </p:spPr>
        <p:txBody>
          <a:bodyPr wrap="none" rtlCol="0">
            <a:spAutoFit/>
          </a:bodyPr>
          <a:lstStyle/>
          <a:p>
            <a:r>
              <a:rPr lang="en-US" sz="1200" dirty="0"/>
              <a:t>23456 (3)</a:t>
            </a:r>
          </a:p>
          <a:p>
            <a:r>
              <a:rPr lang="en-US" sz="1200" dirty="0"/>
              <a:t>High Security Padlock</a:t>
            </a:r>
          </a:p>
        </p:txBody>
      </p:sp>
      <p:sp>
        <p:nvSpPr>
          <p:cNvPr id="6" name="TextBox 5"/>
          <p:cNvSpPr txBox="1"/>
          <p:nvPr/>
        </p:nvSpPr>
        <p:spPr>
          <a:xfrm>
            <a:off x="1447800" y="3505200"/>
            <a:ext cx="1763624" cy="461665"/>
          </a:xfrm>
          <a:prstGeom prst="rect">
            <a:avLst/>
          </a:prstGeom>
          <a:noFill/>
        </p:spPr>
        <p:txBody>
          <a:bodyPr wrap="none" rtlCol="0">
            <a:spAutoFit/>
          </a:bodyPr>
          <a:lstStyle/>
          <a:p>
            <a:r>
              <a:rPr lang="en-US" sz="1200" dirty="0"/>
              <a:t>2322 H(2)</a:t>
            </a:r>
          </a:p>
          <a:p>
            <a:r>
              <a:rPr lang="en-US" sz="1200" dirty="0"/>
              <a:t>Arms Room Inner Door</a:t>
            </a:r>
          </a:p>
        </p:txBody>
      </p:sp>
      <p:sp>
        <p:nvSpPr>
          <p:cNvPr id="7" name="TextBox 6"/>
          <p:cNvSpPr txBox="1"/>
          <p:nvPr/>
        </p:nvSpPr>
        <p:spPr>
          <a:xfrm>
            <a:off x="1447800" y="3962400"/>
            <a:ext cx="1003801" cy="461665"/>
          </a:xfrm>
          <a:prstGeom prst="rect">
            <a:avLst/>
          </a:prstGeom>
          <a:noFill/>
        </p:spPr>
        <p:txBody>
          <a:bodyPr wrap="none" rtlCol="0">
            <a:spAutoFit/>
          </a:bodyPr>
          <a:lstStyle/>
          <a:p>
            <a:r>
              <a:rPr lang="en-US" sz="1200" dirty="0"/>
              <a:t>5443B (2)</a:t>
            </a:r>
          </a:p>
          <a:p>
            <a:r>
              <a:rPr lang="en-US" sz="1200" dirty="0"/>
              <a:t>M16 Rack 1</a:t>
            </a:r>
          </a:p>
        </p:txBody>
      </p:sp>
      <p:sp>
        <p:nvSpPr>
          <p:cNvPr id="8" name="TextBox 7"/>
          <p:cNvSpPr txBox="1"/>
          <p:nvPr/>
        </p:nvSpPr>
        <p:spPr>
          <a:xfrm>
            <a:off x="1447800" y="4415135"/>
            <a:ext cx="1003801" cy="461665"/>
          </a:xfrm>
          <a:prstGeom prst="rect">
            <a:avLst/>
          </a:prstGeom>
          <a:noFill/>
        </p:spPr>
        <p:txBody>
          <a:bodyPr wrap="none" rtlCol="0">
            <a:spAutoFit/>
          </a:bodyPr>
          <a:lstStyle/>
          <a:p>
            <a:r>
              <a:rPr lang="en-US" sz="1200" dirty="0"/>
              <a:t>2722H (2)</a:t>
            </a:r>
          </a:p>
          <a:p>
            <a:r>
              <a:rPr lang="en-US" sz="1200" dirty="0"/>
              <a:t>M16 Rack 2</a:t>
            </a:r>
          </a:p>
        </p:txBody>
      </p:sp>
      <p:sp>
        <p:nvSpPr>
          <p:cNvPr id="9" name="TextBox 8"/>
          <p:cNvSpPr txBox="1"/>
          <p:nvPr/>
        </p:nvSpPr>
        <p:spPr>
          <a:xfrm>
            <a:off x="1447800" y="4800600"/>
            <a:ext cx="918841" cy="461665"/>
          </a:xfrm>
          <a:prstGeom prst="rect">
            <a:avLst/>
          </a:prstGeom>
          <a:noFill/>
        </p:spPr>
        <p:txBody>
          <a:bodyPr wrap="none" rtlCol="0">
            <a:spAutoFit/>
          </a:bodyPr>
          <a:lstStyle/>
          <a:p>
            <a:r>
              <a:rPr lang="en-US" sz="1200" dirty="0"/>
              <a:t>6788B (2)</a:t>
            </a:r>
          </a:p>
          <a:p>
            <a:r>
              <a:rPr lang="en-US" sz="1200" dirty="0"/>
              <a:t>M9 Rack 1</a:t>
            </a:r>
          </a:p>
        </p:txBody>
      </p:sp>
      <p:sp>
        <p:nvSpPr>
          <p:cNvPr id="10" name="TextBox 9"/>
          <p:cNvSpPr txBox="1"/>
          <p:nvPr/>
        </p:nvSpPr>
        <p:spPr>
          <a:xfrm>
            <a:off x="1447800" y="5257800"/>
            <a:ext cx="918841" cy="461665"/>
          </a:xfrm>
          <a:prstGeom prst="rect">
            <a:avLst/>
          </a:prstGeom>
          <a:noFill/>
        </p:spPr>
        <p:txBody>
          <a:bodyPr wrap="none" rtlCol="0">
            <a:spAutoFit/>
          </a:bodyPr>
          <a:lstStyle/>
          <a:p>
            <a:r>
              <a:rPr lang="en-US" sz="1200" dirty="0"/>
              <a:t>6777G (2)</a:t>
            </a:r>
          </a:p>
          <a:p>
            <a:r>
              <a:rPr lang="en-US" sz="1200" dirty="0"/>
              <a:t>M9 Rack 2</a:t>
            </a:r>
          </a:p>
        </p:txBody>
      </p:sp>
      <p:sp>
        <p:nvSpPr>
          <p:cNvPr id="11" name="TextBox 10"/>
          <p:cNvSpPr txBox="1"/>
          <p:nvPr/>
        </p:nvSpPr>
        <p:spPr>
          <a:xfrm>
            <a:off x="1447800" y="5696021"/>
            <a:ext cx="1005403" cy="461665"/>
          </a:xfrm>
          <a:prstGeom prst="rect">
            <a:avLst/>
          </a:prstGeom>
          <a:noFill/>
        </p:spPr>
        <p:txBody>
          <a:bodyPr wrap="none" rtlCol="0">
            <a:spAutoFit/>
          </a:bodyPr>
          <a:lstStyle/>
          <a:p>
            <a:r>
              <a:rPr lang="en-US" sz="1200" dirty="0"/>
              <a:t>1233G (2)</a:t>
            </a:r>
          </a:p>
          <a:p>
            <a:r>
              <a:rPr lang="en-US" sz="1200" dirty="0"/>
              <a:t>POF Locker</a:t>
            </a:r>
          </a:p>
        </p:txBody>
      </p:sp>
      <p:sp>
        <p:nvSpPr>
          <p:cNvPr id="13" name="TextBox 12"/>
          <p:cNvSpPr txBox="1"/>
          <p:nvPr/>
        </p:nvSpPr>
        <p:spPr>
          <a:xfrm>
            <a:off x="1447800" y="6096000"/>
            <a:ext cx="952505" cy="461665"/>
          </a:xfrm>
          <a:prstGeom prst="rect">
            <a:avLst/>
          </a:prstGeom>
          <a:noFill/>
        </p:spPr>
        <p:txBody>
          <a:bodyPr wrap="none" rtlCol="0">
            <a:spAutoFit/>
          </a:bodyPr>
          <a:lstStyle/>
          <a:p>
            <a:r>
              <a:rPr lang="en-US" sz="1200" dirty="0"/>
              <a:t>2233P (2)</a:t>
            </a:r>
          </a:p>
          <a:p>
            <a:r>
              <a:rPr lang="en-US" sz="1200" dirty="0"/>
              <a:t>Ammo Can</a:t>
            </a:r>
          </a:p>
        </p:txBody>
      </p:sp>
      <p:sp>
        <p:nvSpPr>
          <p:cNvPr id="14" name="&quot;No&quot; Symbol 13"/>
          <p:cNvSpPr/>
          <p:nvPr/>
        </p:nvSpPr>
        <p:spPr>
          <a:xfrm>
            <a:off x="1447800" y="6019800"/>
            <a:ext cx="838200" cy="685800"/>
          </a:xfrm>
          <a:prstGeom prst="noSmoking">
            <a:avLst/>
          </a:prstGeom>
          <a:solidFill>
            <a:srgbClr val="FF0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2514600" y="6172200"/>
            <a:ext cx="5365443" cy="369332"/>
          </a:xfrm>
          <a:prstGeom prst="rect">
            <a:avLst/>
          </a:prstGeom>
          <a:solidFill>
            <a:schemeClr val="bg1"/>
          </a:solidFill>
        </p:spPr>
        <p:txBody>
          <a:bodyPr wrap="none" rtlCol="0">
            <a:spAutoFit/>
          </a:bodyPr>
          <a:lstStyle/>
          <a:p>
            <a:r>
              <a:rPr lang="en-US" b="1" dirty="0"/>
              <a:t>Admin Key!! Not Added to AA&amp;E DA Form 5513</a:t>
            </a:r>
          </a:p>
        </p:txBody>
      </p:sp>
      <p:sp>
        <p:nvSpPr>
          <p:cNvPr id="16"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64374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3" grpId="1"/>
      <p:bldP spid="14" grpId="0" animBg="1"/>
      <p:bldP spid="14" grpId="1" animBg="1"/>
      <p:bldP spid="15" grpId="0" animBg="1"/>
      <p:bldP spid="1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81000" y="15603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effectLst/>
                <a:uLnTx/>
                <a:uFillTx/>
                <a:latin typeface="+mj-lt"/>
                <a:ea typeface="+mj-ea"/>
                <a:cs typeface="+mj-cs"/>
              </a:rPr>
              <a:t>Answers</a:t>
            </a:r>
          </a:p>
        </p:txBody>
      </p:sp>
      <p:pic>
        <p:nvPicPr>
          <p:cNvPr id="757762" name="Picture 2"/>
          <p:cNvPicPr>
            <a:picLocks noChangeAspect="1" noChangeArrowheads="1"/>
          </p:cNvPicPr>
          <p:nvPr/>
        </p:nvPicPr>
        <p:blipFill>
          <a:blip r:embed="rId2" cstate="print"/>
          <a:srcRect l="11426" t="16216" r="9748" b="53514"/>
          <a:stretch>
            <a:fillRect/>
          </a:stretch>
        </p:blipFill>
        <p:spPr bwMode="auto">
          <a:xfrm>
            <a:off x="58056" y="1447800"/>
            <a:ext cx="8953500" cy="2667000"/>
          </a:xfrm>
          <a:prstGeom prst="rect">
            <a:avLst/>
          </a:prstGeom>
          <a:noFill/>
          <a:ln w="9525">
            <a:noFill/>
            <a:miter lim="800000"/>
            <a:headEnd/>
            <a:tailEnd/>
          </a:ln>
        </p:spPr>
      </p:pic>
      <p:sp>
        <p:nvSpPr>
          <p:cNvPr id="16" name="TextBox 15"/>
          <p:cNvSpPr txBox="1"/>
          <p:nvPr/>
        </p:nvSpPr>
        <p:spPr>
          <a:xfrm>
            <a:off x="381000" y="2590800"/>
            <a:ext cx="518091" cy="369332"/>
          </a:xfrm>
          <a:prstGeom prst="rect">
            <a:avLst/>
          </a:prstGeom>
          <a:noFill/>
        </p:spPr>
        <p:txBody>
          <a:bodyPr wrap="none" rtlCol="0">
            <a:spAutoFit/>
          </a:bodyPr>
          <a:lstStyle/>
          <a:p>
            <a:r>
              <a:rPr lang="en-US" dirty="0"/>
              <a:t>1-7</a:t>
            </a:r>
          </a:p>
        </p:txBody>
      </p:sp>
      <p:sp>
        <p:nvSpPr>
          <p:cNvPr id="17" name="TextBox 16"/>
          <p:cNvSpPr txBox="1"/>
          <p:nvPr/>
        </p:nvSpPr>
        <p:spPr>
          <a:xfrm>
            <a:off x="319314" y="3066144"/>
            <a:ext cx="692818" cy="523220"/>
          </a:xfrm>
          <a:prstGeom prst="rect">
            <a:avLst/>
          </a:prstGeom>
          <a:noFill/>
        </p:spPr>
        <p:txBody>
          <a:bodyPr wrap="none" rtlCol="0">
            <a:spAutoFit/>
          </a:bodyPr>
          <a:lstStyle/>
          <a:p>
            <a:r>
              <a:rPr lang="en-US" sz="1400" dirty="0"/>
              <a:t>Seal #</a:t>
            </a:r>
          </a:p>
          <a:p>
            <a:r>
              <a:rPr lang="en-US" sz="1400" dirty="0"/>
              <a:t>12388</a:t>
            </a:r>
          </a:p>
        </p:txBody>
      </p:sp>
      <p:sp>
        <p:nvSpPr>
          <p:cNvPr id="18" name="TextBox 17"/>
          <p:cNvSpPr txBox="1"/>
          <p:nvPr/>
        </p:nvSpPr>
        <p:spPr>
          <a:xfrm>
            <a:off x="990600" y="2514600"/>
            <a:ext cx="982961" cy="523220"/>
          </a:xfrm>
          <a:prstGeom prst="rect">
            <a:avLst/>
          </a:prstGeom>
          <a:noFill/>
        </p:spPr>
        <p:txBody>
          <a:bodyPr wrap="none" rtlCol="0">
            <a:spAutoFit/>
          </a:bodyPr>
          <a:lstStyle/>
          <a:p>
            <a:r>
              <a:rPr lang="en-US" sz="1400" dirty="0"/>
              <a:t>1500</a:t>
            </a:r>
          </a:p>
          <a:p>
            <a:r>
              <a:rPr lang="en-US" sz="1400" dirty="0"/>
              <a:t>1 Apr 2016</a:t>
            </a:r>
          </a:p>
        </p:txBody>
      </p:sp>
      <p:sp>
        <p:nvSpPr>
          <p:cNvPr id="19" name="TextBox 18"/>
          <p:cNvSpPr txBox="1"/>
          <p:nvPr/>
        </p:nvSpPr>
        <p:spPr>
          <a:xfrm>
            <a:off x="990600" y="3048000"/>
            <a:ext cx="982961" cy="523220"/>
          </a:xfrm>
          <a:prstGeom prst="rect">
            <a:avLst/>
          </a:prstGeom>
          <a:noFill/>
        </p:spPr>
        <p:txBody>
          <a:bodyPr wrap="none" rtlCol="0">
            <a:spAutoFit/>
          </a:bodyPr>
          <a:lstStyle/>
          <a:p>
            <a:r>
              <a:rPr lang="en-US" sz="1400" dirty="0"/>
              <a:t>1530</a:t>
            </a:r>
          </a:p>
          <a:p>
            <a:r>
              <a:rPr lang="en-US" sz="1400" dirty="0"/>
              <a:t>1 Apr 2016</a:t>
            </a:r>
          </a:p>
        </p:txBody>
      </p:sp>
      <p:sp>
        <p:nvSpPr>
          <p:cNvPr id="20" name="TextBox 19"/>
          <p:cNvSpPr txBox="1"/>
          <p:nvPr/>
        </p:nvSpPr>
        <p:spPr>
          <a:xfrm>
            <a:off x="2286000" y="2452914"/>
            <a:ext cx="1080745" cy="307777"/>
          </a:xfrm>
          <a:prstGeom prst="rect">
            <a:avLst/>
          </a:prstGeom>
          <a:noFill/>
        </p:spPr>
        <p:txBody>
          <a:bodyPr wrap="none" rtlCol="0">
            <a:spAutoFit/>
          </a:bodyPr>
          <a:lstStyle/>
          <a:p>
            <a:r>
              <a:rPr lang="en-US" sz="1400" dirty="0"/>
              <a:t>Jones, Roy</a:t>
            </a:r>
          </a:p>
        </p:txBody>
      </p:sp>
      <p:sp>
        <p:nvSpPr>
          <p:cNvPr id="21" name="TextBox 20"/>
          <p:cNvSpPr txBox="1"/>
          <p:nvPr/>
        </p:nvSpPr>
        <p:spPr>
          <a:xfrm>
            <a:off x="2290199" y="3012365"/>
            <a:ext cx="1080745" cy="307777"/>
          </a:xfrm>
          <a:prstGeom prst="rect">
            <a:avLst/>
          </a:prstGeom>
          <a:noFill/>
        </p:spPr>
        <p:txBody>
          <a:bodyPr wrap="none" rtlCol="0">
            <a:spAutoFit/>
          </a:bodyPr>
          <a:lstStyle/>
          <a:p>
            <a:r>
              <a:rPr lang="en-US" sz="1400" dirty="0"/>
              <a:t>Jones, Roy</a:t>
            </a:r>
          </a:p>
        </p:txBody>
      </p:sp>
      <p:sp>
        <p:nvSpPr>
          <p:cNvPr id="22" name="TextBox 21"/>
          <p:cNvSpPr txBox="1"/>
          <p:nvPr/>
        </p:nvSpPr>
        <p:spPr>
          <a:xfrm>
            <a:off x="2286000" y="3276601"/>
            <a:ext cx="990600" cy="304800"/>
          </a:xfrm>
          <a:prstGeom prst="rect">
            <a:avLst/>
          </a:prstGeom>
          <a:noFill/>
        </p:spPr>
        <p:txBody>
          <a:bodyPr wrap="square" rtlCol="0">
            <a:spAutoFit/>
          </a:bodyPr>
          <a:lstStyle/>
          <a:p>
            <a:r>
              <a:rPr lang="en-US" sz="1400" dirty="0">
                <a:latin typeface="Blackadder ITC" pitchFamily="82" charset="0"/>
              </a:rPr>
              <a:t>Roy Jones</a:t>
            </a:r>
          </a:p>
        </p:txBody>
      </p:sp>
      <p:sp>
        <p:nvSpPr>
          <p:cNvPr id="23" name="TextBox 22"/>
          <p:cNvSpPr txBox="1"/>
          <p:nvPr/>
        </p:nvSpPr>
        <p:spPr>
          <a:xfrm>
            <a:off x="2286000" y="2743200"/>
            <a:ext cx="990600" cy="304800"/>
          </a:xfrm>
          <a:prstGeom prst="rect">
            <a:avLst/>
          </a:prstGeom>
          <a:noFill/>
        </p:spPr>
        <p:txBody>
          <a:bodyPr wrap="square" rtlCol="0">
            <a:spAutoFit/>
          </a:bodyPr>
          <a:lstStyle/>
          <a:p>
            <a:r>
              <a:rPr lang="en-US" sz="1400" dirty="0">
                <a:latin typeface="Blackadder ITC" pitchFamily="82" charset="0"/>
              </a:rPr>
              <a:t>Roy Jones</a:t>
            </a:r>
          </a:p>
        </p:txBody>
      </p:sp>
      <p:sp>
        <p:nvSpPr>
          <p:cNvPr id="24" name="TextBox 23"/>
          <p:cNvSpPr txBox="1"/>
          <p:nvPr/>
        </p:nvSpPr>
        <p:spPr>
          <a:xfrm>
            <a:off x="4089402" y="3015342"/>
            <a:ext cx="1588897" cy="307777"/>
          </a:xfrm>
          <a:prstGeom prst="rect">
            <a:avLst/>
          </a:prstGeom>
          <a:noFill/>
        </p:spPr>
        <p:txBody>
          <a:bodyPr wrap="none" rtlCol="0">
            <a:spAutoFit/>
          </a:bodyPr>
          <a:lstStyle/>
          <a:p>
            <a:r>
              <a:rPr lang="en-US" sz="1400" dirty="0"/>
              <a:t>Steamboat, Ricky</a:t>
            </a:r>
          </a:p>
        </p:txBody>
      </p:sp>
      <p:sp>
        <p:nvSpPr>
          <p:cNvPr id="25" name="TextBox 24"/>
          <p:cNvSpPr txBox="1"/>
          <p:nvPr/>
        </p:nvSpPr>
        <p:spPr>
          <a:xfrm>
            <a:off x="4082561" y="3291114"/>
            <a:ext cx="1247457" cy="307777"/>
          </a:xfrm>
          <a:prstGeom prst="rect">
            <a:avLst/>
          </a:prstGeom>
          <a:noFill/>
        </p:spPr>
        <p:txBody>
          <a:bodyPr wrap="none" rtlCol="0">
            <a:spAutoFit/>
          </a:bodyPr>
          <a:lstStyle/>
          <a:p>
            <a:r>
              <a:rPr lang="en-US" sz="1400" dirty="0">
                <a:latin typeface="Blackadder ITC" pitchFamily="82" charset="0"/>
              </a:rPr>
              <a:t>Ricky Steamboat</a:t>
            </a:r>
          </a:p>
        </p:txBody>
      </p:sp>
      <p:sp>
        <p:nvSpPr>
          <p:cNvPr id="26" name="TextBox 25"/>
          <p:cNvSpPr txBox="1"/>
          <p:nvPr/>
        </p:nvSpPr>
        <p:spPr>
          <a:xfrm>
            <a:off x="4038600" y="2438400"/>
            <a:ext cx="1537344" cy="307777"/>
          </a:xfrm>
          <a:prstGeom prst="rect">
            <a:avLst/>
          </a:prstGeom>
          <a:noFill/>
        </p:spPr>
        <p:txBody>
          <a:bodyPr wrap="none" rtlCol="0">
            <a:spAutoFit/>
          </a:bodyPr>
          <a:lstStyle/>
          <a:p>
            <a:r>
              <a:rPr lang="en-US" sz="1400" dirty="0"/>
              <a:t>Primary </a:t>
            </a:r>
            <a:r>
              <a:rPr lang="en-US" sz="1400" dirty="0" err="1"/>
              <a:t>Armorer</a:t>
            </a:r>
            <a:r>
              <a:rPr lang="en-US" sz="1400" dirty="0"/>
              <a:t> </a:t>
            </a:r>
          </a:p>
        </p:txBody>
      </p:sp>
      <p:sp>
        <p:nvSpPr>
          <p:cNvPr id="27" name="TextBox 26"/>
          <p:cNvSpPr txBox="1"/>
          <p:nvPr/>
        </p:nvSpPr>
        <p:spPr>
          <a:xfrm>
            <a:off x="4125874" y="2743200"/>
            <a:ext cx="1284326" cy="307777"/>
          </a:xfrm>
          <a:prstGeom prst="rect">
            <a:avLst/>
          </a:prstGeom>
          <a:noFill/>
        </p:spPr>
        <p:txBody>
          <a:bodyPr wrap="none" rtlCol="0">
            <a:spAutoFit/>
          </a:bodyPr>
          <a:lstStyle/>
          <a:p>
            <a:r>
              <a:rPr lang="en-US" sz="1400" dirty="0">
                <a:latin typeface="Blackadder ITC" pitchFamily="82" charset="0"/>
              </a:rPr>
              <a:t>Primary </a:t>
            </a:r>
            <a:r>
              <a:rPr lang="en-US" sz="1400" dirty="0" err="1">
                <a:latin typeface="Blackadder ITC" pitchFamily="82" charset="0"/>
              </a:rPr>
              <a:t>Armorer</a:t>
            </a:r>
            <a:r>
              <a:rPr lang="en-US" sz="1400" dirty="0">
                <a:latin typeface="Blackadder ITC" pitchFamily="82" charset="0"/>
              </a:rPr>
              <a:t> </a:t>
            </a:r>
          </a:p>
        </p:txBody>
      </p:sp>
    </p:spTree>
    <p:extLst>
      <p:ext uri="{BB962C8B-B14F-4D97-AF65-F5344CB8AC3E}">
        <p14:creationId xmlns:p14="http://schemas.microsoft.com/office/powerpoint/2010/main" val="308349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cstate="print"/>
          <a:srcRect l="9748" t="22703" r="9748" b="54594"/>
          <a:stretch>
            <a:fillRect/>
          </a:stretch>
        </p:blipFill>
        <p:spPr bwMode="auto">
          <a:xfrm>
            <a:off x="0" y="1828800"/>
            <a:ext cx="9056914" cy="1981200"/>
          </a:xfrm>
          <a:prstGeom prst="rect">
            <a:avLst/>
          </a:prstGeom>
          <a:noFill/>
          <a:ln w="9525">
            <a:noFill/>
            <a:miter lim="800000"/>
            <a:headEnd/>
            <a:tailEnd/>
          </a:ln>
        </p:spPr>
      </p:pic>
      <p:sp>
        <p:nvSpPr>
          <p:cNvPr id="2" name="Rectangle 2"/>
          <p:cNvSpPr txBox="1">
            <a:spLocks noChangeArrowheads="1"/>
          </p:cNvSpPr>
          <p:nvPr/>
        </p:nvSpPr>
        <p:spPr bwMode="auto">
          <a:xfrm>
            <a:off x="381000" y="15603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effectLst/>
                <a:uLnTx/>
                <a:uFillTx/>
                <a:latin typeface="+mj-lt"/>
                <a:ea typeface="+mj-ea"/>
                <a:cs typeface="+mj-cs"/>
              </a:rPr>
              <a:t>Answers</a:t>
            </a:r>
          </a:p>
        </p:txBody>
      </p:sp>
      <p:sp>
        <p:nvSpPr>
          <p:cNvPr id="18" name="TextBox 17"/>
          <p:cNvSpPr txBox="1"/>
          <p:nvPr/>
        </p:nvSpPr>
        <p:spPr>
          <a:xfrm>
            <a:off x="381000" y="2667000"/>
            <a:ext cx="982961" cy="307777"/>
          </a:xfrm>
          <a:prstGeom prst="rect">
            <a:avLst/>
          </a:prstGeom>
          <a:noFill/>
        </p:spPr>
        <p:txBody>
          <a:bodyPr wrap="none" rtlCol="0">
            <a:spAutoFit/>
          </a:bodyPr>
          <a:lstStyle/>
          <a:p>
            <a:r>
              <a:rPr lang="en-US" sz="1400" dirty="0"/>
              <a:t>1 Apr 2016</a:t>
            </a:r>
          </a:p>
        </p:txBody>
      </p:sp>
      <p:sp>
        <p:nvSpPr>
          <p:cNvPr id="23" name="TextBox 22"/>
          <p:cNvSpPr txBox="1"/>
          <p:nvPr/>
        </p:nvSpPr>
        <p:spPr>
          <a:xfrm>
            <a:off x="2057400" y="2654737"/>
            <a:ext cx="1600200" cy="400110"/>
          </a:xfrm>
          <a:prstGeom prst="rect">
            <a:avLst/>
          </a:prstGeom>
          <a:noFill/>
        </p:spPr>
        <p:txBody>
          <a:bodyPr wrap="square" rtlCol="0">
            <a:spAutoFit/>
          </a:bodyPr>
          <a:lstStyle/>
          <a:p>
            <a:r>
              <a:rPr lang="en-US" sz="2000" dirty="0">
                <a:latin typeface="Blackadder ITC" pitchFamily="82" charset="0"/>
              </a:rPr>
              <a:t>Roy Jones</a:t>
            </a:r>
          </a:p>
        </p:txBody>
      </p:sp>
    </p:spTree>
    <p:extLst>
      <p:ext uri="{BB962C8B-B14F-4D97-AF65-F5344CB8AC3E}">
        <p14:creationId xmlns:p14="http://schemas.microsoft.com/office/powerpoint/2010/main" val="311169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81000" y="12954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a:ln>
                  <a:noFill/>
                </a:ln>
                <a:effectLst/>
                <a:uLnTx/>
                <a:uFillTx/>
                <a:latin typeface="+mj-lt"/>
                <a:ea typeface="+mj-ea"/>
                <a:cs typeface="+mj-cs"/>
              </a:rPr>
              <a:t>Practical Exercise # 2</a:t>
            </a:r>
          </a:p>
        </p:txBody>
      </p:sp>
      <p:sp>
        <p:nvSpPr>
          <p:cNvPr id="3" name="TextBox 2"/>
          <p:cNvSpPr txBox="1"/>
          <p:nvPr/>
        </p:nvSpPr>
        <p:spPr>
          <a:xfrm>
            <a:off x="483326" y="1883547"/>
            <a:ext cx="7848600" cy="3908762"/>
          </a:xfrm>
          <a:prstGeom prst="rect">
            <a:avLst/>
          </a:prstGeom>
          <a:noFill/>
        </p:spPr>
        <p:txBody>
          <a:bodyPr wrap="square" rtlCol="0">
            <a:spAutoFit/>
          </a:bodyPr>
          <a:lstStyle/>
          <a:p>
            <a:r>
              <a:rPr lang="en-US" sz="2400" dirty="0"/>
              <a:t>Q:  When Signing for the Spare Set of AA&amp;E Keys, The S-2 Signs for the “Ring” Containing All of the Spare Keys?</a:t>
            </a:r>
          </a:p>
          <a:p>
            <a:endParaRPr lang="en-US" sz="2800" b="1" dirty="0"/>
          </a:p>
          <a:p>
            <a:endParaRPr lang="en-US" sz="2800" b="1" dirty="0"/>
          </a:p>
          <a:p>
            <a:endParaRPr lang="en-US" sz="2400" dirty="0"/>
          </a:p>
          <a:p>
            <a:endParaRPr lang="en-US" sz="2400" dirty="0"/>
          </a:p>
          <a:p>
            <a:r>
              <a:rPr lang="en-US" sz="2400" dirty="0"/>
              <a:t>A:  NO.  The S-2 Signs for a </a:t>
            </a:r>
            <a:r>
              <a:rPr lang="en-US" sz="2400" i="1" u="sng" dirty="0">
                <a:solidFill>
                  <a:srgbClr val="FF0000"/>
                </a:solidFill>
              </a:rPr>
              <a:t>LOCKED and SEALED Container of Keys</a:t>
            </a:r>
            <a:r>
              <a:rPr lang="en-US" sz="2400" dirty="0"/>
              <a:t>, NOT a “Ring” of Keys or the Keys Themselves.</a:t>
            </a:r>
          </a:p>
        </p:txBody>
      </p:sp>
      <p:sp>
        <p:nvSpPr>
          <p:cNvPr id="5"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pic>
        <p:nvPicPr>
          <p:cNvPr id="6" name="Picture 4" descr="lockingammocant1785"/>
          <p:cNvPicPr>
            <a:picLocks noChangeAspect="1" noChangeArrowheads="1"/>
          </p:cNvPicPr>
          <p:nvPr/>
        </p:nvPicPr>
        <p:blipFill>
          <a:blip r:embed="rId2" cstate="print"/>
          <a:srcRect l="34285" r="8571" b="8054"/>
          <a:stretch>
            <a:fillRect/>
          </a:stretch>
        </p:blipFill>
        <p:spPr bwMode="auto">
          <a:xfrm>
            <a:off x="3352801" y="2743200"/>
            <a:ext cx="1298864" cy="1905000"/>
          </a:xfrm>
          <a:prstGeom prst="rect">
            <a:avLst/>
          </a:prstGeom>
          <a:noFill/>
          <a:ln w="9525">
            <a:noFill/>
            <a:miter lim="800000"/>
            <a:headEnd/>
            <a:tailEnd/>
          </a:ln>
        </p:spPr>
      </p:pic>
    </p:spTree>
    <p:extLst>
      <p:ext uri="{BB962C8B-B14F-4D97-AF65-F5344CB8AC3E}">
        <p14:creationId xmlns:p14="http://schemas.microsoft.com/office/powerpoint/2010/main" val="321285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5" name="Group 3"/>
          <p:cNvGraphicFramePr>
            <a:graphicFrameLocks noGrp="1"/>
          </p:cNvGraphicFramePr>
          <p:nvPr>
            <p:ph idx="1"/>
            <p:extLst>
              <p:ext uri="{D42A27DB-BD31-4B8C-83A1-F6EECF244321}">
                <p14:modId xmlns:p14="http://schemas.microsoft.com/office/powerpoint/2010/main" val="1530002564"/>
              </p:ext>
            </p:extLst>
          </p:nvPr>
        </p:nvGraphicFramePr>
        <p:xfrm>
          <a:off x="457200" y="1905000"/>
          <a:ext cx="8229600" cy="2971800"/>
        </p:xfrm>
        <a:graphic>
          <a:graphicData uri="http://schemas.openxmlformats.org/drawingml/2006/table">
            <a:tbl>
              <a:tblPr/>
              <a:tblGrid>
                <a:gridCol w="4114800">
                  <a:extLst>
                    <a:ext uri="{9D8B030D-6E8A-4147-A177-3AD203B41FA5}">
                      <a16:colId xmlns="" xmlns:a16="http://schemas.microsoft.com/office/drawing/2014/main" val="20000"/>
                    </a:ext>
                  </a:extLst>
                </a:gridCol>
                <a:gridCol w="4114800">
                  <a:extLst>
                    <a:ext uri="{9D8B030D-6E8A-4147-A177-3AD203B41FA5}">
                      <a16:colId xmlns="" xmlns:a16="http://schemas.microsoft.com/office/drawing/2014/main"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AA&amp;E KEYS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ADMIN KEYS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DA Form 7281 Required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No DA Form 7281 Needed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20 Gauge Steel Key Box</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26 Gauge Steel Key Box</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Low Security Padlock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Tumbler Type Locking Device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Ammo Can Secured in Safe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Affixed To The Wall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7"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3956406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81000" y="1524000"/>
            <a:ext cx="8229600" cy="365760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Font typeface="Arial" charset="0"/>
              <a:buNone/>
            </a:pPr>
            <a:r>
              <a:rPr lang="en-US" sz="2400" kern="0" dirty="0"/>
              <a:t>Common Deficiencies: </a:t>
            </a:r>
          </a:p>
          <a:p>
            <a:pPr eaLnBrk="1" hangingPunct="1"/>
            <a:r>
              <a:rPr lang="en-US" sz="1800" dirty="0"/>
              <a:t>No DA Form 7281 completed for AA&amp;E Key Custodian</a:t>
            </a:r>
          </a:p>
          <a:p>
            <a:pPr eaLnBrk="1" hangingPunct="1"/>
            <a:r>
              <a:rPr lang="en-US" sz="1800" dirty="0"/>
              <a:t>No appointment orders / orders issued prior to DA Form 7281 completed</a:t>
            </a:r>
          </a:p>
          <a:p>
            <a:pPr eaLnBrk="1" hangingPunct="1"/>
            <a:r>
              <a:rPr lang="en-US" sz="1800" dirty="0"/>
              <a:t>AA&amp;E keys not issued to Armorer from Key Custodian</a:t>
            </a:r>
          </a:p>
          <a:p>
            <a:pPr eaLnBrk="1" hangingPunct="1"/>
            <a:r>
              <a:rPr lang="en-US" sz="1800" dirty="0"/>
              <a:t>AA&amp;E keys not inventoried</a:t>
            </a:r>
          </a:p>
          <a:p>
            <a:pPr eaLnBrk="1" hangingPunct="1"/>
            <a:r>
              <a:rPr lang="en-US" sz="1800" dirty="0"/>
              <a:t>Armorer’s not conducting Change-of-Custody procedures to include keys  </a:t>
            </a:r>
          </a:p>
          <a:p>
            <a:pPr eaLnBrk="1" hangingPunct="1"/>
            <a:endParaRPr lang="en-US" sz="1800" kern="0" dirty="0"/>
          </a:p>
          <a:p>
            <a:pPr eaLnBrk="1" hangingPunct="1">
              <a:buFontTx/>
              <a:buNone/>
            </a:pPr>
            <a:endParaRPr lang="en-US" kern="0" dirty="0"/>
          </a:p>
          <a:p>
            <a:pPr eaLnBrk="1" hangingPunct="1">
              <a:buFontTx/>
              <a:buNone/>
            </a:pPr>
            <a:endParaRPr lang="en-US" kern="0" dirty="0"/>
          </a:p>
        </p:txBody>
      </p:sp>
      <p:sp>
        <p:nvSpPr>
          <p:cNvPr id="8"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56987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200400"/>
            <a:ext cx="3790094" cy="23513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971800"/>
            <a:ext cx="2743200" cy="2743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1600200"/>
            <a:ext cx="3276600" cy="2457450"/>
          </a:xfrm>
          <a:prstGeom prst="rect">
            <a:avLst/>
          </a:prstGeom>
        </p:spPr>
      </p:pic>
      <p:sp>
        <p:nvSpPr>
          <p:cNvPr id="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Security Equipment</a:t>
            </a:r>
            <a:endParaRPr lang="en-US" kern="0" dirty="0"/>
          </a:p>
        </p:txBody>
      </p:sp>
      <p:sp>
        <p:nvSpPr>
          <p:cNvPr id="2" name="Rectangle 1"/>
          <p:cNvSpPr/>
          <p:nvPr/>
        </p:nvSpPr>
        <p:spPr>
          <a:xfrm>
            <a:off x="1524000" y="5181600"/>
            <a:ext cx="1981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3978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bwMode="auto">
          <a:xfrm>
            <a:off x="457200" y="1600201"/>
            <a:ext cx="8229600" cy="3810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000" dirty="0"/>
              <a:t>The key ring used must be a solid braised (welded) metal key ring.</a:t>
            </a:r>
          </a:p>
          <a:p>
            <a:pPr eaLnBrk="1" hangingPunct="1"/>
            <a:endParaRPr lang="en-US" dirty="0"/>
          </a:p>
          <a:p>
            <a:pPr algn="ctr" eaLnBrk="1" hangingPunct="1">
              <a:buFontTx/>
              <a:buNone/>
            </a:pPr>
            <a:r>
              <a:rPr lang="en-US" b="1" dirty="0">
                <a:solidFill>
                  <a:srgbClr val="FF0000"/>
                </a:solidFill>
              </a:rPr>
              <a:t>FICTION</a:t>
            </a:r>
          </a:p>
          <a:p>
            <a:pPr eaLnBrk="1" hangingPunct="1"/>
            <a:endParaRPr lang="en-US" sz="2000" dirty="0"/>
          </a:p>
          <a:p>
            <a:pPr eaLnBrk="1" hangingPunct="1"/>
            <a:r>
              <a:rPr lang="en-US" sz="2000" dirty="0"/>
              <a:t>Neither AR 190-51 (admin) nor AR 190-11 (AA&amp;E) require keys be on any type of ring, string or cable.   </a:t>
            </a:r>
            <a:endParaRPr lang="en-US" sz="2000" i="1" dirty="0"/>
          </a:p>
        </p:txBody>
      </p:sp>
      <p:sp>
        <p:nvSpPr>
          <p:cNvPr id="6" name="Rectangle 2"/>
          <p:cNvSpPr>
            <a:spLocks noGrp="1" noChangeArrowheads="1"/>
          </p:cNvSpPr>
          <p:nvPr>
            <p:ph type="title"/>
          </p:nvPr>
        </p:nvSpPr>
        <p:spPr>
          <a:xfrm>
            <a:off x="457200" y="457200"/>
            <a:ext cx="8229600" cy="563562"/>
          </a:xfrm>
        </p:spPr>
        <p:txBody>
          <a:bodyPr/>
          <a:lstStyle/>
          <a:p>
            <a:pPr eaLnBrk="1" hangingPunct="1"/>
            <a:r>
              <a:rPr lang="en-US" b="1" dirty="0"/>
              <a:t>Fact or Fiction</a:t>
            </a:r>
          </a:p>
        </p:txBody>
      </p:sp>
    </p:spTree>
    <p:extLst>
      <p:ext uri="{BB962C8B-B14F-4D97-AF65-F5344CB8AC3E}">
        <p14:creationId xmlns:p14="http://schemas.microsoft.com/office/powerpoint/2010/main" val="256444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4).JPG"/>
          <p:cNvPicPr>
            <a:picLocks noChangeAspect="1"/>
          </p:cNvPicPr>
          <p:nvPr/>
        </p:nvPicPr>
        <p:blipFill>
          <a:blip r:embed="rId3" cstate="print"/>
          <a:srcRect l="14445" t="6667" r="17407" b="15555"/>
          <a:stretch>
            <a:fillRect/>
          </a:stretch>
        </p:blipFill>
        <p:spPr>
          <a:xfrm>
            <a:off x="1371600" y="1714500"/>
            <a:ext cx="20574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1163" y="1721498"/>
            <a:ext cx="3276600" cy="2590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4495800"/>
            <a:ext cx="2552700" cy="17907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935" y="4310743"/>
            <a:ext cx="2895600" cy="1867775"/>
          </a:xfrm>
          <a:prstGeom prst="rect">
            <a:avLst/>
          </a:prstGeom>
        </p:spPr>
      </p:pic>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Tree>
    <p:extLst>
      <p:ext uri="{BB962C8B-B14F-4D97-AF65-F5344CB8AC3E}">
        <p14:creationId xmlns:p14="http://schemas.microsoft.com/office/powerpoint/2010/main" val="153112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3337959"/>
            <a:ext cx="1990725" cy="1990725"/>
          </a:xfrm>
          <a:prstGeom prst="rect">
            <a:avLst/>
          </a:prstGeom>
        </p:spPr>
      </p:pic>
      <p:sp>
        <p:nvSpPr>
          <p:cNvPr id="3" name="Rectangle 2"/>
          <p:cNvSpPr/>
          <p:nvPr/>
        </p:nvSpPr>
        <p:spPr>
          <a:xfrm>
            <a:off x="237309" y="3623003"/>
            <a:ext cx="8991600" cy="2031325"/>
          </a:xfrm>
          <a:prstGeom prst="rect">
            <a:avLst/>
          </a:prstGeom>
        </p:spPr>
        <p:txBody>
          <a:bodyPr wrap="square">
            <a:spAutoFit/>
          </a:bodyPr>
          <a:lstStyle/>
          <a:p>
            <a:r>
              <a:rPr lang="en-US" dirty="0"/>
              <a:t>U.S. Government key–operated, pin–locking deadbolts </a:t>
            </a:r>
          </a:p>
          <a:p>
            <a:r>
              <a:rPr lang="en-US" dirty="0"/>
              <a:t>which project at least 1 inch into the door frame will </a:t>
            </a:r>
          </a:p>
          <a:p>
            <a:r>
              <a:rPr lang="en-US" dirty="0"/>
              <a:t>be used to safeguard unclassified, non-sensitive Army </a:t>
            </a:r>
          </a:p>
          <a:p>
            <a:r>
              <a:rPr lang="en-US" dirty="0"/>
              <a:t>supplies and equipment if a lock is required.</a:t>
            </a:r>
          </a:p>
          <a:p>
            <a:endParaRPr lang="en-US" i="1" dirty="0"/>
          </a:p>
          <a:p>
            <a:r>
              <a:rPr lang="en-US" b="1" i="1" dirty="0"/>
              <a:t>*Select appropriate locking mechanisms based off of the risk analysis and other threat/vulnerability indicators.</a:t>
            </a:r>
          </a:p>
        </p:txBody>
      </p:sp>
      <p:sp>
        <p:nvSpPr>
          <p:cNvPr id="4" name="Rectangle 3"/>
          <p:cNvSpPr/>
          <p:nvPr/>
        </p:nvSpPr>
        <p:spPr>
          <a:xfrm>
            <a:off x="228600" y="1632278"/>
            <a:ext cx="6629400" cy="1477328"/>
          </a:xfrm>
          <a:prstGeom prst="rect">
            <a:avLst/>
          </a:prstGeom>
        </p:spPr>
        <p:txBody>
          <a:bodyPr wrap="square">
            <a:spAutoFit/>
          </a:bodyPr>
          <a:lstStyle/>
          <a:p>
            <a:r>
              <a:rPr lang="en-US" dirty="0"/>
              <a:t>Cylindrical locksets are the general door locks utilized in most facilities.  These are considered low security devices and provide a simple delaying mechanism to potential criminals or adversaries.</a:t>
            </a:r>
          </a:p>
          <a:p>
            <a:r>
              <a:rPr lang="en-US" b="1" i="1" dirty="0"/>
              <a:t>*When issued, these locks will come with 4 keys.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403925"/>
            <a:ext cx="1990725" cy="1990725"/>
          </a:xfrm>
          <a:prstGeom prst="rect">
            <a:avLst/>
          </a:prstGeom>
        </p:spPr>
      </p:pic>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Tree>
    <p:extLst>
      <p:ext uri="{BB962C8B-B14F-4D97-AF65-F5344CB8AC3E}">
        <p14:creationId xmlns:p14="http://schemas.microsoft.com/office/powerpoint/2010/main" val="3116466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457200" y="1577489"/>
            <a:ext cx="8077200" cy="3277820"/>
          </a:xfrm>
          <a:prstGeom prst="rect">
            <a:avLst/>
          </a:prstGeom>
          <a:noFill/>
          <a:ln w="9525">
            <a:noFill/>
            <a:miter lim="800000"/>
            <a:headEnd/>
            <a:tailEnd/>
          </a:ln>
        </p:spPr>
        <p:txBody>
          <a:bodyPr>
            <a:spAutoFit/>
          </a:bodyPr>
          <a:lstStyle/>
          <a:p>
            <a:pPr>
              <a:spcBef>
                <a:spcPct val="50000"/>
              </a:spcBef>
            </a:pPr>
            <a:r>
              <a:rPr lang="en-US" dirty="0"/>
              <a:t>Only approved secondary padlocks (low security) will be used to secure government equipment</a:t>
            </a:r>
          </a:p>
          <a:p>
            <a:pPr>
              <a:spcBef>
                <a:spcPct val="50000"/>
              </a:spcBef>
            </a:pPr>
            <a:r>
              <a:rPr lang="en-US" dirty="0"/>
              <a:t>Series 200/5200 padlocks are approved for this purpose</a:t>
            </a:r>
          </a:p>
          <a:p>
            <a:pPr>
              <a:spcBef>
                <a:spcPct val="50000"/>
              </a:spcBef>
            </a:pPr>
            <a:endParaRPr lang="en-US" dirty="0"/>
          </a:p>
          <a:p>
            <a:pPr>
              <a:buFont typeface="Arial" pitchFamily="34" charset="0"/>
              <a:buChar char="•"/>
            </a:pPr>
            <a:r>
              <a:rPr lang="en-US" dirty="0"/>
              <a:t>Hardened steel</a:t>
            </a:r>
          </a:p>
          <a:p>
            <a:pPr>
              <a:buFont typeface="Arial" pitchFamily="34" charset="0"/>
              <a:buChar char="•"/>
            </a:pPr>
            <a:r>
              <a:rPr lang="en-US" dirty="0"/>
              <a:t>Double bit</a:t>
            </a:r>
          </a:p>
          <a:p>
            <a:pPr>
              <a:buFont typeface="Arial" pitchFamily="34" charset="0"/>
              <a:buChar char="•"/>
            </a:pPr>
            <a:r>
              <a:rPr lang="en-US" dirty="0"/>
              <a:t>Key </a:t>
            </a:r>
            <a:r>
              <a:rPr lang="en-US" dirty="0" err="1"/>
              <a:t>retainability</a:t>
            </a:r>
            <a:endParaRPr lang="en-US" dirty="0"/>
          </a:p>
          <a:p>
            <a:pPr>
              <a:buFont typeface="Arial" pitchFamily="34" charset="0"/>
              <a:buChar char="•"/>
            </a:pPr>
            <a:r>
              <a:rPr lang="en-US" dirty="0"/>
              <a:t>Stamped with US or US SET</a:t>
            </a:r>
          </a:p>
          <a:p>
            <a:pPr>
              <a:buFont typeface="Arial" pitchFamily="34" charset="0"/>
              <a:buChar char="•"/>
            </a:pPr>
            <a:r>
              <a:rPr lang="en-US" dirty="0"/>
              <a:t>5/16</a:t>
            </a:r>
            <a:r>
              <a:rPr lang="en-US" baseline="30000" dirty="0"/>
              <a:t>th</a:t>
            </a:r>
            <a:r>
              <a:rPr lang="en-US" dirty="0"/>
              <a:t> Inch shackle thickness</a:t>
            </a:r>
          </a:p>
          <a:p>
            <a:pPr>
              <a:spcBef>
                <a:spcPct val="50000"/>
              </a:spcBef>
            </a:pPr>
            <a:endParaRPr lang="en-US" dirty="0"/>
          </a:p>
        </p:txBody>
      </p:sp>
      <p:sp>
        <p:nvSpPr>
          <p:cNvPr id="5"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pic>
        <p:nvPicPr>
          <p:cNvPr id="3" name="Picture 2"/>
          <p:cNvPicPr>
            <a:picLocks noChangeAspect="1"/>
          </p:cNvPicPr>
          <p:nvPr/>
        </p:nvPicPr>
        <p:blipFill>
          <a:blip r:embed="rId3"/>
          <a:stretch>
            <a:fillRect/>
          </a:stretch>
        </p:blipFill>
        <p:spPr>
          <a:xfrm>
            <a:off x="4648200" y="2971800"/>
            <a:ext cx="3333750" cy="1971675"/>
          </a:xfrm>
          <a:prstGeom prst="rect">
            <a:avLst/>
          </a:prstGeom>
        </p:spPr>
      </p:pic>
      <p:pic>
        <p:nvPicPr>
          <p:cNvPr id="4" name="Picture 3"/>
          <p:cNvPicPr>
            <a:picLocks noChangeAspect="1"/>
          </p:cNvPicPr>
          <p:nvPr/>
        </p:nvPicPr>
        <p:blipFill>
          <a:blip r:embed="rId4"/>
          <a:stretch>
            <a:fillRect/>
          </a:stretch>
        </p:blipFill>
        <p:spPr>
          <a:xfrm>
            <a:off x="4876800" y="2743200"/>
            <a:ext cx="2680879" cy="2906228"/>
          </a:xfrm>
          <a:prstGeom prst="rect">
            <a:avLst/>
          </a:prstGeom>
        </p:spPr>
      </p:pic>
      <p:pic>
        <p:nvPicPr>
          <p:cNvPr id="7" name="Picture 6"/>
          <p:cNvPicPr>
            <a:picLocks noChangeAspect="1"/>
          </p:cNvPicPr>
          <p:nvPr/>
        </p:nvPicPr>
        <p:blipFill>
          <a:blip r:embed="rId5"/>
          <a:stretch>
            <a:fillRect/>
          </a:stretch>
        </p:blipFill>
        <p:spPr>
          <a:xfrm>
            <a:off x="4572000" y="2667000"/>
            <a:ext cx="1914525" cy="325755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5694" y="2933493"/>
            <a:ext cx="2665601" cy="2704233"/>
          </a:xfrm>
          <a:prstGeom prst="rect">
            <a:avLst/>
          </a:prstGeom>
        </p:spPr>
      </p:pic>
      <p:pic>
        <p:nvPicPr>
          <p:cNvPr id="8" name="Picture 7"/>
          <p:cNvPicPr>
            <a:picLocks noChangeAspect="1"/>
          </p:cNvPicPr>
          <p:nvPr/>
        </p:nvPicPr>
        <p:blipFill>
          <a:blip r:embed="rId7"/>
          <a:stretch>
            <a:fillRect/>
          </a:stretch>
        </p:blipFill>
        <p:spPr>
          <a:xfrm>
            <a:off x="5157910" y="2873754"/>
            <a:ext cx="2657230" cy="1846549"/>
          </a:xfrm>
          <a:prstGeom prst="rect">
            <a:avLst/>
          </a:prstGeom>
        </p:spPr>
      </p:pic>
      <p:pic>
        <p:nvPicPr>
          <p:cNvPr id="10" name="Picture 9"/>
          <p:cNvPicPr>
            <a:picLocks noChangeAspect="1"/>
          </p:cNvPicPr>
          <p:nvPr/>
        </p:nvPicPr>
        <p:blipFill>
          <a:blip r:embed="rId8"/>
          <a:stretch>
            <a:fillRect/>
          </a:stretch>
        </p:blipFill>
        <p:spPr>
          <a:xfrm>
            <a:off x="5488752" y="4504526"/>
            <a:ext cx="2196064" cy="164704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8854" y="2782048"/>
            <a:ext cx="5035860" cy="3221555"/>
          </a:xfrm>
          <a:prstGeom prst="rect">
            <a:avLst/>
          </a:prstGeom>
        </p:spPr>
      </p:pic>
    </p:spTree>
    <p:extLst>
      <p:ext uri="{BB962C8B-B14F-4D97-AF65-F5344CB8AC3E}">
        <p14:creationId xmlns:p14="http://schemas.microsoft.com/office/powerpoint/2010/main" val="1013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4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643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435">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6435">
                                            <p:txEl>
                                              <p:pRg st="5" end="5"/>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6435">
                                            <p:txEl>
                                              <p:pRg st="6" end="6"/>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6435">
                                            <p:txEl>
                                              <p:pRg st="7" end="7"/>
                                            </p:txEl>
                                          </p:spTgt>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922609" y="1791248"/>
            <a:ext cx="7367331" cy="4819319"/>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 name="Frame 5"/>
          <p:cNvSpPr/>
          <p:nvPr/>
        </p:nvSpPr>
        <p:spPr>
          <a:xfrm>
            <a:off x="5613262" y="1791248"/>
            <a:ext cx="2676678" cy="140261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7" name="Frame 6"/>
          <p:cNvSpPr/>
          <p:nvPr/>
        </p:nvSpPr>
        <p:spPr>
          <a:xfrm>
            <a:off x="922609" y="5306417"/>
            <a:ext cx="2192193" cy="127970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9" name="Frame 8"/>
          <p:cNvSpPr/>
          <p:nvPr/>
        </p:nvSpPr>
        <p:spPr>
          <a:xfrm>
            <a:off x="3131264" y="4231143"/>
            <a:ext cx="2535296" cy="23794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sp>
        <p:nvSpPr>
          <p:cNvPr id="10" name="Frame 9"/>
          <p:cNvSpPr/>
          <p:nvPr/>
        </p:nvSpPr>
        <p:spPr>
          <a:xfrm>
            <a:off x="5666560" y="4231143"/>
            <a:ext cx="2579309" cy="23416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2" name="Frame 11"/>
          <p:cNvSpPr/>
          <p:nvPr/>
        </p:nvSpPr>
        <p:spPr>
          <a:xfrm>
            <a:off x="3114802" y="1806939"/>
            <a:ext cx="2484780" cy="13869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Supply Room</a:t>
            </a:r>
          </a:p>
        </p:txBody>
      </p:sp>
      <p:sp>
        <p:nvSpPr>
          <p:cNvPr id="14" name="Frame 13"/>
          <p:cNvSpPr/>
          <p:nvPr/>
        </p:nvSpPr>
        <p:spPr>
          <a:xfrm>
            <a:off x="5599582" y="3193860"/>
            <a:ext cx="45719" cy="1138428"/>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TextBox 15"/>
          <p:cNvSpPr txBox="1"/>
          <p:nvPr/>
        </p:nvSpPr>
        <p:spPr>
          <a:xfrm>
            <a:off x="2205755" y="3571153"/>
            <a:ext cx="1276311" cy="276999"/>
          </a:xfrm>
          <a:prstGeom prst="rect">
            <a:avLst/>
          </a:prstGeom>
          <a:noFill/>
        </p:spPr>
        <p:txBody>
          <a:bodyPr wrap="none" rtlCol="0">
            <a:spAutoFit/>
          </a:bodyPr>
          <a:lstStyle/>
          <a:p>
            <a:r>
              <a:rPr lang="en-US" sz="1200" b="1" dirty="0"/>
              <a:t>Readiness Bay</a:t>
            </a:r>
          </a:p>
        </p:txBody>
      </p:sp>
      <p:sp>
        <p:nvSpPr>
          <p:cNvPr id="17" name="TextBox 16"/>
          <p:cNvSpPr txBox="1"/>
          <p:nvPr/>
        </p:nvSpPr>
        <p:spPr>
          <a:xfrm>
            <a:off x="793360" y="1325410"/>
            <a:ext cx="7332264" cy="369332"/>
          </a:xfrm>
          <a:prstGeom prst="rect">
            <a:avLst/>
          </a:prstGeom>
          <a:noFill/>
        </p:spPr>
        <p:txBody>
          <a:bodyPr wrap="none" rtlCol="0">
            <a:spAutoFit/>
          </a:bodyPr>
          <a:lstStyle/>
          <a:p>
            <a:r>
              <a:rPr lang="en-US" dirty="0"/>
              <a:t>Use Appropriate Locking Mechanisms Based Off Of The Risk Analysis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05" y="2759311"/>
            <a:ext cx="995363" cy="874068"/>
          </a:xfrm>
          <a:prstGeom prst="rect">
            <a:avLst/>
          </a:prstGeom>
          <a:ln>
            <a:solidFill>
              <a:schemeClr val="bg1"/>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3701" y="3418254"/>
            <a:ext cx="618526" cy="812889"/>
          </a:xfrm>
          <a:prstGeom prst="rect">
            <a:avLst/>
          </a:prstGeom>
          <a:ln>
            <a:solidFill>
              <a:schemeClr val="bg1"/>
            </a:solidFill>
          </a:ln>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0666" y="2722729"/>
            <a:ext cx="746176" cy="649224"/>
          </a:xfrm>
          <a:prstGeom prst="rect">
            <a:avLst/>
          </a:prstGeom>
          <a:ln>
            <a:solidFill>
              <a:schemeClr val="tx1"/>
            </a:solidFill>
          </a:ln>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9168" y="5119015"/>
            <a:ext cx="746176" cy="649224"/>
          </a:xfrm>
          <a:prstGeom prst="rect">
            <a:avLst/>
          </a:prstGeom>
          <a:ln>
            <a:solidFill>
              <a:schemeClr val="tx1"/>
            </a:solidFill>
          </a:ln>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7122" y="3222156"/>
            <a:ext cx="578366" cy="1012956"/>
          </a:xfrm>
          <a:prstGeom prst="rect">
            <a:avLst/>
          </a:prstGeom>
        </p:spPr>
      </p:pic>
      <p:sp>
        <p:nvSpPr>
          <p:cNvPr id="23" name="TextBox 22"/>
          <p:cNvSpPr txBox="1"/>
          <p:nvPr/>
        </p:nvSpPr>
        <p:spPr>
          <a:xfrm>
            <a:off x="5526871" y="3326345"/>
            <a:ext cx="1770714" cy="430887"/>
          </a:xfrm>
          <a:prstGeom prst="rect">
            <a:avLst/>
          </a:prstGeom>
          <a:noFill/>
        </p:spPr>
        <p:txBody>
          <a:bodyPr wrap="square" rtlCol="0">
            <a:spAutoFit/>
          </a:bodyPr>
          <a:lstStyle/>
          <a:p>
            <a:pPr algn="ctr"/>
            <a:r>
              <a:rPr lang="en-US" sz="1100" b="1" dirty="0"/>
              <a:t>Interior Door</a:t>
            </a:r>
          </a:p>
          <a:p>
            <a:pPr algn="ctr"/>
            <a:r>
              <a:rPr lang="en-US" sz="1100" b="1" dirty="0"/>
              <a:t>(AACS)</a:t>
            </a:r>
          </a:p>
        </p:txBody>
      </p:sp>
      <p:sp>
        <p:nvSpPr>
          <p:cNvPr id="24" name="TextBox 23"/>
          <p:cNvSpPr txBox="1"/>
          <p:nvPr/>
        </p:nvSpPr>
        <p:spPr>
          <a:xfrm>
            <a:off x="7448025" y="3165934"/>
            <a:ext cx="1770714" cy="430887"/>
          </a:xfrm>
          <a:prstGeom prst="rect">
            <a:avLst/>
          </a:prstGeom>
          <a:noFill/>
        </p:spPr>
        <p:txBody>
          <a:bodyPr wrap="square" rtlCol="0">
            <a:spAutoFit/>
          </a:bodyPr>
          <a:lstStyle/>
          <a:p>
            <a:pPr algn="ctr"/>
            <a:r>
              <a:rPr lang="en-US" sz="1100" b="1" dirty="0"/>
              <a:t>Exterior Door</a:t>
            </a:r>
          </a:p>
          <a:p>
            <a:pPr algn="ctr"/>
            <a:r>
              <a:rPr lang="en-US" sz="1100" b="1" dirty="0"/>
              <a:t>1 Inch Throw</a:t>
            </a:r>
          </a:p>
        </p:txBody>
      </p:sp>
      <p:sp>
        <p:nvSpPr>
          <p:cNvPr id="25" name="TextBox 24"/>
          <p:cNvSpPr txBox="1"/>
          <p:nvPr/>
        </p:nvSpPr>
        <p:spPr>
          <a:xfrm>
            <a:off x="112800" y="2470159"/>
            <a:ext cx="1770714" cy="430887"/>
          </a:xfrm>
          <a:prstGeom prst="rect">
            <a:avLst/>
          </a:prstGeom>
          <a:noFill/>
        </p:spPr>
        <p:txBody>
          <a:bodyPr wrap="square" rtlCol="0">
            <a:spAutoFit/>
          </a:bodyPr>
          <a:lstStyle/>
          <a:p>
            <a:pPr algn="ctr"/>
            <a:r>
              <a:rPr lang="en-US" sz="1100" b="1" dirty="0"/>
              <a:t>Exterior door</a:t>
            </a:r>
          </a:p>
          <a:p>
            <a:pPr algn="ctr"/>
            <a:r>
              <a:rPr lang="en-US" sz="1100" b="1" dirty="0"/>
              <a:t>1 inch throw</a:t>
            </a:r>
          </a:p>
        </p:txBody>
      </p:sp>
      <p:sp>
        <p:nvSpPr>
          <p:cNvPr id="26" name="Bevel 25"/>
          <p:cNvSpPr/>
          <p:nvPr/>
        </p:nvSpPr>
        <p:spPr>
          <a:xfrm>
            <a:off x="2368583" y="1810711"/>
            <a:ext cx="275440" cy="341857"/>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Bevel 26"/>
          <p:cNvSpPr/>
          <p:nvPr/>
        </p:nvSpPr>
        <p:spPr>
          <a:xfrm>
            <a:off x="2076517" y="1810711"/>
            <a:ext cx="275440" cy="341857"/>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Bevel 27"/>
          <p:cNvSpPr/>
          <p:nvPr/>
        </p:nvSpPr>
        <p:spPr>
          <a:xfrm>
            <a:off x="1795685" y="1799138"/>
            <a:ext cx="275440" cy="341857"/>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Bevel 28"/>
          <p:cNvSpPr/>
          <p:nvPr/>
        </p:nvSpPr>
        <p:spPr>
          <a:xfrm>
            <a:off x="1493261" y="1799138"/>
            <a:ext cx="275440" cy="341857"/>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Bevel 29"/>
          <p:cNvSpPr/>
          <p:nvPr/>
        </p:nvSpPr>
        <p:spPr>
          <a:xfrm>
            <a:off x="1225236" y="1799138"/>
            <a:ext cx="275440" cy="341857"/>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Bevel 30"/>
          <p:cNvSpPr/>
          <p:nvPr/>
        </p:nvSpPr>
        <p:spPr>
          <a:xfrm>
            <a:off x="921094" y="1795962"/>
            <a:ext cx="275440" cy="341857"/>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Bevel 32"/>
          <p:cNvSpPr/>
          <p:nvPr/>
        </p:nvSpPr>
        <p:spPr>
          <a:xfrm>
            <a:off x="2659469" y="1814439"/>
            <a:ext cx="275440" cy="341857"/>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TextBox 33"/>
          <p:cNvSpPr txBox="1"/>
          <p:nvPr/>
        </p:nvSpPr>
        <p:spPr>
          <a:xfrm>
            <a:off x="939184" y="2099161"/>
            <a:ext cx="1770714" cy="276999"/>
          </a:xfrm>
          <a:prstGeom prst="rect">
            <a:avLst/>
          </a:prstGeom>
          <a:noFill/>
        </p:spPr>
        <p:txBody>
          <a:bodyPr wrap="square" rtlCol="0">
            <a:spAutoFit/>
          </a:bodyPr>
          <a:lstStyle/>
          <a:p>
            <a:pPr algn="ctr"/>
            <a:r>
              <a:rPr lang="en-US" sz="1200" b="1" dirty="0"/>
              <a:t>OCIE Lockers</a:t>
            </a:r>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5945" y="1935621"/>
            <a:ext cx="487966" cy="416183"/>
          </a:xfrm>
          <a:prstGeom prst="rect">
            <a:avLst/>
          </a:prstGeom>
          <a:ln>
            <a:solidFill>
              <a:schemeClr val="tx1"/>
            </a:solidFill>
          </a:ln>
        </p:spPr>
      </p:pic>
      <p:pic>
        <p:nvPicPr>
          <p:cNvPr id="36" name="Picture 3" descr="Photo of M12 Storage Rack"/>
          <p:cNvPicPr>
            <a:picLocks noChangeAspect="1" noChangeArrowheads="1"/>
          </p:cNvPicPr>
          <p:nvPr/>
        </p:nvPicPr>
        <p:blipFill>
          <a:blip r:embed="rId8" cstate="print"/>
          <a:srcRect/>
          <a:stretch>
            <a:fillRect/>
          </a:stretch>
        </p:blipFill>
        <p:spPr bwMode="auto">
          <a:xfrm>
            <a:off x="3467601" y="5306417"/>
            <a:ext cx="1037044" cy="967330"/>
          </a:xfrm>
          <a:prstGeom prst="rect">
            <a:avLst/>
          </a:prstGeom>
          <a:noFill/>
          <a:ln w="28575">
            <a:solidFill>
              <a:schemeClr val="tx1"/>
            </a:solidFill>
            <a:miter lim="800000"/>
            <a:headEnd/>
            <a:tailEnd/>
          </a:ln>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1526" y="5605101"/>
            <a:ext cx="487966" cy="416183"/>
          </a:xfrm>
          <a:prstGeom prst="rect">
            <a:avLst/>
          </a:prstGeom>
          <a:ln>
            <a:solidFill>
              <a:schemeClr val="tx1"/>
            </a:solidFill>
          </a:ln>
        </p:spPr>
      </p:pic>
      <p:pic>
        <p:nvPicPr>
          <p:cNvPr id="38" name="Picture 6" descr="SG951_1.jpg"/>
          <p:cNvPicPr>
            <a:picLocks noChangeAspect="1"/>
          </p:cNvPicPr>
          <p:nvPr/>
        </p:nvPicPr>
        <p:blipFill>
          <a:blip r:embed="rId9" cstate="print"/>
          <a:srcRect/>
          <a:stretch>
            <a:fillRect/>
          </a:stretch>
        </p:blipFill>
        <p:spPr bwMode="auto">
          <a:xfrm>
            <a:off x="4064404" y="4038340"/>
            <a:ext cx="728333" cy="803702"/>
          </a:xfrm>
          <a:prstGeom prst="rect">
            <a:avLst/>
          </a:prstGeom>
          <a:noFill/>
          <a:ln w="9525">
            <a:noFill/>
            <a:miter lim="800000"/>
            <a:headEnd/>
            <a:tailEnd/>
          </a:ln>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2549" y="4249748"/>
            <a:ext cx="578366" cy="637101"/>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66230" y="2358233"/>
            <a:ext cx="963084" cy="737747"/>
          </a:xfrm>
          <a:prstGeom prst="rect">
            <a:avLst/>
          </a:prstGeom>
        </p:spPr>
      </p:pic>
      <p:sp>
        <p:nvSpPr>
          <p:cNvPr id="43" name="TextBox 42"/>
          <p:cNvSpPr txBox="1"/>
          <p:nvPr/>
        </p:nvSpPr>
        <p:spPr>
          <a:xfrm>
            <a:off x="6135271" y="2173420"/>
            <a:ext cx="1143262" cy="276999"/>
          </a:xfrm>
          <a:prstGeom prst="rect">
            <a:avLst/>
          </a:prstGeom>
          <a:noFill/>
        </p:spPr>
        <p:txBody>
          <a:bodyPr wrap="none" rtlCol="0">
            <a:spAutoFit/>
          </a:bodyPr>
          <a:lstStyle/>
          <a:p>
            <a:r>
              <a:rPr lang="en-US" sz="1200" b="1" dirty="0"/>
              <a:t>Admin Office</a:t>
            </a:r>
          </a:p>
        </p:txBody>
      </p:sp>
      <p:sp>
        <p:nvSpPr>
          <p:cNvPr id="44" name="TextBox 43"/>
          <p:cNvSpPr txBox="1"/>
          <p:nvPr/>
        </p:nvSpPr>
        <p:spPr>
          <a:xfrm>
            <a:off x="3766746" y="4889563"/>
            <a:ext cx="1055097" cy="276999"/>
          </a:xfrm>
          <a:prstGeom prst="rect">
            <a:avLst/>
          </a:prstGeom>
          <a:noFill/>
        </p:spPr>
        <p:txBody>
          <a:bodyPr wrap="none" rtlCol="0">
            <a:spAutoFit/>
          </a:bodyPr>
          <a:lstStyle/>
          <a:p>
            <a:r>
              <a:rPr lang="en-US" sz="1200" b="1" dirty="0"/>
              <a:t>Arms Room</a:t>
            </a:r>
          </a:p>
        </p:txBody>
      </p:sp>
      <p:sp>
        <p:nvSpPr>
          <p:cNvPr id="45" name="TextBox 44"/>
          <p:cNvSpPr txBox="1"/>
          <p:nvPr/>
        </p:nvSpPr>
        <p:spPr>
          <a:xfrm>
            <a:off x="1344206" y="5891329"/>
            <a:ext cx="1372492" cy="276999"/>
          </a:xfrm>
          <a:prstGeom prst="rect">
            <a:avLst/>
          </a:prstGeom>
          <a:noFill/>
        </p:spPr>
        <p:txBody>
          <a:bodyPr wrap="none" rtlCol="0">
            <a:spAutoFit/>
          </a:bodyPr>
          <a:lstStyle/>
          <a:p>
            <a:r>
              <a:rPr lang="en-US" sz="1200" b="1" dirty="0" err="1"/>
              <a:t>Commo</a:t>
            </a:r>
            <a:r>
              <a:rPr lang="en-US" sz="1200" b="1" dirty="0"/>
              <a:t> Storage</a:t>
            </a:r>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33" y="3427235"/>
            <a:ext cx="578366" cy="1012956"/>
          </a:xfrm>
          <a:prstGeom prst="rect">
            <a:avLst/>
          </a:prstGeom>
        </p:spPr>
      </p:pic>
      <p:sp>
        <p:nvSpPr>
          <p:cNvPr id="47" name="TextBox 46"/>
          <p:cNvSpPr txBox="1"/>
          <p:nvPr/>
        </p:nvSpPr>
        <p:spPr>
          <a:xfrm>
            <a:off x="204271" y="4399489"/>
            <a:ext cx="1709086" cy="600164"/>
          </a:xfrm>
          <a:prstGeom prst="rect">
            <a:avLst/>
          </a:prstGeom>
          <a:solidFill>
            <a:srgbClr val="92D050"/>
          </a:solidFill>
        </p:spPr>
        <p:txBody>
          <a:bodyPr wrap="square" rtlCol="0">
            <a:spAutoFit/>
          </a:bodyPr>
          <a:lstStyle/>
          <a:p>
            <a:r>
              <a:rPr lang="en-US" sz="1100" b="1" dirty="0"/>
              <a:t>Exterior AACS used in lieu of lock during </a:t>
            </a:r>
          </a:p>
          <a:p>
            <a:r>
              <a:rPr lang="en-US" sz="1100" b="1" dirty="0"/>
              <a:t>Operating hours</a:t>
            </a:r>
          </a:p>
        </p:txBody>
      </p:sp>
      <p:sp>
        <p:nvSpPr>
          <p:cNvPr id="48" name="TextBox 47"/>
          <p:cNvSpPr txBox="1"/>
          <p:nvPr/>
        </p:nvSpPr>
        <p:spPr>
          <a:xfrm>
            <a:off x="6218480" y="5536048"/>
            <a:ext cx="1143262" cy="276999"/>
          </a:xfrm>
          <a:prstGeom prst="rect">
            <a:avLst/>
          </a:prstGeom>
          <a:noFill/>
        </p:spPr>
        <p:txBody>
          <a:bodyPr wrap="none" rtlCol="0">
            <a:spAutoFit/>
          </a:bodyPr>
          <a:lstStyle/>
          <a:p>
            <a:r>
              <a:rPr lang="en-US" sz="1200" b="1" dirty="0"/>
              <a:t>Admin Office</a:t>
            </a:r>
          </a:p>
        </p:txBody>
      </p:sp>
      <p:sp>
        <p:nvSpPr>
          <p:cNvPr id="49" name="TextBox 48"/>
          <p:cNvSpPr txBox="1"/>
          <p:nvPr/>
        </p:nvSpPr>
        <p:spPr>
          <a:xfrm>
            <a:off x="6081126" y="4812619"/>
            <a:ext cx="1770714" cy="430887"/>
          </a:xfrm>
          <a:prstGeom prst="rect">
            <a:avLst/>
          </a:prstGeom>
          <a:noFill/>
        </p:spPr>
        <p:txBody>
          <a:bodyPr wrap="square" rtlCol="0">
            <a:spAutoFit/>
          </a:bodyPr>
          <a:lstStyle/>
          <a:p>
            <a:pPr algn="ctr"/>
            <a:r>
              <a:rPr lang="en-US" sz="1100" b="1" dirty="0"/>
              <a:t>Interior Door</a:t>
            </a:r>
          </a:p>
          <a:p>
            <a:pPr algn="ctr"/>
            <a:r>
              <a:rPr lang="en-US" sz="1100" b="1" dirty="0"/>
              <a:t>(AACS)</a:t>
            </a:r>
          </a:p>
        </p:txBody>
      </p:sp>
      <p:sp>
        <p:nvSpPr>
          <p:cNvPr id="50" name="TextBox 49"/>
          <p:cNvSpPr txBox="1"/>
          <p:nvPr/>
        </p:nvSpPr>
        <p:spPr>
          <a:xfrm>
            <a:off x="5503299" y="2564084"/>
            <a:ext cx="2226075" cy="430887"/>
          </a:xfrm>
          <a:prstGeom prst="rect">
            <a:avLst/>
          </a:prstGeom>
          <a:noFill/>
        </p:spPr>
        <p:txBody>
          <a:bodyPr wrap="square" rtlCol="0">
            <a:spAutoFit/>
          </a:bodyPr>
          <a:lstStyle/>
          <a:p>
            <a:pPr algn="ctr"/>
            <a:r>
              <a:rPr lang="en-US" sz="1100" b="1" dirty="0"/>
              <a:t>Interior Door</a:t>
            </a:r>
          </a:p>
          <a:p>
            <a:pPr algn="ctr"/>
            <a:r>
              <a:rPr lang="en-US" sz="1100" b="1" dirty="0"/>
              <a:t>(Cylindrical Lockset)</a:t>
            </a:r>
          </a:p>
        </p:txBody>
      </p:sp>
      <p:sp>
        <p:nvSpPr>
          <p:cNvPr id="51"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Tree>
    <p:extLst>
      <p:ext uri="{BB962C8B-B14F-4D97-AF65-F5344CB8AC3E}">
        <p14:creationId xmlns:p14="http://schemas.microsoft.com/office/powerpoint/2010/main" val="1134189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381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Are these approved padlocks?</a:t>
            </a:r>
          </a:p>
        </p:txBody>
      </p:sp>
      <p:sp>
        <p:nvSpPr>
          <p:cNvPr id="649219" name="Text Box 3"/>
          <p:cNvSpPr txBox="1">
            <a:spLocks noChangeArrowheads="1"/>
          </p:cNvSpPr>
          <p:nvPr/>
        </p:nvSpPr>
        <p:spPr bwMode="auto">
          <a:xfrm>
            <a:off x="4772312" y="3657600"/>
            <a:ext cx="2698175" cy="1015663"/>
          </a:xfrm>
          <a:prstGeom prst="rect">
            <a:avLst/>
          </a:prstGeom>
          <a:noFill/>
          <a:ln w="9525">
            <a:noFill/>
            <a:miter lim="800000"/>
            <a:headEnd/>
            <a:tailEnd/>
          </a:ln>
        </p:spPr>
        <p:txBody>
          <a:bodyPr wrap="none">
            <a:spAutoFit/>
          </a:bodyPr>
          <a:lstStyle/>
          <a:p>
            <a:pPr algn="ctr"/>
            <a:r>
              <a:rPr lang="en-US" sz="2400" dirty="0"/>
              <a:t>YES</a:t>
            </a:r>
          </a:p>
          <a:p>
            <a:pPr algn="ctr"/>
            <a:r>
              <a:rPr lang="en-US" dirty="0"/>
              <a:t>AMERICAN 5200 Series</a:t>
            </a:r>
          </a:p>
          <a:p>
            <a:pPr algn="ctr"/>
            <a:r>
              <a:rPr lang="en-US" dirty="0"/>
              <a:t>Long and Short Shackle</a:t>
            </a:r>
          </a:p>
        </p:txBody>
      </p:sp>
      <p:pic>
        <p:nvPicPr>
          <p:cNvPr id="147460" name="Picture 4" descr="MVC-043S"/>
          <p:cNvPicPr>
            <a:picLocks noChangeAspect="1" noChangeArrowheads="1"/>
          </p:cNvPicPr>
          <p:nvPr/>
        </p:nvPicPr>
        <p:blipFill>
          <a:blip r:embed="rId3" cstate="print"/>
          <a:srcRect l="19949" t="3400" r="16200" b="5000"/>
          <a:stretch>
            <a:fillRect/>
          </a:stretch>
        </p:blipFill>
        <p:spPr bwMode="auto">
          <a:xfrm>
            <a:off x="533400" y="2576513"/>
            <a:ext cx="3124200" cy="3362325"/>
          </a:xfrm>
          <a:prstGeom prst="rect">
            <a:avLst/>
          </a:prstGeom>
          <a:noFill/>
          <a:ln w="28575">
            <a:solidFill>
              <a:schemeClr val="tx1"/>
            </a:solidFill>
            <a:miter lim="800000"/>
            <a:headEnd/>
            <a:tailEnd/>
          </a:ln>
        </p:spPr>
      </p:pic>
      <p:sp>
        <p:nvSpPr>
          <p:cNvPr id="7"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100383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381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1267" name="Text Box 3"/>
          <p:cNvSpPr txBox="1">
            <a:spLocks noChangeArrowheads="1"/>
          </p:cNvSpPr>
          <p:nvPr/>
        </p:nvSpPr>
        <p:spPr bwMode="auto">
          <a:xfrm>
            <a:off x="4756686" y="3657600"/>
            <a:ext cx="1826141" cy="738664"/>
          </a:xfrm>
          <a:prstGeom prst="rect">
            <a:avLst/>
          </a:prstGeom>
          <a:noFill/>
          <a:ln w="9525">
            <a:noFill/>
            <a:miter lim="800000"/>
            <a:headEnd/>
            <a:tailEnd/>
          </a:ln>
        </p:spPr>
        <p:txBody>
          <a:bodyPr wrap="none">
            <a:spAutoFit/>
          </a:bodyPr>
          <a:lstStyle/>
          <a:p>
            <a:pPr algn="ctr"/>
            <a:r>
              <a:rPr lang="en-US" sz="2400" dirty="0"/>
              <a:t>YES</a:t>
            </a:r>
          </a:p>
          <a:p>
            <a:pPr algn="ctr"/>
            <a:r>
              <a:rPr lang="en-US" dirty="0"/>
              <a:t>US Master Lock</a:t>
            </a:r>
          </a:p>
        </p:txBody>
      </p:sp>
      <p:pic>
        <p:nvPicPr>
          <p:cNvPr id="148484" name="Picture 4" descr="MVC-042S"/>
          <p:cNvPicPr>
            <a:picLocks noChangeAspect="1" noChangeArrowheads="1"/>
          </p:cNvPicPr>
          <p:nvPr/>
        </p:nvPicPr>
        <p:blipFill>
          <a:blip r:embed="rId3" cstate="print"/>
          <a:srcRect l="28799" t="6599" r="26250"/>
          <a:stretch>
            <a:fillRect/>
          </a:stretch>
        </p:blipFill>
        <p:spPr bwMode="auto">
          <a:xfrm>
            <a:off x="685800" y="2459038"/>
            <a:ext cx="2438400" cy="3800475"/>
          </a:xfrm>
          <a:prstGeom prst="rect">
            <a:avLst/>
          </a:prstGeom>
          <a:noFill/>
          <a:ln w="28575">
            <a:solidFill>
              <a:schemeClr val="tx1"/>
            </a:solidFill>
            <a:miter lim="800000"/>
            <a:headEnd/>
            <a:tailEnd/>
          </a:ln>
        </p:spPr>
      </p:pic>
      <p:sp>
        <p:nvSpPr>
          <p:cNvPr id="7"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303600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381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4374682" y="3657600"/>
            <a:ext cx="3929344" cy="738664"/>
          </a:xfrm>
          <a:prstGeom prst="rect">
            <a:avLst/>
          </a:prstGeom>
          <a:noFill/>
          <a:ln w="9525">
            <a:noFill/>
            <a:miter lim="800000"/>
            <a:headEnd/>
            <a:tailEnd/>
          </a:ln>
        </p:spPr>
        <p:txBody>
          <a:bodyPr wrap="none">
            <a:spAutoFit/>
          </a:bodyPr>
          <a:lstStyle/>
          <a:p>
            <a:pPr algn="ctr"/>
            <a:r>
              <a:rPr lang="en-US" sz="2400" dirty="0"/>
              <a:t>NO</a:t>
            </a:r>
          </a:p>
          <a:p>
            <a:pPr algn="ctr"/>
            <a:r>
              <a:rPr lang="en-US" dirty="0"/>
              <a:t>Does Not Have Key Retention Ability</a:t>
            </a:r>
          </a:p>
        </p:txBody>
      </p:sp>
      <p:pic>
        <p:nvPicPr>
          <p:cNvPr id="149509" name="Picture 5" descr="5"/>
          <p:cNvPicPr>
            <a:picLocks noChangeAspect="1" noChangeArrowheads="1"/>
          </p:cNvPicPr>
          <p:nvPr/>
        </p:nvPicPr>
        <p:blipFill>
          <a:blip r:embed="rId3" cstate="print"/>
          <a:srcRect/>
          <a:stretch>
            <a:fillRect/>
          </a:stretch>
        </p:blipFill>
        <p:spPr bwMode="auto">
          <a:xfrm>
            <a:off x="838200" y="2971800"/>
            <a:ext cx="2743200" cy="2743200"/>
          </a:xfrm>
          <a:prstGeom prst="rect">
            <a:avLst/>
          </a:prstGeom>
          <a:noFill/>
          <a:ln w="9525">
            <a:noFill/>
            <a:miter lim="800000"/>
            <a:headEnd/>
            <a:tailEnd/>
          </a:ln>
        </p:spPr>
      </p:pic>
      <p:sp>
        <p:nvSpPr>
          <p:cNvPr id="7"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221060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1850571" y="1763477"/>
            <a:ext cx="5442858" cy="584775"/>
          </a:xfrm>
          <a:prstGeom prst="rect">
            <a:avLst/>
          </a:prstGeom>
          <a:noFill/>
          <a:ln w="9525">
            <a:noFill/>
            <a:miter lim="800000"/>
            <a:headEnd/>
            <a:tailEnd/>
          </a:ln>
        </p:spPr>
        <p:txBody>
          <a:bodyPr wrap="square">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5181600" y="3657600"/>
            <a:ext cx="2467342" cy="738664"/>
          </a:xfrm>
          <a:prstGeom prst="rect">
            <a:avLst/>
          </a:prstGeom>
          <a:noFill/>
          <a:ln w="9525">
            <a:noFill/>
            <a:miter lim="800000"/>
            <a:headEnd/>
            <a:tailEnd/>
          </a:ln>
        </p:spPr>
        <p:txBody>
          <a:bodyPr wrap="none">
            <a:spAutoFit/>
          </a:bodyPr>
          <a:lstStyle/>
          <a:p>
            <a:pPr algn="ctr"/>
            <a:r>
              <a:rPr lang="en-US" sz="2400" dirty="0"/>
              <a:t>YES</a:t>
            </a:r>
          </a:p>
          <a:p>
            <a:r>
              <a:rPr lang="en-US" dirty="0"/>
              <a:t>Pacific Lock Company</a:t>
            </a:r>
          </a:p>
        </p:txBody>
      </p:sp>
      <p:pic>
        <p:nvPicPr>
          <p:cNvPr id="754691" name="Picture 3" descr="D:\IMG00038-20110322-1024.jpg"/>
          <p:cNvPicPr>
            <a:picLocks noChangeAspect="1" noChangeArrowheads="1"/>
          </p:cNvPicPr>
          <p:nvPr/>
        </p:nvPicPr>
        <p:blipFill>
          <a:blip r:embed="rId3" cstate="print"/>
          <a:srcRect l="27778" t="4938" r="27778" b="24280"/>
          <a:stretch>
            <a:fillRect/>
          </a:stretch>
        </p:blipFill>
        <p:spPr bwMode="auto">
          <a:xfrm>
            <a:off x="972423" y="3090968"/>
            <a:ext cx="2819400" cy="3265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40260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http://www.paclock.com/products/images/products/100GLbig.gif"/>
          <p:cNvPicPr>
            <a:picLocks noChangeAspect="1" noChangeArrowheads="1"/>
          </p:cNvPicPr>
          <p:nvPr/>
        </p:nvPicPr>
        <p:blipFill>
          <a:blip r:embed="rId2" cstate="print"/>
          <a:srcRect/>
          <a:stretch>
            <a:fillRect/>
          </a:stretch>
        </p:blipFill>
        <p:spPr bwMode="auto">
          <a:xfrm>
            <a:off x="5486400" y="1594060"/>
            <a:ext cx="2112722" cy="3505200"/>
          </a:xfrm>
          <a:prstGeom prst="rect">
            <a:avLst/>
          </a:prstGeom>
          <a:noFill/>
        </p:spPr>
      </p:pic>
      <p:pic>
        <p:nvPicPr>
          <p:cNvPr id="773126" name="Picture 6" descr="http://www.paclock.com/products/images/products/100G.gif"/>
          <p:cNvPicPr>
            <a:picLocks noChangeAspect="1" noChangeArrowheads="1"/>
          </p:cNvPicPr>
          <p:nvPr/>
        </p:nvPicPr>
        <p:blipFill>
          <a:blip r:embed="rId3" cstate="print"/>
          <a:srcRect/>
          <a:stretch>
            <a:fillRect/>
          </a:stretch>
        </p:blipFill>
        <p:spPr bwMode="auto">
          <a:xfrm>
            <a:off x="1371600" y="1586036"/>
            <a:ext cx="2286000" cy="3513224"/>
          </a:xfrm>
          <a:prstGeom prst="rect">
            <a:avLst/>
          </a:prstGeom>
          <a:noFill/>
        </p:spPr>
      </p:pic>
      <p:sp>
        <p:nvSpPr>
          <p:cNvPr id="7" name="Text Box 3"/>
          <p:cNvSpPr txBox="1">
            <a:spLocks noChangeArrowheads="1"/>
          </p:cNvSpPr>
          <p:nvPr/>
        </p:nvSpPr>
        <p:spPr bwMode="auto">
          <a:xfrm>
            <a:off x="5898995" y="5232737"/>
            <a:ext cx="1287532" cy="369332"/>
          </a:xfrm>
          <a:prstGeom prst="rect">
            <a:avLst/>
          </a:prstGeom>
          <a:noFill/>
          <a:ln w="9525">
            <a:noFill/>
            <a:miter lim="800000"/>
            <a:headEnd/>
            <a:tailEnd/>
          </a:ln>
        </p:spPr>
        <p:txBody>
          <a:bodyPr wrap="none">
            <a:spAutoFit/>
          </a:bodyPr>
          <a:lstStyle/>
          <a:p>
            <a:pPr algn="ctr"/>
            <a:r>
              <a:rPr lang="en-US" dirty="0"/>
              <a:t>Solid Steel</a:t>
            </a:r>
          </a:p>
        </p:txBody>
      </p:sp>
      <p:sp>
        <p:nvSpPr>
          <p:cNvPr id="8" name="Text Box 3"/>
          <p:cNvSpPr txBox="1">
            <a:spLocks noChangeArrowheads="1"/>
          </p:cNvSpPr>
          <p:nvPr/>
        </p:nvSpPr>
        <p:spPr bwMode="auto">
          <a:xfrm>
            <a:off x="1575881" y="5099260"/>
            <a:ext cx="1877437" cy="646331"/>
          </a:xfrm>
          <a:prstGeom prst="rect">
            <a:avLst/>
          </a:prstGeom>
          <a:noFill/>
          <a:ln w="9525">
            <a:noFill/>
            <a:miter lim="800000"/>
            <a:headEnd/>
            <a:tailEnd/>
          </a:ln>
        </p:spPr>
        <p:txBody>
          <a:bodyPr wrap="none">
            <a:spAutoFit/>
          </a:bodyPr>
          <a:lstStyle/>
          <a:p>
            <a:pPr algn="ctr"/>
            <a:r>
              <a:rPr lang="en-US" dirty="0"/>
              <a:t>Laminated Steel</a:t>
            </a:r>
          </a:p>
          <a:p>
            <a:pPr algn="ctr"/>
            <a:r>
              <a:rPr lang="en-US" dirty="0"/>
              <a:t>(Stacked Plates)</a:t>
            </a:r>
          </a:p>
        </p:txBody>
      </p:sp>
      <p:sp>
        <p:nvSpPr>
          <p:cNvPr id="9" name="Text Box 3"/>
          <p:cNvSpPr txBox="1">
            <a:spLocks noChangeArrowheads="1"/>
          </p:cNvSpPr>
          <p:nvPr/>
        </p:nvSpPr>
        <p:spPr bwMode="auto">
          <a:xfrm>
            <a:off x="957189" y="5846411"/>
            <a:ext cx="7712431" cy="369332"/>
          </a:xfrm>
          <a:prstGeom prst="rect">
            <a:avLst/>
          </a:prstGeom>
          <a:noFill/>
          <a:ln w="9525">
            <a:noFill/>
            <a:miter lim="800000"/>
            <a:headEnd/>
            <a:tailEnd/>
          </a:ln>
        </p:spPr>
        <p:txBody>
          <a:bodyPr wrap="none">
            <a:spAutoFit/>
          </a:bodyPr>
          <a:lstStyle/>
          <a:p>
            <a:pPr algn="ctr"/>
            <a:r>
              <a:rPr lang="en-US" dirty="0"/>
              <a:t>Same NSN will get you either Master Lock, American Lock or Pacific Lock</a:t>
            </a:r>
          </a:p>
        </p:txBody>
      </p:sp>
      <p:sp>
        <p:nvSpPr>
          <p:cNvPr id="12"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2400387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381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5363" name="Text Box 3"/>
          <p:cNvSpPr txBox="1">
            <a:spLocks noChangeArrowheads="1"/>
          </p:cNvSpPr>
          <p:nvPr/>
        </p:nvSpPr>
        <p:spPr bwMode="auto">
          <a:xfrm>
            <a:off x="4800600" y="3733800"/>
            <a:ext cx="3134191" cy="738664"/>
          </a:xfrm>
          <a:prstGeom prst="rect">
            <a:avLst/>
          </a:prstGeom>
          <a:noFill/>
          <a:ln w="9525">
            <a:noFill/>
            <a:miter lim="800000"/>
            <a:headEnd/>
            <a:tailEnd/>
          </a:ln>
        </p:spPr>
        <p:txBody>
          <a:bodyPr wrap="none">
            <a:spAutoFit/>
          </a:bodyPr>
          <a:lstStyle/>
          <a:p>
            <a:pPr algn="ctr"/>
            <a:r>
              <a:rPr lang="en-US" sz="2400" dirty="0"/>
              <a:t>YES</a:t>
            </a:r>
          </a:p>
          <a:p>
            <a:pPr algn="ctr"/>
            <a:r>
              <a:rPr lang="en-US" dirty="0"/>
              <a:t>Non-Sparking Brass Padlock</a:t>
            </a:r>
          </a:p>
        </p:txBody>
      </p:sp>
      <p:pic>
        <p:nvPicPr>
          <p:cNvPr id="150532" name="Picture 4" descr="be_1"/>
          <p:cNvPicPr>
            <a:picLocks noChangeAspect="1" noChangeArrowheads="1"/>
          </p:cNvPicPr>
          <p:nvPr/>
        </p:nvPicPr>
        <p:blipFill>
          <a:blip r:embed="rId3" cstate="print">
            <a:lum bright="18000"/>
          </a:blip>
          <a:srcRect t="10080" r="9280" b="4080"/>
          <a:stretch>
            <a:fillRect/>
          </a:stretch>
        </p:blipFill>
        <p:spPr bwMode="auto">
          <a:xfrm>
            <a:off x="762000" y="2554288"/>
            <a:ext cx="2868613" cy="3617912"/>
          </a:xfrm>
          <a:prstGeom prst="rect">
            <a:avLst/>
          </a:prstGeom>
          <a:noFill/>
          <a:ln w="28575">
            <a:solidFill>
              <a:schemeClr val="tx1"/>
            </a:solidFill>
            <a:miter lim="800000"/>
            <a:headEnd/>
            <a:tailEnd/>
          </a:ln>
        </p:spPr>
      </p:pic>
      <p:sp>
        <p:nvSpPr>
          <p:cNvPr id="8"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26979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5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bwMode="auto">
          <a:xfrm>
            <a:off x="457200" y="1625601"/>
            <a:ext cx="8229600" cy="3505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000" dirty="0"/>
              <a:t>Staff Duty or the S2 is the key and lock control custodian for the unit.</a:t>
            </a:r>
          </a:p>
          <a:p>
            <a:pPr eaLnBrk="1" hangingPunct="1">
              <a:lnSpc>
                <a:spcPct val="80000"/>
              </a:lnSpc>
            </a:pPr>
            <a:endParaRPr lang="en-US" sz="2000" dirty="0"/>
          </a:p>
          <a:p>
            <a:pPr algn="ctr" eaLnBrk="1" hangingPunct="1">
              <a:lnSpc>
                <a:spcPct val="80000"/>
              </a:lnSpc>
              <a:buFontTx/>
              <a:buNone/>
            </a:pPr>
            <a:r>
              <a:rPr lang="en-US" b="1" dirty="0">
                <a:solidFill>
                  <a:srgbClr val="FF0000"/>
                </a:solidFill>
              </a:rPr>
              <a:t>FICTION</a:t>
            </a:r>
            <a:endParaRPr lang="en-US" sz="2000" b="1" dirty="0">
              <a:solidFill>
                <a:srgbClr val="FF0000"/>
              </a:solidFill>
            </a:endParaRPr>
          </a:p>
          <a:p>
            <a:pPr eaLnBrk="1" hangingPunct="1">
              <a:lnSpc>
                <a:spcPct val="80000"/>
              </a:lnSpc>
            </a:pPr>
            <a:endParaRPr lang="en-US" sz="2000" b="1" dirty="0"/>
          </a:p>
          <a:p>
            <a:pPr eaLnBrk="1" hangingPunct="1">
              <a:lnSpc>
                <a:spcPct val="80000"/>
              </a:lnSpc>
            </a:pPr>
            <a:endParaRPr lang="en-US" sz="2000" dirty="0"/>
          </a:p>
          <a:p>
            <a:pPr eaLnBrk="1" hangingPunct="1">
              <a:lnSpc>
                <a:spcPct val="80000"/>
              </a:lnSpc>
            </a:pPr>
            <a:r>
              <a:rPr lang="en-US" sz="2000" dirty="0"/>
              <a:t>Staff Duty is only the keeper of the locked ammo can during non-duty hours.   In the case of the S2, they are only securing the locked and sealed container with the spare keys in them.</a:t>
            </a:r>
          </a:p>
        </p:txBody>
      </p:sp>
      <p:sp>
        <p:nvSpPr>
          <p:cNvPr id="5" name="Rectangle 2"/>
          <p:cNvSpPr>
            <a:spLocks noGrp="1" noChangeArrowheads="1"/>
          </p:cNvSpPr>
          <p:nvPr>
            <p:ph type="title"/>
          </p:nvPr>
        </p:nvSpPr>
        <p:spPr>
          <a:xfrm>
            <a:off x="457200" y="457200"/>
            <a:ext cx="8229600" cy="563562"/>
          </a:xfrm>
        </p:spPr>
        <p:txBody>
          <a:bodyPr/>
          <a:lstStyle/>
          <a:p>
            <a:pPr eaLnBrk="1" hangingPunct="1"/>
            <a:r>
              <a:rPr lang="en-US" b="1" dirty="0"/>
              <a:t>Fact or Fiction</a:t>
            </a:r>
          </a:p>
        </p:txBody>
      </p:sp>
    </p:spTree>
    <p:extLst>
      <p:ext uri="{BB962C8B-B14F-4D97-AF65-F5344CB8AC3E}">
        <p14:creationId xmlns:p14="http://schemas.microsoft.com/office/powerpoint/2010/main" val="3584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7" descr="https://portal.navfac.navy.mil/portal/page/portal/NAVFAC/NAVFAC_WW_PP/NAVFAC_NFESC_PP/LOCKS/IMAGES/lowpad_USSet.jpg"/>
          <p:cNvPicPr>
            <a:picLocks noChangeAspect="1" noChangeArrowheads="1"/>
          </p:cNvPicPr>
          <p:nvPr/>
        </p:nvPicPr>
        <p:blipFill>
          <a:blip r:embed="rId3" cstate="print"/>
          <a:srcRect/>
          <a:stretch>
            <a:fillRect/>
          </a:stretch>
        </p:blipFill>
        <p:spPr bwMode="auto">
          <a:xfrm>
            <a:off x="990600" y="2050446"/>
            <a:ext cx="3015736" cy="3458508"/>
          </a:xfrm>
          <a:prstGeom prst="rect">
            <a:avLst/>
          </a:prstGeom>
          <a:noFill/>
          <a:ln w="9525">
            <a:noFill/>
            <a:miter lim="800000"/>
            <a:headEnd/>
            <a:tailEnd/>
          </a:ln>
        </p:spPr>
      </p:pic>
      <p:sp>
        <p:nvSpPr>
          <p:cNvPr id="151555" name="Text Box 2"/>
          <p:cNvSpPr txBox="1">
            <a:spLocks noChangeArrowheads="1"/>
          </p:cNvSpPr>
          <p:nvPr/>
        </p:nvSpPr>
        <p:spPr bwMode="auto">
          <a:xfrm>
            <a:off x="381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4800600" y="3717648"/>
            <a:ext cx="3044423" cy="1569660"/>
          </a:xfrm>
          <a:prstGeom prst="rect">
            <a:avLst/>
          </a:prstGeom>
          <a:noFill/>
          <a:ln w="9525">
            <a:noFill/>
            <a:miter lim="800000"/>
            <a:headEnd/>
            <a:tailEnd/>
          </a:ln>
        </p:spPr>
        <p:txBody>
          <a:bodyPr wrap="none">
            <a:spAutoFit/>
          </a:bodyPr>
          <a:lstStyle/>
          <a:p>
            <a:pPr algn="ctr"/>
            <a:r>
              <a:rPr lang="en-US" sz="2400" dirty="0"/>
              <a:t>YES</a:t>
            </a:r>
          </a:p>
          <a:p>
            <a:pPr marL="457200" indent="-457200">
              <a:buFont typeface="Arial" panose="020B0604020202020204" pitchFamily="34" charset="0"/>
              <a:buChar char="•"/>
            </a:pPr>
            <a:r>
              <a:rPr lang="en-US" dirty="0"/>
              <a:t>Brass Padlock</a:t>
            </a:r>
          </a:p>
          <a:p>
            <a:pPr marL="457200" indent="-457200">
              <a:buFont typeface="Arial" panose="020B0604020202020204" pitchFamily="34" charset="0"/>
              <a:buChar char="•"/>
            </a:pPr>
            <a:r>
              <a:rPr lang="en-US" dirty="0"/>
              <a:t>¼” shackle</a:t>
            </a:r>
          </a:p>
          <a:p>
            <a:pPr marL="457200" indent="-457200">
              <a:buFont typeface="Arial" panose="020B0604020202020204" pitchFamily="34" charset="0"/>
              <a:buChar char="•"/>
            </a:pPr>
            <a:r>
              <a:rPr lang="en-US" dirty="0"/>
              <a:t>Shiny Brass Color</a:t>
            </a:r>
          </a:p>
          <a:p>
            <a:pPr marL="457200" indent="-457200">
              <a:buFont typeface="Arial" panose="020B0604020202020204" pitchFamily="34" charset="0"/>
              <a:buChar char="•"/>
            </a:pPr>
            <a:r>
              <a:rPr lang="en-US" dirty="0"/>
              <a:t>Stamped with US SET</a:t>
            </a:r>
          </a:p>
        </p:txBody>
      </p:sp>
      <p:sp>
        <p:nvSpPr>
          <p:cNvPr id="6" name="Text Box 2"/>
          <p:cNvSpPr txBox="1">
            <a:spLocks noChangeArrowheads="1"/>
          </p:cNvSpPr>
          <p:nvPr/>
        </p:nvSpPr>
        <p:spPr bwMode="auto">
          <a:xfrm>
            <a:off x="476794" y="5638800"/>
            <a:ext cx="8382000" cy="461665"/>
          </a:xfrm>
          <a:prstGeom prst="rect">
            <a:avLst/>
          </a:prstGeom>
          <a:noFill/>
          <a:ln w="9525">
            <a:noFill/>
            <a:miter lim="800000"/>
            <a:headEnd/>
            <a:tailEnd/>
          </a:ln>
        </p:spPr>
        <p:txBody>
          <a:bodyPr>
            <a:spAutoFit/>
          </a:bodyPr>
          <a:lstStyle/>
          <a:p>
            <a:pPr algn="ctr">
              <a:spcBef>
                <a:spcPct val="50000"/>
              </a:spcBef>
            </a:pPr>
            <a:r>
              <a:rPr lang="en-US" sz="2400" dirty="0"/>
              <a:t>US set locks come in sets of 2-10,000 locks per set</a:t>
            </a:r>
          </a:p>
        </p:txBody>
      </p:sp>
      <p:sp>
        <p:nvSpPr>
          <p:cNvPr id="8" name="Rectangle 2"/>
          <p:cNvSpPr txBox="1">
            <a:spLocks noChangeArrowheads="1"/>
          </p:cNvSpPr>
          <p:nvPr/>
        </p:nvSpPr>
        <p:spPr>
          <a:xfrm>
            <a:off x="457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105593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3315"/>
                                        </p:tgtEl>
                                        <p:attrNameLst>
                                          <p:attrName>style.visibility</p:attrName>
                                        </p:attrNameLst>
                                      </p:cBhvr>
                                      <p:to>
                                        <p:strVal val="visible"/>
                                      </p:to>
                                    </p:set>
                                  </p:childTnLst>
                                </p:cTn>
                              </p:par>
                              <p:par>
                                <p:cTn id="7" presetID="8"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amond(in)">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autoUpdateAnimBg="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743" y="1600200"/>
            <a:ext cx="6541600" cy="4363387"/>
          </a:xfrm>
          <a:prstGeom prst="rect">
            <a:avLst/>
          </a:prstGeom>
        </p:spPr>
      </p:pic>
      <p:sp>
        <p:nvSpPr>
          <p:cNvPr id="6" name="Title 1"/>
          <p:cNvSpPr txBox="1">
            <a:spLocks/>
          </p:cNvSpPr>
          <p:nvPr/>
        </p:nvSpPr>
        <p:spPr>
          <a:xfrm>
            <a:off x="2209800" y="457200"/>
            <a:ext cx="4535487" cy="533400"/>
          </a:xfrm>
          <a:prstGeom prst="rect">
            <a:avLst/>
          </a:prstGeom>
        </p:spPr>
        <p:txBody>
          <a:bodyPr anchor="t">
            <a:normAutofit/>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algn="ctr"/>
            <a:r>
              <a:rPr lang="en-US" sz="2800" kern="0" cap="none" dirty="0"/>
              <a:t>Perimeter Barriers</a:t>
            </a:r>
          </a:p>
        </p:txBody>
      </p:sp>
    </p:spTree>
    <p:extLst>
      <p:ext uri="{BB962C8B-B14F-4D97-AF65-F5344CB8AC3E}">
        <p14:creationId xmlns:p14="http://schemas.microsoft.com/office/powerpoint/2010/main" val="3592733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1600200"/>
            <a:ext cx="8534400" cy="2362200"/>
          </a:xfrm>
        </p:spPr>
        <p:txBody>
          <a:bodyPr/>
          <a:lstStyle/>
          <a:p>
            <a:r>
              <a:rPr lang="en-US" sz="2400" b="1" dirty="0">
                <a:solidFill>
                  <a:schemeClr val="tx1"/>
                </a:solidFill>
              </a:rPr>
              <a:t>Security in Depth:</a:t>
            </a:r>
            <a:r>
              <a:rPr lang="en-US" b="1" dirty="0">
                <a:solidFill>
                  <a:schemeClr val="tx1"/>
                </a:solidFill>
              </a:rPr>
              <a:t> </a:t>
            </a:r>
            <a:r>
              <a:rPr lang="en-US" sz="1800" dirty="0">
                <a:solidFill>
                  <a:schemeClr val="tx1"/>
                </a:solidFill>
              </a:rPr>
              <a:t>To start the layering of security (hardening the target), you may consider the use of protective barriers.  ATTP 3-19.30 can help you determine what protective barriers may best suit the asset you are protecting. </a:t>
            </a:r>
          </a:p>
          <a:p>
            <a:pPr marL="342900" indent="-342900" algn="l">
              <a:buFont typeface="Arial" panose="020B0604020202020204" pitchFamily="34" charset="0"/>
              <a:buChar char="•"/>
            </a:pPr>
            <a:r>
              <a:rPr lang="en-US" sz="2400" dirty="0">
                <a:solidFill>
                  <a:schemeClr val="tx1"/>
                </a:solidFill>
              </a:rPr>
              <a:t>Natural barriers: </a:t>
            </a:r>
            <a:r>
              <a:rPr lang="en-US" sz="1800" dirty="0">
                <a:solidFill>
                  <a:schemeClr val="tx1"/>
                </a:solidFill>
              </a:rPr>
              <a:t>terrain feature that is difficult to traverse.</a:t>
            </a:r>
            <a:endParaRPr lang="en-US" dirty="0">
              <a:solidFill>
                <a:schemeClr val="tx1"/>
              </a:solidFill>
            </a:endParaRPr>
          </a:p>
          <a:p>
            <a:pPr marL="342900" indent="-342900" algn="l">
              <a:buFont typeface="Arial" panose="020B0604020202020204" pitchFamily="34" charset="0"/>
              <a:buChar char="•"/>
            </a:pPr>
            <a:r>
              <a:rPr lang="en-US" sz="2400" dirty="0">
                <a:solidFill>
                  <a:schemeClr val="tx1"/>
                </a:solidFill>
              </a:rPr>
              <a:t>Structural Barriers:</a:t>
            </a:r>
            <a:r>
              <a:rPr lang="en-US" sz="2400" b="1" dirty="0">
                <a:solidFill>
                  <a:schemeClr val="tx1"/>
                </a:solidFill>
              </a:rPr>
              <a:t> </a:t>
            </a:r>
            <a:r>
              <a:rPr lang="en-US" sz="1800" dirty="0">
                <a:solidFill>
                  <a:schemeClr val="tx1"/>
                </a:solidFill>
              </a:rPr>
              <a:t>man-made, either permanent or temporary</a:t>
            </a:r>
            <a:endParaRPr lang="en-US" dirty="0"/>
          </a:p>
        </p:txBody>
      </p:sp>
      <p:sp>
        <p:nvSpPr>
          <p:cNvPr id="4" name="TextBox 3"/>
          <p:cNvSpPr txBox="1"/>
          <p:nvPr/>
        </p:nvSpPr>
        <p:spPr>
          <a:xfrm>
            <a:off x="1600200" y="457200"/>
            <a:ext cx="6248400" cy="523220"/>
          </a:xfrm>
          <a:prstGeom prst="rect">
            <a:avLst/>
          </a:prstGeom>
          <a:noFill/>
        </p:spPr>
        <p:txBody>
          <a:bodyPr wrap="square" rtlCol="0">
            <a:spAutoFit/>
          </a:bodyPr>
          <a:lstStyle/>
          <a:p>
            <a:pPr algn="ctr"/>
            <a:r>
              <a:rPr lang="en-US" sz="2800" b="1" dirty="0"/>
              <a:t>Perimeter Barriers</a:t>
            </a:r>
          </a:p>
        </p:txBody>
      </p:sp>
    </p:spTree>
    <p:extLst>
      <p:ext uri="{BB962C8B-B14F-4D97-AF65-F5344CB8AC3E}">
        <p14:creationId xmlns:p14="http://schemas.microsoft.com/office/powerpoint/2010/main" val="266937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752600"/>
            <a:ext cx="8229600" cy="923330"/>
          </a:xfrm>
          <a:prstGeom prst="rect">
            <a:avLst/>
          </a:prstGeom>
          <a:noFill/>
        </p:spPr>
        <p:txBody>
          <a:bodyPr wrap="square" rtlCol="0">
            <a:spAutoFit/>
          </a:bodyPr>
          <a:lstStyle/>
          <a:p>
            <a:pPr marL="457200" indent="-457200">
              <a:buFont typeface="Arial" panose="020B0604020202020204" pitchFamily="34" charset="0"/>
              <a:buChar char="•"/>
            </a:pPr>
            <a:r>
              <a:rPr lang="en-US" b="1" dirty="0"/>
              <a:t>Natural: </a:t>
            </a:r>
            <a:r>
              <a:rPr lang="en-US" dirty="0"/>
              <a:t>Cliff, Desert, Rivers, etc. </a:t>
            </a:r>
          </a:p>
          <a:p>
            <a:pPr marL="457200" indent="-457200">
              <a:buFont typeface="Arial" panose="020B0604020202020204" pitchFamily="34" charset="0"/>
              <a:buChar char="•"/>
            </a:pPr>
            <a:r>
              <a:rPr lang="en-US" b="1" dirty="0"/>
              <a:t>Structural:</a:t>
            </a:r>
            <a:r>
              <a:rPr lang="en-US" dirty="0"/>
              <a:t> Fence, Wall, etc.</a:t>
            </a:r>
          </a:p>
          <a:p>
            <a:pPr marL="457200" indent="-457200">
              <a:buFont typeface="Arial" panose="020B0604020202020204" pitchFamily="34" charset="0"/>
              <a:buChar char="•"/>
            </a:pPr>
            <a:r>
              <a:rPr lang="en-US" b="1" dirty="0"/>
              <a:t>Preferred/Optimal use: </a:t>
            </a:r>
            <a:r>
              <a:rPr lang="en-US" dirty="0"/>
              <a:t>In Combination</a:t>
            </a:r>
            <a:endParaRPr lang="en-US" b="1" dirty="0"/>
          </a:p>
        </p:txBody>
      </p:sp>
      <p:sp>
        <p:nvSpPr>
          <p:cNvPr id="8" name="Rectangle 7"/>
          <p:cNvSpPr/>
          <p:nvPr/>
        </p:nvSpPr>
        <p:spPr>
          <a:xfrm>
            <a:off x="1828800" y="1770628"/>
            <a:ext cx="2514600" cy="286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70463" y="2086136"/>
            <a:ext cx="3712027" cy="225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29001" y="2390936"/>
            <a:ext cx="3594462" cy="236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2737" y="2309768"/>
            <a:ext cx="3006264" cy="311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000" y="2086136"/>
            <a:ext cx="1676400" cy="269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750609"/>
            <a:ext cx="4038600" cy="3601085"/>
          </a:xfrm>
          <a:prstGeom prst="rect">
            <a:avLst/>
          </a:prstGeom>
        </p:spPr>
      </p:pic>
      <p:sp>
        <p:nvSpPr>
          <p:cNvPr id="13" name="TextBox 12"/>
          <p:cNvSpPr txBox="1"/>
          <p:nvPr/>
        </p:nvSpPr>
        <p:spPr>
          <a:xfrm>
            <a:off x="1600200" y="457200"/>
            <a:ext cx="6248400" cy="523220"/>
          </a:xfrm>
          <a:prstGeom prst="rect">
            <a:avLst/>
          </a:prstGeom>
          <a:noFill/>
        </p:spPr>
        <p:txBody>
          <a:bodyPr wrap="square" rtlCol="0">
            <a:spAutoFit/>
          </a:bodyPr>
          <a:lstStyle/>
          <a:p>
            <a:pPr algn="ctr"/>
            <a:r>
              <a:rPr lang="en-US" sz="2800" b="1" dirty="0"/>
              <a:t>Perimeter Barriers</a:t>
            </a:r>
          </a:p>
        </p:txBody>
      </p:sp>
    </p:spTree>
    <p:extLst>
      <p:ext uri="{BB962C8B-B14F-4D97-AF65-F5344CB8AC3E}">
        <p14:creationId xmlns:p14="http://schemas.microsoft.com/office/powerpoint/2010/main" val="30664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t>Fence</a:t>
            </a:r>
          </a:p>
          <a:p>
            <a:pPr lvl="1"/>
            <a:r>
              <a:rPr lang="en-US" sz="1800" dirty="0"/>
              <a:t>Chain Link</a:t>
            </a:r>
          </a:p>
          <a:p>
            <a:pPr lvl="1"/>
            <a:r>
              <a:rPr lang="en-US" sz="1800" dirty="0"/>
              <a:t>Concertina (C-wire/razor wire)</a:t>
            </a:r>
          </a:p>
          <a:p>
            <a:pPr lvl="1"/>
            <a:r>
              <a:rPr lang="en-US" sz="1800" dirty="0"/>
              <a:t>Panel Fencing</a:t>
            </a:r>
          </a:p>
          <a:p>
            <a:pPr lvl="1"/>
            <a:r>
              <a:rPr lang="en-US" sz="1800" dirty="0"/>
              <a:t>Safety Fencing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01" y="2539534"/>
            <a:ext cx="7772400" cy="38340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601" y="3072102"/>
            <a:ext cx="4724400" cy="327208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9001" y="3746856"/>
            <a:ext cx="5058410" cy="256935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294" y="3746856"/>
            <a:ext cx="3790907" cy="252267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6601" y="3034395"/>
            <a:ext cx="4067175" cy="3359124"/>
          </a:xfrm>
          <a:prstGeom prst="rect">
            <a:avLst/>
          </a:prstGeom>
        </p:spPr>
      </p:pic>
      <p:sp>
        <p:nvSpPr>
          <p:cNvPr id="12" name="TextBox 11"/>
          <p:cNvSpPr txBox="1"/>
          <p:nvPr/>
        </p:nvSpPr>
        <p:spPr>
          <a:xfrm>
            <a:off x="1600200" y="457200"/>
            <a:ext cx="6248400" cy="523220"/>
          </a:xfrm>
          <a:prstGeom prst="rect">
            <a:avLst/>
          </a:prstGeom>
          <a:noFill/>
        </p:spPr>
        <p:txBody>
          <a:bodyPr wrap="square" rtlCol="0">
            <a:spAutoFit/>
          </a:bodyPr>
          <a:lstStyle/>
          <a:p>
            <a:pPr algn="ctr"/>
            <a:r>
              <a:rPr lang="en-US" sz="2800" b="1" dirty="0"/>
              <a:t>Perimeter Barriers</a:t>
            </a:r>
          </a:p>
        </p:txBody>
      </p:sp>
    </p:spTree>
    <p:extLst>
      <p:ext uri="{BB962C8B-B14F-4D97-AF65-F5344CB8AC3E}">
        <p14:creationId xmlns:p14="http://schemas.microsoft.com/office/powerpoint/2010/main" val="139398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7566" y="3810000"/>
            <a:ext cx="8534400" cy="2438400"/>
          </a:xfrm>
        </p:spPr>
        <p:txBody>
          <a:bodyPr>
            <a:normAutofit/>
          </a:bodyPr>
          <a:lstStyle/>
          <a:p>
            <a:pPr algn="l"/>
            <a:r>
              <a:rPr lang="en-US" sz="2000" dirty="0">
                <a:solidFill>
                  <a:schemeClr val="tx1"/>
                </a:solidFill>
              </a:rPr>
              <a:t>It is important to recognize that fencing provides very little delay when it comes to motivated aggressors. They can act as a psychological deterrent— especially when integrated with other security systems, such as:</a:t>
            </a:r>
          </a:p>
          <a:p>
            <a:pPr marL="457200" indent="-457200" algn="l">
              <a:buFont typeface="Arial" panose="020B0604020202020204" pitchFamily="34" charset="0"/>
              <a:buChar char="•"/>
            </a:pPr>
            <a:r>
              <a:rPr lang="en-US" sz="1800" dirty="0">
                <a:solidFill>
                  <a:schemeClr val="tx1"/>
                </a:solidFill>
              </a:rPr>
              <a:t>Security Lights </a:t>
            </a:r>
          </a:p>
          <a:p>
            <a:pPr marL="457200" indent="-457200" algn="l">
              <a:buFont typeface="Arial" panose="020B0604020202020204" pitchFamily="34" charset="0"/>
              <a:buChar char="•"/>
            </a:pPr>
            <a:r>
              <a:rPr lang="en-US" sz="1800" dirty="0">
                <a:solidFill>
                  <a:schemeClr val="tx1"/>
                </a:solidFill>
              </a:rPr>
              <a:t>Electronic Surveillance </a:t>
            </a:r>
          </a:p>
          <a:p>
            <a:pPr marL="457200" indent="-457200" algn="l">
              <a:buFont typeface="Arial" panose="020B0604020202020204" pitchFamily="34" charset="0"/>
              <a:buChar char="•"/>
            </a:pPr>
            <a:r>
              <a:rPr lang="en-US" sz="1800" dirty="0">
                <a:solidFill>
                  <a:schemeClr val="tx1"/>
                </a:solidFill>
              </a:rPr>
              <a:t>Frequent Patrolling/Guard Checks</a:t>
            </a:r>
          </a:p>
          <a:p>
            <a:endParaRPr lang="en-US" dirty="0"/>
          </a:p>
        </p:txBody>
      </p:sp>
      <p:sp>
        <p:nvSpPr>
          <p:cNvPr id="5" name="TextBox 4"/>
          <p:cNvSpPr txBox="1"/>
          <p:nvPr/>
        </p:nvSpPr>
        <p:spPr>
          <a:xfrm>
            <a:off x="1600200" y="457200"/>
            <a:ext cx="6248400" cy="523220"/>
          </a:xfrm>
          <a:prstGeom prst="rect">
            <a:avLst/>
          </a:prstGeom>
          <a:noFill/>
        </p:spPr>
        <p:txBody>
          <a:bodyPr wrap="square" rtlCol="0">
            <a:spAutoFit/>
          </a:bodyPr>
          <a:lstStyle/>
          <a:p>
            <a:pPr algn="ctr"/>
            <a:r>
              <a:rPr lang="en-US" sz="2800" b="1" dirty="0"/>
              <a:t>Perimeter Barriers</a:t>
            </a:r>
          </a:p>
        </p:txBody>
      </p:sp>
      <p:sp>
        <p:nvSpPr>
          <p:cNvPr id="6" name="Subtitle 2"/>
          <p:cNvSpPr txBox="1">
            <a:spLocks/>
          </p:cNvSpPr>
          <p:nvPr/>
        </p:nvSpPr>
        <p:spPr>
          <a:xfrm>
            <a:off x="117566" y="1371600"/>
            <a:ext cx="8763000" cy="2895600"/>
          </a:xfrm>
          <a:prstGeom prst="rect">
            <a:avLst/>
          </a:prstGeom>
        </p:spPr>
        <p:txBody>
          <a:bodyPr>
            <a:normAutofit/>
          </a:bodyPr>
          <a:lstStyle>
            <a:lvl1pPr marL="0" indent="0" algn="ctr" rtl="0" eaLnBrk="0" fontAlgn="base" hangingPunct="0">
              <a:spcBef>
                <a:spcPct val="20000"/>
              </a:spcBef>
              <a:spcAft>
                <a:spcPct val="0"/>
              </a:spcAft>
              <a:buFont typeface="Arial" charset="0"/>
              <a:buNone/>
              <a:defRPr sz="2800">
                <a:solidFill>
                  <a:schemeClr val="tx1"/>
                </a:solidFill>
                <a:latin typeface="+mn-lt"/>
                <a:ea typeface="+mn-ea"/>
                <a:cs typeface="+mn-cs"/>
              </a:defRPr>
            </a:lvl1pPr>
            <a:lvl2pPr marL="457200" indent="0" algn="ctr" rtl="0" eaLnBrk="0" fontAlgn="base" hangingPunct="0">
              <a:spcBef>
                <a:spcPct val="20000"/>
              </a:spcBef>
              <a:spcAft>
                <a:spcPct val="0"/>
              </a:spcAft>
              <a:buFont typeface="Times New Roman" pitchFamily="18" charset="0"/>
              <a:buNone/>
              <a:defRPr sz="2400">
                <a:solidFill>
                  <a:schemeClr val="tx1"/>
                </a:solidFill>
                <a:latin typeface="+mn-lt"/>
              </a:defRPr>
            </a:lvl2pPr>
            <a:lvl3pPr marL="914400" indent="0" algn="ctr" rtl="0" eaLnBrk="0" fontAlgn="base" hangingPunct="0">
              <a:spcBef>
                <a:spcPct val="20000"/>
              </a:spcBef>
              <a:spcAft>
                <a:spcPct val="0"/>
              </a:spcAft>
              <a:buNone/>
              <a:defRPr sz="2000">
                <a:solidFill>
                  <a:schemeClr val="tx1"/>
                </a:solidFill>
                <a:latin typeface="+mn-lt"/>
              </a:defRPr>
            </a:lvl3pPr>
            <a:lvl4pPr marL="1371600" indent="0" algn="ctr" rtl="0" eaLnBrk="0" fontAlgn="base" hangingPunct="0">
              <a:spcBef>
                <a:spcPct val="20000"/>
              </a:spcBef>
              <a:spcAft>
                <a:spcPct val="0"/>
              </a:spcAft>
              <a:buNone/>
              <a:defRPr>
                <a:solidFill>
                  <a:schemeClr val="tx1"/>
                </a:solidFill>
                <a:latin typeface="+mn-lt"/>
              </a:defRPr>
            </a:lvl4pPr>
            <a:lvl5pPr marL="1828800" indent="0" algn="ctr" rtl="0" eaLnBrk="0" fontAlgn="base" hangingPunct="0">
              <a:spcBef>
                <a:spcPct val="20000"/>
              </a:spcBef>
              <a:spcAft>
                <a:spcPct val="0"/>
              </a:spcAft>
              <a:buNone/>
              <a:defRPr>
                <a:solidFill>
                  <a:schemeClr val="tx1"/>
                </a:solidFill>
                <a:latin typeface="+mn-lt"/>
              </a:defRPr>
            </a:lvl5pPr>
            <a:lvl6pPr marL="2286000" indent="0" algn="ctr" rtl="0" fontAlgn="base">
              <a:spcBef>
                <a:spcPct val="20000"/>
              </a:spcBef>
              <a:spcAft>
                <a:spcPct val="0"/>
              </a:spcAft>
              <a:buNone/>
              <a:defRPr>
                <a:solidFill>
                  <a:schemeClr val="tx1"/>
                </a:solidFill>
                <a:latin typeface="+mn-lt"/>
              </a:defRPr>
            </a:lvl6pPr>
            <a:lvl7pPr marL="2743200" indent="0" algn="ctr" rtl="0" fontAlgn="base">
              <a:spcBef>
                <a:spcPct val="20000"/>
              </a:spcBef>
              <a:spcAft>
                <a:spcPct val="0"/>
              </a:spcAft>
              <a:buNone/>
              <a:defRPr>
                <a:solidFill>
                  <a:schemeClr val="tx1"/>
                </a:solidFill>
                <a:latin typeface="+mn-lt"/>
              </a:defRPr>
            </a:lvl7pPr>
            <a:lvl8pPr marL="3200400" indent="0" algn="ctr" rtl="0" fontAlgn="base">
              <a:spcBef>
                <a:spcPct val="20000"/>
              </a:spcBef>
              <a:spcAft>
                <a:spcPct val="0"/>
              </a:spcAft>
              <a:buNone/>
              <a:defRPr>
                <a:solidFill>
                  <a:schemeClr val="tx1"/>
                </a:solidFill>
                <a:latin typeface="+mn-lt"/>
              </a:defRPr>
            </a:lvl8pPr>
            <a:lvl9pPr marL="3657600" indent="0" algn="ctr" rtl="0" fontAlgn="base">
              <a:spcBef>
                <a:spcPct val="20000"/>
              </a:spcBef>
              <a:spcAft>
                <a:spcPct val="0"/>
              </a:spcAft>
              <a:buNone/>
              <a:defRPr>
                <a:solidFill>
                  <a:schemeClr val="tx1"/>
                </a:solidFill>
                <a:latin typeface="+mn-lt"/>
              </a:defRPr>
            </a:lvl9pPr>
          </a:lstStyle>
          <a:p>
            <a:pPr algn="l"/>
            <a:r>
              <a:rPr lang="en-US" sz="2000" kern="0" dirty="0"/>
              <a:t>Three types of fencing are authorized for use in protecting restricted areas:</a:t>
            </a:r>
          </a:p>
          <a:p>
            <a:pPr marL="457200" indent="-457200" algn="l">
              <a:buFont typeface="Arial" panose="020B0604020202020204" pitchFamily="34" charset="0"/>
              <a:buChar char="•"/>
            </a:pPr>
            <a:r>
              <a:rPr lang="en-US" sz="1800" kern="0" dirty="0"/>
              <a:t> chain link</a:t>
            </a:r>
          </a:p>
          <a:p>
            <a:pPr marL="457200" indent="-457200" algn="l">
              <a:buFont typeface="Arial" panose="020B0604020202020204" pitchFamily="34" charset="0"/>
              <a:buChar char="•"/>
            </a:pPr>
            <a:r>
              <a:rPr lang="en-US" sz="1800" kern="0" dirty="0"/>
              <a:t> barbed wire</a:t>
            </a:r>
          </a:p>
          <a:p>
            <a:pPr marL="457200" indent="-457200" algn="l">
              <a:buFont typeface="Arial" panose="020B0604020202020204" pitchFamily="34" charset="0"/>
              <a:buChar char="•"/>
            </a:pPr>
            <a:r>
              <a:rPr lang="en-US" sz="1800" kern="0" dirty="0"/>
              <a:t> barbed tape or concertina</a:t>
            </a:r>
          </a:p>
          <a:p>
            <a:pPr algn="l"/>
            <a:r>
              <a:rPr lang="en-US" sz="2000" kern="0" dirty="0"/>
              <a:t>Generally, chain-link fencing will be used for protecting permanent limited and exclusion areas. All three types of fencing may be used to augment or increase the security of existing fences that protect restricted areas</a:t>
            </a:r>
          </a:p>
          <a:p>
            <a:pPr algn="l"/>
            <a:endParaRPr lang="en-US" sz="1800" kern="0" dirty="0"/>
          </a:p>
          <a:p>
            <a:pPr algn="l"/>
            <a:endParaRPr lang="en-US" sz="1800" kern="0" dirty="0"/>
          </a:p>
        </p:txBody>
      </p:sp>
    </p:spTree>
    <p:extLst>
      <p:ext uri="{BB962C8B-B14F-4D97-AF65-F5344CB8AC3E}">
        <p14:creationId xmlns:p14="http://schemas.microsoft.com/office/powerpoint/2010/main" val="2377408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304800" y="1524000"/>
            <a:ext cx="8610600" cy="4648200"/>
          </a:xfrm>
          <a:prstGeom prst="rect">
            <a:avLst/>
          </a:prstGeom>
        </p:spPr>
        <p:txBody>
          <a:bodyPr>
            <a:normAutofit/>
          </a:bodyPr>
          <a:lstStyle/>
          <a:p>
            <a:pPr marL="0" indent="0">
              <a:buNone/>
            </a:pPr>
            <a:r>
              <a:rPr lang="en-US" sz="2400" dirty="0"/>
              <a:t>Construction Standards:</a:t>
            </a:r>
          </a:p>
          <a:p>
            <a:r>
              <a:rPr lang="en-US" sz="1800" dirty="0"/>
              <a:t>Existing construction must be constructed of a minimum of 6-foot material, excluding the top guard.</a:t>
            </a:r>
          </a:p>
          <a:p>
            <a:r>
              <a:rPr lang="en-US" sz="1800" dirty="0"/>
              <a:t>New construction must be constructed of a minimum of 7-foot material, excluding the top guard.</a:t>
            </a:r>
          </a:p>
          <a:p>
            <a:r>
              <a:rPr lang="en-US" sz="1800" dirty="0"/>
              <a:t>Must be constructed with 9-gauge or heavier wire, be zinc coated, and have a mesh opening not larger than 2 inches per side</a:t>
            </a:r>
          </a:p>
          <a:p>
            <a:r>
              <a:rPr lang="en-US" sz="1800" dirty="0"/>
              <a:t>Must have twisted and barbed top selvages and knuckled bottom selvage Fence fabric should be mounted on steel posts.</a:t>
            </a:r>
          </a:p>
          <a:p>
            <a:r>
              <a:rPr lang="en-US" sz="1800" dirty="0"/>
              <a:t>Tension wires will either be interwoven or clipped along the top and bottom row of fabric diamonds.</a:t>
            </a:r>
          </a:p>
          <a:p>
            <a:r>
              <a:rPr lang="en-US" sz="1800" dirty="0"/>
              <a:t>Fences will be built to STD 872-90-03</a:t>
            </a:r>
          </a:p>
          <a:p>
            <a:pPr>
              <a:buNone/>
            </a:pPr>
            <a:endParaRPr lang="en-US" dirty="0"/>
          </a:p>
          <a:p>
            <a:endParaRPr lang="en-US" dirty="0"/>
          </a:p>
        </p:txBody>
      </p:sp>
      <p:sp>
        <p:nvSpPr>
          <p:cNvPr id="6" name="TextBox 5"/>
          <p:cNvSpPr txBox="1"/>
          <p:nvPr/>
        </p:nvSpPr>
        <p:spPr>
          <a:xfrm>
            <a:off x="1600200" y="457200"/>
            <a:ext cx="6248400" cy="523220"/>
          </a:xfrm>
          <a:prstGeom prst="rect">
            <a:avLst/>
          </a:prstGeom>
          <a:noFill/>
        </p:spPr>
        <p:txBody>
          <a:bodyPr wrap="square" rtlCol="0">
            <a:spAutoFit/>
          </a:bodyPr>
          <a:lstStyle/>
          <a:p>
            <a:pPr algn="ctr"/>
            <a:r>
              <a:rPr lang="en-US" sz="2800" b="1" dirty="0"/>
              <a:t>Chain Link Fencing</a:t>
            </a:r>
          </a:p>
        </p:txBody>
      </p:sp>
    </p:spTree>
    <p:extLst>
      <p:ext uri="{BB962C8B-B14F-4D97-AF65-F5344CB8AC3E}">
        <p14:creationId xmlns:p14="http://schemas.microsoft.com/office/powerpoint/2010/main" val="2252204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228600" y="2057400"/>
            <a:ext cx="4953000" cy="4114800"/>
          </a:xfrm>
          <a:prstGeom prst="rect">
            <a:avLst/>
          </a:prstGeom>
        </p:spPr>
        <p:txBody>
          <a:bodyPr>
            <a:normAutofit/>
          </a:bodyPr>
          <a:lstStyle/>
          <a:p>
            <a:r>
              <a:rPr lang="en-US" sz="2000" dirty="0"/>
              <a:t>Wire must be taut and securely fastened to rigid metal posts set in concrete and must reach within 2 inches of hard ground or pavement. </a:t>
            </a:r>
          </a:p>
          <a:p>
            <a:endParaRPr lang="en-US" sz="2400" dirty="0"/>
          </a:p>
        </p:txBody>
      </p:sp>
      <p:sp>
        <p:nvSpPr>
          <p:cNvPr id="7" name="TextBox 6"/>
          <p:cNvSpPr txBox="1"/>
          <p:nvPr/>
        </p:nvSpPr>
        <p:spPr>
          <a:xfrm>
            <a:off x="1600200" y="457200"/>
            <a:ext cx="6248400" cy="523220"/>
          </a:xfrm>
          <a:prstGeom prst="rect">
            <a:avLst/>
          </a:prstGeom>
          <a:noFill/>
        </p:spPr>
        <p:txBody>
          <a:bodyPr wrap="square" rtlCol="0">
            <a:spAutoFit/>
          </a:bodyPr>
          <a:lstStyle/>
          <a:p>
            <a:pPr algn="ctr"/>
            <a:r>
              <a:rPr lang="en-US" sz="2800" b="1" dirty="0"/>
              <a:t>Chain Link Fencing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9640" y="1524000"/>
            <a:ext cx="3810000" cy="2857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733800"/>
            <a:ext cx="3581400" cy="2340476"/>
          </a:xfrm>
          <a:prstGeom prst="rect">
            <a:avLst/>
          </a:prstGeom>
        </p:spPr>
      </p:pic>
      <p:cxnSp>
        <p:nvCxnSpPr>
          <p:cNvPr id="9" name="Straight Connector 8"/>
          <p:cNvCxnSpPr/>
          <p:nvPr/>
        </p:nvCxnSpPr>
        <p:spPr>
          <a:xfrm>
            <a:off x="2743200" y="4904038"/>
            <a:ext cx="76200" cy="8871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828800" y="5410200"/>
            <a:ext cx="1219200" cy="0"/>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11482" y="4642945"/>
            <a:ext cx="756557" cy="246221"/>
          </a:xfrm>
          <a:prstGeom prst="rect">
            <a:avLst/>
          </a:prstGeom>
          <a:solidFill>
            <a:schemeClr val="bg1">
              <a:lumMod val="65000"/>
            </a:schemeClr>
          </a:solidFill>
        </p:spPr>
        <p:txBody>
          <a:bodyPr wrap="square" rtlCol="0">
            <a:spAutoFit/>
          </a:bodyPr>
          <a:lstStyle/>
          <a:p>
            <a:r>
              <a:rPr lang="en-US" sz="1000" b="1" dirty="0"/>
              <a:t>Baseline</a:t>
            </a:r>
          </a:p>
        </p:txBody>
      </p:sp>
      <p:sp>
        <p:nvSpPr>
          <p:cNvPr id="21" name="TextBox 20"/>
          <p:cNvSpPr txBox="1"/>
          <p:nvPr/>
        </p:nvSpPr>
        <p:spPr>
          <a:xfrm>
            <a:off x="1701981" y="5439944"/>
            <a:ext cx="1041219" cy="246221"/>
          </a:xfrm>
          <a:prstGeom prst="rect">
            <a:avLst/>
          </a:prstGeom>
          <a:solidFill>
            <a:schemeClr val="bg1">
              <a:lumMod val="65000"/>
            </a:schemeClr>
          </a:solidFill>
        </p:spPr>
        <p:txBody>
          <a:bodyPr wrap="square" rtlCol="0">
            <a:spAutoFit/>
          </a:bodyPr>
          <a:lstStyle/>
          <a:p>
            <a:r>
              <a:rPr lang="en-US" sz="1000" b="1" dirty="0"/>
              <a:t>Deviation &gt;2”</a:t>
            </a:r>
          </a:p>
        </p:txBody>
      </p:sp>
      <p:sp>
        <p:nvSpPr>
          <p:cNvPr id="22" name="TextBox 21"/>
          <p:cNvSpPr txBox="1"/>
          <p:nvPr/>
        </p:nvSpPr>
        <p:spPr>
          <a:xfrm>
            <a:off x="7065918" y="3432023"/>
            <a:ext cx="756557" cy="246221"/>
          </a:xfrm>
          <a:prstGeom prst="rect">
            <a:avLst/>
          </a:prstGeom>
          <a:solidFill>
            <a:schemeClr val="bg1">
              <a:lumMod val="65000"/>
            </a:schemeClr>
          </a:solidFill>
        </p:spPr>
        <p:txBody>
          <a:bodyPr wrap="square" rtlCol="0">
            <a:spAutoFit/>
          </a:bodyPr>
          <a:lstStyle/>
          <a:p>
            <a:r>
              <a:rPr lang="en-US" sz="1000" b="1" dirty="0"/>
              <a:t>Baseline</a:t>
            </a:r>
          </a:p>
        </p:txBody>
      </p:sp>
      <p:cxnSp>
        <p:nvCxnSpPr>
          <p:cNvPr id="23" name="Straight Connector 22"/>
          <p:cNvCxnSpPr/>
          <p:nvPr/>
        </p:nvCxnSpPr>
        <p:spPr>
          <a:xfrm>
            <a:off x="6410868" y="2807763"/>
            <a:ext cx="1666059" cy="8813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6324600" y="2264183"/>
            <a:ext cx="685801" cy="860017"/>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345009" y="1696879"/>
            <a:ext cx="1041219" cy="246221"/>
          </a:xfrm>
          <a:prstGeom prst="rect">
            <a:avLst/>
          </a:prstGeom>
          <a:solidFill>
            <a:schemeClr val="bg1">
              <a:lumMod val="65000"/>
            </a:schemeClr>
          </a:solidFill>
        </p:spPr>
        <p:txBody>
          <a:bodyPr wrap="square" rtlCol="0">
            <a:spAutoFit/>
          </a:bodyPr>
          <a:lstStyle/>
          <a:p>
            <a:r>
              <a:rPr lang="en-US" sz="1000" b="1" dirty="0"/>
              <a:t>Deviation &gt;2”</a:t>
            </a:r>
          </a:p>
        </p:txBody>
      </p:sp>
      <p:cxnSp>
        <p:nvCxnSpPr>
          <p:cNvPr id="11" name="Straight Connector 10"/>
          <p:cNvCxnSpPr/>
          <p:nvPr/>
        </p:nvCxnSpPr>
        <p:spPr>
          <a:xfrm>
            <a:off x="3180261" y="4889166"/>
            <a:ext cx="27759" cy="8100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rot="21420283">
            <a:off x="2819400" y="4977217"/>
            <a:ext cx="360861" cy="656965"/>
          </a:xfrm>
          <a:prstGeom prst="roundRect">
            <a:avLst/>
          </a:prstGeom>
          <a:solidFill>
            <a:srgbClr val="FF0000">
              <a:alpha val="1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609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228600" y="1752600"/>
            <a:ext cx="4800600" cy="2057400"/>
          </a:xfrm>
          <a:prstGeom prst="rect">
            <a:avLst/>
          </a:prstGeom>
        </p:spPr>
        <p:txBody>
          <a:bodyPr>
            <a:normAutofit/>
          </a:bodyPr>
          <a:lstStyle/>
          <a:p>
            <a:r>
              <a:rPr lang="en-US" sz="2000" dirty="0"/>
              <a:t>On soft ground, the wire must reach below the surface deep enough to compensate for shifting soil or sand, and proper erosion control measures should be considered. </a:t>
            </a:r>
          </a:p>
          <a:p>
            <a:endParaRPr lang="en-US" sz="2400" dirty="0"/>
          </a:p>
        </p:txBody>
      </p:sp>
      <p:pic>
        <p:nvPicPr>
          <p:cNvPr id="5" name="Picture 4"/>
          <p:cNvPicPr>
            <a:picLocks noChangeAspect="1"/>
          </p:cNvPicPr>
          <p:nvPr/>
        </p:nvPicPr>
        <p:blipFill>
          <a:blip r:embed="rId2"/>
          <a:stretch>
            <a:fillRect/>
          </a:stretch>
        </p:blipFill>
        <p:spPr>
          <a:xfrm>
            <a:off x="5218611" y="1641514"/>
            <a:ext cx="3377816" cy="4550280"/>
          </a:xfrm>
          <a:prstGeom prst="rect">
            <a:avLst/>
          </a:prstGeom>
        </p:spPr>
      </p:pic>
      <p:sp>
        <p:nvSpPr>
          <p:cNvPr id="7" name="TextBox 6"/>
          <p:cNvSpPr txBox="1"/>
          <p:nvPr/>
        </p:nvSpPr>
        <p:spPr>
          <a:xfrm>
            <a:off x="1600200" y="457200"/>
            <a:ext cx="6248400" cy="523220"/>
          </a:xfrm>
          <a:prstGeom prst="rect">
            <a:avLst/>
          </a:prstGeom>
          <a:noFill/>
        </p:spPr>
        <p:txBody>
          <a:bodyPr wrap="square" rtlCol="0">
            <a:spAutoFit/>
          </a:bodyPr>
          <a:lstStyle/>
          <a:p>
            <a:pPr algn="ctr"/>
            <a:r>
              <a:rPr lang="en-US" sz="2800" b="1" dirty="0"/>
              <a:t>Chain Link Fencing</a:t>
            </a:r>
          </a:p>
        </p:txBody>
      </p:sp>
      <p:pic>
        <p:nvPicPr>
          <p:cNvPr id="10" name="Picture 9"/>
          <p:cNvPicPr>
            <a:picLocks noChangeAspect="1"/>
          </p:cNvPicPr>
          <p:nvPr/>
        </p:nvPicPr>
        <p:blipFill>
          <a:blip r:embed="rId3"/>
          <a:stretch>
            <a:fillRect/>
          </a:stretch>
        </p:blipFill>
        <p:spPr>
          <a:xfrm>
            <a:off x="533400" y="3505200"/>
            <a:ext cx="4191000" cy="2504378"/>
          </a:xfrm>
          <a:prstGeom prst="rect">
            <a:avLst/>
          </a:prstGeom>
        </p:spPr>
      </p:pic>
    </p:spTree>
    <p:extLst>
      <p:ext uri="{BB962C8B-B14F-4D97-AF65-F5344CB8AC3E}">
        <p14:creationId xmlns:p14="http://schemas.microsoft.com/office/powerpoint/2010/main" val="37331219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 y="1371600"/>
            <a:ext cx="4564380" cy="457200"/>
          </a:xfrm>
        </p:spPr>
        <p:txBody>
          <a:bodyPr>
            <a:normAutofit fontScale="92500"/>
          </a:bodyPr>
          <a:lstStyle/>
          <a:p>
            <a:r>
              <a:rPr lang="en-US" sz="2400" dirty="0">
                <a:solidFill>
                  <a:schemeClr val="tx1"/>
                </a:solidFill>
              </a:rPr>
              <a:t>Chain Link Fence Vulnerabilities:</a:t>
            </a:r>
          </a:p>
        </p:txBody>
      </p:sp>
      <p:sp>
        <p:nvSpPr>
          <p:cNvPr id="4" name="Content Placeholder 3"/>
          <p:cNvSpPr>
            <a:spLocks noGrp="1"/>
          </p:cNvSpPr>
          <p:nvPr>
            <p:ph sz="half" idx="4294967295"/>
          </p:nvPr>
        </p:nvSpPr>
        <p:spPr>
          <a:xfrm>
            <a:off x="207917" y="1752600"/>
            <a:ext cx="5257800" cy="2895600"/>
          </a:xfrm>
          <a:prstGeom prst="rect">
            <a:avLst/>
          </a:prstGeom>
        </p:spPr>
        <p:txBody>
          <a:bodyPr>
            <a:normAutofit/>
          </a:bodyPr>
          <a:lstStyle/>
          <a:p>
            <a:r>
              <a:rPr lang="en-US" sz="1800" dirty="0"/>
              <a:t>As a result of weather (rusting) or failure to keep it fastened to the post that affects the desired tightness.</a:t>
            </a:r>
          </a:p>
          <a:p>
            <a:r>
              <a:rPr lang="en-US" sz="1800" dirty="0"/>
              <a:t>Damage to the fence and fence fabric may be the result of allowing vegetation and trees to grow on or near the fence.  </a:t>
            </a:r>
          </a:p>
          <a:p>
            <a:r>
              <a:rPr lang="en-US" sz="1800" dirty="0"/>
              <a:t>Interaction between fence and overgrowth leads to damage and reduces the integrity and continuity as a perimeter boundary and barrier.</a:t>
            </a:r>
          </a:p>
          <a:p>
            <a:endParaRPr lang="en-US" sz="2400" dirty="0"/>
          </a:p>
        </p:txBody>
      </p:sp>
      <p:sp>
        <p:nvSpPr>
          <p:cNvPr id="7" name="TextBox 6"/>
          <p:cNvSpPr txBox="1"/>
          <p:nvPr/>
        </p:nvSpPr>
        <p:spPr>
          <a:xfrm>
            <a:off x="1600200" y="457200"/>
            <a:ext cx="6248400" cy="523220"/>
          </a:xfrm>
          <a:prstGeom prst="rect">
            <a:avLst/>
          </a:prstGeom>
          <a:noFill/>
        </p:spPr>
        <p:txBody>
          <a:bodyPr wrap="square" rtlCol="0">
            <a:spAutoFit/>
          </a:bodyPr>
          <a:lstStyle/>
          <a:p>
            <a:pPr algn="ctr"/>
            <a:r>
              <a:rPr lang="en-US" sz="2800" b="1" dirty="0"/>
              <a:t>Chain Link Fencing</a:t>
            </a:r>
          </a:p>
        </p:txBody>
      </p:sp>
      <p:pic>
        <p:nvPicPr>
          <p:cNvPr id="8" name="Picture 7"/>
          <p:cNvPicPr>
            <a:picLocks noChangeAspect="1"/>
          </p:cNvPicPr>
          <p:nvPr/>
        </p:nvPicPr>
        <p:blipFill>
          <a:blip r:embed="rId2"/>
          <a:stretch>
            <a:fillRect/>
          </a:stretch>
        </p:blipFill>
        <p:spPr>
          <a:xfrm>
            <a:off x="5836393" y="1332839"/>
            <a:ext cx="2664302" cy="3735122"/>
          </a:xfrm>
          <a:prstGeom prst="rect">
            <a:avLst/>
          </a:prstGeom>
        </p:spPr>
      </p:pic>
      <p:pic>
        <p:nvPicPr>
          <p:cNvPr id="9" name="Picture 8"/>
          <p:cNvPicPr>
            <a:picLocks noChangeAspect="1"/>
          </p:cNvPicPr>
          <p:nvPr/>
        </p:nvPicPr>
        <p:blipFill>
          <a:blip r:embed="rId3"/>
          <a:stretch>
            <a:fillRect/>
          </a:stretch>
        </p:blipFill>
        <p:spPr>
          <a:xfrm>
            <a:off x="304800" y="4510645"/>
            <a:ext cx="2743200" cy="1819469"/>
          </a:xfrm>
          <a:prstGeom prst="rect">
            <a:avLst/>
          </a:prstGeom>
        </p:spPr>
      </p:pic>
      <p:pic>
        <p:nvPicPr>
          <p:cNvPr id="10" name="Picture 9"/>
          <p:cNvPicPr>
            <a:picLocks noChangeAspect="1"/>
          </p:cNvPicPr>
          <p:nvPr/>
        </p:nvPicPr>
        <p:blipFill>
          <a:blip r:embed="rId4"/>
          <a:stretch>
            <a:fillRect/>
          </a:stretch>
        </p:blipFill>
        <p:spPr>
          <a:xfrm>
            <a:off x="3425207" y="4410884"/>
            <a:ext cx="4081019" cy="1997999"/>
          </a:xfrm>
          <a:prstGeom prst="rect">
            <a:avLst/>
          </a:prstGeom>
        </p:spPr>
      </p:pic>
    </p:spTree>
    <p:extLst>
      <p:ext uri="{BB962C8B-B14F-4D97-AF65-F5344CB8AC3E}">
        <p14:creationId xmlns:p14="http://schemas.microsoft.com/office/powerpoint/2010/main" val="2168625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bwMode="auto">
          <a:xfrm>
            <a:off x="457200" y="1600201"/>
            <a:ext cx="8229600" cy="3886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000" dirty="0"/>
              <a:t>I cannot list where the locks are located at in the arms room on the DA Form 5513. (Ex. Key Number #1, goes to lock  #1 which is on M16 rack #2)</a:t>
            </a:r>
          </a:p>
          <a:p>
            <a:pPr eaLnBrk="1" hangingPunct="1">
              <a:lnSpc>
                <a:spcPct val="80000"/>
              </a:lnSpc>
            </a:pPr>
            <a:endParaRPr lang="en-US" sz="2000" b="1" dirty="0"/>
          </a:p>
          <a:p>
            <a:pPr algn="ctr" eaLnBrk="1" hangingPunct="1">
              <a:lnSpc>
                <a:spcPct val="80000"/>
              </a:lnSpc>
              <a:buFontTx/>
              <a:buNone/>
            </a:pPr>
            <a:r>
              <a:rPr lang="en-US" b="1" dirty="0">
                <a:solidFill>
                  <a:srgbClr val="FF0000"/>
                </a:solidFill>
              </a:rPr>
              <a:t>FICTION</a:t>
            </a:r>
            <a:endParaRPr lang="en-US" sz="2000" b="1" dirty="0">
              <a:solidFill>
                <a:srgbClr val="FF0000"/>
              </a:solidFill>
            </a:endParaRPr>
          </a:p>
          <a:p>
            <a:pPr eaLnBrk="1" hangingPunct="1">
              <a:lnSpc>
                <a:spcPct val="80000"/>
              </a:lnSpc>
            </a:pPr>
            <a:endParaRPr lang="en-US" sz="2000" b="1" dirty="0"/>
          </a:p>
          <a:p>
            <a:pPr eaLnBrk="1" hangingPunct="1">
              <a:lnSpc>
                <a:spcPct val="80000"/>
              </a:lnSpc>
            </a:pPr>
            <a:r>
              <a:rPr lang="en-US" sz="2000" dirty="0"/>
              <a:t>AR 190-51, app D and AR 190-11 para 3-8 n state, </a:t>
            </a:r>
            <a:r>
              <a:rPr lang="en-US" sz="2000" i="1" dirty="0"/>
              <a:t>“A key and lock inventory will contain a record of keys, locks, key serial numbers, lock serial numbers, location, and the number of keys maintained for each lock. This record will be secured in the key depository.”</a:t>
            </a:r>
            <a:r>
              <a:rPr lang="en-US" sz="2000" dirty="0"/>
              <a:t>   </a:t>
            </a:r>
          </a:p>
        </p:txBody>
      </p:sp>
      <p:sp>
        <p:nvSpPr>
          <p:cNvPr id="6" name="Rectangle 2"/>
          <p:cNvSpPr>
            <a:spLocks noGrp="1" noChangeArrowheads="1"/>
          </p:cNvSpPr>
          <p:nvPr>
            <p:ph type="title"/>
          </p:nvPr>
        </p:nvSpPr>
        <p:spPr>
          <a:xfrm>
            <a:off x="457200" y="457200"/>
            <a:ext cx="8229600" cy="563562"/>
          </a:xfrm>
        </p:spPr>
        <p:txBody>
          <a:bodyPr/>
          <a:lstStyle/>
          <a:p>
            <a:pPr eaLnBrk="1" hangingPunct="1"/>
            <a:r>
              <a:rPr lang="en-US" b="1" dirty="0"/>
              <a:t>Fact or Fiction</a:t>
            </a:r>
          </a:p>
        </p:txBody>
      </p:sp>
    </p:spTree>
    <p:extLst>
      <p:ext uri="{BB962C8B-B14F-4D97-AF65-F5344CB8AC3E}">
        <p14:creationId xmlns:p14="http://schemas.microsoft.com/office/powerpoint/2010/main" val="11841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266700" y="1524000"/>
            <a:ext cx="8915400" cy="4191000"/>
          </a:xfrm>
          <a:prstGeom prst="rect">
            <a:avLst/>
          </a:prstGeom>
        </p:spPr>
        <p:txBody>
          <a:bodyPr/>
          <a:lstStyle/>
          <a:p>
            <a:r>
              <a:rPr lang="en-US" sz="2000" dirty="0"/>
              <a:t>A top guard is an overhang of barbed wire or tape along the top of a fence, facing outward and upward at about a 45-degree angle. </a:t>
            </a:r>
          </a:p>
          <a:p>
            <a:r>
              <a:rPr lang="en-US" sz="2000" dirty="0"/>
              <a:t>Placing barbed wire or tape above it can further enhance the top guard.</a:t>
            </a:r>
          </a:p>
          <a:p>
            <a:r>
              <a:rPr lang="en-US" sz="2000" dirty="0"/>
              <a:t>Should contain at least 3 strands of barbed wire and add 1 foot to the fence height.</a:t>
            </a:r>
          </a:p>
          <a:p>
            <a:r>
              <a:rPr lang="en-US" sz="2000" dirty="0"/>
              <a:t>Over gates the Top Guard is vertical. </a:t>
            </a:r>
          </a:p>
        </p:txBody>
      </p:sp>
      <p:sp>
        <p:nvSpPr>
          <p:cNvPr id="6" name="TextBox 5"/>
          <p:cNvSpPr txBox="1"/>
          <p:nvPr/>
        </p:nvSpPr>
        <p:spPr>
          <a:xfrm>
            <a:off x="1600200" y="457200"/>
            <a:ext cx="6248400" cy="523220"/>
          </a:xfrm>
          <a:prstGeom prst="rect">
            <a:avLst/>
          </a:prstGeom>
          <a:noFill/>
        </p:spPr>
        <p:txBody>
          <a:bodyPr wrap="square" rtlCol="0">
            <a:spAutoFit/>
          </a:bodyPr>
          <a:lstStyle/>
          <a:p>
            <a:pPr algn="ctr"/>
            <a:r>
              <a:rPr lang="en-US" sz="2800" b="1" dirty="0"/>
              <a:t>Top Guard</a:t>
            </a:r>
          </a:p>
        </p:txBody>
      </p:sp>
      <p:pic>
        <p:nvPicPr>
          <p:cNvPr id="7" name="Picture 6"/>
          <p:cNvPicPr>
            <a:picLocks noChangeAspect="1"/>
          </p:cNvPicPr>
          <p:nvPr/>
        </p:nvPicPr>
        <p:blipFill>
          <a:blip r:embed="rId2"/>
          <a:stretch>
            <a:fillRect/>
          </a:stretch>
        </p:blipFill>
        <p:spPr>
          <a:xfrm>
            <a:off x="5105400" y="3048000"/>
            <a:ext cx="3881438" cy="2978410"/>
          </a:xfrm>
          <a:prstGeom prst="rect">
            <a:avLst/>
          </a:prstGeom>
        </p:spPr>
      </p:pic>
      <p:pic>
        <p:nvPicPr>
          <p:cNvPr id="8" name="Picture 7"/>
          <p:cNvPicPr>
            <a:picLocks noChangeAspect="1"/>
          </p:cNvPicPr>
          <p:nvPr/>
        </p:nvPicPr>
        <p:blipFill>
          <a:blip r:embed="rId3"/>
          <a:stretch>
            <a:fillRect/>
          </a:stretch>
        </p:blipFill>
        <p:spPr>
          <a:xfrm>
            <a:off x="457200" y="3763030"/>
            <a:ext cx="3411183" cy="2495550"/>
          </a:xfrm>
          <a:prstGeom prst="rect">
            <a:avLst/>
          </a:prstGeom>
        </p:spPr>
      </p:pic>
    </p:spTree>
    <p:extLst>
      <p:ext uri="{BB962C8B-B14F-4D97-AF65-F5344CB8AC3E}">
        <p14:creationId xmlns:p14="http://schemas.microsoft.com/office/powerpoint/2010/main" val="1017179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DSC00979"/>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04800" y="917986"/>
            <a:ext cx="4057650" cy="5410200"/>
          </a:xfrm>
          <a:prstGeom prst="rect">
            <a:avLst/>
          </a:prstGeom>
          <a:noFill/>
          <a:extLst>
            <a:ext uri="{909E8E84-426E-40DD-AFC4-6F175D3DCCD1}">
              <a14:hiddenFill xmlns:a14="http://schemas.microsoft.com/office/drawing/2010/main">
                <a:solidFill>
                  <a:srgbClr val="FFFFFF"/>
                </a:solidFill>
              </a14:hiddenFill>
            </a:ext>
          </a:extLst>
        </p:spPr>
      </p:pic>
      <p:sp>
        <p:nvSpPr>
          <p:cNvPr id="21510" name="Text Box 6"/>
          <p:cNvSpPr txBox="1">
            <a:spLocks noChangeArrowheads="1"/>
          </p:cNvSpPr>
          <p:nvPr/>
        </p:nvSpPr>
        <p:spPr bwMode="auto">
          <a:xfrm>
            <a:off x="3372190" y="5563496"/>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bg1"/>
                </a:solidFill>
              </a:rPr>
              <a:t>Step</a:t>
            </a:r>
          </a:p>
        </p:txBody>
      </p:sp>
      <p:sp>
        <p:nvSpPr>
          <p:cNvPr id="21512" name="Rectangle 8"/>
          <p:cNvSpPr>
            <a:spLocks noChangeArrowheads="1"/>
          </p:cNvSpPr>
          <p:nvPr/>
        </p:nvSpPr>
        <p:spPr bwMode="auto">
          <a:xfrm>
            <a:off x="405745" y="2149013"/>
            <a:ext cx="22365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1600" dirty="0">
                <a:solidFill>
                  <a:schemeClr val="bg1"/>
                </a:solidFill>
              </a:rPr>
              <a:t>Damage from climbing</a:t>
            </a:r>
          </a:p>
        </p:txBody>
      </p:sp>
      <p:sp>
        <p:nvSpPr>
          <p:cNvPr id="21513" name="Rectangle 9"/>
          <p:cNvSpPr>
            <a:spLocks noChangeArrowheads="1"/>
          </p:cNvSpPr>
          <p:nvPr/>
        </p:nvSpPr>
        <p:spPr bwMode="auto">
          <a:xfrm>
            <a:off x="2743200" y="1143000"/>
            <a:ext cx="1143000" cy="1527586"/>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4" name="Line 10"/>
          <p:cNvSpPr>
            <a:spLocks noChangeShapeType="1"/>
          </p:cNvSpPr>
          <p:nvPr/>
        </p:nvSpPr>
        <p:spPr bwMode="auto">
          <a:xfrm flipH="1" flipV="1">
            <a:off x="2821884" y="5181600"/>
            <a:ext cx="550306"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5" name="Line 11"/>
          <p:cNvSpPr>
            <a:spLocks noChangeShapeType="1"/>
          </p:cNvSpPr>
          <p:nvPr/>
        </p:nvSpPr>
        <p:spPr bwMode="auto">
          <a:xfrm flipV="1">
            <a:off x="2362200" y="2036506"/>
            <a:ext cx="381000" cy="17329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1"/>
          <p:cNvSpPr>
            <a:spLocks noChangeShapeType="1"/>
          </p:cNvSpPr>
          <p:nvPr/>
        </p:nvSpPr>
        <p:spPr bwMode="auto">
          <a:xfrm flipH="1" flipV="1">
            <a:off x="1981200" y="1676400"/>
            <a:ext cx="95250" cy="533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 name="Picture 5" descr="DSC00984"/>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a:xfrm>
            <a:off x="4788420" y="1131668"/>
            <a:ext cx="3898379" cy="51986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8"/>
          <p:cNvSpPr>
            <a:spLocks noChangeArrowheads="1"/>
          </p:cNvSpPr>
          <p:nvPr/>
        </p:nvSpPr>
        <p:spPr bwMode="auto">
          <a:xfrm>
            <a:off x="4953000" y="1131668"/>
            <a:ext cx="22365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1600" dirty="0">
                <a:solidFill>
                  <a:schemeClr val="bg1"/>
                </a:solidFill>
              </a:rPr>
              <a:t>Damage from climbing</a:t>
            </a:r>
          </a:p>
        </p:txBody>
      </p:sp>
      <p:sp>
        <p:nvSpPr>
          <p:cNvPr id="12" name="Line 11"/>
          <p:cNvSpPr>
            <a:spLocks noChangeShapeType="1"/>
          </p:cNvSpPr>
          <p:nvPr/>
        </p:nvSpPr>
        <p:spPr bwMode="auto">
          <a:xfrm>
            <a:off x="6038850" y="1470222"/>
            <a:ext cx="438150" cy="101734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 name="Straight Connector 2"/>
          <p:cNvCxnSpPr/>
          <p:nvPr/>
        </p:nvCxnSpPr>
        <p:spPr>
          <a:xfrm>
            <a:off x="7086600" y="2487567"/>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8"/>
          <p:cNvSpPr>
            <a:spLocks noChangeArrowheads="1"/>
          </p:cNvSpPr>
          <p:nvPr/>
        </p:nvSpPr>
        <p:spPr bwMode="auto">
          <a:xfrm>
            <a:off x="7727430" y="2210568"/>
            <a:ext cx="4395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1200" dirty="0">
                <a:solidFill>
                  <a:schemeClr val="bg1"/>
                </a:solidFill>
              </a:rPr>
              <a:t>5’7”</a:t>
            </a:r>
          </a:p>
        </p:txBody>
      </p:sp>
    </p:spTree>
    <p:extLst>
      <p:ext uri="{BB962C8B-B14F-4D97-AF65-F5344CB8AC3E}">
        <p14:creationId xmlns:p14="http://schemas.microsoft.com/office/powerpoint/2010/main" val="2023687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241663" y="1447800"/>
            <a:ext cx="8915400" cy="4191000"/>
          </a:xfrm>
          <a:prstGeom prst="rect">
            <a:avLst/>
          </a:prstGeom>
        </p:spPr>
        <p:txBody>
          <a:bodyPr>
            <a:normAutofit/>
          </a:bodyPr>
          <a:lstStyle/>
          <a:p>
            <a:r>
              <a:rPr lang="en-US" sz="2000" dirty="0"/>
              <a:t>Barbed-wire fences (including gates) intended to prevent human trespassing should not be less than 6 feet high and must be affixed firmly to posts not more than 6 feet apart.  </a:t>
            </a:r>
          </a:p>
          <a:p>
            <a:r>
              <a:rPr lang="en-US" sz="2000" dirty="0"/>
              <a:t>The ends should be staggered or fastened together, and the base wire should be picketed to the ground. </a:t>
            </a:r>
          </a:p>
          <a:p>
            <a:r>
              <a:rPr lang="en-US" sz="2000" dirty="0"/>
              <a:t>All material and construction should meet UFGS 32 31 13.53.</a:t>
            </a:r>
          </a:p>
          <a:p>
            <a:endParaRPr lang="en-US" dirty="0"/>
          </a:p>
          <a:p>
            <a:pPr>
              <a:buNone/>
            </a:pPr>
            <a:endParaRPr lang="en-US" dirty="0"/>
          </a:p>
        </p:txBody>
      </p:sp>
      <p:sp>
        <p:nvSpPr>
          <p:cNvPr id="6" name="TextBox 5"/>
          <p:cNvSpPr txBox="1"/>
          <p:nvPr/>
        </p:nvSpPr>
        <p:spPr>
          <a:xfrm>
            <a:off x="1600200" y="457200"/>
            <a:ext cx="6248400" cy="523220"/>
          </a:xfrm>
          <a:prstGeom prst="rect">
            <a:avLst/>
          </a:prstGeom>
          <a:noFill/>
        </p:spPr>
        <p:txBody>
          <a:bodyPr wrap="square" rtlCol="0">
            <a:spAutoFit/>
          </a:bodyPr>
          <a:lstStyle/>
          <a:p>
            <a:pPr algn="ctr"/>
            <a:r>
              <a:rPr lang="en-US" sz="2800" b="1" dirty="0"/>
              <a:t>Barbed-Wire Fencing</a:t>
            </a:r>
          </a:p>
        </p:txBody>
      </p:sp>
      <p:pic>
        <p:nvPicPr>
          <p:cNvPr id="8" name="Picture 7"/>
          <p:cNvPicPr>
            <a:picLocks noChangeAspect="1"/>
          </p:cNvPicPr>
          <p:nvPr/>
        </p:nvPicPr>
        <p:blipFill>
          <a:blip r:embed="rId2"/>
          <a:stretch>
            <a:fillRect/>
          </a:stretch>
        </p:blipFill>
        <p:spPr>
          <a:xfrm>
            <a:off x="2438401" y="3517182"/>
            <a:ext cx="3810000" cy="2847474"/>
          </a:xfrm>
          <a:prstGeom prst="rect">
            <a:avLst/>
          </a:prstGeom>
        </p:spPr>
      </p:pic>
    </p:spTree>
    <p:extLst>
      <p:ext uri="{BB962C8B-B14F-4D97-AF65-F5344CB8AC3E}">
        <p14:creationId xmlns:p14="http://schemas.microsoft.com/office/powerpoint/2010/main" val="281423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228600" y="1600200"/>
            <a:ext cx="8915400" cy="4191000"/>
          </a:xfrm>
          <a:prstGeom prst="rect">
            <a:avLst/>
          </a:prstGeom>
        </p:spPr>
        <p:txBody>
          <a:bodyPr>
            <a:normAutofit lnSpcReduction="10000"/>
          </a:bodyPr>
          <a:lstStyle/>
          <a:p>
            <a:pPr marL="0" indent="0">
              <a:buNone/>
            </a:pPr>
            <a:r>
              <a:rPr lang="en-US" sz="2400" dirty="0"/>
              <a:t>Key Factors / Specifications</a:t>
            </a:r>
          </a:p>
          <a:p>
            <a:r>
              <a:rPr lang="en-US" sz="2000" dirty="0"/>
              <a:t>A barbed-tape obstacle deploys </a:t>
            </a:r>
            <a:br>
              <a:rPr lang="en-US" sz="2000" dirty="0"/>
            </a:br>
            <a:r>
              <a:rPr lang="en-US" sz="2000" dirty="0"/>
              <a:t>tangle-free for fast installation. </a:t>
            </a:r>
          </a:p>
          <a:p>
            <a:r>
              <a:rPr lang="en-US" sz="2000" dirty="0"/>
              <a:t>It may be recovered and reused. </a:t>
            </a:r>
          </a:p>
          <a:p>
            <a:r>
              <a:rPr lang="en-US" sz="2000" dirty="0"/>
              <a:t>Fifty feet (plus or minus 2 inches) </a:t>
            </a:r>
            <a:br>
              <a:rPr lang="en-US" sz="2000" dirty="0"/>
            </a:br>
            <a:r>
              <a:rPr lang="en-US" sz="2000" dirty="0"/>
              <a:t>can be covered by 101 coil loops.</a:t>
            </a:r>
          </a:p>
          <a:p>
            <a:r>
              <a:rPr lang="en-US" sz="2000" dirty="0"/>
              <a:t>Handling barbed tape requires the use of heavy barbed-tape gauntlets instead of standard barbed-wire gauntlets. </a:t>
            </a:r>
          </a:p>
          <a:p>
            <a:r>
              <a:rPr lang="en-US" sz="2000" dirty="0"/>
              <a:t>Reinforced barbed-tape concertina consists of a single strand of spring-steel wire and a single strand of barbed tape. When opened, it is 50 feet long and 3 feet in diameter. </a:t>
            </a:r>
          </a:p>
          <a:p>
            <a:r>
              <a:rPr lang="en-US" sz="2000" dirty="0"/>
              <a:t>The sections between barbs of the barbed tape are securely clinched around the wire.</a:t>
            </a:r>
          </a:p>
          <a:p>
            <a:endParaRPr lang="en-US" sz="2000" dirty="0"/>
          </a:p>
        </p:txBody>
      </p:sp>
      <p:sp>
        <p:nvSpPr>
          <p:cNvPr id="6" name="TextBox 5"/>
          <p:cNvSpPr txBox="1"/>
          <p:nvPr/>
        </p:nvSpPr>
        <p:spPr>
          <a:xfrm>
            <a:off x="1600200" y="457200"/>
            <a:ext cx="6248400" cy="523220"/>
          </a:xfrm>
          <a:prstGeom prst="rect">
            <a:avLst/>
          </a:prstGeom>
          <a:noFill/>
        </p:spPr>
        <p:txBody>
          <a:bodyPr wrap="square" rtlCol="0">
            <a:spAutoFit/>
          </a:bodyPr>
          <a:lstStyle/>
          <a:p>
            <a:pPr algn="ctr"/>
            <a:r>
              <a:rPr lang="en-US" sz="2800" b="1" dirty="0"/>
              <a:t>Barbed-Tape/Concertina Fencing</a:t>
            </a:r>
          </a:p>
        </p:txBody>
      </p:sp>
      <p:pic>
        <p:nvPicPr>
          <p:cNvPr id="8" name="Picture 7"/>
          <p:cNvPicPr>
            <a:picLocks noChangeAspect="1"/>
          </p:cNvPicPr>
          <p:nvPr/>
        </p:nvPicPr>
        <p:blipFill>
          <a:blip r:embed="rId2"/>
          <a:stretch>
            <a:fillRect/>
          </a:stretch>
        </p:blipFill>
        <p:spPr>
          <a:xfrm>
            <a:off x="4572000" y="1523678"/>
            <a:ext cx="4191000" cy="2024466"/>
          </a:xfrm>
          <a:prstGeom prst="rect">
            <a:avLst/>
          </a:prstGeom>
        </p:spPr>
      </p:pic>
    </p:spTree>
    <p:extLst>
      <p:ext uri="{BB962C8B-B14F-4D97-AF65-F5344CB8AC3E}">
        <p14:creationId xmlns:p14="http://schemas.microsoft.com/office/powerpoint/2010/main" val="4009990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235131" y="1600200"/>
            <a:ext cx="8915400" cy="4191000"/>
          </a:xfrm>
          <a:prstGeom prst="rect">
            <a:avLst/>
          </a:prstGeom>
        </p:spPr>
        <p:txBody>
          <a:bodyPr/>
          <a:lstStyle/>
          <a:p>
            <a:pPr marL="0" indent="0">
              <a:buNone/>
            </a:pPr>
            <a:r>
              <a:rPr lang="en-US" sz="2400" dirty="0"/>
              <a:t>Common Errors</a:t>
            </a:r>
          </a:p>
          <a:p>
            <a:r>
              <a:rPr lang="en-US" sz="2000" dirty="0"/>
              <a:t>Spacing engineer stakes too far apart (&gt;50’)</a:t>
            </a:r>
          </a:p>
          <a:p>
            <a:r>
              <a:rPr lang="en-US" sz="2000" dirty="0"/>
              <a:t>Not using intermediate short pickets</a:t>
            </a:r>
          </a:p>
          <a:p>
            <a:r>
              <a:rPr lang="en-US" sz="2000" dirty="0"/>
              <a:t>Neglecting to add horizontal wire</a:t>
            </a:r>
          </a:p>
          <a:p>
            <a:r>
              <a:rPr lang="en-US" sz="2000" dirty="0"/>
              <a:t>Failing to tie the concertina together</a:t>
            </a:r>
          </a:p>
          <a:p>
            <a:r>
              <a:rPr lang="en-US" sz="2000" dirty="0"/>
              <a:t>Stretching beyond designed limits</a:t>
            </a:r>
          </a:p>
          <a:p>
            <a:r>
              <a:rPr lang="en-US" sz="2000" dirty="0"/>
              <a:t>Not utilizing the correct safety gear </a:t>
            </a:r>
            <a:br>
              <a:rPr lang="en-US" sz="2000" dirty="0"/>
            </a:br>
            <a:r>
              <a:rPr lang="en-US" sz="2000" dirty="0"/>
              <a:t>when working with concertina.</a:t>
            </a:r>
          </a:p>
          <a:p>
            <a:pPr>
              <a:buNone/>
            </a:pPr>
            <a:endParaRPr lang="en-US" dirty="0"/>
          </a:p>
        </p:txBody>
      </p:sp>
      <p:sp>
        <p:nvSpPr>
          <p:cNvPr id="6" name="TextBox 5"/>
          <p:cNvSpPr txBox="1"/>
          <p:nvPr/>
        </p:nvSpPr>
        <p:spPr>
          <a:xfrm>
            <a:off x="1600200" y="457200"/>
            <a:ext cx="6248400" cy="523220"/>
          </a:xfrm>
          <a:prstGeom prst="rect">
            <a:avLst/>
          </a:prstGeom>
          <a:noFill/>
        </p:spPr>
        <p:txBody>
          <a:bodyPr wrap="square" rtlCol="0">
            <a:spAutoFit/>
          </a:bodyPr>
          <a:lstStyle/>
          <a:p>
            <a:pPr algn="ctr"/>
            <a:r>
              <a:rPr lang="en-US" sz="2800" b="1" dirty="0"/>
              <a:t>Barbed-Tape/Concertina Fencing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895600"/>
            <a:ext cx="4300263" cy="2978331"/>
          </a:xfrm>
          <a:prstGeom prst="rect">
            <a:avLst/>
          </a:prstGeom>
        </p:spPr>
      </p:pic>
    </p:spTree>
    <p:extLst>
      <p:ext uri="{BB962C8B-B14F-4D97-AF65-F5344CB8AC3E}">
        <p14:creationId xmlns:p14="http://schemas.microsoft.com/office/powerpoint/2010/main" val="220094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266700" y="1600200"/>
            <a:ext cx="8915400" cy="4191000"/>
          </a:xfrm>
          <a:prstGeom prst="rect">
            <a:avLst/>
          </a:prstGeom>
        </p:spPr>
        <p:txBody>
          <a:bodyPr/>
          <a:lstStyle/>
          <a:p>
            <a:pPr marL="0" indent="0">
              <a:buNone/>
            </a:pPr>
            <a:r>
              <a:rPr lang="en-US" sz="2400" dirty="0"/>
              <a:t>Triple Strand:</a:t>
            </a:r>
          </a:p>
          <a:p>
            <a:r>
              <a:rPr lang="en-US" sz="2000" dirty="0"/>
              <a:t>This type of fence uses three rolls of stacked concertina securely attached to pickets placed on both sides of the two rolls resting on the ground at two paces (approximately 5 feet) from the anchor picket and five paces (approximately 12.5 feet) from the supporting pickets. </a:t>
            </a:r>
          </a:p>
          <a:p>
            <a:r>
              <a:rPr lang="en-US" sz="2000" dirty="0"/>
              <a:t>Standard for FLMSA.</a:t>
            </a:r>
          </a:p>
          <a:p>
            <a:r>
              <a:rPr lang="en-US" sz="2000" dirty="0"/>
              <a:t>Not as mobile.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3581400"/>
            <a:ext cx="5061236" cy="2514601"/>
          </a:xfrm>
          <a:prstGeom prst="rect">
            <a:avLst/>
          </a:prstGeom>
        </p:spPr>
      </p:pic>
      <p:sp>
        <p:nvSpPr>
          <p:cNvPr id="9" name="TextBox 8"/>
          <p:cNvSpPr txBox="1"/>
          <p:nvPr/>
        </p:nvSpPr>
        <p:spPr>
          <a:xfrm>
            <a:off x="1600200" y="457200"/>
            <a:ext cx="6248400" cy="523220"/>
          </a:xfrm>
          <a:prstGeom prst="rect">
            <a:avLst/>
          </a:prstGeom>
          <a:noFill/>
        </p:spPr>
        <p:txBody>
          <a:bodyPr wrap="square" rtlCol="0">
            <a:spAutoFit/>
          </a:bodyPr>
          <a:lstStyle/>
          <a:p>
            <a:pPr algn="ctr"/>
            <a:r>
              <a:rPr lang="en-US" sz="2800" b="1" dirty="0"/>
              <a:t>Barbed-Tape/Concertina Fencing</a:t>
            </a:r>
          </a:p>
        </p:txBody>
      </p:sp>
    </p:spTree>
    <p:extLst>
      <p:ext uri="{BB962C8B-B14F-4D97-AF65-F5344CB8AC3E}">
        <p14:creationId xmlns:p14="http://schemas.microsoft.com/office/powerpoint/2010/main" val="42347933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sp>
        <p:nvSpPr>
          <p:cNvPr id="2" name="TextBox 1"/>
          <p:cNvSpPr txBox="1"/>
          <p:nvPr/>
        </p:nvSpPr>
        <p:spPr>
          <a:xfrm>
            <a:off x="861552" y="4336869"/>
            <a:ext cx="7924800" cy="1261884"/>
          </a:xfrm>
          <a:prstGeom prst="rect">
            <a:avLst/>
          </a:prstGeom>
          <a:noFill/>
        </p:spPr>
        <p:txBody>
          <a:bodyPr wrap="square" rtlCol="0">
            <a:spAutoFit/>
          </a:bodyPr>
          <a:lstStyle/>
          <a:p>
            <a:r>
              <a:rPr lang="en-US" sz="2000" dirty="0"/>
              <a:t>Part of the physical security plan may require the use of additional barriers.  Purpose of these additional barriers is: </a:t>
            </a:r>
          </a:p>
          <a:p>
            <a:pPr marL="342900" indent="-342900">
              <a:buFont typeface="Arial" panose="020B0604020202020204" pitchFamily="34" charset="0"/>
              <a:buChar char="•"/>
            </a:pPr>
            <a:r>
              <a:rPr lang="en-US" dirty="0"/>
              <a:t>Restrict large capacity threats (pilferage, VBED)</a:t>
            </a:r>
          </a:p>
          <a:p>
            <a:pPr marL="342900" indent="-342900">
              <a:buFont typeface="Arial" panose="020B0604020202020204" pitchFamily="34" charset="0"/>
              <a:buChar char="•"/>
            </a:pPr>
            <a:r>
              <a:rPr lang="en-US" dirty="0"/>
              <a:t>Restrict personnel movement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552" y="1608048"/>
            <a:ext cx="3757152" cy="25673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952" y="1608048"/>
            <a:ext cx="3427594" cy="2567387"/>
          </a:xfrm>
          <a:prstGeom prst="rect">
            <a:avLst/>
          </a:prstGeom>
        </p:spPr>
      </p:pic>
      <p:sp>
        <p:nvSpPr>
          <p:cNvPr id="9" name="TextBox 8"/>
          <p:cNvSpPr txBox="1"/>
          <p:nvPr/>
        </p:nvSpPr>
        <p:spPr>
          <a:xfrm>
            <a:off x="1600200" y="457200"/>
            <a:ext cx="6248400" cy="523220"/>
          </a:xfrm>
          <a:prstGeom prst="rect">
            <a:avLst/>
          </a:prstGeom>
          <a:noFill/>
        </p:spPr>
        <p:txBody>
          <a:bodyPr wrap="square" rtlCol="0">
            <a:spAutoFit/>
          </a:bodyPr>
          <a:lstStyle/>
          <a:p>
            <a:pPr algn="ctr"/>
            <a:r>
              <a:rPr lang="en-US" sz="2800" b="1" dirty="0"/>
              <a:t>Additional / Supplemental Barriers</a:t>
            </a:r>
          </a:p>
        </p:txBody>
      </p:sp>
    </p:spTree>
    <p:extLst>
      <p:ext uri="{BB962C8B-B14F-4D97-AF65-F5344CB8AC3E}">
        <p14:creationId xmlns:p14="http://schemas.microsoft.com/office/powerpoint/2010/main" val="1634430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743200"/>
            <a:ext cx="5029200" cy="37719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1" y="2725665"/>
            <a:ext cx="5029200" cy="376704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617" y="3737758"/>
            <a:ext cx="4448510" cy="277248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199" y="2772124"/>
            <a:ext cx="3886201" cy="370033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4114800"/>
            <a:ext cx="4776468" cy="191058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8343" y="2703275"/>
            <a:ext cx="5037055" cy="377292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6199" y="3210623"/>
            <a:ext cx="5029199" cy="3199501"/>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4069" y="2618580"/>
            <a:ext cx="3910331" cy="3910331"/>
          </a:xfrm>
          <a:prstGeom prst="rect">
            <a:avLst/>
          </a:prstGeom>
        </p:spPr>
      </p:pic>
      <p:sp>
        <p:nvSpPr>
          <p:cNvPr id="6" name="TextBox 5"/>
          <p:cNvSpPr txBox="1"/>
          <p:nvPr/>
        </p:nvSpPr>
        <p:spPr>
          <a:xfrm>
            <a:off x="457200" y="1752600"/>
            <a:ext cx="8458200" cy="2246769"/>
          </a:xfrm>
          <a:prstGeom prst="rect">
            <a:avLst/>
          </a:prstGeom>
          <a:noFill/>
        </p:spPr>
        <p:txBody>
          <a:bodyPr wrap="square" rtlCol="0">
            <a:spAutoFit/>
          </a:bodyPr>
          <a:lstStyle/>
          <a:p>
            <a:pPr marL="457200" indent="-457200">
              <a:buFont typeface="Arial" panose="020B0604020202020204" pitchFamily="34" charset="0"/>
              <a:buChar char="•"/>
            </a:pPr>
            <a:r>
              <a:rPr lang="en-US" sz="2000" dirty="0"/>
              <a:t>Aircraft Cable</a:t>
            </a:r>
          </a:p>
          <a:p>
            <a:pPr marL="457200" indent="-457200">
              <a:buFont typeface="Arial" panose="020B0604020202020204" pitchFamily="34" charset="0"/>
              <a:buChar char="•"/>
            </a:pPr>
            <a:r>
              <a:rPr lang="en-US" sz="2000" dirty="0"/>
              <a:t>Bollards</a:t>
            </a:r>
          </a:p>
          <a:p>
            <a:pPr marL="457200" indent="-457200">
              <a:buFont typeface="Arial" panose="020B0604020202020204" pitchFamily="34" charset="0"/>
              <a:buChar char="•"/>
            </a:pPr>
            <a:r>
              <a:rPr lang="en-US" sz="2000" dirty="0"/>
              <a:t>Jersey Barriers </a:t>
            </a:r>
          </a:p>
          <a:p>
            <a:pPr marL="457200" indent="-457200">
              <a:buFont typeface="Arial" panose="020B0604020202020204" pitchFamily="34" charset="0"/>
              <a:buChar char="•"/>
            </a:pPr>
            <a:r>
              <a:rPr lang="en-US" sz="2000" dirty="0"/>
              <a:t>Crash Arms</a:t>
            </a:r>
          </a:p>
          <a:p>
            <a:pPr marL="457200" indent="-457200">
              <a:buFont typeface="Arial" panose="020B0604020202020204" pitchFamily="34" charset="0"/>
              <a:buChar char="•"/>
            </a:pPr>
            <a:r>
              <a:rPr lang="en-US" sz="2000" dirty="0"/>
              <a:t>Hedgehog Barriers</a:t>
            </a:r>
          </a:p>
          <a:p>
            <a:pPr marL="457200" indent="-457200">
              <a:buFont typeface="Arial" panose="020B0604020202020204" pitchFamily="34" charset="0"/>
              <a:buChar char="•"/>
            </a:pPr>
            <a:r>
              <a:rPr lang="en-US" sz="2000" dirty="0"/>
              <a:t>HESCO</a:t>
            </a:r>
          </a:p>
          <a:p>
            <a:pPr marL="457200" indent="-457200">
              <a:buFont typeface="Arial" panose="020B0604020202020204" pitchFamily="34" charset="0"/>
              <a:buChar char="•"/>
            </a:pPr>
            <a:r>
              <a:rPr lang="en-US" sz="2000" dirty="0"/>
              <a:t>Rotating Wedges (</a:t>
            </a:r>
            <a:r>
              <a:rPr lang="en-US" sz="2000" dirty="0" err="1"/>
              <a:t>Nasatka</a:t>
            </a:r>
            <a:r>
              <a:rPr lang="en-US" sz="2000" dirty="0"/>
              <a:t>)</a:t>
            </a:r>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4084" y="3021327"/>
            <a:ext cx="3925360" cy="2944020"/>
          </a:xfrm>
          <a:prstGeom prst="rect">
            <a:avLst/>
          </a:prstGeom>
        </p:spPr>
      </p:pic>
      <p:sp>
        <p:nvSpPr>
          <p:cNvPr id="17" name="TextBox 16"/>
          <p:cNvSpPr txBox="1"/>
          <p:nvPr/>
        </p:nvSpPr>
        <p:spPr>
          <a:xfrm>
            <a:off x="1600200" y="457200"/>
            <a:ext cx="6248400" cy="523220"/>
          </a:xfrm>
          <a:prstGeom prst="rect">
            <a:avLst/>
          </a:prstGeom>
          <a:noFill/>
        </p:spPr>
        <p:txBody>
          <a:bodyPr wrap="square" rtlCol="0">
            <a:spAutoFit/>
          </a:bodyPr>
          <a:lstStyle/>
          <a:p>
            <a:pPr algn="ctr"/>
            <a:r>
              <a:rPr lang="en-US" sz="2800" b="1" dirty="0"/>
              <a:t>Additional / Supplemental Barriers</a:t>
            </a:r>
          </a:p>
        </p:txBody>
      </p:sp>
    </p:spTree>
    <p:extLst>
      <p:ext uri="{BB962C8B-B14F-4D97-AF65-F5344CB8AC3E}">
        <p14:creationId xmlns:p14="http://schemas.microsoft.com/office/powerpoint/2010/main" val="77751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sp>
        <p:nvSpPr>
          <p:cNvPr id="7" name="TextBox 6"/>
          <p:cNvSpPr txBox="1"/>
          <p:nvPr/>
        </p:nvSpPr>
        <p:spPr>
          <a:xfrm>
            <a:off x="533400" y="1600200"/>
            <a:ext cx="8229600" cy="3354765"/>
          </a:xfrm>
          <a:prstGeom prst="rect">
            <a:avLst/>
          </a:prstGeom>
          <a:noFill/>
        </p:spPr>
        <p:txBody>
          <a:bodyPr wrap="square" rtlCol="0">
            <a:spAutoFit/>
          </a:bodyPr>
          <a:lstStyle/>
          <a:p>
            <a:r>
              <a:rPr lang="en-US" sz="2400" b="1" dirty="0"/>
              <a:t>Additional Options:</a:t>
            </a:r>
            <a:endParaRPr lang="en-US" sz="2800" b="1" dirty="0"/>
          </a:p>
          <a:p>
            <a:pPr marL="342900" indent="-342900">
              <a:buFont typeface="Arial" panose="020B0604020202020204" pitchFamily="34" charset="0"/>
              <a:buChar char="•"/>
            </a:pPr>
            <a:r>
              <a:rPr lang="en-US" sz="2000" dirty="0"/>
              <a:t>Field Expedient Barriers: locally constructed from metal beams, posts, or angled iron. </a:t>
            </a:r>
          </a:p>
          <a:p>
            <a:pPr marL="342900" indent="-342900">
              <a:buFont typeface="Arial" panose="020B0604020202020204" pitchFamily="34" charset="0"/>
              <a:buChar char="•"/>
            </a:pPr>
            <a:r>
              <a:rPr lang="en-US" sz="2000" dirty="0"/>
              <a:t>Change Approach: S-Curves; Care must be used to ensure the serpentine is tight enough to properly slow smaller vehicles, but also that it will accommodate larger vehicles that frequently use the access point. </a:t>
            </a:r>
          </a:p>
          <a:p>
            <a:pPr marL="342900" indent="-342900">
              <a:buFont typeface="Arial" panose="020B0604020202020204" pitchFamily="34" charset="0"/>
              <a:buChar char="•"/>
            </a:pPr>
            <a:r>
              <a:rPr lang="en-US" sz="2000" dirty="0"/>
              <a:t>Standoff Distance: Can be increased to reduce damage from explosions. </a:t>
            </a:r>
          </a:p>
          <a:p>
            <a:endParaRPr lang="en-US" sz="2800" dirty="0"/>
          </a:p>
        </p:txBody>
      </p:sp>
      <p:sp>
        <p:nvSpPr>
          <p:cNvPr id="6" name="TextBox 5"/>
          <p:cNvSpPr txBox="1"/>
          <p:nvPr/>
        </p:nvSpPr>
        <p:spPr>
          <a:xfrm>
            <a:off x="1600200" y="457200"/>
            <a:ext cx="6248400" cy="523220"/>
          </a:xfrm>
          <a:prstGeom prst="rect">
            <a:avLst/>
          </a:prstGeom>
          <a:noFill/>
        </p:spPr>
        <p:txBody>
          <a:bodyPr wrap="square" rtlCol="0">
            <a:spAutoFit/>
          </a:bodyPr>
          <a:lstStyle/>
          <a:p>
            <a:pPr algn="ctr"/>
            <a:r>
              <a:rPr lang="en-US" sz="2800" b="1" dirty="0"/>
              <a:t>Additional / Supplemental Barriers</a:t>
            </a:r>
          </a:p>
        </p:txBody>
      </p:sp>
    </p:spTree>
    <p:extLst>
      <p:ext uri="{BB962C8B-B14F-4D97-AF65-F5344CB8AC3E}">
        <p14:creationId xmlns:p14="http://schemas.microsoft.com/office/powerpoint/2010/main" val="37298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4535487" cy="533400"/>
          </a:xfrm>
        </p:spPr>
        <p:txBody>
          <a:bodyPr>
            <a:normAutofit/>
          </a:bodyPr>
          <a:lstStyle/>
          <a:p>
            <a:pPr algn="ctr"/>
            <a:r>
              <a:rPr lang="en-US" sz="2800" cap="none" dirty="0"/>
              <a:t>Security Lighting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0"/>
            <a:ext cx="7315200" cy="3657600"/>
          </a:xfrm>
          <a:prstGeom prst="rect">
            <a:avLst/>
          </a:prstGeom>
        </p:spPr>
      </p:pic>
    </p:spTree>
    <p:extLst>
      <p:ext uri="{BB962C8B-B14F-4D97-AF65-F5344CB8AC3E}">
        <p14:creationId xmlns:p14="http://schemas.microsoft.com/office/powerpoint/2010/main" val="445787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881741"/>
            <a:ext cx="6324600" cy="4616958"/>
          </a:xfrm>
          <a:prstGeom prst="rect">
            <a:avLst/>
          </a:prstGeom>
        </p:spPr>
      </p:pic>
      <p:sp>
        <p:nvSpPr>
          <p:cNvPr id="7" name="Title 1"/>
          <p:cNvSpPr>
            <a:spLocks noGrp="1"/>
          </p:cNvSpPr>
          <p:nvPr>
            <p:ph type="title"/>
          </p:nvPr>
        </p:nvSpPr>
        <p:spPr>
          <a:xfrm>
            <a:off x="609600" y="4965299"/>
            <a:ext cx="7772400" cy="533400"/>
          </a:xfrm>
          <a:noFill/>
        </p:spPr>
        <p:txBody>
          <a:bodyPr/>
          <a:lstStyle/>
          <a:p>
            <a:r>
              <a:rPr lang="en-US" sz="2800" dirty="0"/>
              <a:t>Administrative Key Control</a:t>
            </a:r>
          </a:p>
        </p:txBody>
      </p:sp>
    </p:spTree>
    <p:extLst>
      <p:ext uri="{BB962C8B-B14F-4D97-AF65-F5344CB8AC3E}">
        <p14:creationId xmlns:p14="http://schemas.microsoft.com/office/powerpoint/2010/main" val="18621785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600200"/>
            <a:ext cx="8763000" cy="4038600"/>
          </a:xfrm>
        </p:spPr>
        <p:txBody>
          <a:bodyPr>
            <a:normAutofit/>
          </a:bodyPr>
          <a:lstStyle/>
          <a:p>
            <a:pPr marL="285750" indent="-285750" algn="l">
              <a:buFont typeface="Arial" panose="020B0604020202020204" pitchFamily="34" charset="0"/>
              <a:buChar char="•"/>
            </a:pPr>
            <a:r>
              <a:rPr lang="en-US" sz="1800" dirty="0">
                <a:solidFill>
                  <a:schemeClr val="tx1"/>
                </a:solidFill>
              </a:rPr>
              <a:t>Security lighting is used for those sensitive areas or structures such as arms vaults, motor pools, vital buildings, and storage areas that are under observation. Its purpose is to discourage or deter attempts at entry by intruders, and facilitate the detection of unauthorized persons approaching or attempting malicious acts within the area. </a:t>
            </a:r>
          </a:p>
          <a:p>
            <a:pPr marL="285750" indent="-285750" algn="l">
              <a:buFont typeface="Arial" panose="020B0604020202020204" pitchFamily="34" charset="0"/>
              <a:buChar char="•"/>
            </a:pPr>
            <a:r>
              <a:rPr lang="en-US" sz="1800" dirty="0"/>
              <a:t>Specific requirements for Army security lighting are described in AR 190-11 for AA&amp;E, AR 190-51 for Army property at unit and installation level, and UFC 3-530-01. ATTP 3-19.32 can guide you in determining the type of lighting for the asset you are protecting. </a:t>
            </a:r>
          </a:p>
          <a:p>
            <a:pPr marL="285750" indent="-285750" algn="l">
              <a:buFont typeface="Arial" panose="020B0604020202020204" pitchFamily="34" charset="0"/>
              <a:buChar char="•"/>
            </a:pPr>
            <a:endParaRPr lang="en-US" sz="1800" dirty="0">
              <a:solidFill>
                <a:schemeClr val="tx1"/>
              </a:solidFill>
            </a:endParaRPr>
          </a:p>
        </p:txBody>
      </p:sp>
      <p:sp>
        <p:nvSpPr>
          <p:cNvPr id="4" name="Title 1"/>
          <p:cNvSpPr txBox="1">
            <a:spLocks/>
          </p:cNvSpPr>
          <p:nvPr/>
        </p:nvSpPr>
        <p:spPr>
          <a:xfrm>
            <a:off x="2209800" y="457200"/>
            <a:ext cx="4535487" cy="533400"/>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kern="0"/>
              <a:t>Security Lighting</a:t>
            </a:r>
            <a:endParaRPr lang="en-US" kern="0" dirty="0"/>
          </a:p>
        </p:txBody>
      </p:sp>
    </p:spTree>
    <p:extLst>
      <p:ext uri="{BB962C8B-B14F-4D97-AF65-F5344CB8AC3E}">
        <p14:creationId xmlns:p14="http://schemas.microsoft.com/office/powerpoint/2010/main" val="6290257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a:xfrm>
            <a:off x="457200" y="1447801"/>
            <a:ext cx="8534400" cy="2743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b="1" dirty="0">
                <a:solidFill>
                  <a:schemeClr val="tx1"/>
                </a:solidFill>
              </a:rPr>
              <a:t>Continuous Lighting </a:t>
            </a:r>
            <a:r>
              <a:rPr lang="en-US" sz="1800" dirty="0">
                <a:solidFill>
                  <a:schemeClr val="tx1"/>
                </a:solidFill>
              </a:rPr>
              <a:t>is the most common type of security lighting. The two primary methods of deploying Continuous Lighting are:</a:t>
            </a:r>
            <a:endParaRPr lang="en-US" sz="2400" dirty="0">
              <a:solidFill>
                <a:schemeClr val="tx1"/>
              </a:solidFill>
            </a:endParaRPr>
          </a:p>
          <a:p>
            <a:pPr marL="457200" indent="-457200" algn="l">
              <a:buFont typeface="Arial" panose="020B0604020202020204" pitchFamily="34" charset="0"/>
              <a:buChar char="•"/>
            </a:pPr>
            <a:r>
              <a:rPr lang="en-US" sz="1800" b="1" dirty="0">
                <a:solidFill>
                  <a:schemeClr val="tx1"/>
                </a:solidFill>
              </a:rPr>
              <a:t>Glare Projection</a:t>
            </a:r>
            <a:r>
              <a:rPr lang="en-US" sz="1800" dirty="0">
                <a:solidFill>
                  <a:schemeClr val="tx1"/>
                </a:solidFill>
              </a:rPr>
              <a:t>: Placed slightly inside and directed outward. It is considered a deterrent because it makes it difficult to see inside the protected area.</a:t>
            </a:r>
          </a:p>
          <a:p>
            <a:endParaRPr lang="en-US" dirty="0"/>
          </a:p>
          <a:p>
            <a:endParaRPr lang="en-US" dirty="0"/>
          </a:p>
          <a:p>
            <a:endParaRPr lang="en-US" dirty="0"/>
          </a:p>
          <a:p>
            <a:endParaRPr 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854" y="2895600"/>
            <a:ext cx="4874480" cy="2383079"/>
          </a:xfrm>
          <a:prstGeom prst="rect">
            <a:avLst/>
          </a:prstGeom>
        </p:spPr>
      </p:pic>
      <p:sp>
        <p:nvSpPr>
          <p:cNvPr id="8" name="TextBox 7"/>
          <p:cNvSpPr txBox="1"/>
          <p:nvPr/>
        </p:nvSpPr>
        <p:spPr>
          <a:xfrm>
            <a:off x="457200" y="2819401"/>
            <a:ext cx="3686452" cy="2031325"/>
          </a:xfrm>
          <a:prstGeom prst="rect">
            <a:avLst/>
          </a:prstGeom>
          <a:noFill/>
        </p:spPr>
        <p:txBody>
          <a:bodyPr wrap="square" rtlCol="0">
            <a:spAutoFit/>
          </a:bodyPr>
          <a:lstStyle/>
          <a:p>
            <a:pPr marL="342900" indent="-342900">
              <a:buFont typeface="Arial" panose="020B0604020202020204" pitchFamily="34" charset="0"/>
              <a:buChar char="•"/>
            </a:pPr>
            <a:r>
              <a:rPr lang="en-US" b="1" dirty="0"/>
              <a:t>Controlled Lighting</a:t>
            </a:r>
            <a:r>
              <a:rPr lang="en-US" dirty="0"/>
              <a:t>: Used to light specific locations, doors, equipment, etc. Unfortunately this method often silhouettes the guard forces as they perform their duties.</a:t>
            </a:r>
          </a:p>
          <a:p>
            <a:endParaRPr lang="en-US" dirty="0"/>
          </a:p>
        </p:txBody>
      </p:sp>
      <p:sp>
        <p:nvSpPr>
          <p:cNvPr id="9" name="Title 1"/>
          <p:cNvSpPr txBox="1">
            <a:spLocks/>
          </p:cNvSpPr>
          <p:nvPr/>
        </p:nvSpPr>
        <p:spPr>
          <a:xfrm>
            <a:off x="2209800" y="457200"/>
            <a:ext cx="4535487" cy="533400"/>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kern="0"/>
              <a:t>Security Lighting</a:t>
            </a:r>
            <a:endParaRPr lang="en-US" kern="0" dirty="0"/>
          </a:p>
        </p:txBody>
      </p:sp>
    </p:spTree>
    <p:extLst>
      <p:ext uri="{BB962C8B-B14F-4D97-AF65-F5344CB8AC3E}">
        <p14:creationId xmlns:p14="http://schemas.microsoft.com/office/powerpoint/2010/main" val="29869467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600200"/>
            <a:ext cx="8077200" cy="3352800"/>
          </a:xfrm>
        </p:spPr>
        <p:txBody>
          <a:bodyPr>
            <a:normAutofit/>
          </a:bodyPr>
          <a:lstStyle/>
          <a:p>
            <a:pPr algn="l"/>
            <a:r>
              <a:rPr lang="en-US" sz="2600" dirty="0">
                <a:solidFill>
                  <a:schemeClr val="tx1"/>
                </a:solidFill>
              </a:rPr>
              <a:t>Security lighting should provide proper illumination to:</a:t>
            </a:r>
          </a:p>
          <a:p>
            <a:pPr algn="l">
              <a:buFont typeface="Arial" pitchFamily="34" charset="0"/>
              <a:buChar char="•"/>
            </a:pPr>
            <a:r>
              <a:rPr lang="en-US" sz="1800" dirty="0">
                <a:solidFill>
                  <a:schemeClr val="tx1"/>
                </a:solidFill>
              </a:rPr>
              <a:t>Discourage or deter attempts at entry by intruders. </a:t>
            </a:r>
          </a:p>
          <a:p>
            <a:pPr algn="l">
              <a:buFont typeface="Arial" pitchFamily="34" charset="0"/>
              <a:buChar char="•"/>
            </a:pPr>
            <a:r>
              <a:rPr lang="en-US" sz="1800" dirty="0">
                <a:solidFill>
                  <a:schemeClr val="tx1"/>
                </a:solidFill>
              </a:rPr>
              <a:t>Lead a potential intruder to believe detection is inevitable. </a:t>
            </a:r>
          </a:p>
          <a:p>
            <a:pPr algn="l">
              <a:buFont typeface="Arial" pitchFamily="34" charset="0"/>
              <a:buChar char="•"/>
            </a:pPr>
            <a:r>
              <a:rPr lang="en-US" sz="1800" dirty="0">
                <a:solidFill>
                  <a:schemeClr val="tx1"/>
                </a:solidFill>
              </a:rPr>
              <a:t>Make detection likely if entry is attempted. </a:t>
            </a:r>
          </a:p>
          <a:p>
            <a:pPr algn="l">
              <a:buFont typeface="Arial" pitchFamily="34" charset="0"/>
              <a:buChar char="•"/>
            </a:pPr>
            <a:r>
              <a:rPr lang="en-US" sz="1800" dirty="0">
                <a:solidFill>
                  <a:schemeClr val="tx1"/>
                </a:solidFill>
              </a:rPr>
              <a:t>Prevent glare that may temporarily blind the guards. </a:t>
            </a:r>
          </a:p>
          <a:p>
            <a:pPr algn="l">
              <a:buFont typeface="Arial" pitchFamily="34" charset="0"/>
              <a:buChar char="•"/>
            </a:pPr>
            <a:r>
              <a:rPr lang="en-US" sz="1800" dirty="0">
                <a:solidFill>
                  <a:schemeClr val="tx1"/>
                </a:solidFill>
              </a:rPr>
              <a:t>Be designed and used in a manner that does not impede the use of closed-circuit television (CCTV) systems or other automated monitoring systems.</a:t>
            </a:r>
          </a:p>
          <a:p>
            <a:endParaRPr lang="en-US" dirty="0"/>
          </a:p>
        </p:txBody>
      </p:sp>
      <p:sp>
        <p:nvSpPr>
          <p:cNvPr id="4" name="Title 1"/>
          <p:cNvSpPr txBox="1">
            <a:spLocks/>
          </p:cNvSpPr>
          <p:nvPr/>
        </p:nvSpPr>
        <p:spPr>
          <a:xfrm>
            <a:off x="2209800" y="457200"/>
            <a:ext cx="4535487" cy="533400"/>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kern="0"/>
              <a:t>Security Lighting</a:t>
            </a:r>
            <a:endParaRPr lang="en-US" kern="0" dirty="0"/>
          </a:p>
        </p:txBody>
      </p:sp>
    </p:spTree>
    <p:extLst>
      <p:ext uri="{BB962C8B-B14F-4D97-AF65-F5344CB8AC3E}">
        <p14:creationId xmlns:p14="http://schemas.microsoft.com/office/powerpoint/2010/main" val="3679993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600201"/>
            <a:ext cx="7543800" cy="2362200"/>
          </a:xfrm>
        </p:spPr>
        <p:txBody>
          <a:bodyPr/>
          <a:lstStyle/>
          <a:p>
            <a:r>
              <a:rPr lang="en-US" sz="1800" dirty="0"/>
              <a:t>The volume and intensity of lighting will vary with the surfaces to be illuminated.</a:t>
            </a:r>
          </a:p>
          <a:p>
            <a:r>
              <a:rPr lang="en-US" sz="1800" dirty="0"/>
              <a:t>Dark, dirty surfaces or surfaces painted with camouflage paint require more illumination.</a:t>
            </a:r>
          </a:p>
          <a:p>
            <a:r>
              <a:rPr lang="en-US" sz="1800" dirty="0"/>
              <a:t>Clean concrete, light brick, or glass surfaces require less illumination.</a:t>
            </a:r>
          </a:p>
          <a:p>
            <a:r>
              <a:rPr lang="en-US" sz="1800" dirty="0"/>
              <a:t>Rough, uneven terrain with dense underbrush requires more illumination to achieve a constant level of brightness.</a:t>
            </a:r>
          </a:p>
          <a:p>
            <a:pPr>
              <a:buNone/>
            </a:pPr>
            <a:endParaRPr lang="en-US" dirty="0"/>
          </a:p>
          <a:p>
            <a:pPr>
              <a:buNone/>
            </a:pPr>
            <a:endParaRPr lang="en-US" dirty="0"/>
          </a:p>
          <a:p>
            <a:endParaRPr lang="en-US" dirty="0"/>
          </a:p>
          <a:p>
            <a:endParaRPr lang="en-US" dirty="0"/>
          </a:p>
          <a:p>
            <a:pPr>
              <a:buNone/>
            </a:pPr>
            <a:endParaRPr lang="en-US" dirty="0"/>
          </a:p>
        </p:txBody>
      </p:sp>
      <p:sp>
        <p:nvSpPr>
          <p:cNvPr id="6" name="Title 1"/>
          <p:cNvSpPr>
            <a:spLocks noGrp="1"/>
          </p:cNvSpPr>
          <p:nvPr>
            <p:ph type="title"/>
          </p:nvPr>
        </p:nvSpPr>
        <p:spPr>
          <a:xfrm>
            <a:off x="2209800" y="457200"/>
            <a:ext cx="4535487" cy="533400"/>
          </a:xfrm>
        </p:spPr>
        <p:txBody>
          <a:bodyPr>
            <a:normAutofit/>
          </a:bodyPr>
          <a:lstStyle/>
          <a:p>
            <a:pPr algn="ctr"/>
            <a:r>
              <a:rPr lang="en-US" sz="2800" cap="none" dirty="0"/>
              <a:t>Security Lighting</a:t>
            </a:r>
          </a:p>
        </p:txBody>
      </p:sp>
    </p:spTree>
    <p:extLst>
      <p:ext uri="{BB962C8B-B14F-4D97-AF65-F5344CB8AC3E}">
        <p14:creationId xmlns:p14="http://schemas.microsoft.com/office/powerpoint/2010/main" val="25638956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14800" y="3223614"/>
            <a:ext cx="4994378" cy="3329585"/>
          </a:xfrm>
        </p:spPr>
      </p:pic>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2399" y="1447800"/>
            <a:ext cx="4482059" cy="2971800"/>
          </a:xfrm>
        </p:spPr>
      </p:pic>
      <p:sp>
        <p:nvSpPr>
          <p:cNvPr id="9" name="TextBox 8"/>
          <p:cNvSpPr txBox="1"/>
          <p:nvPr/>
        </p:nvSpPr>
        <p:spPr>
          <a:xfrm>
            <a:off x="1600200" y="457200"/>
            <a:ext cx="6248400" cy="523220"/>
          </a:xfrm>
          <a:prstGeom prst="rect">
            <a:avLst/>
          </a:prstGeom>
          <a:noFill/>
        </p:spPr>
        <p:txBody>
          <a:bodyPr wrap="square" rtlCol="0">
            <a:spAutoFit/>
          </a:bodyPr>
          <a:lstStyle/>
          <a:p>
            <a:pPr algn="ctr"/>
            <a:r>
              <a:rPr lang="en-US" sz="2800" b="1" dirty="0"/>
              <a:t>Clear Zones</a:t>
            </a:r>
          </a:p>
        </p:txBody>
      </p:sp>
    </p:spTree>
    <p:extLst>
      <p:ext uri="{BB962C8B-B14F-4D97-AF65-F5344CB8AC3E}">
        <p14:creationId xmlns:p14="http://schemas.microsoft.com/office/powerpoint/2010/main" val="592814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1821" y="1960595"/>
            <a:ext cx="8276590" cy="1015663"/>
          </a:xfrm>
          <a:prstGeom prst="rect">
            <a:avLst/>
          </a:prstGeom>
        </p:spPr>
        <p:txBody>
          <a:bodyPr wrap="square">
            <a:spAutoFit/>
          </a:bodyPr>
          <a:lstStyle/>
          <a:p>
            <a:r>
              <a:rPr lang="en-US" sz="2000" dirty="0"/>
              <a:t>A clear zone of 20 feet or more should exist between the perimeter barrier and exterior structures, parking areas, and natural or man-made features.</a:t>
            </a:r>
          </a:p>
        </p:txBody>
      </p:sp>
      <p:sp>
        <p:nvSpPr>
          <p:cNvPr id="7" name="Rectangle 6"/>
          <p:cNvSpPr/>
          <p:nvPr/>
        </p:nvSpPr>
        <p:spPr>
          <a:xfrm>
            <a:off x="421820" y="3022950"/>
            <a:ext cx="4073979" cy="3170099"/>
          </a:xfrm>
          <a:prstGeom prst="rect">
            <a:avLst/>
          </a:prstGeom>
        </p:spPr>
        <p:txBody>
          <a:bodyPr wrap="square">
            <a:spAutoFit/>
          </a:bodyPr>
          <a:lstStyle/>
          <a:p>
            <a:r>
              <a:rPr lang="en-US" sz="2000" dirty="0"/>
              <a:t>When it is impossible to have adequate clear zones because of property lines or natural or man made features, it may be necessary to increase the height of the perimeter barrier, increase security patrol coverage, add more security lighting, or install an IDS along that portion of the perimeter.</a:t>
            </a:r>
          </a:p>
        </p:txBody>
      </p:sp>
      <p:sp>
        <p:nvSpPr>
          <p:cNvPr id="10" name="Subtitle 2"/>
          <p:cNvSpPr txBox="1">
            <a:spLocks/>
          </p:cNvSpPr>
          <p:nvPr/>
        </p:nvSpPr>
        <p:spPr>
          <a:xfrm>
            <a:off x="445770" y="1550637"/>
            <a:ext cx="27432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Perimeter</a:t>
            </a:r>
          </a:p>
        </p:txBody>
      </p:sp>
      <p:sp>
        <p:nvSpPr>
          <p:cNvPr id="8" name="TextBox 7"/>
          <p:cNvSpPr txBox="1"/>
          <p:nvPr/>
        </p:nvSpPr>
        <p:spPr>
          <a:xfrm>
            <a:off x="1600200" y="457200"/>
            <a:ext cx="6248400" cy="523220"/>
          </a:xfrm>
          <a:prstGeom prst="rect">
            <a:avLst/>
          </a:prstGeom>
          <a:noFill/>
        </p:spPr>
        <p:txBody>
          <a:bodyPr wrap="square" rtlCol="0">
            <a:spAutoFit/>
          </a:bodyPr>
          <a:lstStyle/>
          <a:p>
            <a:pPr algn="ctr"/>
            <a:r>
              <a:rPr lang="en-US" sz="2800" b="1" dirty="0"/>
              <a:t>Clear Zones</a:t>
            </a:r>
          </a:p>
        </p:txBody>
      </p:sp>
      <p:pic>
        <p:nvPicPr>
          <p:cNvPr id="9" name="Picture 8"/>
          <p:cNvPicPr>
            <a:picLocks noChangeAspect="1"/>
          </p:cNvPicPr>
          <p:nvPr/>
        </p:nvPicPr>
        <p:blipFill>
          <a:blip r:embed="rId2"/>
          <a:stretch>
            <a:fillRect/>
          </a:stretch>
        </p:blipFill>
        <p:spPr>
          <a:xfrm>
            <a:off x="4410891" y="3022950"/>
            <a:ext cx="4688744" cy="3068849"/>
          </a:xfrm>
          <a:prstGeom prst="rect">
            <a:avLst/>
          </a:prstGeom>
        </p:spPr>
      </p:pic>
    </p:spTree>
    <p:extLst>
      <p:ext uri="{BB962C8B-B14F-4D97-AF65-F5344CB8AC3E}">
        <p14:creationId xmlns:p14="http://schemas.microsoft.com/office/powerpoint/2010/main" val="3605788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 y="2085369"/>
            <a:ext cx="7719060" cy="1846659"/>
          </a:xfrm>
          <a:prstGeom prst="rect">
            <a:avLst/>
          </a:prstGeom>
        </p:spPr>
        <p:txBody>
          <a:bodyPr wrap="square">
            <a:spAutoFit/>
          </a:bodyPr>
          <a:lstStyle/>
          <a:p>
            <a:r>
              <a:rPr lang="en-US" sz="2000" dirty="0"/>
              <a:t>Clear Zones include stand-off distances. Certain facilities and occupied buildings require an increase in distance between themselves and other objects.</a:t>
            </a:r>
          </a:p>
          <a:p>
            <a:pPr marL="342900" indent="-342900">
              <a:buFont typeface="Arial" panose="020B0604020202020204" pitchFamily="34" charset="0"/>
              <a:buChar char="•"/>
            </a:pPr>
            <a:r>
              <a:rPr lang="en-US" dirty="0"/>
              <a:t>Parking</a:t>
            </a:r>
          </a:p>
          <a:p>
            <a:pPr marL="342900" indent="-342900">
              <a:buFont typeface="Arial" panose="020B0604020202020204" pitchFamily="34" charset="0"/>
              <a:buChar char="•"/>
            </a:pPr>
            <a:r>
              <a:rPr lang="en-US" dirty="0"/>
              <a:t>Trash Receptacles</a:t>
            </a:r>
          </a:p>
          <a:p>
            <a:pPr marL="342900" indent="-342900">
              <a:buFont typeface="Arial" panose="020B0604020202020204" pitchFamily="34" charset="0"/>
              <a:buChar char="•"/>
            </a:pPr>
            <a:r>
              <a:rPr lang="en-US" dirty="0"/>
              <a:t>Vegetation</a:t>
            </a:r>
          </a:p>
        </p:txBody>
      </p:sp>
      <p:sp>
        <p:nvSpPr>
          <p:cNvPr id="7" name="Rectangle 6"/>
          <p:cNvSpPr/>
          <p:nvPr/>
        </p:nvSpPr>
        <p:spPr>
          <a:xfrm>
            <a:off x="533400" y="5508534"/>
            <a:ext cx="7338060" cy="707886"/>
          </a:xfrm>
          <a:prstGeom prst="rect">
            <a:avLst/>
          </a:prstGeom>
        </p:spPr>
        <p:txBody>
          <a:bodyPr wrap="square">
            <a:spAutoFit/>
          </a:bodyPr>
          <a:lstStyle/>
          <a:p>
            <a:r>
              <a:rPr lang="en-US" sz="2000" dirty="0"/>
              <a:t>UFC 4-010-01 and UFC 4-020-20 provide guidance on appropriate stand-off and clear zone guidance</a:t>
            </a:r>
          </a:p>
        </p:txBody>
      </p:sp>
      <p:sp>
        <p:nvSpPr>
          <p:cNvPr id="10" name="Subtitle 2"/>
          <p:cNvSpPr txBox="1">
            <a:spLocks/>
          </p:cNvSpPr>
          <p:nvPr/>
        </p:nvSpPr>
        <p:spPr>
          <a:xfrm>
            <a:off x="533400" y="1596513"/>
            <a:ext cx="1828800" cy="4888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Facilities</a:t>
            </a:r>
          </a:p>
        </p:txBody>
      </p:sp>
      <p:sp>
        <p:nvSpPr>
          <p:cNvPr id="8" name="TextBox 7"/>
          <p:cNvSpPr txBox="1"/>
          <p:nvPr/>
        </p:nvSpPr>
        <p:spPr>
          <a:xfrm>
            <a:off x="1600200" y="457200"/>
            <a:ext cx="6248400" cy="523220"/>
          </a:xfrm>
          <a:prstGeom prst="rect">
            <a:avLst/>
          </a:prstGeom>
          <a:noFill/>
        </p:spPr>
        <p:txBody>
          <a:bodyPr wrap="square" rtlCol="0">
            <a:spAutoFit/>
          </a:bodyPr>
          <a:lstStyle/>
          <a:p>
            <a:pPr algn="ctr"/>
            <a:r>
              <a:rPr lang="en-US" sz="2800" b="1" dirty="0"/>
              <a:t>Clear Zones</a:t>
            </a:r>
          </a:p>
        </p:txBody>
      </p:sp>
      <p:pic>
        <p:nvPicPr>
          <p:cNvPr id="4" name="Picture 3"/>
          <p:cNvPicPr>
            <a:picLocks noChangeAspect="1"/>
          </p:cNvPicPr>
          <p:nvPr/>
        </p:nvPicPr>
        <p:blipFill>
          <a:blip r:embed="rId2"/>
          <a:stretch>
            <a:fillRect/>
          </a:stretch>
        </p:blipFill>
        <p:spPr>
          <a:xfrm>
            <a:off x="4038600" y="2971800"/>
            <a:ext cx="4807397" cy="2440197"/>
          </a:xfrm>
          <a:prstGeom prst="rect">
            <a:avLst/>
          </a:prstGeom>
        </p:spPr>
      </p:pic>
    </p:spTree>
    <p:extLst>
      <p:ext uri="{BB962C8B-B14F-4D97-AF65-F5344CB8AC3E}">
        <p14:creationId xmlns:p14="http://schemas.microsoft.com/office/powerpoint/2010/main" val="16502360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3773"/>
            <a:ext cx="3794803" cy="24475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814" y="2864185"/>
            <a:ext cx="5300270" cy="35270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2" y="1524000"/>
            <a:ext cx="6080015" cy="2206457"/>
          </a:xfrm>
          <a:prstGeom prst="rect">
            <a:avLst/>
          </a:prstGeom>
        </p:spPr>
      </p:pic>
      <p:sp>
        <p:nvSpPr>
          <p:cNvPr id="10" name="TextBox 9"/>
          <p:cNvSpPr txBox="1"/>
          <p:nvPr/>
        </p:nvSpPr>
        <p:spPr>
          <a:xfrm>
            <a:off x="1600200" y="457200"/>
            <a:ext cx="6248400" cy="523220"/>
          </a:xfrm>
          <a:prstGeom prst="rect">
            <a:avLst/>
          </a:prstGeom>
          <a:noFill/>
        </p:spPr>
        <p:txBody>
          <a:bodyPr wrap="square" rtlCol="0">
            <a:spAutoFit/>
          </a:bodyPr>
          <a:lstStyle/>
          <a:p>
            <a:pPr algn="ctr"/>
            <a:r>
              <a:rPr lang="en-US" sz="2800" b="1" dirty="0"/>
              <a:t>Additional / Supplemental Barriers</a:t>
            </a:r>
          </a:p>
        </p:txBody>
      </p:sp>
    </p:spTree>
    <p:extLst>
      <p:ext uri="{BB962C8B-B14F-4D97-AF65-F5344CB8AC3E}">
        <p14:creationId xmlns:p14="http://schemas.microsoft.com/office/powerpoint/2010/main" val="1831466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457200"/>
            <a:ext cx="6248400" cy="523220"/>
          </a:xfrm>
          <a:prstGeom prst="rect">
            <a:avLst/>
          </a:prstGeom>
          <a:noFill/>
        </p:spPr>
        <p:txBody>
          <a:bodyPr wrap="square" rtlCol="0">
            <a:spAutoFit/>
          </a:bodyPr>
          <a:lstStyle/>
          <a:p>
            <a:pPr algn="ctr"/>
            <a:r>
              <a:rPr lang="en-US" sz="2800" b="1" dirty="0"/>
              <a:t>Access Control</a:t>
            </a:r>
          </a:p>
        </p:txBody>
      </p:sp>
      <p:pic>
        <p:nvPicPr>
          <p:cNvPr id="6" name="Picture 5"/>
          <p:cNvPicPr>
            <a:picLocks noChangeAspect="1"/>
          </p:cNvPicPr>
          <p:nvPr/>
        </p:nvPicPr>
        <p:blipFill>
          <a:blip r:embed="rId2"/>
          <a:stretch>
            <a:fillRect/>
          </a:stretch>
        </p:blipFill>
        <p:spPr>
          <a:xfrm>
            <a:off x="685800" y="3276600"/>
            <a:ext cx="3961171" cy="2790825"/>
          </a:xfrm>
          <a:prstGeom prst="rect">
            <a:avLst/>
          </a:prstGeom>
        </p:spPr>
      </p:pic>
      <p:pic>
        <p:nvPicPr>
          <p:cNvPr id="2" name="Picture 1"/>
          <p:cNvPicPr>
            <a:picLocks noChangeAspect="1"/>
          </p:cNvPicPr>
          <p:nvPr/>
        </p:nvPicPr>
        <p:blipFill>
          <a:blip r:embed="rId3"/>
          <a:stretch>
            <a:fillRect/>
          </a:stretch>
        </p:blipFill>
        <p:spPr>
          <a:xfrm>
            <a:off x="4426470" y="1524000"/>
            <a:ext cx="4086225" cy="2924175"/>
          </a:xfrm>
          <a:prstGeom prst="rect">
            <a:avLst/>
          </a:prstGeom>
        </p:spPr>
      </p:pic>
    </p:spTree>
    <p:extLst>
      <p:ext uri="{BB962C8B-B14F-4D97-AF65-F5344CB8AC3E}">
        <p14:creationId xmlns:p14="http://schemas.microsoft.com/office/powerpoint/2010/main" val="5895506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457200"/>
            <a:ext cx="6248400" cy="523220"/>
          </a:xfrm>
          <a:prstGeom prst="rect">
            <a:avLst/>
          </a:prstGeom>
          <a:noFill/>
        </p:spPr>
        <p:txBody>
          <a:bodyPr wrap="square" rtlCol="0">
            <a:spAutoFit/>
          </a:bodyPr>
          <a:lstStyle/>
          <a:p>
            <a:pPr algn="ctr"/>
            <a:r>
              <a:rPr lang="en-US" sz="2800" b="1" dirty="0"/>
              <a:t>Access Control</a:t>
            </a:r>
          </a:p>
        </p:txBody>
      </p:sp>
      <p:sp>
        <p:nvSpPr>
          <p:cNvPr id="7" name="TextBox 6"/>
          <p:cNvSpPr txBox="1"/>
          <p:nvPr/>
        </p:nvSpPr>
        <p:spPr>
          <a:xfrm>
            <a:off x="304800" y="1600200"/>
            <a:ext cx="7924800" cy="3293209"/>
          </a:xfrm>
          <a:prstGeom prst="rect">
            <a:avLst/>
          </a:prstGeom>
          <a:noFill/>
        </p:spPr>
        <p:txBody>
          <a:bodyPr wrap="square" rtlCol="0">
            <a:spAutoFit/>
          </a:bodyPr>
          <a:lstStyle/>
          <a:p>
            <a:r>
              <a:rPr lang="en-US" sz="2400" dirty="0"/>
              <a:t>Essential to prevent unauthorized access to Restricted Areas</a:t>
            </a:r>
          </a:p>
          <a:p>
            <a:pPr marL="285750" indent="-285750">
              <a:buFont typeface="Arial" panose="020B0604020202020204" pitchFamily="34" charset="0"/>
              <a:buChar char="•"/>
            </a:pPr>
            <a:endParaRPr lang="en-US" sz="2000" dirty="0"/>
          </a:p>
          <a:p>
            <a:r>
              <a:rPr lang="en-US" sz="2000" b="1" dirty="0"/>
              <a:t>Executed two ways:</a:t>
            </a:r>
            <a:endParaRPr lang="en-US" sz="2000" dirty="0"/>
          </a:p>
          <a:p>
            <a:pPr marL="285750" indent="-285750">
              <a:buFont typeface="Arial" panose="020B0604020202020204" pitchFamily="34" charset="0"/>
              <a:buChar char="•"/>
            </a:pPr>
            <a:r>
              <a:rPr lang="en-US" sz="2000" dirty="0"/>
              <a:t>Physical – Guard Forces</a:t>
            </a:r>
          </a:p>
          <a:p>
            <a:pPr marL="742950" lvl="1" indent="-285750">
              <a:buFont typeface="Arial" panose="020B0604020202020204" pitchFamily="34" charset="0"/>
              <a:buChar char="•"/>
            </a:pPr>
            <a:r>
              <a:rPr lang="en-US" sz="2000" dirty="0"/>
              <a:t>PS Procedures (Measures)</a:t>
            </a:r>
          </a:p>
          <a:p>
            <a:pPr marL="742950" lvl="1" indent="-285750">
              <a:buFont typeface="Arial" panose="020B0604020202020204" pitchFamily="34" charset="0"/>
              <a:buChar char="•"/>
            </a:pPr>
            <a:r>
              <a:rPr lang="en-US" sz="2000" dirty="0"/>
              <a:t>Manpower Intensive</a:t>
            </a:r>
          </a:p>
          <a:p>
            <a:pPr marL="285750" indent="-285750">
              <a:buFont typeface="Arial" panose="020B0604020202020204" pitchFamily="34" charset="0"/>
              <a:buChar char="•"/>
            </a:pPr>
            <a:r>
              <a:rPr lang="en-US" sz="2000" dirty="0"/>
              <a:t>Automated – Automated Access Control System (AACS)</a:t>
            </a:r>
          </a:p>
          <a:p>
            <a:pPr marL="742950" lvl="1" indent="-285750">
              <a:buFont typeface="Arial" panose="020B0604020202020204" pitchFamily="34" charset="0"/>
              <a:buChar char="•"/>
            </a:pPr>
            <a:r>
              <a:rPr lang="en-US" sz="2000" dirty="0"/>
              <a:t>PS Equipment</a:t>
            </a:r>
          </a:p>
          <a:p>
            <a:pPr marL="742950" lvl="1" indent="-285750">
              <a:buFont typeface="Arial" panose="020B0604020202020204" pitchFamily="34" charset="0"/>
              <a:buChar char="•"/>
            </a:pPr>
            <a:r>
              <a:rPr lang="en-US" sz="2000" dirty="0"/>
              <a:t>Expensive</a:t>
            </a:r>
          </a:p>
        </p:txBody>
      </p:sp>
    </p:spTree>
    <p:extLst>
      <p:ext uri="{BB962C8B-B14F-4D97-AF65-F5344CB8AC3E}">
        <p14:creationId xmlns:p14="http://schemas.microsoft.com/office/powerpoint/2010/main" val="1076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bwMode="auto">
          <a:xfrm>
            <a:off x="431800" y="1524000"/>
            <a:ext cx="8229600" cy="3581400"/>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Primary or alternate key custodian</a:t>
            </a:r>
          </a:p>
          <a:p>
            <a:pPr lvl="1" eaLnBrk="1" hangingPunct="1">
              <a:buFont typeface="Arial" panose="020B0604020202020204" pitchFamily="34" charset="0"/>
              <a:buChar char="•"/>
            </a:pPr>
            <a:r>
              <a:rPr lang="en-US" sz="1800" dirty="0"/>
              <a:t>Be appointed in writing</a:t>
            </a:r>
          </a:p>
          <a:p>
            <a:pPr lvl="1" eaLnBrk="1" hangingPunct="1">
              <a:buFont typeface="Arial" panose="020B0604020202020204" pitchFamily="34" charset="0"/>
              <a:buChar char="•"/>
            </a:pPr>
            <a:r>
              <a:rPr lang="en-US" sz="1800" dirty="0"/>
              <a:t>Ensure individuals designated to issue, receive, and account for keys clearly understand key control procedures</a:t>
            </a:r>
          </a:p>
          <a:p>
            <a:pPr lvl="1" eaLnBrk="1" hangingPunct="1">
              <a:buFont typeface="Arial" panose="020B0604020202020204" pitchFamily="34" charset="0"/>
              <a:buChar char="•"/>
            </a:pPr>
            <a:r>
              <a:rPr lang="en-US" sz="1800" dirty="0"/>
              <a:t>Maintain a key control register at all time to ensure continuous accountability</a:t>
            </a:r>
          </a:p>
          <a:p>
            <a:pPr lvl="1" eaLnBrk="1" hangingPunct="1">
              <a:buFont typeface="Arial" panose="020B0604020202020204" pitchFamily="34" charset="0"/>
              <a:buChar char="•"/>
            </a:pPr>
            <a:r>
              <a:rPr lang="en-US" sz="1800" dirty="0"/>
              <a:t>Be listed on an access roster</a:t>
            </a:r>
          </a:p>
        </p:txBody>
      </p:sp>
      <p:sp>
        <p:nvSpPr>
          <p:cNvPr id="6" name="Rectangle 2"/>
          <p:cNvSpPr>
            <a:spLocks noGrp="1" noChangeArrowheads="1"/>
          </p:cNvSpPr>
          <p:nvPr>
            <p:ph type="title"/>
          </p:nvPr>
        </p:nvSpPr>
        <p:spPr>
          <a:xfrm>
            <a:off x="457200" y="457200"/>
            <a:ext cx="8229600" cy="563562"/>
          </a:xfrm>
        </p:spPr>
        <p:txBody>
          <a:bodyPr/>
          <a:lstStyle/>
          <a:p>
            <a:pPr eaLnBrk="1" hangingPunct="1"/>
            <a:r>
              <a:rPr lang="en-US" b="1" dirty="0"/>
              <a:t>Admin Key Control</a:t>
            </a:r>
          </a:p>
        </p:txBody>
      </p:sp>
    </p:spTree>
    <p:extLst>
      <p:ext uri="{BB962C8B-B14F-4D97-AF65-F5344CB8AC3E}">
        <p14:creationId xmlns:p14="http://schemas.microsoft.com/office/powerpoint/2010/main" val="30967776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sp>
        <p:nvSpPr>
          <p:cNvPr id="6" name="TextBox 5"/>
          <p:cNvSpPr txBox="1"/>
          <p:nvPr/>
        </p:nvSpPr>
        <p:spPr>
          <a:xfrm>
            <a:off x="328749" y="1261170"/>
            <a:ext cx="7924800" cy="3539430"/>
          </a:xfrm>
          <a:prstGeom prst="rect">
            <a:avLst/>
          </a:prstGeom>
          <a:noFill/>
        </p:spPr>
        <p:txBody>
          <a:bodyPr wrap="square" rtlCol="0">
            <a:spAutoFit/>
          </a:bodyPr>
          <a:lstStyle/>
          <a:p>
            <a:r>
              <a:rPr lang="en-US" sz="2400" b="1" dirty="0"/>
              <a:t>Security Forces: </a:t>
            </a:r>
          </a:p>
          <a:p>
            <a:pPr marL="285750" indent="-285750">
              <a:buFont typeface="Arial" panose="020B0604020202020204" pitchFamily="34" charset="0"/>
              <a:buChar char="•"/>
            </a:pPr>
            <a:r>
              <a:rPr lang="en-US" sz="2000" dirty="0"/>
              <a:t>All </a:t>
            </a:r>
            <a:r>
              <a:rPr lang="en-US" sz="2000" b="1" dirty="0"/>
              <a:t>security equipment </a:t>
            </a:r>
            <a:r>
              <a:rPr lang="en-US" sz="2000" dirty="0"/>
              <a:t>requires </a:t>
            </a:r>
            <a:r>
              <a:rPr lang="en-US" sz="2000" b="1" dirty="0"/>
              <a:t>security procedures</a:t>
            </a:r>
          </a:p>
          <a:p>
            <a:pPr marL="285750" indent="-285750">
              <a:buFont typeface="Arial" panose="020B0604020202020204" pitchFamily="34" charset="0"/>
              <a:buChar char="•"/>
            </a:pPr>
            <a:r>
              <a:rPr lang="en-US" sz="2000" dirty="0"/>
              <a:t>Essential to Detect and Response fundamentals (Evaluation)</a:t>
            </a:r>
          </a:p>
          <a:p>
            <a:pPr marL="285750" indent="-285750">
              <a:buFont typeface="Arial" panose="020B0604020202020204" pitchFamily="34" charset="0"/>
              <a:buChar char="•"/>
            </a:pPr>
            <a:endParaRPr lang="en-US" sz="2000" dirty="0"/>
          </a:p>
          <a:p>
            <a:r>
              <a:rPr lang="en-US" sz="2000" b="1" dirty="0"/>
              <a:t>Two Primary Types:</a:t>
            </a:r>
            <a:endParaRPr lang="en-US" sz="2000" dirty="0"/>
          </a:p>
          <a:p>
            <a:pPr marL="285750" indent="-285750">
              <a:buFont typeface="Arial" panose="020B0604020202020204" pitchFamily="34" charset="0"/>
              <a:buChar char="•"/>
            </a:pPr>
            <a:r>
              <a:rPr lang="en-US" sz="2000" dirty="0"/>
              <a:t>Military</a:t>
            </a:r>
          </a:p>
          <a:p>
            <a:pPr marL="742950" lvl="1" indent="-285750">
              <a:buFont typeface="Arial" panose="020B0604020202020204" pitchFamily="34" charset="0"/>
              <a:buChar char="•"/>
            </a:pPr>
            <a:r>
              <a:rPr lang="en-US" sz="2000" dirty="0"/>
              <a:t>MPs </a:t>
            </a:r>
          </a:p>
          <a:p>
            <a:pPr marL="742950" lvl="1" indent="-285750">
              <a:buFont typeface="Arial" panose="020B0604020202020204" pitchFamily="34" charset="0"/>
              <a:buChar char="•"/>
            </a:pPr>
            <a:r>
              <a:rPr lang="en-US" sz="2000" dirty="0"/>
              <a:t>Assigned Unit Personnel</a:t>
            </a:r>
          </a:p>
          <a:p>
            <a:pPr marL="285750" indent="-285750">
              <a:buFont typeface="Arial" panose="020B0604020202020204" pitchFamily="34" charset="0"/>
              <a:buChar char="•"/>
            </a:pPr>
            <a:r>
              <a:rPr lang="en-US" sz="2000" dirty="0"/>
              <a:t>Civilian</a:t>
            </a:r>
          </a:p>
          <a:p>
            <a:pPr marL="742950" lvl="1" indent="-285750">
              <a:buFont typeface="Arial" panose="020B0604020202020204" pitchFamily="34" charset="0"/>
              <a:buChar char="•"/>
            </a:pPr>
            <a:r>
              <a:rPr lang="en-US" sz="2000" dirty="0"/>
              <a:t>DoD Civilian / LE</a:t>
            </a:r>
          </a:p>
          <a:p>
            <a:pPr marL="742950" lvl="1" indent="-285750">
              <a:buFont typeface="Arial" panose="020B0604020202020204" pitchFamily="34" charset="0"/>
              <a:buChar char="•"/>
            </a:pPr>
            <a:r>
              <a:rPr lang="en-US" sz="2000" dirty="0"/>
              <a:t>Contractor</a:t>
            </a:r>
          </a:p>
        </p:txBody>
      </p:sp>
      <p:sp>
        <p:nvSpPr>
          <p:cNvPr id="7" name="TextBox 6"/>
          <p:cNvSpPr txBox="1"/>
          <p:nvPr/>
        </p:nvSpPr>
        <p:spPr>
          <a:xfrm>
            <a:off x="4291149" y="2505366"/>
            <a:ext cx="4724400" cy="3447098"/>
          </a:xfrm>
          <a:prstGeom prst="rect">
            <a:avLst/>
          </a:prstGeom>
          <a:noFill/>
        </p:spPr>
        <p:txBody>
          <a:bodyPr wrap="square" rtlCol="0">
            <a:spAutoFit/>
          </a:bodyPr>
          <a:lstStyle/>
          <a:p>
            <a:r>
              <a:rPr lang="en-US" sz="2000" b="1" dirty="0"/>
              <a:t>Two Styles / Missions</a:t>
            </a:r>
            <a:endParaRPr lang="en-US" sz="2000" dirty="0"/>
          </a:p>
          <a:p>
            <a:pPr marL="285750" indent="-285750">
              <a:buFont typeface="Arial" panose="020B0604020202020204" pitchFamily="34" charset="0"/>
              <a:buChar char="•"/>
            </a:pPr>
            <a:r>
              <a:rPr lang="en-US" sz="2000" dirty="0"/>
              <a:t>Fixed Post</a:t>
            </a:r>
          </a:p>
          <a:p>
            <a:pPr marL="742950" lvl="1" indent="-285750">
              <a:buFont typeface="Arial" panose="020B0604020202020204" pitchFamily="34" charset="0"/>
              <a:buChar char="•"/>
            </a:pPr>
            <a:r>
              <a:rPr lang="en-US" sz="2000" dirty="0"/>
              <a:t>Continuous surveillance of security assets</a:t>
            </a:r>
          </a:p>
          <a:p>
            <a:pPr marL="742950" lvl="1" indent="-285750">
              <a:buFont typeface="Arial" panose="020B0604020202020204" pitchFamily="34" charset="0"/>
              <a:buChar char="•"/>
            </a:pPr>
            <a:r>
              <a:rPr lang="en-US" sz="2000" dirty="0"/>
              <a:t>Manpower intensive</a:t>
            </a:r>
          </a:p>
          <a:p>
            <a:pPr marL="285750" indent="-285750">
              <a:buFont typeface="Arial" panose="020B0604020202020204" pitchFamily="34" charset="0"/>
              <a:buChar char="•"/>
            </a:pPr>
            <a:r>
              <a:rPr lang="en-US" sz="2000" dirty="0"/>
              <a:t>Mobile Patrol</a:t>
            </a:r>
          </a:p>
          <a:p>
            <a:pPr marL="742950" lvl="1" indent="-285750">
              <a:buFont typeface="Arial" panose="020B0604020202020204" pitchFamily="34" charset="0"/>
              <a:buChar char="•"/>
            </a:pPr>
            <a:r>
              <a:rPr lang="en-US" sz="2000" dirty="0"/>
              <a:t>Cover larger areas – multiple security assets</a:t>
            </a:r>
          </a:p>
          <a:p>
            <a:pPr marL="742950" lvl="1" indent="-285750">
              <a:buFont typeface="Arial" panose="020B0604020202020204" pitchFamily="34" charset="0"/>
              <a:buChar char="•"/>
            </a:pPr>
            <a:r>
              <a:rPr lang="en-US" sz="2000" dirty="0"/>
              <a:t>Can be dispatched for quick response to multiple assets</a:t>
            </a:r>
          </a:p>
          <a:p>
            <a:endParaRPr lang="en-US" sz="1600" dirty="0"/>
          </a:p>
        </p:txBody>
      </p:sp>
      <p:sp>
        <p:nvSpPr>
          <p:cNvPr id="8" name="TextBox 7"/>
          <p:cNvSpPr txBox="1"/>
          <p:nvPr/>
        </p:nvSpPr>
        <p:spPr>
          <a:xfrm>
            <a:off x="1600200" y="457200"/>
            <a:ext cx="6248400" cy="523220"/>
          </a:xfrm>
          <a:prstGeom prst="rect">
            <a:avLst/>
          </a:prstGeom>
          <a:noFill/>
        </p:spPr>
        <p:txBody>
          <a:bodyPr wrap="square" rtlCol="0">
            <a:spAutoFit/>
          </a:bodyPr>
          <a:lstStyle/>
          <a:p>
            <a:pPr algn="ctr"/>
            <a:r>
              <a:rPr lang="en-US" sz="2800" b="1" dirty="0"/>
              <a:t>Guard Forces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954" y="4693920"/>
            <a:ext cx="3073400" cy="1626942"/>
          </a:xfrm>
          <a:prstGeom prst="rect">
            <a:avLst/>
          </a:prstGeom>
        </p:spPr>
      </p:pic>
    </p:spTree>
    <p:extLst>
      <p:ext uri="{BB962C8B-B14F-4D97-AF65-F5344CB8AC3E}">
        <p14:creationId xmlns:p14="http://schemas.microsoft.com/office/powerpoint/2010/main" val="266318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sp>
        <p:nvSpPr>
          <p:cNvPr id="6" name="TextBox 5"/>
          <p:cNvSpPr txBox="1"/>
          <p:nvPr/>
        </p:nvSpPr>
        <p:spPr>
          <a:xfrm>
            <a:off x="152400" y="1676400"/>
            <a:ext cx="8839200" cy="4154984"/>
          </a:xfrm>
          <a:prstGeom prst="rect">
            <a:avLst/>
          </a:prstGeom>
          <a:noFill/>
        </p:spPr>
        <p:txBody>
          <a:bodyPr wrap="square" rtlCol="0">
            <a:spAutoFit/>
          </a:bodyPr>
          <a:lstStyle/>
          <a:p>
            <a:r>
              <a:rPr lang="en-US" sz="2400" b="1" dirty="0"/>
              <a:t>Guard Force Specific Equipment:</a:t>
            </a:r>
          </a:p>
          <a:p>
            <a:pPr marL="342900" indent="-342900">
              <a:buFont typeface="Arial" panose="020B0604020202020204" pitchFamily="34" charset="0"/>
              <a:buChar char="•"/>
            </a:pPr>
            <a:r>
              <a:rPr lang="en-US" sz="2000" dirty="0"/>
              <a:t>Communications</a:t>
            </a:r>
          </a:p>
          <a:p>
            <a:pPr marL="800100" lvl="1" indent="-342900">
              <a:buFont typeface="Arial" panose="020B0604020202020204" pitchFamily="34" charset="0"/>
              <a:buChar char="•"/>
            </a:pPr>
            <a:r>
              <a:rPr lang="en-US" sz="2000" dirty="0"/>
              <a:t>Radio</a:t>
            </a:r>
          </a:p>
          <a:p>
            <a:pPr marL="800100" lvl="1" indent="-342900">
              <a:buFont typeface="Arial" panose="020B0604020202020204" pitchFamily="34" charset="0"/>
              <a:buChar char="•"/>
            </a:pPr>
            <a:r>
              <a:rPr lang="en-US" sz="2000" dirty="0"/>
              <a:t>Telephone</a:t>
            </a:r>
          </a:p>
          <a:p>
            <a:pPr marL="342900" indent="-342900">
              <a:buFont typeface="Arial" panose="020B0604020202020204" pitchFamily="34" charset="0"/>
              <a:buChar char="•"/>
            </a:pPr>
            <a:r>
              <a:rPr lang="en-US" sz="2000" dirty="0"/>
              <a:t>Transportation</a:t>
            </a:r>
          </a:p>
          <a:p>
            <a:pPr marL="800100" lvl="1" indent="-342900">
              <a:buFont typeface="Arial" panose="020B0604020202020204" pitchFamily="34" charset="0"/>
              <a:buChar char="•"/>
            </a:pPr>
            <a:r>
              <a:rPr lang="en-US" sz="2000" dirty="0"/>
              <a:t>Tactical/GSA</a:t>
            </a:r>
          </a:p>
          <a:p>
            <a:pPr marL="800100" lvl="1" indent="-342900">
              <a:buFont typeface="Arial" panose="020B0604020202020204" pitchFamily="34" charset="0"/>
              <a:buChar char="•"/>
            </a:pPr>
            <a:r>
              <a:rPr lang="en-US" sz="2000" dirty="0"/>
              <a:t>Style/Mission dependent</a:t>
            </a:r>
          </a:p>
          <a:p>
            <a:pPr marL="342900" indent="-342900">
              <a:buFont typeface="Arial" panose="020B0604020202020204" pitchFamily="34" charset="0"/>
              <a:buChar char="•"/>
            </a:pPr>
            <a:r>
              <a:rPr lang="en-US" sz="2000" dirty="0"/>
              <a:t>Defense</a:t>
            </a:r>
          </a:p>
          <a:p>
            <a:pPr marL="800100" lvl="1" indent="-342900">
              <a:buFont typeface="Arial" panose="020B0604020202020204" pitchFamily="34" charset="0"/>
              <a:buChar char="•"/>
            </a:pPr>
            <a:r>
              <a:rPr lang="en-US" sz="2000" dirty="0"/>
              <a:t>Firearms</a:t>
            </a:r>
          </a:p>
          <a:p>
            <a:pPr marL="800100" lvl="1" indent="-342900">
              <a:buFont typeface="Arial" panose="020B0604020202020204" pitchFamily="34" charset="0"/>
              <a:buChar char="•"/>
            </a:pPr>
            <a:r>
              <a:rPr lang="en-US" sz="2000" dirty="0"/>
              <a:t>Non-lethal (pepper spray, Taser, etc.)</a:t>
            </a:r>
          </a:p>
          <a:p>
            <a:pPr marL="342900" indent="-342900">
              <a:buFont typeface="Arial" panose="020B0604020202020204" pitchFamily="34" charset="0"/>
              <a:buChar char="•"/>
            </a:pPr>
            <a:r>
              <a:rPr lang="en-US" sz="2000" dirty="0"/>
              <a:t>Detection</a:t>
            </a:r>
          </a:p>
          <a:p>
            <a:pPr marL="800100" lvl="1" indent="-342900">
              <a:buFont typeface="Arial" panose="020B0604020202020204" pitchFamily="34" charset="0"/>
              <a:buChar char="•"/>
            </a:pPr>
            <a:r>
              <a:rPr lang="en-US" sz="2000" dirty="0"/>
              <a:t>Metal detector </a:t>
            </a:r>
          </a:p>
          <a:p>
            <a:pPr marL="800100" lvl="1" indent="-342900">
              <a:buFont typeface="Arial" panose="020B0604020202020204" pitchFamily="34" charset="0"/>
              <a:buChar char="•"/>
            </a:pPr>
            <a:r>
              <a:rPr lang="en-US" sz="2000" dirty="0"/>
              <a:t>Explosive detector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81200"/>
            <a:ext cx="3728919" cy="28695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678" y="1828800"/>
            <a:ext cx="4905322" cy="3155757"/>
          </a:xfrm>
          <a:prstGeom prst="rect">
            <a:avLst/>
          </a:prstGeom>
        </p:spPr>
      </p:pic>
      <p:sp>
        <p:nvSpPr>
          <p:cNvPr id="10" name="TextBox 9"/>
          <p:cNvSpPr txBox="1"/>
          <p:nvPr/>
        </p:nvSpPr>
        <p:spPr>
          <a:xfrm>
            <a:off x="1600200" y="457200"/>
            <a:ext cx="6248400" cy="523220"/>
          </a:xfrm>
          <a:prstGeom prst="rect">
            <a:avLst/>
          </a:prstGeom>
          <a:noFill/>
        </p:spPr>
        <p:txBody>
          <a:bodyPr wrap="square" rtlCol="0">
            <a:spAutoFit/>
          </a:bodyPr>
          <a:lstStyle/>
          <a:p>
            <a:pPr algn="ctr"/>
            <a:r>
              <a:rPr lang="en-US" sz="2800" b="1" dirty="0"/>
              <a:t>Guard Forces</a:t>
            </a:r>
          </a:p>
        </p:txBody>
      </p:sp>
    </p:spTree>
    <p:extLst>
      <p:ext uri="{BB962C8B-B14F-4D97-AF65-F5344CB8AC3E}">
        <p14:creationId xmlns:p14="http://schemas.microsoft.com/office/powerpoint/2010/main" val="211374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sp>
        <p:nvSpPr>
          <p:cNvPr id="6" name="TextBox 5"/>
          <p:cNvSpPr txBox="1"/>
          <p:nvPr/>
        </p:nvSpPr>
        <p:spPr>
          <a:xfrm>
            <a:off x="457200" y="1600200"/>
            <a:ext cx="8305800" cy="1077218"/>
          </a:xfrm>
          <a:prstGeom prst="rect">
            <a:avLst/>
          </a:prstGeom>
          <a:noFill/>
        </p:spPr>
        <p:txBody>
          <a:bodyPr wrap="square" rtlCol="0">
            <a:spAutoFit/>
          </a:bodyPr>
          <a:lstStyle/>
          <a:p>
            <a:r>
              <a:rPr lang="en-US" sz="2400" b="1" dirty="0"/>
              <a:t>Training.</a:t>
            </a:r>
            <a:r>
              <a:rPr lang="en-US" sz="2400" dirty="0"/>
              <a:t>  </a:t>
            </a:r>
            <a:r>
              <a:rPr lang="en-US" sz="2000" dirty="0"/>
              <a:t>Guard force training is a continuous program.  It is important that the guard force trains and maintains proficiency.  Guard force training should cover the following:</a:t>
            </a:r>
          </a:p>
        </p:txBody>
      </p:sp>
      <p:sp>
        <p:nvSpPr>
          <p:cNvPr id="7" name="TextBox 6"/>
          <p:cNvSpPr txBox="1"/>
          <p:nvPr/>
        </p:nvSpPr>
        <p:spPr>
          <a:xfrm>
            <a:off x="472519" y="2800529"/>
            <a:ext cx="4114800" cy="2862322"/>
          </a:xfrm>
          <a:prstGeom prst="rect">
            <a:avLst/>
          </a:prstGeom>
          <a:noFill/>
        </p:spPr>
        <p:txBody>
          <a:bodyPr wrap="square" rtlCol="0">
            <a:spAutoFit/>
          </a:bodyPr>
          <a:lstStyle/>
          <a:p>
            <a:r>
              <a:rPr lang="en-US" sz="2000" b="1" dirty="0"/>
              <a:t>Certification Training</a:t>
            </a:r>
          </a:p>
          <a:p>
            <a:pPr marL="285750" indent="-285750">
              <a:buFont typeface="Arial" panose="020B0604020202020204" pitchFamily="34" charset="0"/>
              <a:buChar char="•"/>
            </a:pPr>
            <a:r>
              <a:rPr lang="en-US" sz="2000" dirty="0"/>
              <a:t>Responsibility and authority.</a:t>
            </a:r>
          </a:p>
          <a:p>
            <a:pPr marL="285750" indent="-285750">
              <a:buFont typeface="Arial" panose="020B0604020202020204" pitchFamily="34" charset="0"/>
              <a:buChar char="•"/>
            </a:pPr>
            <a:r>
              <a:rPr lang="en-US" sz="2000" dirty="0"/>
              <a:t>OPSEC.</a:t>
            </a:r>
          </a:p>
          <a:p>
            <a:pPr marL="285750" indent="-285750">
              <a:buFont typeface="Arial" panose="020B0604020202020204" pitchFamily="34" charset="0"/>
              <a:buChar char="•"/>
            </a:pPr>
            <a:r>
              <a:rPr lang="en-US" sz="2000" dirty="0"/>
              <a:t>Physical Security</a:t>
            </a:r>
          </a:p>
          <a:p>
            <a:pPr marL="285750" indent="-285750">
              <a:buFont typeface="Arial" panose="020B0604020202020204" pitchFamily="34" charset="0"/>
              <a:buChar char="•"/>
            </a:pPr>
            <a:r>
              <a:rPr lang="en-US" sz="2000" dirty="0"/>
              <a:t>IDS Operations.</a:t>
            </a:r>
          </a:p>
          <a:p>
            <a:pPr marL="285750" indent="-285750">
              <a:buFont typeface="Arial" panose="020B0604020202020204" pitchFamily="34" charset="0"/>
              <a:buChar char="•"/>
            </a:pPr>
            <a:r>
              <a:rPr lang="en-US" sz="2000" dirty="0"/>
              <a:t>First Aid and fire control.</a:t>
            </a:r>
          </a:p>
          <a:p>
            <a:pPr marL="285750" indent="-285750">
              <a:buFont typeface="Arial" panose="020B0604020202020204" pitchFamily="34" charset="0"/>
              <a:buChar char="•"/>
            </a:pPr>
            <a:r>
              <a:rPr lang="en-US" sz="2000" dirty="0"/>
              <a:t>Weapons qualification / maintenance.</a:t>
            </a:r>
          </a:p>
          <a:p>
            <a:pPr marL="285750" indent="-285750">
              <a:buFont typeface="Arial" panose="020B0604020202020204" pitchFamily="34" charset="0"/>
              <a:buChar char="•"/>
            </a:pPr>
            <a:r>
              <a:rPr lang="en-US" sz="2000" dirty="0"/>
              <a:t>Use of force.</a:t>
            </a:r>
          </a:p>
        </p:txBody>
      </p:sp>
      <p:sp>
        <p:nvSpPr>
          <p:cNvPr id="8" name="TextBox 7"/>
          <p:cNvSpPr txBox="1"/>
          <p:nvPr/>
        </p:nvSpPr>
        <p:spPr>
          <a:xfrm>
            <a:off x="4572000" y="2755880"/>
            <a:ext cx="4419600" cy="1938992"/>
          </a:xfrm>
          <a:prstGeom prst="rect">
            <a:avLst/>
          </a:prstGeom>
          <a:noFill/>
        </p:spPr>
        <p:txBody>
          <a:bodyPr wrap="square" rtlCol="0">
            <a:spAutoFit/>
          </a:bodyPr>
          <a:lstStyle/>
          <a:p>
            <a:r>
              <a:rPr lang="en-US" sz="2000" b="1" dirty="0"/>
              <a:t>Daily Training</a:t>
            </a:r>
          </a:p>
          <a:p>
            <a:pPr marL="285750" indent="-285750">
              <a:buFont typeface="Arial" panose="020B0604020202020204" pitchFamily="34" charset="0"/>
              <a:buChar char="•"/>
            </a:pPr>
            <a:r>
              <a:rPr lang="en-US" sz="2000" dirty="0"/>
              <a:t>Responsibilities &amp; Assignments.</a:t>
            </a:r>
          </a:p>
          <a:p>
            <a:pPr marL="285750" indent="-285750">
              <a:buFont typeface="Arial" panose="020B0604020202020204" pitchFamily="34" charset="0"/>
              <a:buChar char="•"/>
            </a:pPr>
            <a:r>
              <a:rPr lang="en-US" sz="2000" dirty="0"/>
              <a:t>Signals / Duress</a:t>
            </a:r>
          </a:p>
          <a:p>
            <a:pPr marL="285750" indent="-285750">
              <a:buFont typeface="Arial" panose="020B0604020202020204" pitchFamily="34" charset="0"/>
              <a:buChar char="•"/>
            </a:pPr>
            <a:r>
              <a:rPr lang="en-US" sz="2000" dirty="0"/>
              <a:t>Actions on Contact / Battle drills</a:t>
            </a:r>
          </a:p>
          <a:p>
            <a:pPr marL="285750" indent="-285750">
              <a:buFont typeface="Arial" panose="020B0604020202020204" pitchFamily="34" charset="0"/>
              <a:buChar char="•"/>
            </a:pPr>
            <a:r>
              <a:rPr lang="en-US" sz="2000" dirty="0"/>
              <a:t>SOP Refresher</a:t>
            </a:r>
          </a:p>
          <a:p>
            <a:pPr marL="285750" indent="-285750">
              <a:buFont typeface="Arial" panose="020B0604020202020204" pitchFamily="34" charset="0"/>
              <a:buChar char="•"/>
            </a:pPr>
            <a:r>
              <a:rPr lang="en-US" sz="2000" dirty="0"/>
              <a:t>Hosted Events / BOLOs</a:t>
            </a:r>
            <a:endParaRPr lang="en-US" sz="2400" dirty="0"/>
          </a:p>
        </p:txBody>
      </p:sp>
      <p:sp>
        <p:nvSpPr>
          <p:cNvPr id="10" name="TextBox 9"/>
          <p:cNvSpPr txBox="1"/>
          <p:nvPr/>
        </p:nvSpPr>
        <p:spPr>
          <a:xfrm>
            <a:off x="1600200" y="457200"/>
            <a:ext cx="6248400" cy="523220"/>
          </a:xfrm>
          <a:prstGeom prst="rect">
            <a:avLst/>
          </a:prstGeom>
          <a:noFill/>
        </p:spPr>
        <p:txBody>
          <a:bodyPr wrap="square" rtlCol="0">
            <a:spAutoFit/>
          </a:bodyPr>
          <a:lstStyle/>
          <a:p>
            <a:pPr algn="ctr"/>
            <a:r>
              <a:rPr lang="en-US" sz="2800" b="1" dirty="0"/>
              <a:t>Guard Forces</a:t>
            </a:r>
          </a:p>
        </p:txBody>
      </p:sp>
    </p:spTree>
    <p:extLst>
      <p:ext uri="{BB962C8B-B14F-4D97-AF65-F5344CB8AC3E}">
        <p14:creationId xmlns:p14="http://schemas.microsoft.com/office/powerpoint/2010/main" val="228029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0"/>
            <a:ext cx="8763000" cy="5139869"/>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Arial" panose="020B0604020202020204" pitchFamily="34" charset="0"/>
              </a:rPr>
              <a:t>An Automated Access Control System (AACS) has many capabilities depending on the security requirements. An AACS can log and archive all entry attempts made into a controlled area and can alert authorities of unauthorized entry attempts. Most AACS is simply an access control device and does not constitute a locking device.</a:t>
            </a:r>
          </a:p>
          <a:p>
            <a:endParaRPr lang="en-US" dirty="0">
              <a:solidFill>
                <a:srgbClr val="000000"/>
              </a:solidFill>
              <a:latin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rPr>
              <a:t>AACS can interface with a closed circuit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television (CCTV) system to assist in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assessing unauthorized entry attempts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or to verify the identity of entrants before</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manually granting access.</a:t>
            </a:r>
          </a:p>
          <a:p>
            <a:pPr marL="285750" indent="-285750">
              <a:buFont typeface="Arial" panose="020B0604020202020204" pitchFamily="34" charset="0"/>
              <a:buChar char="•"/>
            </a:pPr>
            <a:endParaRPr lang="en-US" dirty="0">
              <a:solidFill>
                <a:srgbClr val="000000"/>
              </a:solidFill>
              <a:latin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rPr>
              <a:t>AACS can also interface with an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intrusion detection system (IDS) to alert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central monitoring station if someone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makes an unauthorized entry or entry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attempt.</a:t>
            </a:r>
          </a:p>
          <a:p>
            <a:endParaRPr lang="en-US" sz="2200" dirty="0"/>
          </a:p>
        </p:txBody>
      </p:sp>
      <p:sp>
        <p:nvSpPr>
          <p:cNvPr id="4" name="Rectangle 3"/>
          <p:cNvSpPr/>
          <p:nvPr/>
        </p:nvSpPr>
        <p:spPr>
          <a:xfrm>
            <a:off x="762000" y="533400"/>
            <a:ext cx="7467600" cy="523220"/>
          </a:xfrm>
          <a:prstGeom prst="rect">
            <a:avLst/>
          </a:prstGeom>
        </p:spPr>
        <p:txBody>
          <a:bodyPr wrap="square">
            <a:spAutoFit/>
          </a:bodyPr>
          <a:lstStyle/>
          <a:p>
            <a:pPr algn="ctr"/>
            <a:r>
              <a:rPr lang="en-US" sz="2800" b="1" dirty="0">
                <a:solidFill>
                  <a:srgbClr val="000000"/>
                </a:solidFill>
                <a:latin typeface="Arial" panose="020B0604020202020204" pitchFamily="34" charset="0"/>
              </a:rPr>
              <a:t>Automated Access Control System </a:t>
            </a:r>
          </a:p>
        </p:txBody>
      </p:sp>
      <p:pic>
        <p:nvPicPr>
          <p:cNvPr id="2" name="Picture 1"/>
          <p:cNvPicPr>
            <a:picLocks noChangeAspect="1"/>
          </p:cNvPicPr>
          <p:nvPr/>
        </p:nvPicPr>
        <p:blipFill>
          <a:blip r:embed="rId2"/>
          <a:stretch>
            <a:fillRect/>
          </a:stretch>
        </p:blipFill>
        <p:spPr>
          <a:xfrm>
            <a:off x="4953000" y="2819400"/>
            <a:ext cx="3944197" cy="3300413"/>
          </a:xfrm>
          <a:prstGeom prst="rect">
            <a:avLst/>
          </a:prstGeom>
        </p:spPr>
      </p:pic>
    </p:spTree>
    <p:extLst>
      <p:ext uri="{BB962C8B-B14F-4D97-AF65-F5344CB8AC3E}">
        <p14:creationId xmlns:p14="http://schemas.microsoft.com/office/powerpoint/2010/main" val="13494022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0" y="1434226"/>
            <a:ext cx="8534400" cy="830997"/>
          </a:xfrm>
          <a:prstGeom prst="rect">
            <a:avLst/>
          </a:prstGeom>
        </p:spPr>
        <p:txBody>
          <a:bodyPr wrap="square">
            <a:spAutoFit/>
          </a:bodyPr>
          <a:lstStyle/>
          <a:p>
            <a:r>
              <a:rPr lang="en-US" sz="2400" b="1" dirty="0">
                <a:solidFill>
                  <a:srgbClr val="000000"/>
                </a:solidFill>
              </a:rPr>
              <a:t>Automated access control systems fall into three general types: </a:t>
            </a:r>
            <a:r>
              <a:rPr lang="en-US" sz="2400" b="1" u="sng" dirty="0">
                <a:solidFill>
                  <a:srgbClr val="000000"/>
                </a:solidFill>
              </a:rPr>
              <a:t>Coded Devices</a:t>
            </a:r>
            <a:r>
              <a:rPr lang="en-US" sz="2400" b="1" dirty="0">
                <a:solidFill>
                  <a:srgbClr val="000000"/>
                </a:solidFill>
              </a:rPr>
              <a:t>, </a:t>
            </a:r>
            <a:r>
              <a:rPr lang="en-US" sz="2400" b="1" u="sng" dirty="0">
                <a:solidFill>
                  <a:srgbClr val="000000"/>
                </a:solidFill>
              </a:rPr>
              <a:t>Credential Devices</a:t>
            </a:r>
            <a:r>
              <a:rPr lang="en-US" sz="2400" b="1" dirty="0">
                <a:solidFill>
                  <a:srgbClr val="000000"/>
                </a:solidFill>
              </a:rPr>
              <a:t>, and </a:t>
            </a:r>
            <a:r>
              <a:rPr lang="en-US" sz="2400" b="1" u="sng" dirty="0">
                <a:solidFill>
                  <a:srgbClr val="000000"/>
                </a:solidFill>
              </a:rPr>
              <a:t>Biometric Devices</a:t>
            </a:r>
            <a:r>
              <a:rPr lang="en-US" sz="2400" b="1" dirty="0">
                <a:solidFill>
                  <a:srgbClr val="000000"/>
                </a:solidFill>
              </a:rPr>
              <a:t>. </a:t>
            </a:r>
            <a:endParaRPr lang="en-US" sz="2400" b="1" dirty="0"/>
          </a:p>
        </p:txBody>
      </p:sp>
      <p:sp>
        <p:nvSpPr>
          <p:cNvPr id="3" name="Rectangle 2"/>
          <p:cNvSpPr/>
          <p:nvPr/>
        </p:nvSpPr>
        <p:spPr>
          <a:xfrm>
            <a:off x="762000" y="533400"/>
            <a:ext cx="7467600" cy="523220"/>
          </a:xfrm>
          <a:prstGeom prst="rect">
            <a:avLst/>
          </a:prstGeom>
        </p:spPr>
        <p:txBody>
          <a:bodyPr wrap="square">
            <a:spAutoFit/>
          </a:bodyPr>
          <a:lstStyle/>
          <a:p>
            <a:pPr algn="ctr"/>
            <a:r>
              <a:rPr lang="en-US" sz="2800" b="1" dirty="0">
                <a:solidFill>
                  <a:srgbClr val="000000"/>
                </a:solidFill>
                <a:latin typeface="+mj-lt"/>
              </a:rPr>
              <a:t>Automated Access Control System </a:t>
            </a:r>
          </a:p>
        </p:txBody>
      </p:sp>
      <p:sp>
        <p:nvSpPr>
          <p:cNvPr id="8" name="Rectangle 7"/>
          <p:cNvSpPr/>
          <p:nvPr/>
        </p:nvSpPr>
        <p:spPr>
          <a:xfrm>
            <a:off x="521970" y="4817664"/>
            <a:ext cx="2743200" cy="461665"/>
          </a:xfrm>
          <a:prstGeom prst="rect">
            <a:avLst/>
          </a:prstGeom>
        </p:spPr>
        <p:txBody>
          <a:bodyPr wrap="square">
            <a:spAutoFit/>
          </a:bodyPr>
          <a:lstStyle/>
          <a:p>
            <a:r>
              <a:rPr lang="en-US" sz="2400" b="1" dirty="0">
                <a:solidFill>
                  <a:srgbClr val="000000"/>
                </a:solidFill>
              </a:rPr>
              <a:t>Coded Device</a:t>
            </a:r>
            <a:endParaRPr lang="en-US" sz="24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098" y="4952241"/>
            <a:ext cx="3590925" cy="1276350"/>
          </a:xfrm>
          <a:prstGeom prst="rect">
            <a:avLst/>
          </a:prstGeom>
        </p:spPr>
      </p:pic>
      <p:sp>
        <p:nvSpPr>
          <p:cNvPr id="10" name="Rectangle 9"/>
          <p:cNvSpPr/>
          <p:nvPr/>
        </p:nvSpPr>
        <p:spPr>
          <a:xfrm>
            <a:off x="3181078" y="4394319"/>
            <a:ext cx="3657600" cy="461665"/>
          </a:xfrm>
          <a:prstGeom prst="rect">
            <a:avLst/>
          </a:prstGeom>
        </p:spPr>
        <p:txBody>
          <a:bodyPr wrap="square">
            <a:spAutoFit/>
          </a:bodyPr>
          <a:lstStyle/>
          <a:p>
            <a:r>
              <a:rPr lang="en-US" sz="2400" b="1" dirty="0">
                <a:solidFill>
                  <a:srgbClr val="000000"/>
                </a:solidFill>
              </a:rPr>
              <a:t>Credential Device</a:t>
            </a:r>
            <a:endParaRPr lang="en-US" sz="2400" b="1"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347" y="2697387"/>
            <a:ext cx="2701433" cy="2062341"/>
          </a:xfrm>
          <a:prstGeom prst="rect">
            <a:avLst/>
          </a:prstGeom>
        </p:spPr>
      </p:pic>
      <p:sp>
        <p:nvSpPr>
          <p:cNvPr id="12" name="Rectangle 11"/>
          <p:cNvSpPr/>
          <p:nvPr/>
        </p:nvSpPr>
        <p:spPr>
          <a:xfrm>
            <a:off x="6516189" y="4759728"/>
            <a:ext cx="2743200" cy="461665"/>
          </a:xfrm>
          <a:prstGeom prst="rect">
            <a:avLst/>
          </a:prstGeom>
        </p:spPr>
        <p:txBody>
          <a:bodyPr wrap="square">
            <a:spAutoFit/>
          </a:bodyPr>
          <a:lstStyle/>
          <a:p>
            <a:r>
              <a:rPr lang="en-US" sz="2400" b="1" dirty="0">
                <a:solidFill>
                  <a:srgbClr val="000000"/>
                </a:solidFill>
              </a:rPr>
              <a:t>Biometric Device</a:t>
            </a:r>
            <a:endParaRPr lang="en-US" sz="2400" b="1"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11" y="2768170"/>
            <a:ext cx="2819400" cy="1991558"/>
          </a:xfrm>
          <a:prstGeom prst="rect">
            <a:avLst/>
          </a:prstGeom>
        </p:spPr>
      </p:pic>
    </p:spTree>
    <p:extLst>
      <p:ext uri="{BB962C8B-B14F-4D97-AF65-F5344CB8AC3E}">
        <p14:creationId xmlns:p14="http://schemas.microsoft.com/office/powerpoint/2010/main" val="2968832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163" y="1612699"/>
            <a:ext cx="5791200" cy="1200329"/>
          </a:xfrm>
          <a:prstGeom prst="rect">
            <a:avLst/>
          </a:prstGeom>
        </p:spPr>
        <p:txBody>
          <a:bodyPr wrap="square">
            <a:spAutoFit/>
          </a:bodyPr>
          <a:lstStyle/>
          <a:p>
            <a:r>
              <a:rPr lang="en-US" dirty="0"/>
              <a:t>With coded devices, you must enter a recognized code or PIN on a keypad to access a controlled area.  Cipher locks (pictured) are a common type of coded device.</a:t>
            </a:r>
          </a:p>
        </p:txBody>
      </p:sp>
      <p:sp>
        <p:nvSpPr>
          <p:cNvPr id="3" name="Rectangle 2"/>
          <p:cNvSpPr/>
          <p:nvPr/>
        </p:nvSpPr>
        <p:spPr>
          <a:xfrm>
            <a:off x="451757" y="2852566"/>
            <a:ext cx="6025243" cy="923330"/>
          </a:xfrm>
          <a:prstGeom prst="rect">
            <a:avLst/>
          </a:prstGeom>
        </p:spPr>
        <p:txBody>
          <a:bodyPr wrap="square">
            <a:spAutoFit/>
          </a:bodyPr>
          <a:lstStyle/>
          <a:p>
            <a:pPr marL="342900" indent="-342900">
              <a:buFont typeface="Arial" panose="020B0604020202020204" pitchFamily="34" charset="0"/>
              <a:buChar char="•"/>
            </a:pPr>
            <a:r>
              <a:rPr lang="en-US" dirty="0">
                <a:solidFill>
                  <a:srgbClr val="000000"/>
                </a:solidFill>
              </a:rPr>
              <a:t>Devices are reliable and compact. </a:t>
            </a:r>
          </a:p>
          <a:p>
            <a:pPr marL="342900" indent="-342900">
              <a:buFont typeface="Arial" panose="020B0604020202020204" pitchFamily="34" charset="0"/>
              <a:buChar char="•"/>
            </a:pPr>
            <a:r>
              <a:rPr lang="en-US" dirty="0">
                <a:solidFill>
                  <a:srgbClr val="000000"/>
                </a:solidFill>
              </a:rPr>
              <a:t>User-friendly, and easy to maintain, repair, or replace. </a:t>
            </a:r>
          </a:p>
          <a:p>
            <a:pPr marL="342900" indent="-342900">
              <a:buFont typeface="Arial" panose="020B0604020202020204" pitchFamily="34" charset="0"/>
              <a:buChar char="•"/>
            </a:pPr>
            <a:r>
              <a:rPr lang="en-US" dirty="0">
                <a:solidFill>
                  <a:srgbClr val="000000"/>
                </a:solidFill>
              </a:rPr>
              <a:t>Much less expensive than other types of AACS. </a:t>
            </a:r>
            <a:endParaRPr lang="en-US" dirty="0"/>
          </a:p>
        </p:txBody>
      </p:sp>
      <p:sp>
        <p:nvSpPr>
          <p:cNvPr id="4" name="Rectangle 3"/>
          <p:cNvSpPr/>
          <p:nvPr/>
        </p:nvSpPr>
        <p:spPr>
          <a:xfrm>
            <a:off x="462643" y="4191000"/>
            <a:ext cx="7772400" cy="1292662"/>
          </a:xfrm>
          <a:prstGeom prst="rect">
            <a:avLst/>
          </a:prstGeom>
        </p:spPr>
        <p:txBody>
          <a:bodyPr wrap="square">
            <a:spAutoFit/>
          </a:bodyPr>
          <a:lstStyle/>
          <a:p>
            <a:r>
              <a:rPr lang="en-US" sz="2400" u="sng" dirty="0">
                <a:solidFill>
                  <a:srgbClr val="000000"/>
                </a:solidFill>
              </a:rPr>
              <a:t>Security Risks with Keypad Devices </a:t>
            </a:r>
          </a:p>
          <a:p>
            <a:pPr marL="342900" indent="-342900">
              <a:buFont typeface="Arial" panose="020B0604020202020204" pitchFamily="34" charset="0"/>
              <a:buChar char="•"/>
            </a:pPr>
            <a:r>
              <a:rPr lang="en-US" dirty="0">
                <a:solidFill>
                  <a:srgbClr val="000000"/>
                </a:solidFill>
              </a:rPr>
              <a:t>Codes can be easily passed onto unintended or unwelcome visitors. </a:t>
            </a:r>
          </a:p>
          <a:p>
            <a:pPr marL="342900" indent="-342900">
              <a:buFont typeface="Arial" panose="020B0604020202020204" pitchFamily="34" charset="0"/>
              <a:buChar char="•"/>
            </a:pPr>
            <a:r>
              <a:rPr lang="en-US" dirty="0">
                <a:solidFill>
                  <a:srgbClr val="000000"/>
                </a:solidFill>
              </a:rPr>
              <a:t>Can be viewed by others and then used for unapproved entry. </a:t>
            </a:r>
          </a:p>
          <a:p>
            <a:pPr marL="342900" indent="-342900">
              <a:buFont typeface="Arial" panose="020B0604020202020204" pitchFamily="34" charset="0"/>
              <a:buChar char="•"/>
            </a:pPr>
            <a:r>
              <a:rPr lang="en-US" dirty="0">
                <a:solidFill>
                  <a:srgbClr val="000000"/>
                </a:solidFill>
              </a:rPr>
              <a:t>Keypad devices have a limited number of allowable unique codes. </a:t>
            </a:r>
            <a:endParaRPr lang="en-US" dirty="0"/>
          </a:p>
        </p:txBody>
      </p:sp>
      <p:sp>
        <p:nvSpPr>
          <p:cNvPr id="6" name="Rectangle 5"/>
          <p:cNvSpPr/>
          <p:nvPr/>
        </p:nvSpPr>
        <p:spPr>
          <a:xfrm>
            <a:off x="762000" y="533400"/>
            <a:ext cx="7467600" cy="523220"/>
          </a:xfrm>
          <a:prstGeom prst="rect">
            <a:avLst/>
          </a:prstGeom>
        </p:spPr>
        <p:txBody>
          <a:bodyPr wrap="square">
            <a:spAutoFit/>
          </a:bodyPr>
          <a:lstStyle/>
          <a:p>
            <a:pPr algn="ctr"/>
            <a:r>
              <a:rPr lang="en-US" sz="2800" b="1" dirty="0">
                <a:solidFill>
                  <a:srgbClr val="000000"/>
                </a:solidFill>
                <a:latin typeface="+mj-lt"/>
              </a:rPr>
              <a:t>Automated Access Control System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611589"/>
            <a:ext cx="2476500" cy="2308355"/>
          </a:xfrm>
          <a:prstGeom prst="rect">
            <a:avLst/>
          </a:prstGeom>
        </p:spPr>
      </p:pic>
    </p:spTree>
    <p:extLst>
      <p:ext uri="{BB962C8B-B14F-4D97-AF65-F5344CB8AC3E}">
        <p14:creationId xmlns:p14="http://schemas.microsoft.com/office/powerpoint/2010/main" val="35499920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7467600" cy="461665"/>
          </a:xfrm>
          <a:prstGeom prst="rect">
            <a:avLst/>
          </a:prstGeom>
        </p:spPr>
        <p:txBody>
          <a:bodyPr wrap="square">
            <a:spAutoFit/>
          </a:bodyPr>
          <a:lstStyle/>
          <a:p>
            <a:pPr algn="ctr"/>
            <a:r>
              <a:rPr lang="en-US" sz="2400" b="1" dirty="0">
                <a:solidFill>
                  <a:srgbClr val="000000"/>
                </a:solidFill>
                <a:latin typeface="+mj-lt"/>
              </a:rPr>
              <a:t>AUTOMATED ACCESS CONTROL SYSTEM </a:t>
            </a:r>
          </a:p>
        </p:txBody>
      </p:sp>
      <p:sp>
        <p:nvSpPr>
          <p:cNvPr id="3" name="Rectangle 2"/>
          <p:cNvSpPr/>
          <p:nvPr/>
        </p:nvSpPr>
        <p:spPr>
          <a:xfrm>
            <a:off x="76200" y="1467190"/>
            <a:ext cx="5638800" cy="923330"/>
          </a:xfrm>
          <a:prstGeom prst="rect">
            <a:avLst/>
          </a:prstGeom>
        </p:spPr>
        <p:txBody>
          <a:bodyPr wrap="square">
            <a:spAutoFit/>
          </a:bodyPr>
          <a:lstStyle/>
          <a:p>
            <a:r>
              <a:rPr lang="en-US" dirty="0">
                <a:solidFill>
                  <a:srgbClr val="000000"/>
                </a:solidFill>
              </a:rPr>
              <a:t>Credential devices allow an individual to access a controlled area after swiping a recognized credential in or near the device. </a:t>
            </a:r>
            <a:endParaRPr lang="en-US" dirty="0"/>
          </a:p>
        </p:txBody>
      </p:sp>
      <p:sp>
        <p:nvSpPr>
          <p:cNvPr id="4" name="Rectangle 3"/>
          <p:cNvSpPr/>
          <p:nvPr/>
        </p:nvSpPr>
        <p:spPr>
          <a:xfrm>
            <a:off x="152400" y="3054115"/>
            <a:ext cx="8477250" cy="1569660"/>
          </a:xfrm>
          <a:prstGeom prst="rect">
            <a:avLst/>
          </a:prstGeom>
        </p:spPr>
        <p:txBody>
          <a:bodyPr wrap="square">
            <a:spAutoFit/>
          </a:bodyPr>
          <a:lstStyle/>
          <a:p>
            <a:r>
              <a:rPr lang="en-US" sz="2400" u="sng" dirty="0">
                <a:solidFill>
                  <a:srgbClr val="000000"/>
                </a:solidFill>
              </a:rPr>
              <a:t>There are four types of credentials.</a:t>
            </a:r>
          </a:p>
          <a:p>
            <a:pPr marL="342900" indent="-342900">
              <a:buFont typeface="Arial" panose="020B0604020202020204" pitchFamily="34" charset="0"/>
              <a:buChar char="•"/>
            </a:pPr>
            <a:r>
              <a:rPr lang="en-US" dirty="0">
                <a:solidFill>
                  <a:srgbClr val="000000"/>
                </a:solidFill>
              </a:rPr>
              <a:t>Smart Card or Microchip Card. A DoD CAC is an example of this type of credential. </a:t>
            </a:r>
          </a:p>
          <a:p>
            <a:pPr marL="342900" indent="-342900">
              <a:buFont typeface="Arial" panose="020B0604020202020204" pitchFamily="34" charset="0"/>
              <a:buChar char="•"/>
            </a:pPr>
            <a:r>
              <a:rPr lang="en-US" dirty="0">
                <a:solidFill>
                  <a:srgbClr val="000000"/>
                </a:solidFill>
              </a:rPr>
              <a:t>The other three types are the magnetic stripe card, the proximity card, and the </a:t>
            </a:r>
            <a:r>
              <a:rPr lang="en-US" dirty="0" err="1">
                <a:solidFill>
                  <a:srgbClr val="000000"/>
                </a:solidFill>
              </a:rPr>
              <a:t>Weigand</a:t>
            </a:r>
            <a:r>
              <a:rPr lang="en-US" dirty="0">
                <a:solidFill>
                  <a:srgbClr val="000000"/>
                </a:solidFill>
              </a:rPr>
              <a:t>, or embedded wire card. </a:t>
            </a:r>
            <a:endParaRPr lang="en-US" dirty="0"/>
          </a:p>
        </p:txBody>
      </p:sp>
      <p:sp>
        <p:nvSpPr>
          <p:cNvPr id="5" name="Rectangle 4"/>
          <p:cNvSpPr/>
          <p:nvPr/>
        </p:nvSpPr>
        <p:spPr>
          <a:xfrm>
            <a:off x="178526" y="4641039"/>
            <a:ext cx="7696200" cy="1292662"/>
          </a:xfrm>
          <a:prstGeom prst="rect">
            <a:avLst/>
          </a:prstGeom>
        </p:spPr>
        <p:txBody>
          <a:bodyPr wrap="square">
            <a:spAutoFit/>
          </a:bodyPr>
          <a:lstStyle/>
          <a:p>
            <a:r>
              <a:rPr lang="en-US" sz="2400" u="sng" dirty="0">
                <a:solidFill>
                  <a:srgbClr val="000000"/>
                </a:solidFill>
              </a:rPr>
              <a:t>Disadvantages of Credential Devices </a:t>
            </a:r>
          </a:p>
          <a:p>
            <a:pPr marL="342900" indent="-342900">
              <a:buFont typeface="Arial" panose="020B0604020202020204" pitchFamily="34" charset="0"/>
              <a:buChar char="•"/>
            </a:pPr>
            <a:r>
              <a:rPr lang="en-US" dirty="0">
                <a:solidFill>
                  <a:srgbClr val="000000"/>
                </a:solidFill>
              </a:rPr>
              <a:t>Cards can be lost or stolen and </a:t>
            </a:r>
          </a:p>
          <a:p>
            <a:pPr marL="342900" indent="-342900">
              <a:buFont typeface="Arial" panose="020B0604020202020204" pitchFamily="34" charset="0"/>
              <a:buChar char="•"/>
            </a:pPr>
            <a:r>
              <a:rPr lang="en-US" dirty="0">
                <a:solidFill>
                  <a:srgbClr val="000000"/>
                </a:solidFill>
              </a:rPr>
              <a:t>Some types of cards are easy to duplicate. </a:t>
            </a:r>
          </a:p>
          <a:p>
            <a:pPr marL="342900" indent="-342900">
              <a:buFont typeface="Arial" panose="020B0604020202020204" pitchFamily="34" charset="0"/>
              <a:buChar char="•"/>
            </a:pPr>
            <a:r>
              <a:rPr lang="en-US" dirty="0">
                <a:solidFill>
                  <a:srgbClr val="000000"/>
                </a:solidFill>
              </a:rPr>
              <a:t>Mechanical wear on cards that are swiped or inserted</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470132"/>
            <a:ext cx="3215081" cy="1806467"/>
          </a:xfrm>
          <a:prstGeom prst="rect">
            <a:avLst/>
          </a:prstGeom>
        </p:spPr>
      </p:pic>
    </p:spTree>
    <p:extLst>
      <p:ext uri="{BB962C8B-B14F-4D97-AF65-F5344CB8AC3E}">
        <p14:creationId xmlns:p14="http://schemas.microsoft.com/office/powerpoint/2010/main" val="6623762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7467600" cy="461665"/>
          </a:xfrm>
          <a:prstGeom prst="rect">
            <a:avLst/>
          </a:prstGeom>
        </p:spPr>
        <p:txBody>
          <a:bodyPr wrap="square">
            <a:spAutoFit/>
          </a:bodyPr>
          <a:lstStyle/>
          <a:p>
            <a:pPr algn="ctr"/>
            <a:r>
              <a:rPr lang="en-US" sz="2400" b="1" dirty="0">
                <a:solidFill>
                  <a:srgbClr val="000000"/>
                </a:solidFill>
                <a:latin typeface="+mj-lt"/>
              </a:rPr>
              <a:t>AUTOMATED ACCESS CONTROL SYSTEM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430595"/>
            <a:ext cx="3028950" cy="1514475"/>
          </a:xfrm>
          <a:prstGeom prst="rect">
            <a:avLst/>
          </a:prstGeom>
        </p:spPr>
      </p:pic>
      <p:sp>
        <p:nvSpPr>
          <p:cNvPr id="4" name="Rectangle 3"/>
          <p:cNvSpPr/>
          <p:nvPr/>
        </p:nvSpPr>
        <p:spPr>
          <a:xfrm>
            <a:off x="152400" y="1371600"/>
            <a:ext cx="5715000" cy="1477328"/>
          </a:xfrm>
          <a:prstGeom prst="rect">
            <a:avLst/>
          </a:prstGeom>
        </p:spPr>
        <p:txBody>
          <a:bodyPr wrap="square">
            <a:spAutoFit/>
          </a:bodyPr>
          <a:lstStyle/>
          <a:p>
            <a:r>
              <a:rPr lang="en-US" dirty="0">
                <a:solidFill>
                  <a:srgbClr val="000000"/>
                </a:solidFill>
              </a:rPr>
              <a:t>Biometric devices allow individuals access to a controlled area after they display a specific biological characteristic into the device, which compares it to a stored characteristic.</a:t>
            </a:r>
          </a:p>
          <a:p>
            <a:r>
              <a:rPr lang="en-US" dirty="0">
                <a:solidFill>
                  <a:srgbClr val="000000"/>
                </a:solidFill>
              </a:rPr>
              <a:t> </a:t>
            </a:r>
            <a:endParaRPr lang="en-US" dirty="0"/>
          </a:p>
        </p:txBody>
      </p:sp>
      <p:sp>
        <p:nvSpPr>
          <p:cNvPr id="5" name="Rectangle 4"/>
          <p:cNvSpPr/>
          <p:nvPr/>
        </p:nvSpPr>
        <p:spPr>
          <a:xfrm>
            <a:off x="194310" y="3048000"/>
            <a:ext cx="8991600" cy="923330"/>
          </a:xfrm>
          <a:prstGeom prst="rect">
            <a:avLst/>
          </a:prstGeom>
        </p:spPr>
        <p:txBody>
          <a:bodyPr wrap="square">
            <a:spAutoFit/>
          </a:bodyPr>
          <a:lstStyle/>
          <a:p>
            <a:r>
              <a:rPr lang="en-US" dirty="0">
                <a:solidFill>
                  <a:srgbClr val="000000"/>
                </a:solidFill>
              </a:rPr>
              <a:t>Biological characteristics that are used to identify individuals include: Hand Geometry, Fingerprint, Facial Recognition, Iris Pattern, Voice Verification, and Retinal Scanning.  Biometric devices are the most reliable AACS.</a:t>
            </a:r>
            <a:endParaRPr lang="en-US" dirty="0"/>
          </a:p>
        </p:txBody>
      </p:sp>
      <p:sp>
        <p:nvSpPr>
          <p:cNvPr id="6" name="Rectangle 5"/>
          <p:cNvSpPr/>
          <p:nvPr/>
        </p:nvSpPr>
        <p:spPr>
          <a:xfrm>
            <a:off x="152400" y="4255532"/>
            <a:ext cx="8972550" cy="1292662"/>
          </a:xfrm>
          <a:prstGeom prst="rect">
            <a:avLst/>
          </a:prstGeom>
        </p:spPr>
        <p:txBody>
          <a:bodyPr wrap="square">
            <a:spAutoFit/>
          </a:bodyPr>
          <a:lstStyle/>
          <a:p>
            <a:r>
              <a:rPr lang="en-US" sz="2400" u="sng" dirty="0">
                <a:solidFill>
                  <a:srgbClr val="000000"/>
                </a:solidFill>
              </a:rPr>
              <a:t>Disadvantages of Biometric Devices </a:t>
            </a:r>
          </a:p>
          <a:p>
            <a:pPr marL="342900" indent="-342900">
              <a:buFont typeface="Arial" panose="020B0604020202020204" pitchFamily="34" charset="0"/>
              <a:buChar char="•"/>
            </a:pPr>
            <a:r>
              <a:rPr lang="en-US" dirty="0">
                <a:solidFill>
                  <a:srgbClr val="000000"/>
                </a:solidFill>
              </a:rPr>
              <a:t>Cost more than other types of devices.</a:t>
            </a:r>
          </a:p>
          <a:p>
            <a:pPr marL="342900" indent="-342900">
              <a:buFont typeface="Arial" panose="020B0604020202020204" pitchFamily="34" charset="0"/>
              <a:buChar char="•"/>
            </a:pPr>
            <a:r>
              <a:rPr lang="en-US" dirty="0">
                <a:solidFill>
                  <a:srgbClr val="000000"/>
                </a:solidFill>
              </a:rPr>
              <a:t>Take longer to verify/validate an individual for access. </a:t>
            </a:r>
          </a:p>
          <a:p>
            <a:pPr marL="342900" indent="-342900">
              <a:buFont typeface="Arial" panose="020B0604020202020204" pitchFamily="34" charset="0"/>
              <a:buChar char="•"/>
            </a:pPr>
            <a:r>
              <a:rPr lang="en-US" dirty="0">
                <a:solidFill>
                  <a:srgbClr val="000000"/>
                </a:solidFill>
              </a:rPr>
              <a:t>Require special housings, and some of them are not appropriate for outdoor use. </a:t>
            </a:r>
            <a:endParaRPr lang="en-US" dirty="0"/>
          </a:p>
        </p:txBody>
      </p:sp>
    </p:spTree>
    <p:extLst>
      <p:ext uri="{BB962C8B-B14F-4D97-AF65-F5344CB8AC3E}">
        <p14:creationId xmlns:p14="http://schemas.microsoft.com/office/powerpoint/2010/main" val="5979144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470" y="1398444"/>
            <a:ext cx="4717530" cy="353359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429000"/>
            <a:ext cx="3893070" cy="2581275"/>
          </a:xfrm>
          <a:prstGeom prst="rect">
            <a:avLst/>
          </a:prstGeom>
        </p:spPr>
      </p:pic>
      <p:sp>
        <p:nvSpPr>
          <p:cNvPr id="5" name="TextBox 4"/>
          <p:cNvSpPr txBox="1"/>
          <p:nvPr/>
        </p:nvSpPr>
        <p:spPr>
          <a:xfrm>
            <a:off x="1600200" y="457200"/>
            <a:ext cx="6248400" cy="523220"/>
          </a:xfrm>
          <a:prstGeom prst="rect">
            <a:avLst/>
          </a:prstGeom>
          <a:noFill/>
        </p:spPr>
        <p:txBody>
          <a:bodyPr wrap="square" rtlCol="0">
            <a:spAutoFit/>
          </a:bodyPr>
          <a:lstStyle/>
          <a:p>
            <a:pPr algn="ctr"/>
            <a:r>
              <a:rPr lang="en-US" sz="2800" b="1" dirty="0"/>
              <a:t>Closed Circuit TV - CCTV</a:t>
            </a:r>
          </a:p>
        </p:txBody>
      </p:sp>
    </p:spTree>
    <p:extLst>
      <p:ext uri="{BB962C8B-B14F-4D97-AF65-F5344CB8AC3E}">
        <p14:creationId xmlns:p14="http://schemas.microsoft.com/office/powerpoint/2010/main" val="33731762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sp>
        <p:nvSpPr>
          <p:cNvPr id="6" name="Rectangle 5"/>
          <p:cNvSpPr/>
          <p:nvPr/>
        </p:nvSpPr>
        <p:spPr>
          <a:xfrm>
            <a:off x="376237" y="1600200"/>
            <a:ext cx="8534400" cy="3908762"/>
          </a:xfrm>
          <a:prstGeom prst="rect">
            <a:avLst/>
          </a:prstGeom>
        </p:spPr>
        <p:txBody>
          <a:bodyPr wrap="square">
            <a:spAutoFit/>
          </a:bodyPr>
          <a:lstStyle/>
          <a:p>
            <a:r>
              <a:rPr lang="en-US" sz="2400" b="1" dirty="0"/>
              <a:t>Closed Circuit Television.  </a:t>
            </a:r>
            <a:r>
              <a:rPr lang="en-US" sz="2000" dirty="0"/>
              <a:t>An additional layer of security can be obtained by adding a closed circuit television (CCTV) system.</a:t>
            </a:r>
            <a:r>
              <a:rPr lang="en-US" sz="2400" dirty="0"/>
              <a:t>  </a:t>
            </a:r>
          </a:p>
          <a:p>
            <a:pPr marL="285750" indent="-285750">
              <a:buFont typeface="Arial" panose="020B0604020202020204" pitchFamily="34" charset="0"/>
              <a:buChar char="•"/>
            </a:pPr>
            <a:r>
              <a:rPr lang="en-US" sz="2000" dirty="0"/>
              <a:t>The CCTV system can stand alone </a:t>
            </a:r>
          </a:p>
          <a:p>
            <a:pPr marL="285750" indent="-285750">
              <a:buFont typeface="Arial" panose="020B0604020202020204" pitchFamily="34" charset="0"/>
              <a:buChar char="•"/>
            </a:pPr>
            <a:r>
              <a:rPr lang="en-US" sz="2000" dirty="0"/>
              <a:t>Or used in conjunction with an existing IDS.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CCTV is designed for a limited audience, the security manager and/or a few guard force members. </a:t>
            </a:r>
          </a:p>
          <a:p>
            <a:pPr marL="285750" indent="-285750">
              <a:buFont typeface="Arial" panose="020B0604020202020204" pitchFamily="34" charset="0"/>
              <a:buChar char="•"/>
            </a:pPr>
            <a:r>
              <a:rPr lang="en-US" sz="2000" dirty="0"/>
              <a:t>A thorough knowledge of component parts, camera movement capability, and lighting requirements is essential to effectively select and employ CCTV. Security managers should also address the legal considerations of installing CCTV.</a:t>
            </a:r>
            <a:br>
              <a:rPr lang="en-US" sz="2000" dirty="0"/>
            </a:br>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731685"/>
            <a:ext cx="5334000" cy="3556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1" y="2992381"/>
            <a:ext cx="5181600" cy="3332219"/>
          </a:xfrm>
          <a:prstGeom prst="rect">
            <a:avLst/>
          </a:prstGeom>
        </p:spPr>
      </p:pic>
      <p:sp>
        <p:nvSpPr>
          <p:cNvPr id="9" name="TextBox 8"/>
          <p:cNvSpPr txBox="1"/>
          <p:nvPr/>
        </p:nvSpPr>
        <p:spPr>
          <a:xfrm>
            <a:off x="1600200" y="457200"/>
            <a:ext cx="6248400" cy="523220"/>
          </a:xfrm>
          <a:prstGeom prst="rect">
            <a:avLst/>
          </a:prstGeom>
          <a:noFill/>
        </p:spPr>
        <p:txBody>
          <a:bodyPr wrap="square" rtlCol="0">
            <a:spAutoFit/>
          </a:bodyPr>
          <a:lstStyle/>
          <a:p>
            <a:pPr algn="ctr"/>
            <a:r>
              <a:rPr lang="en-US" sz="2800" b="1" dirty="0"/>
              <a:t>Closed Circuit TV - CCTV</a:t>
            </a:r>
          </a:p>
        </p:txBody>
      </p:sp>
    </p:spTree>
    <p:extLst>
      <p:ext uri="{BB962C8B-B14F-4D97-AF65-F5344CB8AC3E}">
        <p14:creationId xmlns:p14="http://schemas.microsoft.com/office/powerpoint/2010/main" val="20051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bwMode="auto">
          <a:xfrm>
            <a:off x="457200" y="1524000"/>
            <a:ext cx="8229600" cy="4038599"/>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Key Control Register</a:t>
            </a:r>
          </a:p>
          <a:p>
            <a:pPr lvl="1" eaLnBrk="1" hangingPunct="1">
              <a:buFont typeface="Arial" panose="020B0604020202020204" pitchFamily="34" charset="0"/>
              <a:buChar char="•"/>
            </a:pPr>
            <a:r>
              <a:rPr lang="en-US" sz="1800" dirty="0"/>
              <a:t>Keys will be signed out to authorized personnel as needed.</a:t>
            </a:r>
          </a:p>
          <a:p>
            <a:pPr lvl="1" eaLnBrk="1" hangingPunct="1">
              <a:buFont typeface="Arial" panose="020B0604020202020204" pitchFamily="34" charset="0"/>
              <a:buChar char="•"/>
            </a:pPr>
            <a:r>
              <a:rPr lang="en-US" sz="1800" dirty="0"/>
              <a:t>DA Form 5513 is </a:t>
            </a:r>
            <a:r>
              <a:rPr lang="en-US" sz="1800" i="1" dirty="0"/>
              <a:t>approved</a:t>
            </a:r>
            <a:r>
              <a:rPr lang="en-US" sz="1800" dirty="0"/>
              <a:t> for use.</a:t>
            </a:r>
          </a:p>
          <a:p>
            <a:pPr lvl="1" eaLnBrk="1" hangingPunct="1">
              <a:buFont typeface="Arial" panose="020B0604020202020204" pitchFamily="34" charset="0"/>
              <a:buChar char="•"/>
            </a:pPr>
            <a:r>
              <a:rPr lang="en-US" sz="1800" dirty="0"/>
              <a:t>Kept in a locked container when not in use not storing classified material.</a:t>
            </a:r>
          </a:p>
          <a:p>
            <a:pPr eaLnBrk="1" hangingPunct="1">
              <a:buFontTx/>
              <a:buNone/>
            </a:pPr>
            <a:r>
              <a:rPr lang="en-US" sz="2400" dirty="0"/>
              <a:t>Key Depository (Key Box)</a:t>
            </a:r>
          </a:p>
          <a:p>
            <a:pPr eaLnBrk="1" hangingPunct="1"/>
            <a:r>
              <a:rPr lang="en-US" sz="1800" dirty="0"/>
              <a:t>Lockable container such as a safe or filing cabinet</a:t>
            </a:r>
          </a:p>
          <a:p>
            <a:pPr eaLnBrk="1" hangingPunct="1"/>
            <a:r>
              <a:rPr lang="en-US" sz="1800" dirty="0"/>
              <a:t>Key depository made of at least 26 gauge steel</a:t>
            </a:r>
          </a:p>
          <a:p>
            <a:pPr lvl="1" eaLnBrk="1" hangingPunct="1"/>
            <a:r>
              <a:rPr lang="en-US" sz="1800" dirty="0"/>
              <a:t>Permanently affixed to a wall</a:t>
            </a:r>
          </a:p>
          <a:p>
            <a:pPr lvl="1" eaLnBrk="1" hangingPunct="1"/>
            <a:r>
              <a:rPr lang="en-US" sz="1800" dirty="0"/>
              <a:t>Located in a room kept under 24 hour surveillance or locked when unoccupied</a:t>
            </a:r>
          </a:p>
          <a:p>
            <a:pPr lvl="1" eaLnBrk="1" hangingPunct="1">
              <a:buFont typeface="Arial" panose="020B0604020202020204" pitchFamily="34" charset="0"/>
              <a:buChar char="•"/>
            </a:pPr>
            <a:endParaRPr lang="en-US" sz="1800" dirty="0"/>
          </a:p>
        </p:txBody>
      </p:sp>
      <p:sp>
        <p:nvSpPr>
          <p:cNvPr id="7" name="Rectangle 2"/>
          <p:cNvSpPr>
            <a:spLocks noGrp="1" noChangeArrowheads="1"/>
          </p:cNvSpPr>
          <p:nvPr>
            <p:ph type="title"/>
          </p:nvPr>
        </p:nvSpPr>
        <p:spPr>
          <a:xfrm>
            <a:off x="457200" y="457200"/>
            <a:ext cx="8229600" cy="563562"/>
          </a:xfrm>
        </p:spPr>
        <p:txBody>
          <a:bodyPr/>
          <a:lstStyle/>
          <a:p>
            <a:pPr eaLnBrk="1" hangingPunct="1"/>
            <a:r>
              <a:rPr lang="en-US" b="1" dirty="0"/>
              <a:t>Admin Key Control</a:t>
            </a:r>
          </a:p>
        </p:txBody>
      </p:sp>
    </p:spTree>
    <p:extLst>
      <p:ext uri="{BB962C8B-B14F-4D97-AF65-F5344CB8AC3E}">
        <p14:creationId xmlns:p14="http://schemas.microsoft.com/office/powerpoint/2010/main" val="7154578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371600"/>
            <a:ext cx="5521120" cy="31028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194" y="4745552"/>
            <a:ext cx="1712854" cy="15597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668" y="4724400"/>
            <a:ext cx="1752600" cy="1575122"/>
          </a:xfrm>
          <a:prstGeom prst="rect">
            <a:avLst/>
          </a:prstGeom>
        </p:spPr>
      </p:pic>
      <p:sp>
        <p:nvSpPr>
          <p:cNvPr id="6" name="TextBox 5"/>
          <p:cNvSpPr txBox="1"/>
          <p:nvPr/>
        </p:nvSpPr>
        <p:spPr>
          <a:xfrm>
            <a:off x="1600200" y="457200"/>
            <a:ext cx="6248400" cy="523220"/>
          </a:xfrm>
          <a:prstGeom prst="rect">
            <a:avLst/>
          </a:prstGeom>
          <a:noFill/>
        </p:spPr>
        <p:txBody>
          <a:bodyPr wrap="square" rtlCol="0">
            <a:spAutoFit/>
          </a:bodyPr>
          <a:lstStyle/>
          <a:p>
            <a:pPr algn="ctr"/>
            <a:r>
              <a:rPr lang="en-US" sz="2800" b="1" dirty="0"/>
              <a:t>Equipment Procurement</a:t>
            </a:r>
          </a:p>
        </p:txBody>
      </p:sp>
    </p:spTree>
    <p:extLst>
      <p:ext uri="{BB962C8B-B14F-4D97-AF65-F5344CB8AC3E}">
        <p14:creationId xmlns:p14="http://schemas.microsoft.com/office/powerpoint/2010/main" val="4273496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600200"/>
            <a:ext cx="8153400" cy="2554545"/>
          </a:xfrm>
          <a:prstGeom prst="rect">
            <a:avLst/>
          </a:prstGeom>
          <a:noFill/>
        </p:spPr>
        <p:txBody>
          <a:bodyPr wrap="square" rtlCol="0">
            <a:spAutoFit/>
          </a:bodyPr>
          <a:lstStyle/>
          <a:p>
            <a:r>
              <a:rPr lang="en-US" sz="2000" dirty="0"/>
              <a:t>Requesting equipment or funds for equipment requires several steps:</a:t>
            </a:r>
          </a:p>
          <a:p>
            <a:pPr marL="342900" indent="-342900">
              <a:buFont typeface="Arial" panose="020B0604020202020204" pitchFamily="34" charset="0"/>
              <a:buChar char="•"/>
            </a:pPr>
            <a:r>
              <a:rPr lang="en-US" sz="2000" dirty="0"/>
              <a:t>Following Risk Assessment establish clear need for equipment.</a:t>
            </a:r>
          </a:p>
          <a:p>
            <a:pPr marL="342900" indent="-342900">
              <a:buFont typeface="Arial" panose="020B0604020202020204" pitchFamily="34" charset="0"/>
              <a:buChar char="•"/>
            </a:pPr>
            <a:r>
              <a:rPr lang="en-US" sz="2000" dirty="0"/>
              <a:t>Validate equipment selection through higher headquarters and Installation Security Branch </a:t>
            </a:r>
          </a:p>
          <a:p>
            <a:pPr marL="800100" lvl="1" indent="-342900">
              <a:buFont typeface="Arial" panose="020B0604020202020204" pitchFamily="34" charset="0"/>
              <a:buChar char="•"/>
            </a:pPr>
            <a:r>
              <a:rPr lang="en-US" sz="2000" dirty="0"/>
              <a:t>Need</a:t>
            </a:r>
          </a:p>
          <a:p>
            <a:pPr marL="800100" lvl="1" indent="-342900">
              <a:buFont typeface="Arial" panose="020B0604020202020204" pitchFamily="34" charset="0"/>
              <a:buChar char="•"/>
            </a:pPr>
            <a:r>
              <a:rPr lang="en-US" sz="2000" dirty="0"/>
              <a:t>Approved type/manufacture</a:t>
            </a:r>
          </a:p>
          <a:p>
            <a:pPr marL="342900" indent="-342900">
              <a:buFont typeface="Arial" panose="020B0604020202020204" pitchFamily="34" charset="0"/>
              <a:buChar char="•"/>
            </a:pPr>
            <a:r>
              <a:rPr lang="en-US" sz="2000" dirty="0"/>
              <a:t>Submit request for PS equipment up to DIV for inclusion in Schedule 75 process</a:t>
            </a:r>
          </a:p>
        </p:txBody>
      </p:sp>
      <p:sp>
        <p:nvSpPr>
          <p:cNvPr id="4" name="TextBox 3"/>
          <p:cNvSpPr txBox="1"/>
          <p:nvPr/>
        </p:nvSpPr>
        <p:spPr>
          <a:xfrm>
            <a:off x="1600200" y="457200"/>
            <a:ext cx="6248400" cy="523220"/>
          </a:xfrm>
          <a:prstGeom prst="rect">
            <a:avLst/>
          </a:prstGeom>
          <a:noFill/>
        </p:spPr>
        <p:txBody>
          <a:bodyPr wrap="square" rtlCol="0">
            <a:spAutoFit/>
          </a:bodyPr>
          <a:lstStyle/>
          <a:p>
            <a:pPr algn="ctr"/>
            <a:r>
              <a:rPr lang="en-US" sz="2800" b="1" dirty="0"/>
              <a:t>Equipment Procurement</a:t>
            </a:r>
          </a:p>
        </p:txBody>
      </p:sp>
    </p:spTree>
    <p:extLst>
      <p:ext uri="{BB962C8B-B14F-4D97-AF65-F5344CB8AC3E}">
        <p14:creationId xmlns:p14="http://schemas.microsoft.com/office/powerpoint/2010/main" val="8525722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96" y="5181600"/>
            <a:ext cx="7772400" cy="546100"/>
          </a:xfrm>
        </p:spPr>
        <p:txBody>
          <a:bodyPr/>
          <a:lstStyle/>
          <a:p>
            <a:r>
              <a:rPr lang="en-US" sz="2800" cap="none" dirty="0"/>
              <a:t>Security Alarms</a:t>
            </a:r>
          </a:p>
        </p:txBody>
      </p:sp>
      <p:sp>
        <p:nvSpPr>
          <p:cNvPr id="3" name="Text Placeholder 2"/>
          <p:cNvSpPr>
            <a:spLocks noGrp="1"/>
          </p:cNvSpPr>
          <p:nvPr>
            <p:ph type="body" idx="1"/>
          </p:nvPr>
        </p:nvSpPr>
        <p:spPr>
          <a:xfrm>
            <a:off x="704896" y="3681413"/>
            <a:ext cx="7772400" cy="1500187"/>
          </a:xfrm>
        </p:spPr>
        <p:txBody>
          <a:bodyPr/>
          <a:lstStyle/>
          <a:p>
            <a:r>
              <a:rPr lang="en-US" sz="1800" dirty="0"/>
              <a:t>Integrated Commercial Intrusion Detection System (ICIDS)</a:t>
            </a:r>
          </a:p>
        </p:txBody>
      </p:sp>
      <p:pic>
        <p:nvPicPr>
          <p:cNvPr id="4" name="Picture 3"/>
          <p:cNvPicPr>
            <a:picLocks noChangeAspect="1"/>
          </p:cNvPicPr>
          <p:nvPr/>
        </p:nvPicPr>
        <p:blipFill>
          <a:blip r:embed="rId2"/>
          <a:stretch>
            <a:fillRect/>
          </a:stretch>
        </p:blipFill>
        <p:spPr>
          <a:xfrm>
            <a:off x="1828800" y="1000488"/>
            <a:ext cx="5898752" cy="3648075"/>
          </a:xfrm>
          <a:prstGeom prst="rect">
            <a:avLst/>
          </a:prstGeom>
        </p:spPr>
      </p:pic>
      <p:sp>
        <p:nvSpPr>
          <p:cNvPr id="5" name="Rectangle 4"/>
          <p:cNvSpPr/>
          <p:nvPr/>
        </p:nvSpPr>
        <p:spPr>
          <a:xfrm>
            <a:off x="2819400" y="914400"/>
            <a:ext cx="3962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34346" y="3810000"/>
            <a:ext cx="533400" cy="78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4699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250" y="1838325"/>
            <a:ext cx="9048750" cy="2185214"/>
          </a:xfrm>
          <a:prstGeom prst="rect">
            <a:avLst/>
          </a:prstGeom>
          <a:noFill/>
        </p:spPr>
        <p:txBody>
          <a:bodyPr wrap="square" rtlCol="0">
            <a:spAutoFit/>
          </a:bodyPr>
          <a:lstStyle/>
          <a:p>
            <a:pPr algn="ctr"/>
            <a:r>
              <a:rPr lang="en-US" sz="2400" b="1" dirty="0"/>
              <a:t>INTRUSION DETECTION</a:t>
            </a:r>
          </a:p>
          <a:p>
            <a:endParaRPr lang="en-US" sz="2400" dirty="0"/>
          </a:p>
          <a:p>
            <a:pPr algn="ctr"/>
            <a:r>
              <a:rPr lang="en-US" sz="2000" dirty="0"/>
              <a:t>Although the Intrusion Detection System (IDS) contributes to many factors in the overall Security Plan, it’s main role is to detect.</a:t>
            </a:r>
          </a:p>
          <a:p>
            <a:endParaRPr lang="en-US" sz="2400" dirty="0"/>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352800"/>
            <a:ext cx="4198595" cy="2317750"/>
          </a:xfrm>
          <a:prstGeom prst="rect">
            <a:avLst/>
          </a:prstGeom>
        </p:spPr>
      </p:pic>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23322484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171306" y="1600200"/>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marL="0" indent="0" eaLnBrk="1" hangingPunct="1">
              <a:lnSpc>
                <a:spcPct val="80000"/>
              </a:lnSpc>
              <a:buNone/>
            </a:pPr>
            <a:endParaRPr lang="en-US" sz="2400" b="1" dirty="0"/>
          </a:p>
          <a:p>
            <a:pPr marL="609600" indent="-609600" eaLnBrk="1" hangingPunct="1">
              <a:lnSpc>
                <a:spcPct val="80000"/>
              </a:lnSpc>
            </a:pPr>
            <a:r>
              <a:rPr lang="en-US" sz="1800" dirty="0"/>
              <a:t>Unless continuously manned or under constant surveillance (guard), the arms room will be protected by an operational intrusion detection system (IDS).</a:t>
            </a:r>
          </a:p>
          <a:p>
            <a:pPr marL="609600" indent="-609600" eaLnBrk="1" hangingPunct="1">
              <a:lnSpc>
                <a:spcPct val="80000"/>
              </a:lnSpc>
            </a:pPr>
            <a:endParaRPr lang="en-US" sz="1800" dirty="0"/>
          </a:p>
          <a:p>
            <a:pPr marL="609600" indent="-609600" eaLnBrk="1" hangingPunct="1">
              <a:lnSpc>
                <a:spcPct val="80000"/>
              </a:lnSpc>
            </a:pPr>
            <a:r>
              <a:rPr lang="en-US" sz="1800" dirty="0"/>
              <a:t>IDS will be tested Monthly by contacting the Alarms Monitor (239-5469) IAW AR 190-11 para 3-6 m(1). </a:t>
            </a:r>
          </a:p>
          <a:p>
            <a:pPr marL="609600" indent="-609600" eaLnBrk="1" hangingPunct="1">
              <a:lnSpc>
                <a:spcPct val="80000"/>
              </a:lnSpc>
            </a:pPr>
            <a:endParaRPr lang="en-US" sz="1800" dirty="0"/>
          </a:p>
          <a:p>
            <a:pPr marL="990600" lvl="1" indent="-533400" eaLnBrk="1" hangingPunct="1">
              <a:lnSpc>
                <a:spcPct val="80000"/>
              </a:lnSpc>
            </a:pPr>
            <a:r>
              <a:rPr lang="en-US" sz="1800" dirty="0"/>
              <a:t>All alarms and tests will be recorded on DA Form 4930 (alarm / intrusion detection record).</a:t>
            </a:r>
            <a:br>
              <a:rPr lang="en-US" sz="1800" dirty="0"/>
            </a:br>
            <a:endParaRPr lang="en-US" sz="1800" dirty="0"/>
          </a:p>
          <a:p>
            <a:pPr eaLnBrk="1" hangingPunct="1">
              <a:lnSpc>
                <a:spcPct val="80000"/>
              </a:lnSpc>
            </a:pPr>
            <a:r>
              <a:rPr lang="en-US" sz="1800" dirty="0"/>
              <a:t>      Fort Riley uses ICIDS IV as its IDS for record.</a:t>
            </a:r>
          </a:p>
        </p:txBody>
      </p:sp>
      <p:sp>
        <p:nvSpPr>
          <p:cNvPr id="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22322636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882" y="2811662"/>
            <a:ext cx="3821906" cy="2436019"/>
          </a:xfrm>
          <a:prstGeom prst="rect">
            <a:avLst/>
          </a:prstGeom>
        </p:spPr>
      </p:pic>
      <p:sp>
        <p:nvSpPr>
          <p:cNvPr id="6" name="TextBox 5"/>
          <p:cNvSpPr txBox="1"/>
          <p:nvPr/>
        </p:nvSpPr>
        <p:spPr>
          <a:xfrm>
            <a:off x="4145280" y="2887173"/>
            <a:ext cx="4936329" cy="1685077"/>
          </a:xfrm>
          <a:prstGeom prst="rect">
            <a:avLst/>
          </a:prstGeom>
          <a:noFill/>
        </p:spPr>
        <p:txBody>
          <a:bodyPr wrap="square" rtlCol="0">
            <a:spAutoFit/>
          </a:bodyPr>
          <a:lstStyle/>
          <a:p>
            <a:r>
              <a:rPr lang="en-US" dirty="0"/>
              <a:t>The RADC is the brain of your ICIDS IV SYSTEM</a:t>
            </a:r>
          </a:p>
          <a:p>
            <a:r>
              <a:rPr lang="en-US" dirty="0"/>
              <a:t>It compiles a list of data and changes </a:t>
            </a:r>
          </a:p>
          <a:p>
            <a:r>
              <a:rPr lang="en-US" dirty="0"/>
              <a:t>and reports to the Primary Monitor Console </a:t>
            </a:r>
          </a:p>
          <a:p>
            <a:r>
              <a:rPr lang="en-US" dirty="0"/>
              <a:t>(Alarm Monitors).</a:t>
            </a:r>
          </a:p>
          <a:p>
            <a:endParaRPr lang="en-US" sz="1350" dirty="0"/>
          </a:p>
        </p:txBody>
      </p:sp>
      <p:sp>
        <p:nvSpPr>
          <p:cNvPr id="7" name="Rectangle 6"/>
          <p:cNvSpPr/>
          <p:nvPr/>
        </p:nvSpPr>
        <p:spPr>
          <a:xfrm>
            <a:off x="4145280" y="4437170"/>
            <a:ext cx="4572000" cy="646331"/>
          </a:xfrm>
          <a:prstGeom prst="rect">
            <a:avLst/>
          </a:prstGeom>
        </p:spPr>
        <p:txBody>
          <a:bodyPr>
            <a:spAutoFit/>
          </a:bodyPr>
          <a:lstStyle/>
          <a:p>
            <a:r>
              <a:rPr lang="en-US" dirty="0"/>
              <a:t>If a RADC triggers an event, the</a:t>
            </a:r>
          </a:p>
          <a:p>
            <a:r>
              <a:rPr lang="en-US" dirty="0"/>
              <a:t>system alarms and notifies the operator.</a:t>
            </a:r>
          </a:p>
        </p:txBody>
      </p:sp>
      <p:sp>
        <p:nvSpPr>
          <p:cNvPr id="9" name="TextBox 8"/>
          <p:cNvSpPr txBox="1"/>
          <p:nvPr/>
        </p:nvSpPr>
        <p:spPr>
          <a:xfrm>
            <a:off x="1147762" y="1884912"/>
            <a:ext cx="6391275" cy="830997"/>
          </a:xfrm>
          <a:prstGeom prst="rect">
            <a:avLst/>
          </a:prstGeom>
          <a:noFill/>
        </p:spPr>
        <p:txBody>
          <a:bodyPr wrap="square" rtlCol="0">
            <a:spAutoFit/>
          </a:bodyPr>
          <a:lstStyle/>
          <a:p>
            <a:pPr lvl="0" algn="ctr">
              <a:spcBef>
                <a:spcPct val="20000"/>
              </a:spcBef>
            </a:pPr>
            <a:r>
              <a:rPr lang="en-US" sz="2400" dirty="0">
                <a:solidFill>
                  <a:prstClr val="black"/>
                </a:solidFill>
                <a:latin typeface="+mj-lt"/>
              </a:rPr>
              <a:t>Remote Area Data Collector</a:t>
            </a:r>
            <a:br>
              <a:rPr lang="en-US" sz="2400" dirty="0">
                <a:solidFill>
                  <a:prstClr val="black"/>
                </a:solidFill>
                <a:latin typeface="+mj-lt"/>
              </a:rPr>
            </a:br>
            <a:r>
              <a:rPr lang="en-US" sz="2400" dirty="0">
                <a:solidFill>
                  <a:prstClr val="black"/>
                </a:solidFill>
                <a:latin typeface="+mj-lt"/>
              </a:rPr>
              <a:t>RADC</a:t>
            </a:r>
          </a:p>
        </p:txBody>
      </p:sp>
      <p:sp>
        <p:nvSpPr>
          <p:cNvPr id="10"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164098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826824" y="1629051"/>
            <a:ext cx="7707420" cy="369332"/>
          </a:xfrm>
          <a:prstGeom prst="rect">
            <a:avLst/>
          </a:prstGeom>
          <a:noFill/>
          <a:ln w="9525">
            <a:noFill/>
            <a:miter lim="800000"/>
            <a:headEnd/>
            <a:tailEnd/>
          </a:ln>
        </p:spPr>
        <p:txBody>
          <a:bodyPr wrap="square">
            <a:spAutoFit/>
          </a:bodyPr>
          <a:lstStyle/>
          <a:p>
            <a:r>
              <a:rPr lang="en-US" dirty="0"/>
              <a:t>Two types of sensors required, one of which must be a volumetric sensor</a:t>
            </a:r>
          </a:p>
        </p:txBody>
      </p:sp>
      <p:sp>
        <p:nvSpPr>
          <p:cNvPr id="578564" name="Text Box 4"/>
          <p:cNvSpPr txBox="1">
            <a:spLocks noChangeArrowheads="1"/>
          </p:cNvSpPr>
          <p:nvPr/>
        </p:nvSpPr>
        <p:spPr bwMode="auto">
          <a:xfrm>
            <a:off x="274350" y="4378853"/>
            <a:ext cx="2541080" cy="369332"/>
          </a:xfrm>
          <a:prstGeom prst="rect">
            <a:avLst/>
          </a:prstGeom>
          <a:noFill/>
          <a:ln w="9525">
            <a:noFill/>
            <a:miter lim="800000"/>
            <a:headEnd/>
            <a:tailEnd/>
          </a:ln>
        </p:spPr>
        <p:txBody>
          <a:bodyPr wrap="none">
            <a:spAutoFit/>
          </a:bodyPr>
          <a:lstStyle/>
          <a:p>
            <a:r>
              <a:rPr lang="en-US" sz="1350" b="1" dirty="0"/>
              <a:t> </a:t>
            </a:r>
            <a:r>
              <a:rPr lang="en-US" dirty="0"/>
              <a:t>PIR – Passive Infrared</a:t>
            </a:r>
          </a:p>
        </p:txBody>
      </p:sp>
      <p:sp>
        <p:nvSpPr>
          <p:cNvPr id="580611" name="Text Box 3"/>
          <p:cNvSpPr txBox="1">
            <a:spLocks noChangeArrowheads="1"/>
          </p:cNvSpPr>
          <p:nvPr/>
        </p:nvSpPr>
        <p:spPr bwMode="auto">
          <a:xfrm>
            <a:off x="1307443" y="5856935"/>
            <a:ext cx="2852063" cy="369332"/>
          </a:xfrm>
          <a:prstGeom prst="rect">
            <a:avLst/>
          </a:prstGeom>
          <a:noFill/>
          <a:ln w="9525">
            <a:noFill/>
            <a:miter lim="800000"/>
            <a:headEnd/>
            <a:tailEnd/>
          </a:ln>
        </p:spPr>
        <p:txBody>
          <a:bodyPr wrap="none">
            <a:spAutoFit/>
          </a:bodyPr>
          <a:lstStyle/>
          <a:p>
            <a:r>
              <a:rPr lang="en-US" dirty="0"/>
              <a:t>USM – Ultra-Sonic Motion</a:t>
            </a:r>
          </a:p>
        </p:txBody>
      </p:sp>
      <p:pic>
        <p:nvPicPr>
          <p:cNvPr id="580614" name="Picture 6" descr="MVC-022S"/>
          <p:cNvPicPr>
            <a:picLocks noChangeAspect="1" noChangeArrowheads="1"/>
          </p:cNvPicPr>
          <p:nvPr/>
        </p:nvPicPr>
        <p:blipFill>
          <a:blip r:embed="rId3" cstate="print"/>
          <a:srcRect l="7500" t="33333" r="12500" b="38333"/>
          <a:stretch>
            <a:fillRect/>
          </a:stretch>
        </p:blipFill>
        <p:spPr bwMode="auto">
          <a:xfrm>
            <a:off x="1130556" y="5093622"/>
            <a:ext cx="3028950" cy="804863"/>
          </a:xfrm>
          <a:prstGeom prst="rect">
            <a:avLst/>
          </a:prstGeom>
          <a:noFill/>
          <a:ln w="9525">
            <a:noFill/>
            <a:miter lim="800000"/>
            <a:headEnd/>
            <a:tailEnd/>
          </a:ln>
        </p:spPr>
      </p:pic>
      <p:sp>
        <p:nvSpPr>
          <p:cNvPr id="83980" name="Text Box 3"/>
          <p:cNvSpPr txBox="1">
            <a:spLocks noChangeArrowheads="1"/>
          </p:cNvSpPr>
          <p:nvPr/>
        </p:nvSpPr>
        <p:spPr bwMode="auto">
          <a:xfrm>
            <a:off x="706007" y="2262938"/>
            <a:ext cx="3878049" cy="369332"/>
          </a:xfrm>
          <a:prstGeom prst="rect">
            <a:avLst/>
          </a:prstGeom>
          <a:noFill/>
          <a:ln w="9525">
            <a:noFill/>
            <a:miter lim="800000"/>
            <a:headEnd/>
            <a:tailEnd/>
          </a:ln>
        </p:spPr>
        <p:txBody>
          <a:bodyPr wrap="none">
            <a:spAutoFit/>
          </a:bodyPr>
          <a:lstStyle/>
          <a:p>
            <a:r>
              <a:rPr lang="en-US" dirty="0"/>
              <a:t>Motion Sensors (Volumetric Sensor)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291" y="2656124"/>
            <a:ext cx="1847850" cy="137729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947" y="2988462"/>
            <a:ext cx="1784323" cy="137729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2455" y="2690155"/>
            <a:ext cx="2177010" cy="1460659"/>
          </a:xfrm>
          <a:prstGeom prst="rect">
            <a:avLst/>
          </a:prstGeom>
        </p:spPr>
      </p:pic>
      <p:sp>
        <p:nvSpPr>
          <p:cNvPr id="16" name="Text Box 5"/>
          <p:cNvSpPr txBox="1">
            <a:spLocks noChangeArrowheads="1"/>
          </p:cNvSpPr>
          <p:nvPr/>
        </p:nvSpPr>
        <p:spPr bwMode="auto">
          <a:xfrm>
            <a:off x="5020854" y="4054325"/>
            <a:ext cx="3647152" cy="369332"/>
          </a:xfrm>
          <a:prstGeom prst="rect">
            <a:avLst/>
          </a:prstGeom>
          <a:noFill/>
          <a:ln w="9525">
            <a:noFill/>
            <a:miter lim="800000"/>
            <a:headEnd/>
            <a:tailEnd/>
          </a:ln>
        </p:spPr>
        <p:txBody>
          <a:bodyPr wrap="none">
            <a:spAutoFit/>
          </a:bodyPr>
          <a:lstStyle/>
          <a:p>
            <a:r>
              <a:rPr lang="en-US" dirty="0">
                <a:solidFill>
                  <a:prstClr val="black"/>
                </a:solidFill>
              </a:rPr>
              <a:t>BMS – Balanced Magnetic Switch</a:t>
            </a:r>
          </a:p>
        </p:txBody>
      </p:sp>
      <p:sp>
        <p:nvSpPr>
          <p:cNvPr id="17" name="Text Box 3"/>
          <p:cNvSpPr txBox="1">
            <a:spLocks noChangeArrowheads="1"/>
          </p:cNvSpPr>
          <p:nvPr/>
        </p:nvSpPr>
        <p:spPr bwMode="auto">
          <a:xfrm>
            <a:off x="5320598" y="2288075"/>
            <a:ext cx="2364750" cy="369332"/>
          </a:xfrm>
          <a:prstGeom prst="rect">
            <a:avLst/>
          </a:prstGeom>
          <a:noFill/>
          <a:ln w="9525">
            <a:noFill/>
            <a:miter lim="800000"/>
            <a:headEnd/>
            <a:tailEnd/>
          </a:ln>
        </p:spPr>
        <p:txBody>
          <a:bodyPr wrap="none">
            <a:spAutoFit/>
          </a:bodyPr>
          <a:lstStyle/>
          <a:p>
            <a:r>
              <a:rPr lang="en-US" dirty="0">
                <a:solidFill>
                  <a:prstClr val="black"/>
                </a:solidFill>
              </a:rPr>
              <a:t>Point of Entry Sensor</a:t>
            </a:r>
          </a:p>
        </p:txBody>
      </p:sp>
      <p:pic>
        <p:nvPicPr>
          <p:cNvPr id="578567" name="Picture 7" descr="MVC-011S"/>
          <p:cNvPicPr>
            <a:picLocks noChangeAspect="1" noChangeArrowheads="1"/>
          </p:cNvPicPr>
          <p:nvPr/>
        </p:nvPicPr>
        <p:blipFill>
          <a:blip r:embed="rId7" cstate="print">
            <a:lum bright="12000"/>
          </a:blip>
          <a:srcRect l="23750" t="23334" r="20000" b="14999"/>
          <a:stretch>
            <a:fillRect/>
          </a:stretch>
        </p:blipFill>
        <p:spPr bwMode="auto">
          <a:xfrm>
            <a:off x="2815430" y="3677108"/>
            <a:ext cx="1314450" cy="1143000"/>
          </a:xfrm>
          <a:prstGeom prst="rect">
            <a:avLst/>
          </a:prstGeom>
          <a:noFill/>
          <a:ln w="28575">
            <a:solidFill>
              <a:schemeClr val="tx1"/>
            </a:solidFill>
            <a:miter lim="800000"/>
            <a:headEnd/>
            <a:tailEnd/>
          </a:ln>
        </p:spPr>
      </p:pic>
      <p:sp>
        <p:nvSpPr>
          <p:cNvPr id="5" name="Explosion 2 4"/>
          <p:cNvSpPr/>
          <p:nvPr/>
        </p:nvSpPr>
        <p:spPr>
          <a:xfrm>
            <a:off x="1870047" y="1342080"/>
            <a:ext cx="5367324" cy="4670056"/>
          </a:xfrm>
          <a:prstGeom prst="irregularSeal2">
            <a:avLst/>
          </a:prstGeom>
          <a:solidFill>
            <a:srgbClr val="FF000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Ensure your sensors are not blocked by boxes or arms racks</a:t>
            </a:r>
          </a:p>
          <a:p>
            <a:endParaRPr lang="en-US" sz="1600" b="1" dirty="0">
              <a:solidFill>
                <a:schemeClr val="bg1"/>
              </a:solidFill>
            </a:endParaRPr>
          </a:p>
          <a:p>
            <a:r>
              <a:rPr lang="en-US" sz="1600" b="1" dirty="0">
                <a:solidFill>
                  <a:schemeClr val="bg1"/>
                </a:solidFill>
              </a:rPr>
              <a:t>Motion Sensors should have an unobstructed view of the door</a:t>
            </a:r>
          </a:p>
        </p:txBody>
      </p:sp>
      <p:sp>
        <p:nvSpPr>
          <p:cNvPr id="19"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13936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8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06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4" grpId="0"/>
      <p:bldP spid="580611" grpId="0"/>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2" name="Text Box 4"/>
          <p:cNvSpPr txBox="1">
            <a:spLocks noChangeArrowheads="1"/>
          </p:cNvSpPr>
          <p:nvPr/>
        </p:nvSpPr>
        <p:spPr bwMode="auto">
          <a:xfrm>
            <a:off x="1777486" y="5085658"/>
            <a:ext cx="5750292" cy="923330"/>
          </a:xfrm>
          <a:prstGeom prst="rect">
            <a:avLst/>
          </a:prstGeom>
          <a:noFill/>
          <a:ln w="9525">
            <a:noFill/>
            <a:miter lim="800000"/>
            <a:headEnd/>
            <a:tailEnd/>
          </a:ln>
        </p:spPr>
        <p:txBody>
          <a:bodyPr wrap="none">
            <a:spAutoFit/>
          </a:bodyPr>
          <a:lstStyle/>
          <a:p>
            <a:pPr algn="ctr"/>
            <a:r>
              <a:rPr lang="en-US" b="1" dirty="0">
                <a:solidFill>
                  <a:prstClr val="black"/>
                </a:solidFill>
              </a:rPr>
              <a:t>Duress Switch</a:t>
            </a:r>
          </a:p>
          <a:p>
            <a:pPr algn="ctr"/>
            <a:r>
              <a:rPr lang="en-US" dirty="0"/>
              <a:t>Unit is a silent application that sounds the alarm when </a:t>
            </a:r>
          </a:p>
          <a:p>
            <a:pPr algn="ctr"/>
            <a:r>
              <a:rPr lang="en-US" dirty="0"/>
              <a:t>personnel are under duress.</a:t>
            </a:r>
            <a:endParaRPr lang="en-US" b="1"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2282393"/>
            <a:ext cx="3048000" cy="1981612"/>
          </a:xfrm>
          <a:prstGeom prst="rect">
            <a:avLst/>
          </a:prstGeom>
        </p:spPr>
      </p:pic>
      <p:pic>
        <p:nvPicPr>
          <p:cNvPr id="580616" name="Picture 8" descr="MVC-033S"/>
          <p:cNvPicPr>
            <a:picLocks noChangeAspect="1" noChangeArrowheads="1"/>
          </p:cNvPicPr>
          <p:nvPr/>
        </p:nvPicPr>
        <p:blipFill>
          <a:blip r:embed="rId4" cstate="print"/>
          <a:srcRect l="30000" t="21666" r="7500" b="21667"/>
          <a:stretch>
            <a:fillRect/>
          </a:stretch>
        </p:blipFill>
        <p:spPr bwMode="auto">
          <a:xfrm>
            <a:off x="4038600" y="3124200"/>
            <a:ext cx="2902507" cy="1849470"/>
          </a:xfrm>
          <a:prstGeom prst="rect">
            <a:avLst/>
          </a:prstGeom>
          <a:noFill/>
          <a:ln w="9525">
            <a:noFill/>
            <a:miter lim="800000"/>
            <a:headEnd/>
            <a:tailEnd/>
          </a:ln>
        </p:spPr>
      </p:pic>
      <p:sp>
        <p:nvSpPr>
          <p:cNvPr id="12"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0744" y="1904769"/>
            <a:ext cx="5250656" cy="3201043"/>
          </a:xfrm>
          <a:prstGeom prst="rect">
            <a:avLst/>
          </a:prstGeom>
        </p:spPr>
      </p:pic>
    </p:spTree>
    <p:extLst>
      <p:ext uri="{BB962C8B-B14F-4D97-AF65-F5344CB8AC3E}">
        <p14:creationId xmlns:p14="http://schemas.microsoft.com/office/powerpoint/2010/main" val="336810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5334000" cy="3429000"/>
          </a:xfrm>
        </p:spPr>
        <p:txBody>
          <a:bodyPr>
            <a:normAutofit/>
          </a:bodyPr>
          <a:lstStyle/>
          <a:p>
            <a:pPr marL="0" indent="0">
              <a:buNone/>
            </a:pPr>
            <a:r>
              <a:rPr lang="en-US" sz="2400" dirty="0"/>
              <a:t>Reasons for Activation</a:t>
            </a:r>
          </a:p>
          <a:p>
            <a:endParaRPr lang="en-US" sz="1800" dirty="0"/>
          </a:p>
          <a:p>
            <a:r>
              <a:rPr lang="en-US" sz="1800" dirty="0"/>
              <a:t>Unauthorized Entry Attempts</a:t>
            </a:r>
          </a:p>
          <a:p>
            <a:r>
              <a:rPr lang="en-US" sz="1800" dirty="0"/>
              <a:t>Tampering </a:t>
            </a:r>
          </a:p>
          <a:p>
            <a:r>
              <a:rPr lang="en-US" sz="1800" dirty="0"/>
              <a:t>Power Loss </a:t>
            </a:r>
          </a:p>
          <a:p>
            <a:r>
              <a:rPr lang="en-US" sz="1800" dirty="0"/>
              <a:t>Communications Failure</a:t>
            </a:r>
          </a:p>
          <a:p>
            <a:r>
              <a:rPr lang="en-US" sz="1800" dirty="0"/>
              <a:t>Duress </a:t>
            </a:r>
          </a:p>
          <a:p>
            <a:r>
              <a:rPr lang="en-US" sz="1800" dirty="0"/>
              <a:t>Nuisance</a:t>
            </a:r>
          </a:p>
          <a:p>
            <a:r>
              <a:rPr lang="en-US" sz="1800" dirty="0"/>
              <a:t>Test</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030" y="1905000"/>
            <a:ext cx="5581821" cy="3581400"/>
          </a:xfrm>
          <a:prstGeom prst="rect">
            <a:avLst/>
          </a:prstGeom>
        </p:spPr>
      </p:pic>
    </p:spTree>
    <p:extLst>
      <p:ext uri="{BB962C8B-B14F-4D97-AF65-F5344CB8AC3E}">
        <p14:creationId xmlns:p14="http://schemas.microsoft.com/office/powerpoint/2010/main" val="15934567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7842"/>
            <a:ext cx="8229600" cy="3428999"/>
          </a:xfrm>
        </p:spPr>
        <p:txBody>
          <a:bodyPr/>
          <a:lstStyle/>
          <a:p>
            <a:r>
              <a:rPr lang="en-US" sz="1800" dirty="0"/>
              <a:t>PIC-Personal Identification Cipher (6 Digit #)</a:t>
            </a:r>
            <a:br>
              <a:rPr lang="en-US" sz="1800" dirty="0"/>
            </a:br>
            <a:endParaRPr lang="en-US" sz="1800" dirty="0"/>
          </a:p>
          <a:p>
            <a:r>
              <a:rPr lang="en-US" sz="1800" dirty="0"/>
              <a:t>PIN-Personal Identification Number (4 Digit #)</a:t>
            </a:r>
          </a:p>
          <a:p>
            <a:pPr marL="0" indent="0" algn="ctr">
              <a:buNone/>
            </a:pPr>
            <a:endParaRPr lang="en-US" sz="1800" dirty="0"/>
          </a:p>
          <a:p>
            <a:r>
              <a:rPr lang="en-US" sz="1800" dirty="0"/>
              <a:t>Shows who accessed or secured the system and at what time.</a:t>
            </a:r>
            <a:br>
              <a:rPr lang="en-US" sz="1800" dirty="0"/>
            </a:br>
            <a:endParaRPr lang="en-US" sz="1800" dirty="0"/>
          </a:p>
          <a:p>
            <a:r>
              <a:rPr lang="en-US" sz="1800" dirty="0"/>
              <a:t>No logging out of the system required.</a:t>
            </a:r>
            <a:br>
              <a:rPr lang="en-US" sz="1800" dirty="0"/>
            </a:br>
            <a:endParaRPr lang="en-US" sz="1800" dirty="0"/>
          </a:p>
          <a:p>
            <a:r>
              <a:rPr lang="en-US" sz="1800" dirty="0"/>
              <a:t>PIC/PIN will work in other arms rooms if you are listed on the unaccompanied access roster.</a:t>
            </a:r>
          </a:p>
        </p:txBody>
      </p:sp>
      <p:sp>
        <p:nvSpPr>
          <p:cNvPr id="5" name="TextBox 4"/>
          <p:cNvSpPr txBox="1"/>
          <p:nvPr/>
        </p:nvSpPr>
        <p:spPr>
          <a:xfrm>
            <a:off x="609600" y="1524000"/>
            <a:ext cx="6391275" cy="461665"/>
          </a:xfrm>
          <a:prstGeom prst="rect">
            <a:avLst/>
          </a:prstGeom>
          <a:noFill/>
        </p:spPr>
        <p:txBody>
          <a:bodyPr wrap="square" rtlCol="0">
            <a:spAutoFit/>
          </a:bodyPr>
          <a:lstStyle/>
          <a:p>
            <a:pPr lvl="0">
              <a:spcBef>
                <a:spcPct val="20000"/>
              </a:spcBef>
            </a:pPr>
            <a:r>
              <a:rPr lang="en-US" sz="2400" dirty="0">
                <a:solidFill>
                  <a:prstClr val="black"/>
                </a:solidFill>
                <a:latin typeface="+mj-lt"/>
              </a:rPr>
              <a:t>PIC/PIN</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279363107"/>
      </p:ext>
    </p:extLst>
  </p:cSld>
  <p:clrMapOvr>
    <a:masterClrMapping/>
  </p:clrMapOvr>
</p:sld>
</file>

<file path=ppt/theme/theme1.xml><?xml version="1.0" encoding="utf-8"?>
<a:theme xmlns:a="http://schemas.openxmlformats.org/drawingml/2006/main" name="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idtemplate">
  <a:themeElements>
    <a:clrScheme name="1i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id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i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id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id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id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id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id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id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id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id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id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id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id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8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9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4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7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4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6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5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9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23C34FD3A62BBD40957913B8B9649809" ma:contentTypeVersion="1" ma:contentTypeDescription="Create a new document." ma:contentTypeScope="" ma:versionID="1ed004ee1d2933d0124ad1301ed5eb41">
  <xsd:schema xmlns:xsd="http://www.w3.org/2001/XMLSchema" xmlns:xs="http://www.w3.org/2001/XMLSchema" xmlns:p="http://schemas.microsoft.com/office/2006/metadata/properties" xmlns:ns2="612cc458-c08a-4bc7-bfcc-be92d1906887" targetNamespace="http://schemas.microsoft.com/office/2006/metadata/properties" ma:root="true" ma:fieldsID="d363a39b88e8f7fc0ea0c4924faaf327" ns2:_="">
    <xsd:import namespace="612cc458-c08a-4bc7-bfcc-be92d1906887"/>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2cc458-c08a-4bc7-bfcc-be92d190688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612cc458-c08a-4bc7-bfcc-be92d1906887">DETSNP5CJDQJ-1593-587</_dlc_DocId>
    <_dlc_DocIdUrl xmlns="612cc458-c08a-4bc7-bfcc-be92d1906887">
      <Url>https://necportal.riley.army.mil/Garrison/DES/_layouts/DocIdRedir.aspx?ID=DETSNP5CJDQJ-1593-587</Url>
      <Description>DETSNP5CJDQJ-1593-587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BB4F16-F18F-42B9-8D1D-97FA73879EED}">
  <ds:schemaRefs>
    <ds:schemaRef ds:uri="http://schemas.microsoft.com/sharepoint/events"/>
  </ds:schemaRefs>
</ds:datastoreItem>
</file>

<file path=customXml/itemProps2.xml><?xml version="1.0" encoding="utf-8"?>
<ds:datastoreItem xmlns:ds="http://schemas.openxmlformats.org/officeDocument/2006/customXml" ds:itemID="{F6E6B9C3-36F5-4241-8CF1-99A0D7A6C2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2cc458-c08a-4bc7-bfcc-be92d1906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CD82B9-00C7-4BED-B90B-620B3C909968}">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612cc458-c08a-4bc7-bfcc-be92d1906887"/>
    <ds:schemaRef ds:uri="http://www.w3.org/XML/1998/namespace"/>
  </ds:schemaRefs>
</ds:datastoreItem>
</file>

<file path=customXml/itemProps4.xml><?xml version="1.0" encoding="utf-8"?>
<ds:datastoreItem xmlns:ds="http://schemas.openxmlformats.org/officeDocument/2006/customXml" ds:itemID="{902C700E-71E8-4D51-8BE1-12D112D317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114663</TotalTime>
  <Words>6134</Words>
  <Application>Microsoft Office PowerPoint</Application>
  <PresentationFormat>On-screen Show (4:3)</PresentationFormat>
  <Paragraphs>1024</Paragraphs>
  <Slides>132</Slides>
  <Notes>37</Notes>
  <HiddenSlides>0</HiddenSlides>
  <MMClips>0</MMClips>
  <ScaleCrop>false</ScaleCrop>
  <HeadingPairs>
    <vt:vector size="8" baseType="variant">
      <vt:variant>
        <vt:lpstr>Fonts Used</vt:lpstr>
      </vt:variant>
      <vt:variant>
        <vt:i4>7</vt:i4>
      </vt:variant>
      <vt:variant>
        <vt:lpstr>Theme</vt:lpstr>
      </vt:variant>
      <vt:variant>
        <vt:i4>35</vt:i4>
      </vt:variant>
      <vt:variant>
        <vt:lpstr>Embedded OLE Servers</vt:lpstr>
      </vt:variant>
      <vt:variant>
        <vt:i4>2</vt:i4>
      </vt:variant>
      <vt:variant>
        <vt:lpstr>Slide Titles</vt:lpstr>
      </vt:variant>
      <vt:variant>
        <vt:i4>132</vt:i4>
      </vt:variant>
    </vt:vector>
  </HeadingPairs>
  <TitlesOfParts>
    <vt:vector size="176" baseType="lpstr">
      <vt:lpstr>MS PGothic</vt:lpstr>
      <vt:lpstr>Arial</vt:lpstr>
      <vt:lpstr>Blackadder ITC</vt:lpstr>
      <vt:lpstr>Lucida Handwriting</vt:lpstr>
      <vt:lpstr>Script MT Bold</vt:lpstr>
      <vt:lpstr>Tahoma</vt:lpstr>
      <vt:lpstr>Times New Roman</vt:lpstr>
      <vt:lpstr>IMA SLIDE MASTER</vt:lpstr>
      <vt:lpstr>17_Custom Design</vt:lpstr>
      <vt:lpstr>18_Custom Design</vt:lpstr>
      <vt:lpstr>19_Custom Design</vt:lpstr>
      <vt:lpstr>20_Custom Design</vt:lpstr>
      <vt:lpstr>21_Custom Design</vt:lpstr>
      <vt:lpstr>1_IMA SLIDE MASTER</vt:lpstr>
      <vt:lpstr>22_Custom Design</vt:lpstr>
      <vt:lpstr>2_IMA SLIDE MASTER</vt:lpstr>
      <vt:lpstr>3_IMA SLIDE MASTER</vt:lpstr>
      <vt:lpstr>4_IMA SLIDE MASTER</vt:lpstr>
      <vt:lpstr>5_IMA SLIDE MASTER</vt:lpstr>
      <vt:lpstr>6_IMA SLIDE MASTER</vt:lpstr>
      <vt:lpstr>7_IMA SLIDE MASTER</vt:lpstr>
      <vt:lpstr>23_Custom Design</vt:lpstr>
      <vt:lpstr>24_Custom Design</vt:lpstr>
      <vt:lpstr>8_IMA SLIDE MASTER</vt:lpstr>
      <vt:lpstr>9_IMA SLIDE MASTER</vt:lpstr>
      <vt:lpstr>10_IMA SLIDE MASTER</vt:lpstr>
      <vt:lpstr>11_IMA SLIDE MASTER</vt:lpstr>
      <vt:lpstr>12_IMA SLIDE MASTER</vt:lpstr>
      <vt:lpstr>15_IMA SLIDE MASTER</vt:lpstr>
      <vt:lpstr>16_IMA SLIDE MASTER</vt:lpstr>
      <vt:lpstr>17_IMA SLIDE MASTER</vt:lpstr>
      <vt:lpstr>1idtemplate</vt:lpstr>
      <vt:lpstr>18_IMA SLIDE MASTER</vt:lpstr>
      <vt:lpstr>19_IMA SLIDE MASTER</vt:lpstr>
      <vt:lpstr>24_IMA SLIDE MASTER</vt:lpstr>
      <vt:lpstr>34_IMA SLIDE MASTER</vt:lpstr>
      <vt:lpstr>37_IMA SLIDE MASTER</vt:lpstr>
      <vt:lpstr>44_IMA SLIDE MASTER</vt:lpstr>
      <vt:lpstr>46_IMA SLIDE MASTER</vt:lpstr>
      <vt:lpstr>49_IMA SLIDE MASTER</vt:lpstr>
      <vt:lpstr>Default Design</vt:lpstr>
      <vt:lpstr>55_IMA SLIDE MASTER</vt:lpstr>
      <vt:lpstr>Acrobat Document</vt:lpstr>
      <vt:lpstr>FormFlow Form</vt:lpstr>
      <vt:lpstr>PowerPoint Presentation</vt:lpstr>
      <vt:lpstr>KEY, LOCK, AND COMBINATION CONTROL</vt:lpstr>
      <vt:lpstr>Fact or Fiction</vt:lpstr>
      <vt:lpstr>Fact or Fiction</vt:lpstr>
      <vt:lpstr>Fact or Fiction</vt:lpstr>
      <vt:lpstr>Fact or Fiction</vt:lpstr>
      <vt:lpstr>Administrative Key Control</vt:lpstr>
      <vt:lpstr>Admin Key Control</vt:lpstr>
      <vt:lpstr>Admin Key Control</vt:lpstr>
      <vt:lpstr>Admin Key Control</vt:lpstr>
      <vt:lpstr>Admin Key Control</vt:lpstr>
      <vt:lpstr>Issuing Keys</vt:lpstr>
      <vt:lpstr>PowerPoint Presentation</vt:lpstr>
      <vt:lpstr>AA&amp;E Key Control</vt:lpstr>
      <vt:lpstr>PowerPoint Presentation</vt:lpstr>
      <vt:lpstr>PowerPoint Presentation</vt:lpstr>
      <vt:lpstr>Issuing AA&amp;E Keys</vt:lpstr>
      <vt:lpstr>PowerPoint Presentation</vt:lpstr>
      <vt:lpstr>PowerPoint Presentation</vt:lpstr>
      <vt:lpstr>PowerPoint Presentation</vt:lpstr>
      <vt:lpstr>PowerPoint Presentation</vt:lpstr>
      <vt:lpstr>PowerPoint Presentation</vt:lpstr>
      <vt:lpstr>Transfer of Arms Room Keys</vt:lpstr>
      <vt:lpstr>PowerPoint Presentation</vt:lpstr>
      <vt:lpstr>PowerPoint Presentation</vt:lpstr>
      <vt:lpstr>Issuing Locked Key Box to Staff Duty</vt:lpstr>
      <vt:lpstr>Signing for Ammo 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Lighting</vt:lpstr>
      <vt:lpstr>PowerPoint Presentation</vt:lpstr>
      <vt:lpstr>PowerPoint Presentation</vt:lpstr>
      <vt:lpstr>PowerPoint Presentation</vt:lpstr>
      <vt:lpstr>Security 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Alarms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Armed Guard</vt:lpstr>
      <vt:lpstr>PowerPoint Presentation</vt:lpstr>
      <vt:lpstr>PowerPoint Presentation</vt:lpstr>
      <vt:lpstr>PowerPoint Presentation</vt:lpstr>
      <vt:lpstr>Crime prevention AR 190-13, para 2-4</vt:lpstr>
      <vt:lpstr>PowerPoint Presentation</vt:lpstr>
      <vt:lpstr>Barracks / BOQ / BEQ </vt:lpstr>
      <vt:lpstr>PowerPoint Presentation</vt:lpstr>
      <vt:lpstr>PowerPoint Presentation</vt:lpstr>
      <vt:lpstr>Workplace Security</vt:lpstr>
      <vt:lpstr>PowerPoint Presentation</vt:lpstr>
      <vt:lpstr>End of Day Security Checks (SF 701)</vt:lpstr>
      <vt:lpstr>Home Security</vt:lpstr>
      <vt:lpstr>PowerPoint Presentation</vt:lpstr>
      <vt:lpstr>Vehicle Security</vt:lpstr>
      <vt:lpstr>PowerPoint Presentation</vt:lpstr>
      <vt:lpstr>PowerPoint Presentation</vt:lpstr>
      <vt:lpstr>Personal Security</vt:lpstr>
      <vt:lpstr>PowerPoint Presentation</vt:lpstr>
      <vt:lpstr>Identity Theft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Quantitative Law Enforcement Planning and Training QLPR-DES</dc:title>
  <dc:creator>Patino, Cesar A. CPT</dc:creator>
  <cp:lastModifiedBy>DoD Admin</cp:lastModifiedBy>
  <cp:revision>4323</cp:revision>
  <cp:lastPrinted>2018-01-24T17:18:59Z</cp:lastPrinted>
  <dcterms:created xsi:type="dcterms:W3CDTF">2007-04-11T11:35:58Z</dcterms:created>
  <dcterms:modified xsi:type="dcterms:W3CDTF">2018-03-01T14:54:40Z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0x01010023C34FD3A62BBD40957913B8B9649809</vt:lpwstr>
  </property>
  <property fmtid="{D5CDD505-2E9C-101B-9397-08002B2CF9AE}" pid="3" name="_dlc_DocIdItemGuid">
    <vt:lpwstr>11b61e33-ed86-43ae-a34c-4bc367830841</vt:lpwstr>
  </property>
</Properties>
</file>