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05AC-82AD-4974-A944-34394002FD9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8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05AC-82AD-4974-A944-34394002FD9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73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05AC-82AD-4974-A944-34394002FD9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744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05AC-82AD-4974-A944-34394002FD9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415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05AC-82AD-4974-A944-34394002FD9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668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05AC-82AD-4974-A944-34394002FD9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689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05AC-82AD-4974-A944-34394002FD9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598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05AC-82AD-4974-A944-34394002FD9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495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05AC-82AD-4974-A944-34394002FD9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559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05AC-82AD-4974-A944-34394002FD9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72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05AC-82AD-4974-A944-34394002FD9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0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405AC-82AD-4974-A944-34394002FD9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28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9208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1. Which weapon has fire selector for Auto Fire?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</a:t>
            </a:r>
            <a:r>
              <a:rPr lang="en-US" dirty="0" smtClean="0"/>
              <a:t>M16A2		b</a:t>
            </a:r>
            <a:r>
              <a:rPr lang="en-US" dirty="0"/>
              <a:t>. </a:t>
            </a:r>
            <a:r>
              <a:rPr lang="en-US" dirty="0" smtClean="0"/>
              <a:t>M4		c</a:t>
            </a:r>
            <a:r>
              <a:rPr lang="en-US" dirty="0"/>
              <a:t>. </a:t>
            </a:r>
            <a:r>
              <a:rPr lang="en-US" dirty="0" smtClean="0"/>
              <a:t>M16A4		d</a:t>
            </a:r>
            <a:r>
              <a:rPr lang="en-US" dirty="0"/>
              <a:t>. M4A1</a:t>
            </a:r>
          </a:p>
          <a:p>
            <a:r>
              <a:rPr lang="en-US" dirty="0"/>
              <a:t>	   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2. </a:t>
            </a:r>
            <a:r>
              <a:rPr lang="en-US" dirty="0" smtClean="0"/>
              <a:t>From the selection, a </a:t>
            </a:r>
            <a:r>
              <a:rPr lang="en-US" dirty="0"/>
              <a:t>failure to cock </a:t>
            </a:r>
            <a:r>
              <a:rPr lang="en-US" dirty="0" smtClean="0"/>
              <a:t>the </a:t>
            </a:r>
            <a:r>
              <a:rPr lang="en-US" dirty="0"/>
              <a:t>M4A1 is most likely to occur </a:t>
            </a:r>
            <a:r>
              <a:rPr lang="en-US" dirty="0" smtClean="0"/>
              <a:t>because?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a. Firing pin has broken</a:t>
            </a:r>
          </a:p>
          <a:p>
            <a:r>
              <a:rPr lang="en-US" dirty="0"/>
              <a:t>b. The magazine catch is loose</a:t>
            </a:r>
          </a:p>
          <a:p>
            <a:r>
              <a:rPr lang="en-US" dirty="0"/>
              <a:t>c. The automatic sear is broken</a:t>
            </a:r>
          </a:p>
          <a:p>
            <a:r>
              <a:rPr lang="en-US" dirty="0"/>
              <a:t>d. The magazine spring is weak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3. Which statement is correct concerning the M4A1?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It is a gas piston operated weapons</a:t>
            </a:r>
          </a:p>
          <a:p>
            <a:r>
              <a:rPr lang="en-US" dirty="0"/>
              <a:t>b. It is a combination fixed blowback operated weapon</a:t>
            </a:r>
          </a:p>
          <a:p>
            <a:r>
              <a:rPr lang="en-US" dirty="0"/>
              <a:t>c. It is an air-cooled and recoil operated weapon</a:t>
            </a:r>
          </a:p>
          <a:p>
            <a:r>
              <a:rPr lang="en-US" dirty="0"/>
              <a:t>d. It is a gas operated, air cooled, lightweight, magazine-fed and semi-automatic or auto fire </a:t>
            </a:r>
            <a:r>
              <a:rPr lang="en-US" dirty="0" smtClean="0"/>
              <a:t>weapon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089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671691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7. The operator states his </a:t>
            </a:r>
            <a:r>
              <a:rPr lang="en-US" dirty="0"/>
              <a:t>M4A1 </a:t>
            </a:r>
            <a:r>
              <a:rPr lang="en-US" dirty="0"/>
              <a:t>does not chamber, therefore the armorer must troubleshoot the?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Parts in step of feeding steps 1 through 8</a:t>
            </a:r>
          </a:p>
          <a:p>
            <a:r>
              <a:rPr lang="en-US" dirty="0"/>
              <a:t>b. The parts of the firing mechanism</a:t>
            </a:r>
          </a:p>
          <a:p>
            <a:r>
              <a:rPr lang="en-US" u="sng" dirty="0">
                <a:solidFill>
                  <a:srgbClr val="FF0000"/>
                </a:solidFill>
              </a:rPr>
              <a:t>c. The action spring</a:t>
            </a:r>
          </a:p>
          <a:p>
            <a:r>
              <a:rPr lang="en-US" dirty="0"/>
              <a:t>d. The ejector spring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8. Which one of the following </a:t>
            </a:r>
            <a:r>
              <a:rPr lang="en-US" dirty="0"/>
              <a:t>malfunctions on the M4A1 </a:t>
            </a:r>
            <a:r>
              <a:rPr lang="en-US" dirty="0"/>
              <a:t>could be caused by short recoil?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Failure to cock</a:t>
            </a:r>
          </a:p>
          <a:p>
            <a:r>
              <a:rPr lang="en-US" dirty="0"/>
              <a:t>b. Failure to extract</a:t>
            </a:r>
          </a:p>
          <a:p>
            <a:r>
              <a:rPr lang="en-US" dirty="0"/>
              <a:t>c. Failure to eject</a:t>
            </a:r>
          </a:p>
          <a:p>
            <a:r>
              <a:rPr lang="en-US" dirty="0"/>
              <a:t>d. All the above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9. </a:t>
            </a:r>
            <a:r>
              <a:rPr lang="en-US" dirty="0"/>
              <a:t>Which part listed below if not installed on the M4A1 will cause injury or death to the operator while firing the 1st round?</a:t>
            </a:r>
          </a:p>
          <a:p>
            <a:r>
              <a:rPr lang="en-US" dirty="0"/>
              <a:t> </a:t>
            </a:r>
          </a:p>
          <a:p>
            <a:pPr marL="342900" indent="-342900">
              <a:buAutoNum type="alphaLcPeriod"/>
            </a:pPr>
            <a:r>
              <a:rPr lang="en-US" dirty="0" smtClean="0"/>
              <a:t>The </a:t>
            </a:r>
            <a:r>
              <a:rPr lang="en-US" dirty="0"/>
              <a:t>automatic </a:t>
            </a:r>
            <a:r>
              <a:rPr lang="en-US" dirty="0" smtClean="0"/>
              <a:t>sear		b</a:t>
            </a:r>
            <a:r>
              <a:rPr lang="en-US" dirty="0"/>
              <a:t>. The bolt carrier </a:t>
            </a:r>
            <a:r>
              <a:rPr lang="en-US" dirty="0" smtClean="0"/>
              <a:t>key</a:t>
            </a:r>
          </a:p>
          <a:p>
            <a:r>
              <a:rPr lang="en-US" dirty="0" smtClean="0"/>
              <a:t>c</a:t>
            </a:r>
            <a:r>
              <a:rPr lang="en-US" dirty="0"/>
              <a:t>. The firing </a:t>
            </a:r>
            <a:r>
              <a:rPr lang="en-US" dirty="0" smtClean="0"/>
              <a:t>pin			d</a:t>
            </a:r>
            <a:r>
              <a:rPr lang="en-US" dirty="0"/>
              <a:t>. Bolt cam pin</a:t>
            </a:r>
          </a:p>
        </p:txBody>
      </p:sp>
    </p:spTree>
    <p:extLst>
      <p:ext uri="{BB962C8B-B14F-4D97-AF65-F5344CB8AC3E}">
        <p14:creationId xmlns:p14="http://schemas.microsoft.com/office/powerpoint/2010/main" val="1801924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671691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7. The operator states his </a:t>
            </a:r>
            <a:r>
              <a:rPr lang="en-US" dirty="0"/>
              <a:t>M4A1 </a:t>
            </a:r>
            <a:r>
              <a:rPr lang="en-US" dirty="0"/>
              <a:t>does not chamber, therefore the armorer must troubleshoot the?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Parts in step of feeding steps 1 through 8</a:t>
            </a:r>
          </a:p>
          <a:p>
            <a:r>
              <a:rPr lang="en-US" dirty="0"/>
              <a:t>b. The parts of the firing mechanism</a:t>
            </a:r>
          </a:p>
          <a:p>
            <a:r>
              <a:rPr lang="en-US" u="sng" dirty="0">
                <a:solidFill>
                  <a:srgbClr val="FF0000"/>
                </a:solidFill>
              </a:rPr>
              <a:t>c. The action spring</a:t>
            </a:r>
          </a:p>
          <a:p>
            <a:r>
              <a:rPr lang="en-US" dirty="0"/>
              <a:t>d. The ejector spring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8. Which one of the following </a:t>
            </a:r>
            <a:r>
              <a:rPr lang="en-US" dirty="0"/>
              <a:t>malfunctions on the M4A1 </a:t>
            </a:r>
            <a:r>
              <a:rPr lang="en-US" dirty="0"/>
              <a:t>could be caused by short recoil?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Failure to cock</a:t>
            </a:r>
          </a:p>
          <a:p>
            <a:r>
              <a:rPr lang="en-US" dirty="0"/>
              <a:t>b. Failure to extract</a:t>
            </a:r>
          </a:p>
          <a:p>
            <a:r>
              <a:rPr lang="en-US" dirty="0"/>
              <a:t>c. Failure to eject</a:t>
            </a:r>
          </a:p>
          <a:p>
            <a:r>
              <a:rPr lang="en-US" u="sng" dirty="0">
                <a:solidFill>
                  <a:srgbClr val="FF0000"/>
                </a:solidFill>
              </a:rPr>
              <a:t>d. All the above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9. </a:t>
            </a:r>
            <a:r>
              <a:rPr lang="en-US" dirty="0"/>
              <a:t>Which part listed below if not installed on the M4A1 will cause injury or death to the operator while firing the 1st round?</a:t>
            </a:r>
          </a:p>
          <a:p>
            <a:r>
              <a:rPr lang="en-US" dirty="0"/>
              <a:t> </a:t>
            </a:r>
          </a:p>
          <a:p>
            <a:pPr marL="342900" indent="-342900">
              <a:buAutoNum type="alphaLcPeriod"/>
            </a:pPr>
            <a:r>
              <a:rPr lang="en-US" dirty="0" smtClean="0"/>
              <a:t>The </a:t>
            </a:r>
            <a:r>
              <a:rPr lang="en-US" dirty="0"/>
              <a:t>automatic </a:t>
            </a:r>
            <a:r>
              <a:rPr lang="en-US" dirty="0" smtClean="0"/>
              <a:t>sear		b</a:t>
            </a:r>
            <a:r>
              <a:rPr lang="en-US" dirty="0"/>
              <a:t>. The bolt carrier </a:t>
            </a:r>
            <a:r>
              <a:rPr lang="en-US" dirty="0" smtClean="0"/>
              <a:t>key</a:t>
            </a:r>
          </a:p>
          <a:p>
            <a:r>
              <a:rPr lang="en-US" dirty="0" smtClean="0"/>
              <a:t>c</a:t>
            </a:r>
            <a:r>
              <a:rPr lang="en-US" dirty="0"/>
              <a:t>. The firing </a:t>
            </a:r>
            <a:r>
              <a:rPr lang="en-US" dirty="0" smtClean="0"/>
              <a:t>pin			d</a:t>
            </a:r>
            <a:r>
              <a:rPr lang="en-US" dirty="0"/>
              <a:t>. Bolt cam pin</a:t>
            </a:r>
          </a:p>
        </p:txBody>
      </p:sp>
    </p:spTree>
    <p:extLst>
      <p:ext uri="{BB962C8B-B14F-4D97-AF65-F5344CB8AC3E}">
        <p14:creationId xmlns:p14="http://schemas.microsoft.com/office/powerpoint/2010/main" val="11378033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671691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7. The operator states his </a:t>
            </a:r>
            <a:r>
              <a:rPr lang="en-US" dirty="0"/>
              <a:t>M4A1 </a:t>
            </a:r>
            <a:r>
              <a:rPr lang="en-US" dirty="0"/>
              <a:t>does not chamber, therefore the armorer must troubleshoot the?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Parts in step of feeding steps 1 through 8</a:t>
            </a:r>
          </a:p>
          <a:p>
            <a:r>
              <a:rPr lang="en-US" dirty="0"/>
              <a:t>b. The parts of the firing mechanism</a:t>
            </a:r>
          </a:p>
          <a:p>
            <a:r>
              <a:rPr lang="en-US" u="sng" dirty="0">
                <a:solidFill>
                  <a:srgbClr val="FF0000"/>
                </a:solidFill>
              </a:rPr>
              <a:t>c. The action spring</a:t>
            </a:r>
          </a:p>
          <a:p>
            <a:r>
              <a:rPr lang="en-US" dirty="0"/>
              <a:t>d. The ejector spring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8. Which one of the following </a:t>
            </a:r>
            <a:r>
              <a:rPr lang="en-US" dirty="0"/>
              <a:t>malfunctions on the M4A1 </a:t>
            </a:r>
            <a:r>
              <a:rPr lang="en-US" dirty="0"/>
              <a:t>could be caused by short recoil?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Failure to cock</a:t>
            </a:r>
          </a:p>
          <a:p>
            <a:r>
              <a:rPr lang="en-US" dirty="0"/>
              <a:t>b. Failure to extract</a:t>
            </a:r>
          </a:p>
          <a:p>
            <a:r>
              <a:rPr lang="en-US" dirty="0"/>
              <a:t>c. Failure to eject</a:t>
            </a:r>
          </a:p>
          <a:p>
            <a:r>
              <a:rPr lang="en-US" u="sng" dirty="0">
                <a:solidFill>
                  <a:srgbClr val="FF0000"/>
                </a:solidFill>
              </a:rPr>
              <a:t>d. All the above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9. </a:t>
            </a:r>
            <a:r>
              <a:rPr lang="en-US" dirty="0"/>
              <a:t>Which part listed below if not installed on the M4A1 will cause injury or death to the operator while firing the 1st round?</a:t>
            </a:r>
          </a:p>
          <a:p>
            <a:r>
              <a:rPr lang="en-US" dirty="0"/>
              <a:t> </a:t>
            </a:r>
          </a:p>
          <a:p>
            <a:pPr marL="342900" indent="-342900">
              <a:buAutoNum type="alphaLcPeriod"/>
            </a:pPr>
            <a:r>
              <a:rPr lang="en-US" dirty="0" smtClean="0"/>
              <a:t>The </a:t>
            </a:r>
            <a:r>
              <a:rPr lang="en-US" dirty="0"/>
              <a:t>automatic </a:t>
            </a:r>
            <a:r>
              <a:rPr lang="en-US" dirty="0" smtClean="0"/>
              <a:t>sear		b</a:t>
            </a:r>
            <a:r>
              <a:rPr lang="en-US" dirty="0"/>
              <a:t>. The bolt carrier </a:t>
            </a:r>
            <a:r>
              <a:rPr lang="en-US" dirty="0" smtClean="0"/>
              <a:t>key</a:t>
            </a:r>
          </a:p>
          <a:p>
            <a:r>
              <a:rPr lang="en-US" dirty="0" smtClean="0"/>
              <a:t>c</a:t>
            </a:r>
            <a:r>
              <a:rPr lang="en-US" dirty="0"/>
              <a:t>. The firing </a:t>
            </a:r>
            <a:r>
              <a:rPr lang="en-US" dirty="0" smtClean="0"/>
              <a:t>pin			</a:t>
            </a:r>
            <a:r>
              <a:rPr lang="en-US" u="sng" dirty="0" smtClean="0">
                <a:solidFill>
                  <a:srgbClr val="FF0000"/>
                </a:solidFill>
              </a:rPr>
              <a:t>d</a:t>
            </a:r>
            <a:r>
              <a:rPr lang="en-US" u="sng" dirty="0">
                <a:solidFill>
                  <a:srgbClr val="FF0000"/>
                </a:solidFill>
              </a:rPr>
              <a:t>. Bolt cam pin</a:t>
            </a:r>
          </a:p>
        </p:txBody>
      </p:sp>
    </p:spTree>
    <p:extLst>
      <p:ext uri="{BB962C8B-B14F-4D97-AF65-F5344CB8AC3E}">
        <p14:creationId xmlns:p14="http://schemas.microsoft.com/office/powerpoint/2010/main" val="155562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0732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10. In </a:t>
            </a:r>
            <a:r>
              <a:rPr lang="en-US" dirty="0" smtClean="0"/>
              <a:t>cold </a:t>
            </a:r>
            <a:r>
              <a:rPr lang="en-US" dirty="0"/>
              <a:t>arctic </a:t>
            </a:r>
            <a:r>
              <a:rPr lang="en-US" dirty="0" smtClean="0"/>
              <a:t>conditions, </a:t>
            </a:r>
            <a:r>
              <a:rPr lang="en-US" dirty="0"/>
              <a:t>the armorer would order which of the following lubricants for the M4A1?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</a:t>
            </a:r>
            <a:r>
              <a:rPr lang="en-US" dirty="0" smtClean="0"/>
              <a:t>LSAT</a:t>
            </a:r>
            <a:r>
              <a:rPr lang="en-US" dirty="0" smtClean="0"/>
              <a:t>		b</a:t>
            </a:r>
            <a:r>
              <a:rPr lang="en-US" dirty="0"/>
              <a:t>. </a:t>
            </a:r>
            <a:r>
              <a:rPr lang="en-US" dirty="0" smtClean="0"/>
              <a:t>CLP		c</a:t>
            </a:r>
            <a:r>
              <a:rPr lang="en-US" dirty="0"/>
              <a:t>. </a:t>
            </a:r>
            <a:r>
              <a:rPr lang="en-US" dirty="0" smtClean="0"/>
              <a:t>LAW</a:t>
            </a:r>
            <a:r>
              <a:rPr lang="en-US" dirty="0" smtClean="0"/>
              <a:t>		d</a:t>
            </a:r>
            <a:r>
              <a:rPr lang="en-US" dirty="0"/>
              <a:t>. </a:t>
            </a:r>
            <a:r>
              <a:rPr lang="en-US" dirty="0" smtClean="0"/>
              <a:t>LSA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11. </a:t>
            </a:r>
            <a:r>
              <a:rPr lang="en-US" dirty="0"/>
              <a:t>On the M4A1, the </a:t>
            </a:r>
            <a:r>
              <a:rPr lang="en-US" dirty="0"/>
              <a:t>first step in troubleshooting a failure to lock is?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Short recoil</a:t>
            </a:r>
          </a:p>
          <a:p>
            <a:r>
              <a:rPr lang="en-US" dirty="0"/>
              <a:t>b. Check for broken action spring</a:t>
            </a:r>
          </a:p>
          <a:p>
            <a:r>
              <a:rPr lang="en-US" dirty="0"/>
              <a:t>c. Check for bent gas tube</a:t>
            </a:r>
          </a:p>
          <a:p>
            <a:r>
              <a:rPr lang="en-US" dirty="0"/>
              <a:t>d. </a:t>
            </a:r>
            <a:r>
              <a:rPr lang="en-US" dirty="0" smtClean="0"/>
              <a:t>Inspect </a:t>
            </a:r>
            <a:r>
              <a:rPr lang="en-US" dirty="0"/>
              <a:t>for missing bolt cam pin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12. PMCS for the M4A1 is scheduled </a:t>
            </a:r>
            <a:r>
              <a:rPr lang="en-US" dirty="0" smtClean="0"/>
              <a:t>how often?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a. Quarterly</a:t>
            </a:r>
          </a:p>
          <a:p>
            <a:r>
              <a:rPr lang="en-US" dirty="0"/>
              <a:t>b. Monthly</a:t>
            </a:r>
          </a:p>
          <a:p>
            <a:r>
              <a:rPr lang="en-US" dirty="0"/>
              <a:t>c. Annually</a:t>
            </a:r>
          </a:p>
          <a:p>
            <a:r>
              <a:rPr lang="en-US" dirty="0"/>
              <a:t>d. Daily </a:t>
            </a:r>
          </a:p>
        </p:txBody>
      </p:sp>
    </p:spTree>
    <p:extLst>
      <p:ext uri="{BB962C8B-B14F-4D97-AF65-F5344CB8AC3E}">
        <p14:creationId xmlns:p14="http://schemas.microsoft.com/office/powerpoint/2010/main" val="28463978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0732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10. In </a:t>
            </a:r>
            <a:r>
              <a:rPr lang="en-US" dirty="0"/>
              <a:t>cold arctic </a:t>
            </a:r>
            <a:r>
              <a:rPr lang="en-US" dirty="0" smtClean="0"/>
              <a:t>conditions, </a:t>
            </a:r>
            <a:r>
              <a:rPr lang="en-US" dirty="0"/>
              <a:t>the armorer would order which of the following lubricants for the M4A1?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</a:t>
            </a:r>
            <a:r>
              <a:rPr lang="en-US" dirty="0"/>
              <a:t>LSAT </a:t>
            </a:r>
            <a:r>
              <a:rPr lang="en-US" dirty="0" smtClean="0"/>
              <a:t>		b</a:t>
            </a:r>
            <a:r>
              <a:rPr lang="en-US" dirty="0"/>
              <a:t>. </a:t>
            </a:r>
            <a:r>
              <a:rPr lang="en-US" dirty="0" smtClean="0"/>
              <a:t>CLP		</a:t>
            </a:r>
            <a:r>
              <a:rPr lang="en-US" u="sng" dirty="0" smtClean="0">
                <a:solidFill>
                  <a:srgbClr val="FF0000"/>
                </a:solidFill>
              </a:rPr>
              <a:t>c</a:t>
            </a:r>
            <a:r>
              <a:rPr lang="en-US" u="sng" dirty="0">
                <a:solidFill>
                  <a:srgbClr val="FF0000"/>
                </a:solidFill>
              </a:rPr>
              <a:t>. </a:t>
            </a:r>
            <a:r>
              <a:rPr lang="en-US" u="sng" dirty="0" smtClean="0">
                <a:solidFill>
                  <a:srgbClr val="FF0000"/>
                </a:solidFill>
              </a:rPr>
              <a:t>LAW</a:t>
            </a:r>
            <a:r>
              <a:rPr lang="en-US" dirty="0" smtClean="0"/>
              <a:t>		d</a:t>
            </a:r>
            <a:r>
              <a:rPr lang="en-US" dirty="0"/>
              <a:t>. </a:t>
            </a:r>
            <a:r>
              <a:rPr lang="en-US" dirty="0" smtClean="0"/>
              <a:t>LSA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11. </a:t>
            </a:r>
            <a:r>
              <a:rPr lang="en-US" dirty="0"/>
              <a:t>On the M4A1, the </a:t>
            </a:r>
            <a:r>
              <a:rPr lang="en-US" dirty="0"/>
              <a:t>first step in troubleshooting a failure to lock is?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Short recoil</a:t>
            </a:r>
          </a:p>
          <a:p>
            <a:r>
              <a:rPr lang="en-US" dirty="0"/>
              <a:t>b. Check for broken action spring</a:t>
            </a:r>
          </a:p>
          <a:p>
            <a:r>
              <a:rPr lang="en-US" dirty="0"/>
              <a:t>c. Check for bent gas tube</a:t>
            </a:r>
          </a:p>
          <a:p>
            <a:r>
              <a:rPr lang="en-US" dirty="0"/>
              <a:t>d. </a:t>
            </a:r>
            <a:r>
              <a:rPr lang="en-US" dirty="0"/>
              <a:t>Inspect for </a:t>
            </a:r>
            <a:r>
              <a:rPr lang="en-US" dirty="0"/>
              <a:t>missing bolt cam pin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12. PMCS for the M4A1 is scheduled </a:t>
            </a:r>
            <a:r>
              <a:rPr lang="en-US" dirty="0"/>
              <a:t>how often?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a. Quarterly</a:t>
            </a:r>
          </a:p>
          <a:p>
            <a:r>
              <a:rPr lang="en-US" dirty="0"/>
              <a:t>b. Monthly</a:t>
            </a:r>
          </a:p>
          <a:p>
            <a:r>
              <a:rPr lang="en-US" dirty="0"/>
              <a:t>c. Annually</a:t>
            </a:r>
          </a:p>
          <a:p>
            <a:r>
              <a:rPr lang="en-US" dirty="0"/>
              <a:t>d. Daily </a:t>
            </a:r>
          </a:p>
        </p:txBody>
      </p:sp>
    </p:spTree>
    <p:extLst>
      <p:ext uri="{BB962C8B-B14F-4D97-AF65-F5344CB8AC3E}">
        <p14:creationId xmlns:p14="http://schemas.microsoft.com/office/powerpoint/2010/main" val="33266599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0732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10. In </a:t>
            </a:r>
            <a:r>
              <a:rPr lang="en-US" dirty="0"/>
              <a:t>cold </a:t>
            </a:r>
            <a:r>
              <a:rPr lang="en-US" dirty="0"/>
              <a:t>arctic </a:t>
            </a:r>
            <a:r>
              <a:rPr lang="en-US" dirty="0" smtClean="0"/>
              <a:t>conditions, </a:t>
            </a:r>
            <a:r>
              <a:rPr lang="en-US" dirty="0"/>
              <a:t>the armorer would order which of the following lubricants for the M4A1?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</a:t>
            </a:r>
            <a:r>
              <a:rPr lang="en-US" dirty="0"/>
              <a:t>LSAT </a:t>
            </a:r>
            <a:r>
              <a:rPr lang="en-US" dirty="0" smtClean="0"/>
              <a:t>		b</a:t>
            </a:r>
            <a:r>
              <a:rPr lang="en-US" dirty="0"/>
              <a:t>. </a:t>
            </a:r>
            <a:r>
              <a:rPr lang="en-US" dirty="0" smtClean="0"/>
              <a:t>CLP		</a:t>
            </a:r>
            <a:r>
              <a:rPr lang="en-US" u="sng" dirty="0" smtClean="0">
                <a:solidFill>
                  <a:srgbClr val="FF0000"/>
                </a:solidFill>
              </a:rPr>
              <a:t>c</a:t>
            </a:r>
            <a:r>
              <a:rPr lang="en-US" u="sng" dirty="0">
                <a:solidFill>
                  <a:srgbClr val="FF0000"/>
                </a:solidFill>
              </a:rPr>
              <a:t>. </a:t>
            </a:r>
            <a:r>
              <a:rPr lang="en-US" u="sng" dirty="0" smtClean="0">
                <a:solidFill>
                  <a:srgbClr val="FF0000"/>
                </a:solidFill>
              </a:rPr>
              <a:t>LAW</a:t>
            </a:r>
            <a:r>
              <a:rPr lang="en-US" dirty="0" smtClean="0"/>
              <a:t>		d</a:t>
            </a:r>
            <a:r>
              <a:rPr lang="en-US" dirty="0"/>
              <a:t>. </a:t>
            </a:r>
            <a:r>
              <a:rPr lang="en-US" dirty="0" smtClean="0"/>
              <a:t>LSA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11. </a:t>
            </a:r>
            <a:r>
              <a:rPr lang="en-US" dirty="0"/>
              <a:t>On the M4A1, the first </a:t>
            </a:r>
            <a:r>
              <a:rPr lang="en-US" dirty="0"/>
              <a:t>step in troubleshooting a failure to lock is?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Short recoil</a:t>
            </a:r>
          </a:p>
          <a:p>
            <a:r>
              <a:rPr lang="en-US" dirty="0"/>
              <a:t>b. Check for broken action spring</a:t>
            </a:r>
          </a:p>
          <a:p>
            <a:r>
              <a:rPr lang="en-US" dirty="0"/>
              <a:t>c. Check for bent gas tube</a:t>
            </a:r>
          </a:p>
          <a:p>
            <a:r>
              <a:rPr lang="en-US" u="sng" dirty="0">
                <a:solidFill>
                  <a:srgbClr val="FF0000"/>
                </a:solidFill>
              </a:rPr>
              <a:t>d. </a:t>
            </a:r>
            <a:r>
              <a:rPr lang="en-US" u="sng" dirty="0">
                <a:solidFill>
                  <a:srgbClr val="FF0000"/>
                </a:solidFill>
              </a:rPr>
              <a:t>Inspect </a:t>
            </a:r>
            <a:r>
              <a:rPr lang="en-US" u="sng" dirty="0" smtClean="0">
                <a:solidFill>
                  <a:srgbClr val="FF0000"/>
                </a:solidFill>
              </a:rPr>
              <a:t>for </a:t>
            </a:r>
            <a:r>
              <a:rPr lang="en-US" u="sng" dirty="0">
                <a:solidFill>
                  <a:srgbClr val="FF0000"/>
                </a:solidFill>
              </a:rPr>
              <a:t>missing bolt cam pin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12. PMCS for the M4A1 is scheduled </a:t>
            </a:r>
            <a:r>
              <a:rPr lang="en-US" dirty="0"/>
              <a:t>how often?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a. Quarterly</a:t>
            </a:r>
          </a:p>
          <a:p>
            <a:r>
              <a:rPr lang="en-US" dirty="0"/>
              <a:t>b. Monthly</a:t>
            </a:r>
          </a:p>
          <a:p>
            <a:r>
              <a:rPr lang="en-US" dirty="0"/>
              <a:t>c. Annually</a:t>
            </a:r>
          </a:p>
          <a:p>
            <a:r>
              <a:rPr lang="en-US" dirty="0"/>
              <a:t>d. Daily </a:t>
            </a:r>
          </a:p>
        </p:txBody>
      </p:sp>
    </p:spTree>
    <p:extLst>
      <p:ext uri="{BB962C8B-B14F-4D97-AF65-F5344CB8AC3E}">
        <p14:creationId xmlns:p14="http://schemas.microsoft.com/office/powerpoint/2010/main" val="1751047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0732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10. In </a:t>
            </a:r>
            <a:r>
              <a:rPr lang="en-US" dirty="0"/>
              <a:t>cold </a:t>
            </a:r>
            <a:r>
              <a:rPr lang="en-US" dirty="0"/>
              <a:t>arctic </a:t>
            </a:r>
            <a:r>
              <a:rPr lang="en-US" dirty="0" smtClean="0"/>
              <a:t>conditions, </a:t>
            </a:r>
            <a:r>
              <a:rPr lang="en-US" dirty="0"/>
              <a:t>the armorer would order which of the following lubricants for the M4A1?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</a:t>
            </a:r>
            <a:r>
              <a:rPr lang="en-US" dirty="0"/>
              <a:t>LSAT </a:t>
            </a:r>
            <a:r>
              <a:rPr lang="en-US" dirty="0" smtClean="0"/>
              <a:t>		b</a:t>
            </a:r>
            <a:r>
              <a:rPr lang="en-US" dirty="0"/>
              <a:t>. </a:t>
            </a:r>
            <a:r>
              <a:rPr lang="en-US" dirty="0" smtClean="0"/>
              <a:t>CLP		</a:t>
            </a:r>
            <a:r>
              <a:rPr lang="en-US" u="sng" dirty="0" smtClean="0">
                <a:solidFill>
                  <a:srgbClr val="FF0000"/>
                </a:solidFill>
              </a:rPr>
              <a:t>c</a:t>
            </a:r>
            <a:r>
              <a:rPr lang="en-US" u="sng" dirty="0">
                <a:solidFill>
                  <a:srgbClr val="FF0000"/>
                </a:solidFill>
              </a:rPr>
              <a:t>. </a:t>
            </a:r>
            <a:r>
              <a:rPr lang="en-US" u="sng" dirty="0" smtClean="0">
                <a:solidFill>
                  <a:srgbClr val="FF0000"/>
                </a:solidFill>
              </a:rPr>
              <a:t>LAW</a:t>
            </a:r>
            <a:r>
              <a:rPr lang="en-US" dirty="0" smtClean="0"/>
              <a:t>		d</a:t>
            </a:r>
            <a:r>
              <a:rPr lang="en-US" dirty="0"/>
              <a:t>. </a:t>
            </a:r>
            <a:r>
              <a:rPr lang="en-US" dirty="0" smtClean="0"/>
              <a:t>LSA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11. </a:t>
            </a:r>
            <a:r>
              <a:rPr lang="en-US" dirty="0" smtClean="0"/>
              <a:t>On the M4A1, the </a:t>
            </a:r>
            <a:r>
              <a:rPr lang="en-US" dirty="0"/>
              <a:t>first step in troubleshooting a failure to lock is?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Short recoil</a:t>
            </a:r>
          </a:p>
          <a:p>
            <a:r>
              <a:rPr lang="en-US" dirty="0"/>
              <a:t>b. Check for broken action spring</a:t>
            </a:r>
          </a:p>
          <a:p>
            <a:r>
              <a:rPr lang="en-US" dirty="0"/>
              <a:t>c. Check for bent gas tube</a:t>
            </a:r>
          </a:p>
          <a:p>
            <a:r>
              <a:rPr lang="en-US" u="sng" dirty="0">
                <a:solidFill>
                  <a:srgbClr val="FF0000"/>
                </a:solidFill>
              </a:rPr>
              <a:t>d. </a:t>
            </a:r>
            <a:r>
              <a:rPr lang="en-US" u="sng" dirty="0" smtClean="0">
                <a:solidFill>
                  <a:srgbClr val="FF0000"/>
                </a:solidFill>
              </a:rPr>
              <a:t>Inspect </a:t>
            </a:r>
            <a:r>
              <a:rPr lang="en-US" u="sng" dirty="0">
                <a:solidFill>
                  <a:srgbClr val="FF0000"/>
                </a:solidFill>
              </a:rPr>
              <a:t>for missing bolt cam pin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12. PMCS for the M4A1 is scheduled </a:t>
            </a:r>
            <a:r>
              <a:rPr lang="en-US" dirty="0"/>
              <a:t>how often?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u="sng" dirty="0">
                <a:solidFill>
                  <a:srgbClr val="FF0000"/>
                </a:solidFill>
              </a:rPr>
              <a:t>a. Quarterly</a:t>
            </a:r>
          </a:p>
          <a:p>
            <a:r>
              <a:rPr lang="en-US" dirty="0"/>
              <a:t>b. Monthly</a:t>
            </a:r>
          </a:p>
          <a:p>
            <a:r>
              <a:rPr lang="en-US" dirty="0"/>
              <a:t>c. Annually</a:t>
            </a:r>
          </a:p>
          <a:p>
            <a:r>
              <a:rPr lang="en-US" dirty="0"/>
              <a:t>d. Daily </a:t>
            </a:r>
          </a:p>
        </p:txBody>
      </p:sp>
    </p:spTree>
    <p:extLst>
      <p:ext uri="{BB962C8B-B14F-4D97-AF65-F5344CB8AC3E}">
        <p14:creationId xmlns:p14="http://schemas.microsoft.com/office/powerpoint/2010/main" val="6829291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9486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13. The third position of the SMR code determines?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How you get a part</a:t>
            </a:r>
          </a:p>
          <a:p>
            <a:r>
              <a:rPr lang="en-US" dirty="0"/>
              <a:t>b. Who can install, replace or use the item</a:t>
            </a:r>
          </a:p>
          <a:p>
            <a:r>
              <a:rPr lang="en-US" dirty="0"/>
              <a:t>c. Who determines disposition</a:t>
            </a:r>
          </a:p>
          <a:p>
            <a:r>
              <a:rPr lang="en-US" dirty="0"/>
              <a:t>d. Who can do the complete repair on the item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14. Which </a:t>
            </a:r>
            <a:r>
              <a:rPr lang="en-US" dirty="0" smtClean="0"/>
              <a:t>part on the M4A1 </a:t>
            </a:r>
            <a:r>
              <a:rPr lang="en-US" dirty="0"/>
              <a:t>listed below could cause a loss of gas pressure?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Extractor pin</a:t>
            </a:r>
          </a:p>
          <a:p>
            <a:r>
              <a:rPr lang="en-US" dirty="0"/>
              <a:t>b. Trigger mechanism</a:t>
            </a:r>
          </a:p>
          <a:p>
            <a:r>
              <a:rPr lang="en-US" dirty="0"/>
              <a:t>c. Helical spring</a:t>
            </a:r>
          </a:p>
          <a:p>
            <a:r>
              <a:rPr lang="en-US" dirty="0"/>
              <a:t>d. Worn bolt rings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15. When parts of the upper receiver need replacement on the M4A1 the armorer using the SMR code may replace the?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Flash </a:t>
            </a:r>
            <a:r>
              <a:rPr lang="en-US" dirty="0" smtClean="0"/>
              <a:t>suppressor		</a:t>
            </a:r>
            <a:r>
              <a:rPr lang="en-US" dirty="0" smtClean="0"/>
              <a:t>b</a:t>
            </a:r>
            <a:r>
              <a:rPr lang="en-US" dirty="0"/>
              <a:t>. Sear</a:t>
            </a:r>
          </a:p>
          <a:p>
            <a:r>
              <a:rPr lang="en-US" dirty="0"/>
              <a:t>c. </a:t>
            </a:r>
            <a:r>
              <a:rPr lang="en-US" dirty="0" smtClean="0"/>
              <a:t>Sling</a:t>
            </a:r>
            <a:r>
              <a:rPr lang="en-US" dirty="0" smtClean="0"/>
              <a:t>			d</a:t>
            </a:r>
            <a:r>
              <a:rPr lang="en-US" dirty="0"/>
              <a:t>. Gas tube</a:t>
            </a:r>
          </a:p>
        </p:txBody>
      </p:sp>
    </p:spTree>
    <p:extLst>
      <p:ext uri="{BB962C8B-B14F-4D97-AF65-F5344CB8AC3E}">
        <p14:creationId xmlns:p14="http://schemas.microsoft.com/office/powerpoint/2010/main" val="40159480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9486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13. The third position of the SMR code determines?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How you get a part</a:t>
            </a:r>
          </a:p>
          <a:p>
            <a:r>
              <a:rPr lang="en-US" u="sng" dirty="0">
                <a:solidFill>
                  <a:srgbClr val="FF0000"/>
                </a:solidFill>
              </a:rPr>
              <a:t>b. Who can install, replace or use the item</a:t>
            </a:r>
          </a:p>
          <a:p>
            <a:r>
              <a:rPr lang="en-US" dirty="0"/>
              <a:t>c. Who determines disposition</a:t>
            </a:r>
          </a:p>
          <a:p>
            <a:r>
              <a:rPr lang="en-US" dirty="0"/>
              <a:t>d. Who can do the complete repair on the item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14. Which </a:t>
            </a:r>
            <a:r>
              <a:rPr lang="en-US" dirty="0"/>
              <a:t>part on the M4A1 </a:t>
            </a:r>
            <a:r>
              <a:rPr lang="en-US" dirty="0"/>
              <a:t>listed below could cause a loss of gas pressure?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Extractor pin</a:t>
            </a:r>
          </a:p>
          <a:p>
            <a:r>
              <a:rPr lang="en-US" dirty="0"/>
              <a:t>b. Trigger mechanism</a:t>
            </a:r>
          </a:p>
          <a:p>
            <a:r>
              <a:rPr lang="en-US" dirty="0"/>
              <a:t>c. Helical spring</a:t>
            </a:r>
          </a:p>
          <a:p>
            <a:r>
              <a:rPr lang="en-US" dirty="0"/>
              <a:t>d. Worn bolt rings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15. When parts of the upper receiver need replacement on the M4A1 the armorer using the SMR code may replace the?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Flash </a:t>
            </a:r>
            <a:r>
              <a:rPr lang="en-US" dirty="0" smtClean="0"/>
              <a:t>suppressor		</a:t>
            </a:r>
            <a:r>
              <a:rPr lang="en-US" dirty="0" smtClean="0"/>
              <a:t>b</a:t>
            </a:r>
            <a:r>
              <a:rPr lang="en-US" dirty="0"/>
              <a:t>. Sear</a:t>
            </a:r>
          </a:p>
          <a:p>
            <a:r>
              <a:rPr lang="en-US" dirty="0"/>
              <a:t>c. </a:t>
            </a:r>
            <a:r>
              <a:rPr lang="en-US" dirty="0" smtClean="0"/>
              <a:t>Sling</a:t>
            </a:r>
            <a:r>
              <a:rPr lang="en-US" dirty="0" smtClean="0"/>
              <a:t>			d</a:t>
            </a:r>
            <a:r>
              <a:rPr lang="en-US" dirty="0"/>
              <a:t>. Gas tube</a:t>
            </a:r>
          </a:p>
        </p:txBody>
      </p:sp>
    </p:spTree>
    <p:extLst>
      <p:ext uri="{BB962C8B-B14F-4D97-AF65-F5344CB8AC3E}">
        <p14:creationId xmlns:p14="http://schemas.microsoft.com/office/powerpoint/2010/main" val="1887014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9486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13. The third position of the SMR code determines?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How you get a part</a:t>
            </a:r>
          </a:p>
          <a:p>
            <a:r>
              <a:rPr lang="en-US" u="sng" dirty="0">
                <a:solidFill>
                  <a:srgbClr val="FF0000"/>
                </a:solidFill>
              </a:rPr>
              <a:t>b. Who can install, replace or use the item</a:t>
            </a:r>
          </a:p>
          <a:p>
            <a:r>
              <a:rPr lang="en-US" dirty="0"/>
              <a:t>c. Who determines disposition</a:t>
            </a:r>
          </a:p>
          <a:p>
            <a:r>
              <a:rPr lang="en-US" dirty="0"/>
              <a:t>d. Who can do the complete repair on the item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14. Which </a:t>
            </a:r>
            <a:r>
              <a:rPr lang="en-US" dirty="0"/>
              <a:t>part on the M4A1 </a:t>
            </a:r>
            <a:r>
              <a:rPr lang="en-US" dirty="0"/>
              <a:t>listed below could cause a loss of gas pressure?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Extractor pin</a:t>
            </a:r>
          </a:p>
          <a:p>
            <a:r>
              <a:rPr lang="en-US" dirty="0"/>
              <a:t>b. Trigger mechanism</a:t>
            </a:r>
          </a:p>
          <a:p>
            <a:r>
              <a:rPr lang="en-US" dirty="0"/>
              <a:t>c. Helical spring</a:t>
            </a:r>
          </a:p>
          <a:p>
            <a:r>
              <a:rPr lang="en-US" u="sng" dirty="0">
                <a:solidFill>
                  <a:srgbClr val="FF0000"/>
                </a:solidFill>
              </a:rPr>
              <a:t>d. Worn bolt rings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15. When parts of the upper receiver need replacement on the M4A1 the armorer using the SMR code may replace the?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Flash </a:t>
            </a:r>
            <a:r>
              <a:rPr lang="en-US" dirty="0" smtClean="0"/>
              <a:t>suppressor		</a:t>
            </a:r>
            <a:r>
              <a:rPr lang="en-US" dirty="0" smtClean="0"/>
              <a:t>b</a:t>
            </a:r>
            <a:r>
              <a:rPr lang="en-US" dirty="0"/>
              <a:t>. Sear</a:t>
            </a:r>
          </a:p>
          <a:p>
            <a:r>
              <a:rPr lang="en-US" dirty="0"/>
              <a:t>c. </a:t>
            </a:r>
            <a:r>
              <a:rPr lang="en-US" dirty="0"/>
              <a:t>Sling </a:t>
            </a:r>
            <a:r>
              <a:rPr lang="en-US" dirty="0" smtClean="0"/>
              <a:t>			d</a:t>
            </a:r>
            <a:r>
              <a:rPr lang="en-US" dirty="0"/>
              <a:t>. Gas tube</a:t>
            </a:r>
          </a:p>
        </p:txBody>
      </p:sp>
    </p:spTree>
    <p:extLst>
      <p:ext uri="{BB962C8B-B14F-4D97-AF65-F5344CB8AC3E}">
        <p14:creationId xmlns:p14="http://schemas.microsoft.com/office/powerpoint/2010/main" val="4080532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9208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1. Which weapon has fire selector for Auto Fire?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</a:t>
            </a:r>
            <a:r>
              <a:rPr lang="en-US" dirty="0" smtClean="0"/>
              <a:t>M16A2		b</a:t>
            </a:r>
            <a:r>
              <a:rPr lang="en-US" dirty="0"/>
              <a:t>. </a:t>
            </a:r>
            <a:r>
              <a:rPr lang="en-US" dirty="0" smtClean="0"/>
              <a:t>M4		c</a:t>
            </a:r>
            <a:r>
              <a:rPr lang="en-US" dirty="0"/>
              <a:t>. </a:t>
            </a:r>
            <a:r>
              <a:rPr lang="en-US" dirty="0" smtClean="0"/>
              <a:t>M16A4		</a:t>
            </a:r>
            <a:r>
              <a:rPr lang="en-US" u="sng" dirty="0" smtClean="0">
                <a:solidFill>
                  <a:srgbClr val="FF0000"/>
                </a:solidFill>
              </a:rPr>
              <a:t>d</a:t>
            </a:r>
            <a:r>
              <a:rPr lang="en-US" u="sng" dirty="0">
                <a:solidFill>
                  <a:srgbClr val="FF0000"/>
                </a:solidFill>
              </a:rPr>
              <a:t>. M4A1</a:t>
            </a:r>
          </a:p>
          <a:p>
            <a:r>
              <a:rPr lang="en-US" dirty="0"/>
              <a:t>	   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2. </a:t>
            </a:r>
            <a:r>
              <a:rPr lang="en-US" dirty="0"/>
              <a:t>From the selection, a failure to cock the M4A1 is most likely to occur because?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Firing pin has broken</a:t>
            </a:r>
          </a:p>
          <a:p>
            <a:r>
              <a:rPr lang="en-US" dirty="0"/>
              <a:t>b. The magazine catch is loose</a:t>
            </a:r>
          </a:p>
          <a:p>
            <a:r>
              <a:rPr lang="en-US" dirty="0"/>
              <a:t>c. The automatic sear is broken</a:t>
            </a:r>
          </a:p>
          <a:p>
            <a:r>
              <a:rPr lang="en-US" dirty="0"/>
              <a:t>d. The magazine spring is weak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3. Which statement is correct concerning the M4A1?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It is a gas piston operated weapons</a:t>
            </a:r>
          </a:p>
          <a:p>
            <a:r>
              <a:rPr lang="en-US" dirty="0"/>
              <a:t>b. It is a combination fixed blowback operated weapon</a:t>
            </a:r>
          </a:p>
          <a:p>
            <a:r>
              <a:rPr lang="en-US" dirty="0"/>
              <a:t>c. It is an air-cooled and recoil operated weapon</a:t>
            </a:r>
          </a:p>
          <a:p>
            <a:r>
              <a:rPr lang="en-US" dirty="0"/>
              <a:t>d. It is a gas operated, air cooled, lightweight, magazine-fed and semi-automatic or auto fire </a:t>
            </a:r>
            <a:r>
              <a:rPr lang="en-US" dirty="0" smtClean="0"/>
              <a:t>weapon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126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9486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13. The third position of the SMR code determines?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How you get a part</a:t>
            </a:r>
          </a:p>
          <a:p>
            <a:r>
              <a:rPr lang="en-US" u="sng" dirty="0">
                <a:solidFill>
                  <a:srgbClr val="FF0000"/>
                </a:solidFill>
              </a:rPr>
              <a:t>b. Who can install, replace or use the item</a:t>
            </a:r>
          </a:p>
          <a:p>
            <a:r>
              <a:rPr lang="en-US" dirty="0"/>
              <a:t>c. Who determines disposition</a:t>
            </a:r>
          </a:p>
          <a:p>
            <a:r>
              <a:rPr lang="en-US" dirty="0"/>
              <a:t>d. Who can do the complete repair on the item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14. Which </a:t>
            </a:r>
            <a:r>
              <a:rPr lang="en-US" dirty="0"/>
              <a:t>part on the M4A1 </a:t>
            </a:r>
            <a:r>
              <a:rPr lang="en-US" dirty="0"/>
              <a:t>listed below could cause a loss of gas pressure?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Extractor pin</a:t>
            </a:r>
          </a:p>
          <a:p>
            <a:r>
              <a:rPr lang="en-US" dirty="0"/>
              <a:t>b. Trigger mechanism</a:t>
            </a:r>
          </a:p>
          <a:p>
            <a:r>
              <a:rPr lang="en-US" dirty="0"/>
              <a:t>c. Helical spring</a:t>
            </a:r>
          </a:p>
          <a:p>
            <a:r>
              <a:rPr lang="en-US" u="sng" dirty="0">
                <a:solidFill>
                  <a:srgbClr val="FF0000"/>
                </a:solidFill>
              </a:rPr>
              <a:t>d. Worn bolt rings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15. When parts of the upper receiver need replacement on the M4A1 the armorer using the SMR code may replace the?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Flash </a:t>
            </a:r>
            <a:r>
              <a:rPr lang="en-US" dirty="0" smtClean="0"/>
              <a:t>suppressor		</a:t>
            </a:r>
            <a:r>
              <a:rPr lang="en-US" dirty="0" smtClean="0"/>
              <a:t>b</a:t>
            </a:r>
            <a:r>
              <a:rPr lang="en-US" dirty="0"/>
              <a:t>. Sear</a:t>
            </a:r>
          </a:p>
          <a:p>
            <a:r>
              <a:rPr lang="en-US" u="sng" dirty="0">
                <a:solidFill>
                  <a:srgbClr val="FF0000"/>
                </a:solidFill>
              </a:rPr>
              <a:t>c. </a:t>
            </a:r>
            <a:r>
              <a:rPr lang="en-US" u="sng" dirty="0">
                <a:solidFill>
                  <a:srgbClr val="FF0000"/>
                </a:solidFill>
              </a:rPr>
              <a:t>Sling</a:t>
            </a:r>
            <a:r>
              <a:rPr lang="en-US" dirty="0" smtClean="0"/>
              <a:t>			d</a:t>
            </a:r>
            <a:r>
              <a:rPr lang="en-US" dirty="0"/>
              <a:t>. Gas tube</a:t>
            </a:r>
          </a:p>
        </p:txBody>
      </p:sp>
    </p:spTree>
    <p:extLst>
      <p:ext uri="{BB962C8B-B14F-4D97-AF65-F5344CB8AC3E}">
        <p14:creationId xmlns:p14="http://schemas.microsoft.com/office/powerpoint/2010/main" val="42586101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494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16. What publication governs The Army Maintenance Management System (TAMMS)?</a:t>
            </a:r>
          </a:p>
          <a:p>
            <a:r>
              <a:rPr lang="en-US" dirty="0"/>
              <a:t> </a:t>
            </a:r>
          </a:p>
          <a:p>
            <a:r>
              <a:rPr lang="pt-BR" dirty="0" smtClean="0"/>
              <a:t>a. AR </a:t>
            </a:r>
            <a:r>
              <a:rPr lang="pt-BR" dirty="0"/>
              <a:t>190-11 </a:t>
            </a:r>
            <a:r>
              <a:rPr lang="pt-BR" dirty="0" smtClean="0"/>
              <a:t>	b. </a:t>
            </a:r>
            <a:r>
              <a:rPr lang="pt-BR" dirty="0"/>
              <a:t>DA PAM 750-8 </a:t>
            </a:r>
          </a:p>
          <a:p>
            <a:r>
              <a:rPr lang="pt-BR" dirty="0" smtClean="0"/>
              <a:t>c. DA </a:t>
            </a:r>
            <a:r>
              <a:rPr lang="pt-BR" dirty="0"/>
              <a:t>PAM 190-1 </a:t>
            </a:r>
            <a:r>
              <a:rPr lang="pt-BR" dirty="0" smtClean="0"/>
              <a:t>	d.  </a:t>
            </a:r>
            <a:r>
              <a:rPr lang="pt-BR" dirty="0"/>
              <a:t>AR 190-13 </a:t>
            </a:r>
          </a:p>
          <a:p>
            <a:r>
              <a:rPr lang="en-US" dirty="0"/>
              <a:t>  </a:t>
            </a:r>
          </a:p>
          <a:p>
            <a:r>
              <a:rPr lang="en-US" dirty="0"/>
              <a:t>17. The armorer will request field maintenance to conduct gaging and 100% technical inspection </a:t>
            </a:r>
            <a:r>
              <a:rPr lang="en-US" dirty="0" smtClean="0"/>
              <a:t>for the M4A1 how </a:t>
            </a:r>
            <a:r>
              <a:rPr lang="en-US" dirty="0"/>
              <a:t>often?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Monthly</a:t>
            </a:r>
          </a:p>
          <a:p>
            <a:r>
              <a:rPr lang="en-US" dirty="0"/>
              <a:t>b. Semi-annually</a:t>
            </a:r>
          </a:p>
          <a:p>
            <a:r>
              <a:rPr lang="en-US" dirty="0"/>
              <a:t>c. Annually</a:t>
            </a:r>
          </a:p>
          <a:p>
            <a:r>
              <a:rPr lang="en-US" dirty="0"/>
              <a:t>d. Quarterly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18. Quarterly PMCS on the M4A1 best describe?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</a:t>
            </a:r>
            <a:r>
              <a:rPr lang="en-US" dirty="0"/>
              <a:t>Any defects can be discovered and corrected before serious damage or failure occurs</a:t>
            </a:r>
            <a:endParaRPr lang="en-US" dirty="0"/>
          </a:p>
          <a:p>
            <a:r>
              <a:rPr lang="en-US" dirty="0"/>
              <a:t>b. Recording faults and informing the operator</a:t>
            </a:r>
          </a:p>
          <a:p>
            <a:r>
              <a:rPr lang="en-US" dirty="0"/>
              <a:t>c. Do PMCS so the 1SG can take action on cleaning</a:t>
            </a:r>
          </a:p>
          <a:p>
            <a:r>
              <a:rPr lang="en-US" dirty="0"/>
              <a:t>d. Primary maintenance concerning shortcomings</a:t>
            </a:r>
          </a:p>
        </p:txBody>
      </p:sp>
    </p:spTree>
    <p:extLst>
      <p:ext uri="{BB962C8B-B14F-4D97-AF65-F5344CB8AC3E}">
        <p14:creationId xmlns:p14="http://schemas.microsoft.com/office/powerpoint/2010/main" val="8595517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494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16. What publication governs The Army Maintenance Management System (TAMMS)?</a:t>
            </a:r>
          </a:p>
          <a:p>
            <a:r>
              <a:rPr lang="en-US" dirty="0"/>
              <a:t> </a:t>
            </a:r>
          </a:p>
          <a:p>
            <a:r>
              <a:rPr lang="pt-BR" dirty="0"/>
              <a:t>a. AR 190-11 	</a:t>
            </a:r>
            <a:r>
              <a:rPr lang="pt-BR" u="sng" dirty="0">
                <a:solidFill>
                  <a:srgbClr val="FF0000"/>
                </a:solidFill>
              </a:rPr>
              <a:t>b. DA PAM 750-8 </a:t>
            </a:r>
          </a:p>
          <a:p>
            <a:r>
              <a:rPr lang="pt-BR" dirty="0"/>
              <a:t>c. DA PAM 190-1 	d.  AR 190-13 </a:t>
            </a:r>
          </a:p>
          <a:p>
            <a:r>
              <a:rPr lang="en-US" dirty="0"/>
              <a:t>  </a:t>
            </a:r>
          </a:p>
          <a:p>
            <a:r>
              <a:rPr lang="en-US" dirty="0"/>
              <a:t>17. The armorer will request field maintenance to conduct gaging and 100% technical inspection </a:t>
            </a:r>
            <a:r>
              <a:rPr lang="en-US" dirty="0"/>
              <a:t>for the </a:t>
            </a:r>
            <a:r>
              <a:rPr lang="en-US" dirty="0" smtClean="0"/>
              <a:t>M4A1 how </a:t>
            </a:r>
            <a:r>
              <a:rPr lang="en-US" dirty="0"/>
              <a:t>often?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Monthly</a:t>
            </a:r>
          </a:p>
          <a:p>
            <a:r>
              <a:rPr lang="en-US" dirty="0"/>
              <a:t>b. Semi-annually</a:t>
            </a:r>
          </a:p>
          <a:p>
            <a:r>
              <a:rPr lang="en-US" dirty="0"/>
              <a:t>c. Annually</a:t>
            </a:r>
          </a:p>
          <a:p>
            <a:r>
              <a:rPr lang="en-US" dirty="0"/>
              <a:t>d. Quarterly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18. Quarterly PMCS on the M4A1 best describe?</a:t>
            </a:r>
          </a:p>
          <a:p>
            <a:r>
              <a:rPr lang="en-US" dirty="0"/>
              <a:t> </a:t>
            </a:r>
          </a:p>
          <a:p>
            <a:r>
              <a:rPr lang="en-US" dirty="0" smtClean="0"/>
              <a:t>a. Any </a:t>
            </a:r>
            <a:r>
              <a:rPr lang="en-US" dirty="0"/>
              <a:t>defects can be discovered and corrected before serious damage or failure </a:t>
            </a:r>
            <a:r>
              <a:rPr lang="en-US" dirty="0" smtClean="0"/>
              <a:t>occurs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b. Recording </a:t>
            </a:r>
            <a:r>
              <a:rPr lang="en-US" dirty="0"/>
              <a:t>faults and informing the operator</a:t>
            </a:r>
          </a:p>
          <a:p>
            <a:r>
              <a:rPr lang="en-US" dirty="0"/>
              <a:t>c. Do PMCS so the 1SG can take action on cleaning</a:t>
            </a:r>
          </a:p>
          <a:p>
            <a:r>
              <a:rPr lang="en-US" dirty="0"/>
              <a:t>d. Primary maintenance concerning shortcomings</a:t>
            </a:r>
          </a:p>
        </p:txBody>
      </p:sp>
    </p:spTree>
    <p:extLst>
      <p:ext uri="{BB962C8B-B14F-4D97-AF65-F5344CB8AC3E}">
        <p14:creationId xmlns:p14="http://schemas.microsoft.com/office/powerpoint/2010/main" val="15673896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374" y="1206024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16. What publication governs The Army Maintenance Management System (TAMMS)?</a:t>
            </a:r>
          </a:p>
          <a:p>
            <a:r>
              <a:rPr lang="en-US" dirty="0"/>
              <a:t> </a:t>
            </a:r>
          </a:p>
          <a:p>
            <a:r>
              <a:rPr lang="pt-BR" dirty="0"/>
              <a:t>a. AR 190-11 	</a:t>
            </a:r>
            <a:r>
              <a:rPr lang="pt-BR" u="sng" dirty="0">
                <a:solidFill>
                  <a:srgbClr val="FF0000"/>
                </a:solidFill>
              </a:rPr>
              <a:t>b. DA PAM 750-8 </a:t>
            </a:r>
          </a:p>
          <a:p>
            <a:r>
              <a:rPr lang="pt-BR" dirty="0"/>
              <a:t>c. DA PAM 190-1 	d.  AR 190-13 </a:t>
            </a:r>
          </a:p>
          <a:p>
            <a:r>
              <a:rPr lang="en-US" dirty="0"/>
              <a:t> </a:t>
            </a:r>
          </a:p>
          <a:p>
            <a:r>
              <a:rPr lang="en-US" dirty="0" smtClean="0"/>
              <a:t>17</a:t>
            </a:r>
            <a:r>
              <a:rPr lang="en-US" dirty="0"/>
              <a:t>. The armorer will request field maintenance to conduct gaging and 100% technical inspection </a:t>
            </a:r>
            <a:r>
              <a:rPr lang="en-US" dirty="0"/>
              <a:t>for the </a:t>
            </a:r>
            <a:r>
              <a:rPr lang="en-US" dirty="0" smtClean="0"/>
              <a:t>M4A1 how </a:t>
            </a:r>
            <a:r>
              <a:rPr lang="en-US" dirty="0"/>
              <a:t>often?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Monthly</a:t>
            </a:r>
          </a:p>
          <a:p>
            <a:r>
              <a:rPr lang="en-US" dirty="0"/>
              <a:t>b. Semi-annually</a:t>
            </a:r>
          </a:p>
          <a:p>
            <a:r>
              <a:rPr lang="en-US" u="sng" dirty="0">
                <a:solidFill>
                  <a:srgbClr val="FF0000"/>
                </a:solidFill>
              </a:rPr>
              <a:t>c. Annually</a:t>
            </a:r>
          </a:p>
          <a:p>
            <a:r>
              <a:rPr lang="en-US" dirty="0"/>
              <a:t>d. Quarterly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18. Quarterly PMCS on the M4A1 best describe?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</a:t>
            </a:r>
            <a:r>
              <a:rPr lang="en-US" dirty="0"/>
              <a:t>Any defects can be discovered and corrected before serious damage or failure occurs</a:t>
            </a:r>
            <a:endParaRPr lang="en-US" dirty="0"/>
          </a:p>
          <a:p>
            <a:r>
              <a:rPr lang="en-US" dirty="0"/>
              <a:t>b. Recording faults and informing the operator</a:t>
            </a:r>
          </a:p>
          <a:p>
            <a:r>
              <a:rPr lang="en-US" dirty="0"/>
              <a:t>c. Do PMCS so the 1SG can take action on cleaning</a:t>
            </a:r>
          </a:p>
          <a:p>
            <a:r>
              <a:rPr lang="en-US" dirty="0"/>
              <a:t>d. Primary maintenance concerning shortcomings</a:t>
            </a:r>
          </a:p>
        </p:txBody>
      </p:sp>
    </p:spTree>
    <p:extLst>
      <p:ext uri="{BB962C8B-B14F-4D97-AF65-F5344CB8AC3E}">
        <p14:creationId xmlns:p14="http://schemas.microsoft.com/office/powerpoint/2010/main" val="26128568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494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16. What publication governs The Army Maintenance Management System (TAMMS)?</a:t>
            </a:r>
          </a:p>
          <a:p>
            <a:r>
              <a:rPr lang="en-US" dirty="0" smtClean="0"/>
              <a:t> </a:t>
            </a:r>
          </a:p>
          <a:p>
            <a:r>
              <a:rPr lang="pt-BR" dirty="0" smtClean="0"/>
              <a:t>a. AR 190-11 	</a:t>
            </a:r>
            <a:r>
              <a:rPr lang="pt-BR" u="sng" dirty="0" smtClean="0">
                <a:solidFill>
                  <a:srgbClr val="FF0000"/>
                </a:solidFill>
              </a:rPr>
              <a:t>b. DA PAM 750-8 </a:t>
            </a:r>
          </a:p>
          <a:p>
            <a:r>
              <a:rPr lang="pt-BR" dirty="0" smtClean="0"/>
              <a:t>c. DA PAM 190-1 	d.  AR 190-13 </a:t>
            </a:r>
          </a:p>
          <a:p>
            <a:r>
              <a:rPr lang="en-US" dirty="0" smtClean="0"/>
              <a:t>  </a:t>
            </a:r>
          </a:p>
          <a:p>
            <a:r>
              <a:rPr lang="en-US" dirty="0" smtClean="0"/>
              <a:t>17. </a:t>
            </a:r>
            <a:r>
              <a:rPr lang="en-US" dirty="0"/>
              <a:t>The armorer will request field maintenance to conduct gaging and 100% technical inspection for the </a:t>
            </a:r>
            <a:r>
              <a:rPr lang="en-US" dirty="0" smtClean="0"/>
              <a:t>M4A1 how </a:t>
            </a:r>
            <a:r>
              <a:rPr lang="en-US" dirty="0"/>
              <a:t>often?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a. Monthly</a:t>
            </a:r>
          </a:p>
          <a:p>
            <a:r>
              <a:rPr lang="en-US" dirty="0" smtClean="0"/>
              <a:t>b. Semi-annually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c. Annually</a:t>
            </a:r>
          </a:p>
          <a:p>
            <a:r>
              <a:rPr lang="en-US" dirty="0" smtClean="0"/>
              <a:t>d. Quarterly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18. Quarterly PMCS on the M4A1 best describe?</a:t>
            </a:r>
          </a:p>
          <a:p>
            <a:r>
              <a:rPr lang="en-US" dirty="0" smtClean="0"/>
              <a:t> 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a</a:t>
            </a:r>
            <a:r>
              <a:rPr lang="en-US" u="sng" dirty="0">
                <a:solidFill>
                  <a:srgbClr val="FF0000"/>
                </a:solidFill>
              </a:rPr>
              <a:t>. Any defects can be discovered and corrected before serious damage or failure occurs</a:t>
            </a:r>
            <a:endParaRPr lang="en-US" u="sng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b. Recording faults and informing the operator</a:t>
            </a:r>
          </a:p>
          <a:p>
            <a:r>
              <a:rPr lang="en-US" dirty="0" smtClean="0"/>
              <a:t>c. Do PMCS so the 1SG can take action on cleaning</a:t>
            </a:r>
          </a:p>
          <a:p>
            <a:r>
              <a:rPr lang="en-US" dirty="0" smtClean="0"/>
              <a:t>d. Primary maintenance concerning shortcomings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1433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79629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19. </a:t>
            </a:r>
            <a:r>
              <a:rPr lang="en-US" dirty="0"/>
              <a:t>Each time a round is fired in an M4A1, the parts inside work together to accomplish their purpose in a given order is called what</a:t>
            </a:r>
            <a:r>
              <a:rPr lang="en-US" dirty="0" smtClean="0"/>
              <a:t>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</a:t>
            </a:r>
            <a:r>
              <a:rPr lang="en-US" dirty="0"/>
              <a:t>Feeding </a:t>
            </a:r>
            <a:r>
              <a:rPr lang="en-US" dirty="0" smtClean="0"/>
              <a:t>	b. </a:t>
            </a:r>
            <a:r>
              <a:rPr lang="en-US" dirty="0"/>
              <a:t>Cycle of functioning </a:t>
            </a:r>
          </a:p>
          <a:p>
            <a:r>
              <a:rPr lang="en-US" dirty="0" smtClean="0"/>
              <a:t>c. </a:t>
            </a:r>
            <a:r>
              <a:rPr lang="en-US" dirty="0"/>
              <a:t>Chambering </a:t>
            </a:r>
            <a:r>
              <a:rPr lang="en-US" dirty="0" smtClean="0"/>
              <a:t>	d. </a:t>
            </a:r>
            <a:r>
              <a:rPr lang="en-US" dirty="0"/>
              <a:t>Locking </a:t>
            </a:r>
          </a:p>
          <a:p>
            <a:r>
              <a:rPr lang="en-US" dirty="0"/>
              <a:t> </a:t>
            </a:r>
          </a:p>
          <a:p>
            <a:r>
              <a:rPr lang="en-US" dirty="0" smtClean="0"/>
              <a:t>20</a:t>
            </a:r>
            <a:r>
              <a:rPr lang="en-US" dirty="0"/>
              <a:t>. </a:t>
            </a:r>
            <a:r>
              <a:rPr lang="en-US" dirty="0" smtClean="0"/>
              <a:t>The M4A1 </a:t>
            </a:r>
            <a:r>
              <a:rPr lang="en-US" dirty="0"/>
              <a:t>hammer is cocked by </a:t>
            </a:r>
            <a:r>
              <a:rPr lang="en-US" dirty="0" smtClean="0"/>
              <a:t>what component?</a:t>
            </a:r>
            <a:endParaRPr lang="en-US" dirty="0"/>
          </a:p>
          <a:p>
            <a:r>
              <a:rPr lang="en-US" dirty="0"/>
              <a:t>	</a:t>
            </a:r>
          </a:p>
          <a:p>
            <a:r>
              <a:rPr lang="en-US" dirty="0"/>
              <a:t>a. </a:t>
            </a:r>
            <a:r>
              <a:rPr lang="en-US" dirty="0"/>
              <a:t>Trigger </a:t>
            </a:r>
            <a:r>
              <a:rPr lang="en-US" dirty="0" smtClean="0"/>
              <a:t>		b. </a:t>
            </a:r>
            <a:r>
              <a:rPr lang="en-US" dirty="0"/>
              <a:t>Sear </a:t>
            </a:r>
          </a:p>
          <a:p>
            <a:r>
              <a:rPr lang="en-US" dirty="0" smtClean="0"/>
              <a:t>c. </a:t>
            </a:r>
            <a:r>
              <a:rPr lang="en-US" dirty="0"/>
              <a:t>Bolt carrier </a:t>
            </a:r>
            <a:r>
              <a:rPr lang="en-US" dirty="0" smtClean="0"/>
              <a:t>	d. </a:t>
            </a:r>
            <a:r>
              <a:rPr lang="en-US" dirty="0"/>
              <a:t>Recoil spring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21. </a:t>
            </a:r>
            <a:r>
              <a:rPr lang="en-US" dirty="0"/>
              <a:t>What is the cycle of functioning when the M4A1 </a:t>
            </a:r>
            <a:r>
              <a:rPr lang="en-US" dirty="0" err="1"/>
              <a:t>disconnector</a:t>
            </a:r>
            <a:r>
              <a:rPr lang="en-US" dirty="0"/>
              <a:t> rotates to the rear and down, disengaging the hammer? </a:t>
            </a:r>
            <a:r>
              <a:rPr lang="en-US" dirty="0"/>
              <a:t> 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a. Burst </a:t>
            </a:r>
            <a:r>
              <a:rPr lang="en-US" dirty="0"/>
              <a:t>Fire </a:t>
            </a:r>
            <a:r>
              <a:rPr lang="en-US" dirty="0" smtClean="0"/>
              <a:t>	b. </a:t>
            </a:r>
            <a:r>
              <a:rPr lang="en-US" dirty="0"/>
              <a:t>Cocking </a:t>
            </a:r>
          </a:p>
          <a:p>
            <a:r>
              <a:rPr lang="en-US" dirty="0" smtClean="0"/>
              <a:t>c. </a:t>
            </a:r>
            <a:r>
              <a:rPr lang="en-US" dirty="0"/>
              <a:t>Ejecting </a:t>
            </a:r>
            <a:r>
              <a:rPr lang="en-US" dirty="0" smtClean="0"/>
              <a:t>	d. </a:t>
            </a:r>
            <a:r>
              <a:rPr lang="en-US" dirty="0"/>
              <a:t>Extracting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280596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796290"/>
            <a:ext cx="9144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19. </a:t>
            </a:r>
            <a:r>
              <a:rPr lang="en-US" dirty="0"/>
              <a:t>Each time a round is fired in an M4A1, the parts inside work together to accomplish their purpose in a given order is called what</a:t>
            </a:r>
            <a:r>
              <a:rPr lang="en-US" dirty="0" smtClean="0"/>
              <a:t>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Feeding 	</a:t>
            </a:r>
            <a:r>
              <a:rPr lang="en-US" u="sng" dirty="0">
                <a:solidFill>
                  <a:srgbClr val="FF0000"/>
                </a:solidFill>
              </a:rPr>
              <a:t>b. Cycle of functioning </a:t>
            </a:r>
          </a:p>
          <a:p>
            <a:r>
              <a:rPr lang="en-US" dirty="0"/>
              <a:t>c. Chambering 	d. Locking </a:t>
            </a:r>
          </a:p>
          <a:p>
            <a:r>
              <a:rPr lang="en-US" dirty="0"/>
              <a:t> </a:t>
            </a:r>
          </a:p>
          <a:p>
            <a:r>
              <a:rPr lang="en-US" dirty="0" smtClean="0"/>
              <a:t>20</a:t>
            </a:r>
            <a:r>
              <a:rPr lang="en-US" dirty="0"/>
              <a:t>. </a:t>
            </a:r>
            <a:r>
              <a:rPr lang="en-US" dirty="0"/>
              <a:t>The M4A1 hammer is cocked by what component?</a:t>
            </a:r>
            <a:endParaRPr lang="en-US" dirty="0"/>
          </a:p>
          <a:p>
            <a:r>
              <a:rPr lang="en-US" dirty="0"/>
              <a:t>	</a:t>
            </a:r>
          </a:p>
          <a:p>
            <a:r>
              <a:rPr lang="en-US" dirty="0"/>
              <a:t>a. Trigger 		b. Sear </a:t>
            </a:r>
          </a:p>
          <a:p>
            <a:r>
              <a:rPr lang="en-US" dirty="0"/>
              <a:t>c. Bolt carrier 	d. Recoil spring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21. </a:t>
            </a:r>
            <a:r>
              <a:rPr lang="en-US" dirty="0"/>
              <a:t>What is the cycle of functioning when the M4A1 </a:t>
            </a:r>
            <a:r>
              <a:rPr lang="en-US" dirty="0" err="1"/>
              <a:t>disconnector</a:t>
            </a:r>
            <a:r>
              <a:rPr lang="en-US" dirty="0"/>
              <a:t> rotates to the rear and down, disengaging the hammer?  </a:t>
            </a:r>
          </a:p>
          <a:p>
            <a:endParaRPr lang="en-US" dirty="0"/>
          </a:p>
          <a:p>
            <a:r>
              <a:rPr lang="en-US" dirty="0"/>
              <a:t>a. Burst Fire 	b. Cocking </a:t>
            </a:r>
          </a:p>
          <a:p>
            <a:r>
              <a:rPr lang="en-US" dirty="0"/>
              <a:t>c. Ejecting 	d. Extracting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4284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796290"/>
            <a:ext cx="9144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19. </a:t>
            </a:r>
            <a:r>
              <a:rPr lang="en-US" dirty="0"/>
              <a:t>Each time a round is fired in an M4A1, the parts inside work together to accomplish their purpose in a given order is called what</a:t>
            </a:r>
            <a:r>
              <a:rPr lang="en-US" dirty="0" smtClean="0"/>
              <a:t>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Feeding 	</a:t>
            </a:r>
            <a:r>
              <a:rPr lang="en-US" u="sng" dirty="0">
                <a:solidFill>
                  <a:srgbClr val="FF0000"/>
                </a:solidFill>
              </a:rPr>
              <a:t>b. Cycle of functioning </a:t>
            </a:r>
          </a:p>
          <a:p>
            <a:r>
              <a:rPr lang="en-US" dirty="0"/>
              <a:t>c. Chambering 	d. Locking </a:t>
            </a:r>
          </a:p>
          <a:p>
            <a:r>
              <a:rPr lang="en-US" dirty="0"/>
              <a:t> </a:t>
            </a:r>
          </a:p>
          <a:p>
            <a:r>
              <a:rPr lang="en-US" dirty="0" smtClean="0"/>
              <a:t>20</a:t>
            </a:r>
            <a:r>
              <a:rPr lang="en-US" dirty="0"/>
              <a:t>. </a:t>
            </a:r>
            <a:r>
              <a:rPr lang="en-US" dirty="0"/>
              <a:t>The M4A1 hammer is cocked by what component?</a:t>
            </a:r>
            <a:endParaRPr lang="en-US" dirty="0"/>
          </a:p>
          <a:p>
            <a:r>
              <a:rPr lang="en-US" dirty="0"/>
              <a:t>	</a:t>
            </a:r>
          </a:p>
          <a:p>
            <a:r>
              <a:rPr lang="en-US" dirty="0"/>
              <a:t>a. Trigger 		b. Sear </a:t>
            </a:r>
          </a:p>
          <a:p>
            <a:r>
              <a:rPr lang="en-US" u="sng" dirty="0">
                <a:solidFill>
                  <a:srgbClr val="FF0000"/>
                </a:solidFill>
              </a:rPr>
              <a:t>c. Bolt carrier </a:t>
            </a:r>
            <a:r>
              <a:rPr lang="en-US" dirty="0"/>
              <a:t>	d. Recoil spring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21. </a:t>
            </a:r>
            <a:r>
              <a:rPr lang="en-US" dirty="0"/>
              <a:t>What is the cycle of functioning when the M4A1 </a:t>
            </a:r>
            <a:r>
              <a:rPr lang="en-US" dirty="0" err="1"/>
              <a:t>disconnector</a:t>
            </a:r>
            <a:r>
              <a:rPr lang="en-US" dirty="0"/>
              <a:t> rotates to the rear and down, disengaging the hammer?  </a:t>
            </a:r>
          </a:p>
          <a:p>
            <a:endParaRPr lang="en-US" dirty="0"/>
          </a:p>
          <a:p>
            <a:r>
              <a:rPr lang="en-US" dirty="0"/>
              <a:t>a. Burst Fire 	b. Cocking </a:t>
            </a:r>
          </a:p>
          <a:p>
            <a:r>
              <a:rPr lang="en-US" dirty="0"/>
              <a:t>c. Ejecting 	d. Extracting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2869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796290"/>
            <a:ext cx="9144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19. </a:t>
            </a:r>
            <a:r>
              <a:rPr lang="en-US" dirty="0"/>
              <a:t>Each time a round is fired in an M4A1, the parts inside work together to accomplish their purpose in a given order is called what</a:t>
            </a:r>
            <a:r>
              <a:rPr lang="en-US" dirty="0" smtClean="0"/>
              <a:t>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Feeding 	</a:t>
            </a:r>
            <a:r>
              <a:rPr lang="en-US" u="sng" dirty="0">
                <a:solidFill>
                  <a:srgbClr val="FF0000"/>
                </a:solidFill>
              </a:rPr>
              <a:t>b. Cycle of functioning </a:t>
            </a:r>
          </a:p>
          <a:p>
            <a:r>
              <a:rPr lang="en-US" dirty="0"/>
              <a:t>c. Chambering 	d. Locking </a:t>
            </a:r>
          </a:p>
          <a:p>
            <a:r>
              <a:rPr lang="en-US" dirty="0"/>
              <a:t> </a:t>
            </a:r>
          </a:p>
          <a:p>
            <a:r>
              <a:rPr lang="en-US" dirty="0" smtClean="0"/>
              <a:t>20</a:t>
            </a:r>
            <a:r>
              <a:rPr lang="en-US" dirty="0"/>
              <a:t>. </a:t>
            </a:r>
            <a:r>
              <a:rPr lang="en-US" dirty="0"/>
              <a:t>The M4A1 hammer is cocked by what component?</a:t>
            </a:r>
            <a:endParaRPr lang="en-US" dirty="0"/>
          </a:p>
          <a:p>
            <a:r>
              <a:rPr lang="en-US" dirty="0"/>
              <a:t>	</a:t>
            </a:r>
          </a:p>
          <a:p>
            <a:r>
              <a:rPr lang="en-US" dirty="0"/>
              <a:t>a. Trigger 		b. Sear </a:t>
            </a:r>
          </a:p>
          <a:p>
            <a:r>
              <a:rPr lang="en-US" u="sng" dirty="0">
                <a:solidFill>
                  <a:srgbClr val="FF0000"/>
                </a:solidFill>
              </a:rPr>
              <a:t>c. Bolt carrier </a:t>
            </a:r>
            <a:r>
              <a:rPr lang="en-US" dirty="0"/>
              <a:t>	d. Recoil spring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21. </a:t>
            </a:r>
            <a:r>
              <a:rPr lang="en-US" dirty="0"/>
              <a:t>What is the cycle of functioning when the M4A1 </a:t>
            </a:r>
            <a:r>
              <a:rPr lang="en-US" dirty="0" err="1"/>
              <a:t>disconnector</a:t>
            </a:r>
            <a:r>
              <a:rPr lang="en-US" dirty="0"/>
              <a:t> rotates to the rear and down, disengaging the hammer?  </a:t>
            </a:r>
          </a:p>
          <a:p>
            <a:endParaRPr lang="en-US" dirty="0"/>
          </a:p>
          <a:p>
            <a:r>
              <a:rPr lang="en-US" dirty="0"/>
              <a:t>a. Burst Fire 	</a:t>
            </a:r>
            <a:r>
              <a:rPr lang="en-US" u="sng" dirty="0">
                <a:solidFill>
                  <a:srgbClr val="FF0000"/>
                </a:solidFill>
              </a:rPr>
              <a:t>b. Cocking </a:t>
            </a:r>
          </a:p>
          <a:p>
            <a:r>
              <a:rPr lang="en-US" dirty="0"/>
              <a:t>c. Ejecting 	d. Extracting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7365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724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22. What component provides the source of power to move </a:t>
            </a:r>
            <a:r>
              <a:rPr lang="en-US" dirty="0" smtClean="0"/>
              <a:t>the M4A1 </a:t>
            </a:r>
            <a:r>
              <a:rPr lang="en-US" dirty="0"/>
              <a:t>bolt carrier group </a:t>
            </a:r>
            <a:r>
              <a:rPr lang="en-US" dirty="0" smtClean="0"/>
              <a:t>during chambering?</a:t>
            </a:r>
          </a:p>
          <a:p>
            <a:endParaRPr lang="en-US" dirty="0"/>
          </a:p>
          <a:p>
            <a:r>
              <a:rPr lang="en-US" dirty="0" smtClean="0"/>
              <a:t>a. Trigger </a:t>
            </a:r>
            <a:r>
              <a:rPr lang="en-US" dirty="0"/>
              <a:t>spring </a:t>
            </a:r>
            <a:r>
              <a:rPr lang="en-US" dirty="0" smtClean="0"/>
              <a:t>	b. </a:t>
            </a:r>
            <a:r>
              <a:rPr lang="en-US" dirty="0"/>
              <a:t>Sear spring </a:t>
            </a:r>
          </a:p>
          <a:p>
            <a:r>
              <a:rPr lang="en-US" dirty="0" smtClean="0"/>
              <a:t>c. </a:t>
            </a:r>
            <a:r>
              <a:rPr lang="en-US" dirty="0"/>
              <a:t>Extractor spring </a:t>
            </a:r>
            <a:r>
              <a:rPr lang="en-US" dirty="0" smtClean="0"/>
              <a:t>	d. </a:t>
            </a:r>
            <a:r>
              <a:rPr lang="en-US" dirty="0"/>
              <a:t>Action spring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23. A </a:t>
            </a:r>
            <a:r>
              <a:rPr lang="en-US" dirty="0" smtClean="0"/>
              <a:t>broken M4A1 </a:t>
            </a:r>
            <a:r>
              <a:rPr lang="en-US" dirty="0"/>
              <a:t>magazine catch could cause a failure in </a:t>
            </a:r>
            <a:r>
              <a:rPr lang="en-US" dirty="0" smtClean="0"/>
              <a:t>which of the following?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a. </a:t>
            </a:r>
            <a:r>
              <a:rPr lang="en-US" dirty="0" smtClean="0"/>
              <a:t>Cockin</a:t>
            </a:r>
            <a:r>
              <a:rPr lang="en-US" dirty="0"/>
              <a:t>g</a:t>
            </a:r>
            <a:endParaRPr lang="en-US" dirty="0"/>
          </a:p>
          <a:p>
            <a:r>
              <a:rPr lang="en-US" dirty="0"/>
              <a:t>b. </a:t>
            </a:r>
            <a:r>
              <a:rPr lang="en-US" dirty="0" smtClean="0"/>
              <a:t>Feeding</a:t>
            </a:r>
            <a:endParaRPr lang="en-US" dirty="0"/>
          </a:p>
          <a:p>
            <a:r>
              <a:rPr lang="en-US" dirty="0"/>
              <a:t>c. </a:t>
            </a:r>
            <a:r>
              <a:rPr lang="en-US" dirty="0" smtClean="0"/>
              <a:t>Chambering</a:t>
            </a:r>
            <a:endParaRPr lang="en-US" dirty="0"/>
          </a:p>
          <a:p>
            <a:r>
              <a:rPr lang="en-US" dirty="0"/>
              <a:t>d. </a:t>
            </a:r>
            <a:r>
              <a:rPr lang="en-US" dirty="0" smtClean="0"/>
              <a:t>Firing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24. What is the difference between the NSN and the NIIN?</a:t>
            </a:r>
          </a:p>
          <a:p>
            <a:r>
              <a:rPr lang="en-US" dirty="0"/>
              <a:t> </a:t>
            </a:r>
          </a:p>
          <a:p>
            <a:r>
              <a:rPr lang="en-US" dirty="0" smtClean="0"/>
              <a:t>a. First </a:t>
            </a:r>
            <a:r>
              <a:rPr lang="en-US" dirty="0"/>
              <a:t>four digits </a:t>
            </a:r>
            <a:r>
              <a:rPr lang="en-US" dirty="0" smtClean="0"/>
              <a:t>	b. Last </a:t>
            </a:r>
            <a:r>
              <a:rPr lang="en-US" dirty="0"/>
              <a:t>four digits </a:t>
            </a:r>
          </a:p>
          <a:p>
            <a:r>
              <a:rPr lang="en-US" dirty="0" smtClean="0"/>
              <a:t>c. </a:t>
            </a:r>
            <a:r>
              <a:rPr lang="en-US" dirty="0"/>
              <a:t>No difference </a:t>
            </a:r>
            <a:r>
              <a:rPr lang="en-US" dirty="0" smtClean="0"/>
              <a:t>	d. </a:t>
            </a:r>
            <a:r>
              <a:rPr lang="en-US" dirty="0"/>
              <a:t>Location of columns in the parts manual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53540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9208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1. Which weapon has fire selector for Auto Fire?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</a:t>
            </a:r>
            <a:r>
              <a:rPr lang="en-US" dirty="0" smtClean="0"/>
              <a:t>M16A2		b</a:t>
            </a:r>
            <a:r>
              <a:rPr lang="en-US" dirty="0"/>
              <a:t>. </a:t>
            </a:r>
            <a:r>
              <a:rPr lang="en-US" dirty="0" smtClean="0"/>
              <a:t>M4		c</a:t>
            </a:r>
            <a:r>
              <a:rPr lang="en-US" dirty="0"/>
              <a:t>. </a:t>
            </a:r>
            <a:r>
              <a:rPr lang="en-US" dirty="0" smtClean="0"/>
              <a:t>M16A4		</a:t>
            </a:r>
            <a:r>
              <a:rPr lang="en-US" u="sng" dirty="0" smtClean="0">
                <a:solidFill>
                  <a:srgbClr val="FF0000"/>
                </a:solidFill>
              </a:rPr>
              <a:t>d</a:t>
            </a:r>
            <a:r>
              <a:rPr lang="en-US" u="sng" dirty="0">
                <a:solidFill>
                  <a:srgbClr val="FF0000"/>
                </a:solidFill>
              </a:rPr>
              <a:t>. M4A1</a:t>
            </a:r>
          </a:p>
          <a:p>
            <a:r>
              <a:rPr lang="en-US" dirty="0"/>
              <a:t>	   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2. </a:t>
            </a:r>
            <a:r>
              <a:rPr lang="en-US" dirty="0"/>
              <a:t>From the selection, a failure to cock the M4A1 is most likely to occur because?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Firing pin has broken</a:t>
            </a:r>
          </a:p>
          <a:p>
            <a:r>
              <a:rPr lang="en-US" dirty="0"/>
              <a:t>b. The magazine catch is loose</a:t>
            </a:r>
          </a:p>
          <a:p>
            <a:r>
              <a:rPr lang="en-US" u="sng" dirty="0">
                <a:solidFill>
                  <a:srgbClr val="FF0000"/>
                </a:solidFill>
              </a:rPr>
              <a:t>c. The automatic sear is broken</a:t>
            </a:r>
          </a:p>
          <a:p>
            <a:r>
              <a:rPr lang="en-US" dirty="0"/>
              <a:t>d. The magazine spring is weak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3. Which statement is correct concerning the M4A1?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It is a gas piston operated weapons</a:t>
            </a:r>
          </a:p>
          <a:p>
            <a:r>
              <a:rPr lang="en-US" dirty="0"/>
              <a:t>b. It is a combination fixed blowback operated weapon</a:t>
            </a:r>
          </a:p>
          <a:p>
            <a:r>
              <a:rPr lang="en-US" dirty="0"/>
              <a:t>c. It is an air-cooled and recoil operated weapon</a:t>
            </a:r>
          </a:p>
          <a:p>
            <a:r>
              <a:rPr lang="en-US" dirty="0"/>
              <a:t>d. It is a gas operated, air cooled, lightweight, magazine-fed and semi-automatic or auto fire </a:t>
            </a:r>
            <a:r>
              <a:rPr lang="en-US" dirty="0" smtClean="0"/>
              <a:t>weapon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8496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374" y="926567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22. </a:t>
            </a:r>
            <a:r>
              <a:rPr lang="en-US" dirty="0"/>
              <a:t>What component provides the source of power to move the M4A1 bolt carrier group during chambering?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</a:t>
            </a:r>
            <a:r>
              <a:rPr lang="en-US" dirty="0"/>
              <a:t>. Trigger spring 	b. Sear spring </a:t>
            </a:r>
          </a:p>
          <a:p>
            <a:r>
              <a:rPr lang="en-US" dirty="0"/>
              <a:t>c. Extractor spring 	</a:t>
            </a:r>
            <a:r>
              <a:rPr lang="en-US" u="sng" dirty="0">
                <a:solidFill>
                  <a:srgbClr val="FF0000"/>
                </a:solidFill>
              </a:rPr>
              <a:t>d. Action spring </a:t>
            </a:r>
          </a:p>
          <a:p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23. </a:t>
            </a:r>
            <a:r>
              <a:rPr lang="en-US" dirty="0"/>
              <a:t>A broken M4A1 magazine catch could cause a failure in which of the following?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a. Cocking</a:t>
            </a:r>
          </a:p>
          <a:p>
            <a:r>
              <a:rPr lang="en-US" dirty="0"/>
              <a:t>b. Feeding</a:t>
            </a:r>
          </a:p>
          <a:p>
            <a:r>
              <a:rPr lang="en-US" dirty="0"/>
              <a:t>c. Chambering</a:t>
            </a:r>
          </a:p>
          <a:p>
            <a:r>
              <a:rPr lang="en-US" dirty="0"/>
              <a:t>d. Firing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24. What is the difference between the NSN and the NIIN?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First four digits 	b. Last four digits </a:t>
            </a:r>
          </a:p>
          <a:p>
            <a:r>
              <a:rPr lang="en-US" dirty="0"/>
              <a:t>c. No difference 	d. Location of columns in the parts manual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223064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72490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22. </a:t>
            </a:r>
            <a:r>
              <a:rPr lang="en-US" dirty="0"/>
              <a:t>What component provides the source of power to move the M4A1 bolt carrier group during chambering?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</a:t>
            </a:r>
            <a:r>
              <a:rPr lang="en-US" dirty="0"/>
              <a:t>. Trigger spring 	b. Sear spring </a:t>
            </a:r>
          </a:p>
          <a:p>
            <a:r>
              <a:rPr lang="en-US" dirty="0"/>
              <a:t>c. Extractor spring 	</a:t>
            </a:r>
            <a:r>
              <a:rPr lang="en-US" u="sng" dirty="0">
                <a:solidFill>
                  <a:srgbClr val="FF0000"/>
                </a:solidFill>
              </a:rPr>
              <a:t>d. Action spring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23. </a:t>
            </a:r>
            <a:r>
              <a:rPr lang="en-US" dirty="0"/>
              <a:t>A broken M4A1 magazine catch could cause a failure in which of the following?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a. Cocking</a:t>
            </a:r>
          </a:p>
          <a:p>
            <a:r>
              <a:rPr lang="en-US" u="sng" dirty="0">
                <a:solidFill>
                  <a:srgbClr val="FF0000"/>
                </a:solidFill>
              </a:rPr>
              <a:t>b. Feeding</a:t>
            </a:r>
          </a:p>
          <a:p>
            <a:r>
              <a:rPr lang="en-US" dirty="0"/>
              <a:t>c. Chambering</a:t>
            </a:r>
          </a:p>
          <a:p>
            <a:r>
              <a:rPr lang="en-US" dirty="0"/>
              <a:t>d. Firing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24. What is the difference between the NSN and the NIIN?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First four digits 	b. Last four digits </a:t>
            </a:r>
          </a:p>
          <a:p>
            <a:r>
              <a:rPr lang="en-US" dirty="0"/>
              <a:t>c. No difference 	d. Location of columns in the parts manual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355281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72490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22. </a:t>
            </a:r>
            <a:r>
              <a:rPr lang="en-US" dirty="0"/>
              <a:t>What component provides the source of power to move the M4A1 bolt carrier group during chambering?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</a:t>
            </a:r>
            <a:r>
              <a:rPr lang="en-US" dirty="0"/>
              <a:t>. Trigger spring 	b. Sear spring </a:t>
            </a:r>
          </a:p>
          <a:p>
            <a:r>
              <a:rPr lang="en-US" dirty="0" smtClean="0"/>
              <a:t>c. Extractor spring 	</a:t>
            </a:r>
            <a:r>
              <a:rPr lang="en-US" u="sng" dirty="0" smtClean="0">
                <a:solidFill>
                  <a:srgbClr val="FF0000"/>
                </a:solidFill>
              </a:rPr>
              <a:t>d. Action spring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23. </a:t>
            </a:r>
            <a:r>
              <a:rPr lang="en-US" dirty="0"/>
              <a:t>A broken M4A1 magazine catch could cause a failure in which of the following?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a. Cocking</a:t>
            </a:r>
          </a:p>
          <a:p>
            <a:r>
              <a:rPr lang="en-US" dirty="0">
                <a:solidFill>
                  <a:srgbClr val="FF0000"/>
                </a:solidFill>
              </a:rPr>
              <a:t>b. Feeding</a:t>
            </a:r>
          </a:p>
          <a:p>
            <a:r>
              <a:rPr lang="en-US" dirty="0"/>
              <a:t>c. Chambering</a:t>
            </a:r>
          </a:p>
          <a:p>
            <a:r>
              <a:rPr lang="en-US" dirty="0"/>
              <a:t>d. Firing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24. What is the difference between the NSN and the NIIN?</a:t>
            </a:r>
          </a:p>
          <a:p>
            <a:r>
              <a:rPr lang="en-US" dirty="0"/>
              <a:t> </a:t>
            </a:r>
          </a:p>
          <a:p>
            <a:r>
              <a:rPr lang="en-US" u="sng" dirty="0">
                <a:solidFill>
                  <a:srgbClr val="FF0000"/>
                </a:solidFill>
              </a:rPr>
              <a:t>a. First four digits </a:t>
            </a:r>
            <a:r>
              <a:rPr lang="en-US" dirty="0"/>
              <a:t>	b. Last four digits </a:t>
            </a:r>
          </a:p>
          <a:p>
            <a:r>
              <a:rPr lang="en-US" dirty="0"/>
              <a:t>c. No difference 	d. Location of columns in the parts manual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565990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4012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724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25</a:t>
            </a:r>
            <a:r>
              <a:rPr lang="en-US" dirty="0"/>
              <a:t>. What could occur if the M4A1 bolt rings are not staggered?  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a. Loss </a:t>
            </a:r>
            <a:r>
              <a:rPr lang="en-US" dirty="0"/>
              <a:t>of gas pressure </a:t>
            </a:r>
          </a:p>
          <a:p>
            <a:r>
              <a:rPr lang="en-US" dirty="0"/>
              <a:t> </a:t>
            </a:r>
            <a:r>
              <a:rPr lang="en-US" dirty="0" smtClean="0"/>
              <a:t>b. Will </a:t>
            </a:r>
            <a:r>
              <a:rPr lang="en-US" dirty="0"/>
              <a:t>not feed </a:t>
            </a:r>
          </a:p>
          <a:p>
            <a:r>
              <a:rPr lang="en-US" dirty="0"/>
              <a:t> </a:t>
            </a:r>
            <a:r>
              <a:rPr lang="en-US" dirty="0" smtClean="0"/>
              <a:t>c. Will </a:t>
            </a:r>
            <a:r>
              <a:rPr lang="en-US" dirty="0"/>
              <a:t>not fire </a:t>
            </a:r>
          </a:p>
          <a:p>
            <a:r>
              <a:rPr lang="en-US" dirty="0"/>
              <a:t> </a:t>
            </a:r>
            <a:r>
              <a:rPr lang="en-US" dirty="0" smtClean="0"/>
              <a:t>d. Cannot </a:t>
            </a:r>
            <a:r>
              <a:rPr lang="en-US" dirty="0"/>
              <a:t>be placed on safe 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26. What is the UOC for the M4A1?  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a. AR8 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b. AZ1 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c. AS1 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d. AY6 </a:t>
            </a:r>
            <a:endParaRPr lang="en-US" dirty="0"/>
          </a:p>
          <a:p>
            <a:r>
              <a:rPr lang="en-US" dirty="0"/>
              <a:t> </a:t>
            </a:r>
            <a:endParaRPr lang="en-US" dirty="0" smtClean="0"/>
          </a:p>
          <a:p>
            <a:r>
              <a:rPr lang="en-US" dirty="0"/>
              <a:t>27. What is the cycle of functioning when the rearward motion of the M4A1 bolt carrier group withdraws the empty case from the chamber?  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a. Unlocking 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b. Extracting 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c. Ejecting 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d. Firing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493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724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25. What could occur if the M4A1 bolt rings are not staggered?  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u="sng" dirty="0">
                <a:solidFill>
                  <a:srgbClr val="FF0000"/>
                </a:solidFill>
              </a:rPr>
              <a:t>a. Loss of gas pressure </a:t>
            </a:r>
          </a:p>
          <a:p>
            <a:r>
              <a:rPr lang="en-US" dirty="0"/>
              <a:t> b. Will not feed </a:t>
            </a:r>
          </a:p>
          <a:p>
            <a:r>
              <a:rPr lang="en-US" dirty="0"/>
              <a:t> c. Will not fire </a:t>
            </a:r>
          </a:p>
          <a:p>
            <a:r>
              <a:rPr lang="en-US" dirty="0"/>
              <a:t> d. Cannot be placed on safe 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26. What is the UOC for the M4A1?  </a:t>
            </a:r>
          </a:p>
          <a:p>
            <a:endParaRPr lang="en-US" dirty="0"/>
          </a:p>
          <a:p>
            <a:r>
              <a:rPr lang="en-US" dirty="0"/>
              <a:t> a. AR8 </a:t>
            </a:r>
          </a:p>
          <a:p>
            <a:r>
              <a:rPr lang="en-US" dirty="0"/>
              <a:t> b. AZ1 </a:t>
            </a:r>
          </a:p>
          <a:p>
            <a:r>
              <a:rPr lang="en-US" dirty="0"/>
              <a:t> c. AS1 </a:t>
            </a:r>
          </a:p>
          <a:p>
            <a:r>
              <a:rPr lang="en-US" dirty="0"/>
              <a:t> d. AY6 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27. What is the cycle of functioning when the rearward motion of the M4A1 bolt carrier group withdraws the empty case from the chamber?  </a:t>
            </a:r>
          </a:p>
          <a:p>
            <a:endParaRPr lang="en-US" dirty="0"/>
          </a:p>
          <a:p>
            <a:r>
              <a:rPr lang="en-US" dirty="0"/>
              <a:t> a. Unlocking </a:t>
            </a:r>
          </a:p>
          <a:p>
            <a:r>
              <a:rPr lang="en-US" dirty="0"/>
              <a:t> b. Extracting </a:t>
            </a:r>
          </a:p>
          <a:p>
            <a:r>
              <a:rPr lang="en-US" dirty="0"/>
              <a:t> c. Ejecting </a:t>
            </a:r>
          </a:p>
          <a:p>
            <a:r>
              <a:rPr lang="en-US" dirty="0"/>
              <a:t> d. Firing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4570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724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25. What could occur if the M4A1 bolt rings are not staggered?  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u="sng" dirty="0">
                <a:solidFill>
                  <a:srgbClr val="FF0000"/>
                </a:solidFill>
              </a:rPr>
              <a:t>a. Loss of gas pressure </a:t>
            </a:r>
          </a:p>
          <a:p>
            <a:r>
              <a:rPr lang="en-US" dirty="0"/>
              <a:t> b. Will not feed </a:t>
            </a:r>
          </a:p>
          <a:p>
            <a:r>
              <a:rPr lang="en-US" dirty="0"/>
              <a:t> c. Will not fire </a:t>
            </a:r>
          </a:p>
          <a:p>
            <a:r>
              <a:rPr lang="en-US" dirty="0"/>
              <a:t> d. Cannot be placed on safe 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26. What is the UOC for the M4A1?  </a:t>
            </a:r>
          </a:p>
          <a:p>
            <a:endParaRPr lang="en-US" dirty="0"/>
          </a:p>
          <a:p>
            <a:r>
              <a:rPr lang="en-US" dirty="0"/>
              <a:t> a. AR8 </a:t>
            </a:r>
          </a:p>
          <a:p>
            <a:r>
              <a:rPr lang="en-US" dirty="0"/>
              <a:t> b. AZ1 </a:t>
            </a:r>
          </a:p>
          <a:p>
            <a:r>
              <a:rPr lang="en-US" dirty="0"/>
              <a:t> c. AS1 </a:t>
            </a:r>
          </a:p>
          <a:p>
            <a:r>
              <a:rPr lang="en-US" dirty="0"/>
              <a:t> </a:t>
            </a:r>
            <a:r>
              <a:rPr lang="en-US" u="sng" dirty="0">
                <a:solidFill>
                  <a:srgbClr val="FF0000"/>
                </a:solidFill>
              </a:rPr>
              <a:t>d. AY6 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27. What is the cycle of functioning when the rearward motion of the M4A1 bolt carrier group withdraws the empty case from the chamber?  </a:t>
            </a:r>
          </a:p>
          <a:p>
            <a:endParaRPr lang="en-US" dirty="0"/>
          </a:p>
          <a:p>
            <a:r>
              <a:rPr lang="en-US" dirty="0"/>
              <a:t> a. Unlocking </a:t>
            </a:r>
          </a:p>
          <a:p>
            <a:r>
              <a:rPr lang="en-US" dirty="0"/>
              <a:t> b. Extracting </a:t>
            </a:r>
          </a:p>
          <a:p>
            <a:r>
              <a:rPr lang="en-US" dirty="0"/>
              <a:t> c. Ejecting </a:t>
            </a:r>
          </a:p>
          <a:p>
            <a:r>
              <a:rPr lang="en-US" dirty="0"/>
              <a:t> d. Firing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7768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724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25. What could occur if the M4A1 bolt rings are not staggered?  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u="sng" dirty="0">
                <a:solidFill>
                  <a:srgbClr val="FF0000"/>
                </a:solidFill>
              </a:rPr>
              <a:t>a. Loss of gas pressure </a:t>
            </a:r>
          </a:p>
          <a:p>
            <a:r>
              <a:rPr lang="en-US" dirty="0"/>
              <a:t> b. Will not feed </a:t>
            </a:r>
          </a:p>
          <a:p>
            <a:r>
              <a:rPr lang="en-US" dirty="0"/>
              <a:t> c. Will not fire </a:t>
            </a:r>
          </a:p>
          <a:p>
            <a:r>
              <a:rPr lang="en-US" dirty="0"/>
              <a:t> d. Cannot be placed on safe 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26. What is the UOC for the M4A1?  </a:t>
            </a:r>
          </a:p>
          <a:p>
            <a:endParaRPr lang="en-US" dirty="0"/>
          </a:p>
          <a:p>
            <a:r>
              <a:rPr lang="en-US" dirty="0"/>
              <a:t> a. AR8 </a:t>
            </a:r>
          </a:p>
          <a:p>
            <a:r>
              <a:rPr lang="en-US" dirty="0"/>
              <a:t> b. AZ1 </a:t>
            </a:r>
          </a:p>
          <a:p>
            <a:r>
              <a:rPr lang="en-US" dirty="0"/>
              <a:t> c. AS1 </a:t>
            </a:r>
          </a:p>
          <a:p>
            <a:r>
              <a:rPr lang="en-US" dirty="0"/>
              <a:t> </a:t>
            </a:r>
            <a:r>
              <a:rPr lang="en-US" u="sng" dirty="0">
                <a:solidFill>
                  <a:srgbClr val="FF0000"/>
                </a:solidFill>
              </a:rPr>
              <a:t>d. AY6 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27. What is the cycle of functioning when the rearward motion of the M4A1 bolt carrier group withdraws the empty case from the chamber?  </a:t>
            </a:r>
          </a:p>
          <a:p>
            <a:endParaRPr lang="en-US" dirty="0"/>
          </a:p>
          <a:p>
            <a:r>
              <a:rPr lang="en-US" dirty="0"/>
              <a:t> a. Unlocking </a:t>
            </a:r>
          </a:p>
          <a:p>
            <a:r>
              <a:rPr lang="en-US" dirty="0"/>
              <a:t> </a:t>
            </a:r>
            <a:r>
              <a:rPr lang="en-US" u="sng" dirty="0">
                <a:solidFill>
                  <a:srgbClr val="FF0000"/>
                </a:solidFill>
              </a:rPr>
              <a:t>b. Extracting </a:t>
            </a:r>
          </a:p>
          <a:p>
            <a:r>
              <a:rPr lang="en-US" dirty="0"/>
              <a:t> c. Ejecting </a:t>
            </a:r>
          </a:p>
          <a:p>
            <a:r>
              <a:rPr lang="en-US" dirty="0"/>
              <a:t> d. Firing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9832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724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28</a:t>
            </a:r>
            <a:r>
              <a:rPr lang="en-US" dirty="0"/>
              <a:t>. During locking, the M4A1 bolt is maintained in its most forward </a:t>
            </a:r>
            <a:r>
              <a:rPr lang="en-US" dirty="0" smtClean="0"/>
              <a:t>position </a:t>
            </a:r>
            <a:r>
              <a:rPr lang="en-US" dirty="0"/>
              <a:t>by what item?  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a. Bolt </a:t>
            </a:r>
            <a:r>
              <a:rPr lang="en-US" dirty="0"/>
              <a:t>cam pin </a:t>
            </a:r>
          </a:p>
          <a:p>
            <a:r>
              <a:rPr lang="en-US" dirty="0"/>
              <a:t> </a:t>
            </a:r>
            <a:r>
              <a:rPr lang="en-US" dirty="0" smtClean="0"/>
              <a:t>b. Bolt </a:t>
            </a:r>
            <a:r>
              <a:rPr lang="en-US" dirty="0"/>
              <a:t>carrier key </a:t>
            </a:r>
          </a:p>
          <a:p>
            <a:r>
              <a:rPr lang="en-US" dirty="0"/>
              <a:t> </a:t>
            </a:r>
            <a:r>
              <a:rPr lang="en-US" dirty="0" smtClean="0"/>
              <a:t>c. Bolt </a:t>
            </a:r>
            <a:r>
              <a:rPr lang="en-US" dirty="0"/>
              <a:t>carrier </a:t>
            </a:r>
          </a:p>
          <a:p>
            <a:r>
              <a:rPr lang="en-US" dirty="0"/>
              <a:t> </a:t>
            </a:r>
            <a:r>
              <a:rPr lang="en-US" dirty="0" smtClean="0"/>
              <a:t>d. Action </a:t>
            </a:r>
            <a:r>
              <a:rPr lang="en-US" dirty="0"/>
              <a:t>spring </a:t>
            </a:r>
          </a:p>
          <a:p>
            <a:r>
              <a:rPr lang="en-US" dirty="0"/>
              <a:t> </a:t>
            </a:r>
          </a:p>
          <a:p>
            <a:r>
              <a:rPr lang="en-US" dirty="0" smtClean="0"/>
              <a:t>29</a:t>
            </a:r>
            <a:r>
              <a:rPr lang="en-US" dirty="0"/>
              <a:t>. According to the SMR code, which part on the M4A1 can the armorer replace?  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a. Bolt </a:t>
            </a:r>
            <a:r>
              <a:rPr lang="en-US" dirty="0"/>
              <a:t>rings </a:t>
            </a:r>
          </a:p>
          <a:p>
            <a:r>
              <a:rPr lang="en-US" dirty="0"/>
              <a:t> </a:t>
            </a:r>
            <a:r>
              <a:rPr lang="en-US" dirty="0" smtClean="0"/>
              <a:t>b. Firing </a:t>
            </a:r>
            <a:r>
              <a:rPr lang="en-US" dirty="0"/>
              <a:t>Pin </a:t>
            </a:r>
          </a:p>
          <a:p>
            <a:r>
              <a:rPr lang="en-US" dirty="0" smtClean="0"/>
              <a:t> c. </a:t>
            </a:r>
            <a:r>
              <a:rPr lang="en-US" dirty="0"/>
              <a:t>Magazine cartridge </a:t>
            </a:r>
          </a:p>
          <a:p>
            <a:r>
              <a:rPr lang="en-US" dirty="0" smtClean="0"/>
              <a:t> d. </a:t>
            </a:r>
            <a:r>
              <a:rPr lang="en-US" dirty="0"/>
              <a:t>None of these </a:t>
            </a:r>
          </a:p>
          <a:p>
            <a:r>
              <a:rPr lang="en-US" dirty="0"/>
              <a:t> </a:t>
            </a:r>
          </a:p>
          <a:p>
            <a:r>
              <a:rPr lang="en-US" dirty="0" smtClean="0"/>
              <a:t>30</a:t>
            </a:r>
            <a:r>
              <a:rPr lang="en-US" dirty="0"/>
              <a:t>. During which cycle of functioning will the gas pressure cause the M4A1 bolt carrier group to move rearward?  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a. Firing 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b. Cocking 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c. Chambering 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d. Unlocking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4916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724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28</a:t>
            </a:r>
            <a:r>
              <a:rPr lang="en-US" dirty="0"/>
              <a:t>. During locking, the M4A1 bolt is maintained in its most forward </a:t>
            </a:r>
            <a:r>
              <a:rPr lang="en-US" dirty="0" smtClean="0"/>
              <a:t>position </a:t>
            </a:r>
            <a:r>
              <a:rPr lang="en-US" dirty="0"/>
              <a:t>by what item?  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u="sng" dirty="0" smtClean="0">
                <a:solidFill>
                  <a:srgbClr val="FF0000"/>
                </a:solidFill>
              </a:rPr>
              <a:t>a. Bolt </a:t>
            </a:r>
            <a:r>
              <a:rPr lang="en-US" u="sng" dirty="0">
                <a:solidFill>
                  <a:srgbClr val="FF0000"/>
                </a:solidFill>
              </a:rPr>
              <a:t>cam pin </a:t>
            </a:r>
          </a:p>
          <a:p>
            <a:r>
              <a:rPr lang="en-US" dirty="0"/>
              <a:t> </a:t>
            </a:r>
            <a:r>
              <a:rPr lang="en-US" dirty="0" smtClean="0"/>
              <a:t>b. Bolt </a:t>
            </a:r>
            <a:r>
              <a:rPr lang="en-US" dirty="0"/>
              <a:t>carrier key </a:t>
            </a:r>
          </a:p>
          <a:p>
            <a:r>
              <a:rPr lang="en-US" dirty="0"/>
              <a:t> </a:t>
            </a:r>
            <a:r>
              <a:rPr lang="en-US" dirty="0" smtClean="0"/>
              <a:t>c. Bolt </a:t>
            </a:r>
            <a:r>
              <a:rPr lang="en-US" dirty="0"/>
              <a:t>carrier </a:t>
            </a:r>
          </a:p>
          <a:p>
            <a:r>
              <a:rPr lang="en-US" dirty="0"/>
              <a:t> </a:t>
            </a:r>
            <a:r>
              <a:rPr lang="en-US" dirty="0" smtClean="0"/>
              <a:t>d. Action </a:t>
            </a:r>
            <a:r>
              <a:rPr lang="en-US" dirty="0"/>
              <a:t>spring </a:t>
            </a:r>
          </a:p>
          <a:p>
            <a:r>
              <a:rPr lang="en-US" dirty="0"/>
              <a:t> </a:t>
            </a:r>
          </a:p>
          <a:p>
            <a:r>
              <a:rPr lang="en-US" dirty="0" smtClean="0"/>
              <a:t>29</a:t>
            </a:r>
            <a:r>
              <a:rPr lang="en-US" dirty="0"/>
              <a:t>. According to the SMR code, which part on the M4A1 can the armorer replace?  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a. Bolt </a:t>
            </a:r>
            <a:r>
              <a:rPr lang="en-US" dirty="0"/>
              <a:t>rings </a:t>
            </a:r>
          </a:p>
          <a:p>
            <a:r>
              <a:rPr lang="en-US" dirty="0"/>
              <a:t> </a:t>
            </a:r>
            <a:r>
              <a:rPr lang="en-US" dirty="0" smtClean="0"/>
              <a:t>b. Firing </a:t>
            </a:r>
            <a:r>
              <a:rPr lang="en-US" dirty="0"/>
              <a:t>Pin </a:t>
            </a:r>
          </a:p>
          <a:p>
            <a:r>
              <a:rPr lang="en-US" dirty="0" smtClean="0"/>
              <a:t> c. </a:t>
            </a:r>
            <a:r>
              <a:rPr lang="en-US" dirty="0"/>
              <a:t>Magazine cartridge </a:t>
            </a:r>
          </a:p>
          <a:p>
            <a:r>
              <a:rPr lang="en-US" dirty="0" smtClean="0"/>
              <a:t> d. </a:t>
            </a:r>
            <a:r>
              <a:rPr lang="en-US" dirty="0"/>
              <a:t>None of these </a:t>
            </a:r>
          </a:p>
          <a:p>
            <a:r>
              <a:rPr lang="en-US" dirty="0"/>
              <a:t> </a:t>
            </a:r>
          </a:p>
          <a:p>
            <a:r>
              <a:rPr lang="en-US" dirty="0" smtClean="0"/>
              <a:t>30</a:t>
            </a:r>
            <a:r>
              <a:rPr lang="en-US" dirty="0"/>
              <a:t>. During which cycle of functioning will the gas pressure cause the M4A1 bolt carrier group to move rearward?  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a. Firing 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b. Cocking 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c. Chambering 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d. Unlocking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1612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724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28</a:t>
            </a:r>
            <a:r>
              <a:rPr lang="en-US" dirty="0"/>
              <a:t>. During locking, the M4A1 bolt is maintained in its most forward </a:t>
            </a:r>
            <a:r>
              <a:rPr lang="en-US" dirty="0" smtClean="0"/>
              <a:t>position </a:t>
            </a:r>
            <a:r>
              <a:rPr lang="en-US" dirty="0"/>
              <a:t>by what item?  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u="sng" dirty="0" smtClean="0">
                <a:solidFill>
                  <a:srgbClr val="FF0000"/>
                </a:solidFill>
              </a:rPr>
              <a:t>a. Bolt </a:t>
            </a:r>
            <a:r>
              <a:rPr lang="en-US" u="sng" dirty="0">
                <a:solidFill>
                  <a:srgbClr val="FF0000"/>
                </a:solidFill>
              </a:rPr>
              <a:t>cam pin </a:t>
            </a:r>
          </a:p>
          <a:p>
            <a:r>
              <a:rPr lang="en-US" dirty="0"/>
              <a:t> </a:t>
            </a:r>
            <a:r>
              <a:rPr lang="en-US" dirty="0" smtClean="0"/>
              <a:t>b. Bolt </a:t>
            </a:r>
            <a:r>
              <a:rPr lang="en-US" dirty="0"/>
              <a:t>carrier key </a:t>
            </a:r>
          </a:p>
          <a:p>
            <a:r>
              <a:rPr lang="en-US" dirty="0"/>
              <a:t> </a:t>
            </a:r>
            <a:r>
              <a:rPr lang="en-US" dirty="0" smtClean="0"/>
              <a:t>c. Bolt </a:t>
            </a:r>
            <a:r>
              <a:rPr lang="en-US" dirty="0"/>
              <a:t>carrier </a:t>
            </a:r>
          </a:p>
          <a:p>
            <a:r>
              <a:rPr lang="en-US" dirty="0"/>
              <a:t> </a:t>
            </a:r>
            <a:r>
              <a:rPr lang="en-US" dirty="0" smtClean="0"/>
              <a:t>d. Action </a:t>
            </a:r>
            <a:r>
              <a:rPr lang="en-US" dirty="0"/>
              <a:t>spring </a:t>
            </a:r>
          </a:p>
          <a:p>
            <a:r>
              <a:rPr lang="en-US" dirty="0"/>
              <a:t> </a:t>
            </a:r>
          </a:p>
          <a:p>
            <a:r>
              <a:rPr lang="en-US" dirty="0" smtClean="0"/>
              <a:t>29</a:t>
            </a:r>
            <a:r>
              <a:rPr lang="en-US" dirty="0"/>
              <a:t>. According to the SMR code, which part on the M4A1 can the armorer replace?  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a. Bolt </a:t>
            </a:r>
            <a:r>
              <a:rPr lang="en-US" dirty="0"/>
              <a:t>rings </a:t>
            </a:r>
          </a:p>
          <a:p>
            <a:r>
              <a:rPr lang="en-US" dirty="0"/>
              <a:t> </a:t>
            </a:r>
            <a:r>
              <a:rPr lang="en-US" dirty="0" smtClean="0"/>
              <a:t>b. Firing </a:t>
            </a:r>
            <a:r>
              <a:rPr lang="en-US" dirty="0"/>
              <a:t>Pin </a:t>
            </a:r>
          </a:p>
          <a:p>
            <a:r>
              <a:rPr lang="en-US" dirty="0" smtClean="0"/>
              <a:t> </a:t>
            </a:r>
            <a:r>
              <a:rPr lang="en-US" u="sng" dirty="0" smtClean="0">
                <a:solidFill>
                  <a:srgbClr val="FF0000"/>
                </a:solidFill>
              </a:rPr>
              <a:t>c. </a:t>
            </a:r>
            <a:r>
              <a:rPr lang="en-US" u="sng" dirty="0">
                <a:solidFill>
                  <a:srgbClr val="FF0000"/>
                </a:solidFill>
              </a:rPr>
              <a:t>Magazine cartridge </a:t>
            </a:r>
          </a:p>
          <a:p>
            <a:r>
              <a:rPr lang="en-US" dirty="0" smtClean="0"/>
              <a:t> d. </a:t>
            </a:r>
            <a:r>
              <a:rPr lang="en-US" dirty="0"/>
              <a:t>None of these </a:t>
            </a:r>
          </a:p>
          <a:p>
            <a:r>
              <a:rPr lang="en-US" dirty="0"/>
              <a:t> </a:t>
            </a:r>
          </a:p>
          <a:p>
            <a:r>
              <a:rPr lang="en-US" dirty="0" smtClean="0"/>
              <a:t>30</a:t>
            </a:r>
            <a:r>
              <a:rPr lang="en-US" dirty="0"/>
              <a:t>. During which cycle of functioning will the gas pressure cause the M4A1 bolt carrier group to move rearward?  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a. Firing 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b. Cocking 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c. Chambering 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d. Unlocking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785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9208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1. Which weapon has fire selector for Auto Fire?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</a:t>
            </a:r>
            <a:r>
              <a:rPr lang="en-US" dirty="0" smtClean="0"/>
              <a:t>M16A2		b</a:t>
            </a:r>
            <a:r>
              <a:rPr lang="en-US" dirty="0"/>
              <a:t>. </a:t>
            </a:r>
            <a:r>
              <a:rPr lang="en-US" dirty="0" smtClean="0"/>
              <a:t>M4		c</a:t>
            </a:r>
            <a:r>
              <a:rPr lang="en-US" dirty="0"/>
              <a:t>. </a:t>
            </a:r>
            <a:r>
              <a:rPr lang="en-US" dirty="0" smtClean="0"/>
              <a:t>M16A4		</a:t>
            </a:r>
            <a:r>
              <a:rPr lang="en-US" u="sng" dirty="0" smtClean="0">
                <a:solidFill>
                  <a:srgbClr val="FF0000"/>
                </a:solidFill>
              </a:rPr>
              <a:t>d</a:t>
            </a:r>
            <a:r>
              <a:rPr lang="en-US" u="sng" dirty="0">
                <a:solidFill>
                  <a:srgbClr val="FF0000"/>
                </a:solidFill>
              </a:rPr>
              <a:t>. M4A1</a:t>
            </a:r>
          </a:p>
          <a:p>
            <a:r>
              <a:rPr lang="en-US" dirty="0"/>
              <a:t>	   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2. </a:t>
            </a:r>
            <a:r>
              <a:rPr lang="en-US" dirty="0"/>
              <a:t>From the selection, a failure to cock the M4A1 is most likely to occur because?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Firing pin has broken</a:t>
            </a:r>
          </a:p>
          <a:p>
            <a:r>
              <a:rPr lang="en-US" dirty="0"/>
              <a:t>b. The magazine catch is loose</a:t>
            </a:r>
          </a:p>
          <a:p>
            <a:r>
              <a:rPr lang="en-US" u="sng" dirty="0">
                <a:solidFill>
                  <a:srgbClr val="FF0000"/>
                </a:solidFill>
              </a:rPr>
              <a:t>c. The automatic sear is broken</a:t>
            </a:r>
          </a:p>
          <a:p>
            <a:r>
              <a:rPr lang="en-US" dirty="0"/>
              <a:t>d. The magazine spring is weak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3. Which statement is correct concerning the M4A1?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It is a gas piston operated weapons</a:t>
            </a:r>
          </a:p>
          <a:p>
            <a:r>
              <a:rPr lang="en-US" dirty="0"/>
              <a:t>b. It is a combination fixed blowback operated weapon</a:t>
            </a:r>
          </a:p>
          <a:p>
            <a:r>
              <a:rPr lang="en-US" dirty="0"/>
              <a:t>c. It is an air-cooled and recoil operated weapon</a:t>
            </a:r>
          </a:p>
          <a:p>
            <a:r>
              <a:rPr lang="en-US" u="sng" dirty="0">
                <a:solidFill>
                  <a:srgbClr val="FF0000"/>
                </a:solidFill>
              </a:rPr>
              <a:t>d. It is a gas operated, air cooled, lightweight, magazine-fed and semi-automatic or auto fire </a:t>
            </a:r>
            <a:r>
              <a:rPr lang="en-US" u="sng" dirty="0" smtClean="0">
                <a:solidFill>
                  <a:srgbClr val="FF0000"/>
                </a:solidFill>
              </a:rPr>
              <a:t>weapon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5663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724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28</a:t>
            </a:r>
            <a:r>
              <a:rPr lang="en-US" dirty="0"/>
              <a:t>. During locking, the M4A1 bolt is maintained in its most forward </a:t>
            </a:r>
            <a:r>
              <a:rPr lang="en-US" dirty="0" smtClean="0"/>
              <a:t>position </a:t>
            </a:r>
            <a:r>
              <a:rPr lang="en-US" dirty="0"/>
              <a:t>by what item?  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u="sng" dirty="0" smtClean="0">
                <a:solidFill>
                  <a:srgbClr val="FF0000"/>
                </a:solidFill>
              </a:rPr>
              <a:t>a. Bolt </a:t>
            </a:r>
            <a:r>
              <a:rPr lang="en-US" u="sng" dirty="0">
                <a:solidFill>
                  <a:srgbClr val="FF0000"/>
                </a:solidFill>
              </a:rPr>
              <a:t>cam pin </a:t>
            </a:r>
          </a:p>
          <a:p>
            <a:r>
              <a:rPr lang="en-US" dirty="0"/>
              <a:t> </a:t>
            </a:r>
            <a:r>
              <a:rPr lang="en-US" dirty="0" smtClean="0"/>
              <a:t>b. Bolt </a:t>
            </a:r>
            <a:r>
              <a:rPr lang="en-US" dirty="0"/>
              <a:t>carrier key </a:t>
            </a:r>
          </a:p>
          <a:p>
            <a:r>
              <a:rPr lang="en-US" dirty="0"/>
              <a:t> </a:t>
            </a:r>
            <a:r>
              <a:rPr lang="en-US" dirty="0" smtClean="0"/>
              <a:t>c. Bolt </a:t>
            </a:r>
            <a:r>
              <a:rPr lang="en-US" dirty="0"/>
              <a:t>carrier </a:t>
            </a:r>
          </a:p>
          <a:p>
            <a:r>
              <a:rPr lang="en-US" dirty="0"/>
              <a:t> </a:t>
            </a:r>
            <a:r>
              <a:rPr lang="en-US" dirty="0" smtClean="0"/>
              <a:t>d. Action </a:t>
            </a:r>
            <a:r>
              <a:rPr lang="en-US" dirty="0"/>
              <a:t>spring </a:t>
            </a:r>
          </a:p>
          <a:p>
            <a:r>
              <a:rPr lang="en-US" dirty="0"/>
              <a:t> </a:t>
            </a:r>
          </a:p>
          <a:p>
            <a:r>
              <a:rPr lang="en-US" dirty="0" smtClean="0"/>
              <a:t>29</a:t>
            </a:r>
            <a:r>
              <a:rPr lang="en-US" dirty="0"/>
              <a:t>. According to the SMR code, which part on the M4A1 can the armorer replace?  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a. Bolt </a:t>
            </a:r>
            <a:r>
              <a:rPr lang="en-US" dirty="0"/>
              <a:t>rings </a:t>
            </a:r>
          </a:p>
          <a:p>
            <a:r>
              <a:rPr lang="en-US" dirty="0"/>
              <a:t> </a:t>
            </a:r>
            <a:r>
              <a:rPr lang="en-US" dirty="0" smtClean="0"/>
              <a:t>b. Firing </a:t>
            </a:r>
            <a:r>
              <a:rPr lang="en-US" dirty="0"/>
              <a:t>Pin </a:t>
            </a:r>
          </a:p>
          <a:p>
            <a:r>
              <a:rPr lang="en-US" dirty="0" smtClean="0"/>
              <a:t> </a:t>
            </a:r>
            <a:r>
              <a:rPr lang="en-US" u="sng" dirty="0" smtClean="0">
                <a:solidFill>
                  <a:srgbClr val="FF0000"/>
                </a:solidFill>
              </a:rPr>
              <a:t>c. </a:t>
            </a:r>
            <a:r>
              <a:rPr lang="en-US" u="sng" dirty="0">
                <a:solidFill>
                  <a:srgbClr val="FF0000"/>
                </a:solidFill>
              </a:rPr>
              <a:t>Magazine cartridge </a:t>
            </a:r>
          </a:p>
          <a:p>
            <a:r>
              <a:rPr lang="en-US" dirty="0" smtClean="0"/>
              <a:t> d. </a:t>
            </a:r>
            <a:r>
              <a:rPr lang="en-US" dirty="0"/>
              <a:t>None of these </a:t>
            </a:r>
          </a:p>
          <a:p>
            <a:r>
              <a:rPr lang="en-US" dirty="0"/>
              <a:t> </a:t>
            </a:r>
          </a:p>
          <a:p>
            <a:r>
              <a:rPr lang="en-US" dirty="0" smtClean="0"/>
              <a:t>30</a:t>
            </a:r>
            <a:r>
              <a:rPr lang="en-US" dirty="0"/>
              <a:t>. During which cycle of functioning will the gas pressure cause the M4A1 bolt carrier group to move rearward?  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u="sng" dirty="0" smtClean="0">
                <a:solidFill>
                  <a:srgbClr val="FF0000"/>
                </a:solidFill>
              </a:rPr>
              <a:t>a. Firing 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en-US" dirty="0"/>
              <a:t> </a:t>
            </a:r>
            <a:r>
              <a:rPr lang="en-US" dirty="0" smtClean="0"/>
              <a:t>b. Cocking 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c. Chambering 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d. Unlocking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8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9970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4. Which of the following parts are not interchangeable between weapons?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Bolt assemblies</a:t>
            </a:r>
          </a:p>
          <a:p>
            <a:r>
              <a:rPr lang="en-US" dirty="0"/>
              <a:t>b. Firing pin retaining pin</a:t>
            </a:r>
          </a:p>
          <a:p>
            <a:r>
              <a:rPr lang="en-US" dirty="0"/>
              <a:t>c. Handguards</a:t>
            </a:r>
          </a:p>
          <a:p>
            <a:r>
              <a:rPr lang="en-US" dirty="0"/>
              <a:t>d. The extractor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5. The most probable cause in a failure to </a:t>
            </a:r>
            <a:r>
              <a:rPr lang="en-US" dirty="0" smtClean="0"/>
              <a:t>extract the M4A1 </a:t>
            </a:r>
            <a:r>
              <a:rPr lang="en-US" dirty="0"/>
              <a:t>would be?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Broken trigger</a:t>
            </a:r>
          </a:p>
          <a:p>
            <a:r>
              <a:rPr lang="en-US" dirty="0"/>
              <a:t>b. Defective action spring</a:t>
            </a:r>
          </a:p>
          <a:p>
            <a:r>
              <a:rPr lang="en-US" dirty="0"/>
              <a:t>c. Defective extractor spring assembly</a:t>
            </a:r>
          </a:p>
          <a:p>
            <a:r>
              <a:rPr lang="en-US" dirty="0"/>
              <a:t>d. Defective ejector spring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6. A bent gas tube in </a:t>
            </a:r>
            <a:r>
              <a:rPr lang="en-US" dirty="0" smtClean="0"/>
              <a:t>the M4A1 </a:t>
            </a:r>
            <a:r>
              <a:rPr lang="en-US" dirty="0"/>
              <a:t>receiver would cause a failure to?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Cock		c. Lock</a:t>
            </a:r>
          </a:p>
          <a:p>
            <a:r>
              <a:rPr lang="en-US" dirty="0"/>
              <a:t>b. Extract		d. Eject</a:t>
            </a:r>
          </a:p>
        </p:txBody>
      </p:sp>
    </p:spTree>
    <p:extLst>
      <p:ext uri="{BB962C8B-B14F-4D97-AF65-F5344CB8AC3E}">
        <p14:creationId xmlns:p14="http://schemas.microsoft.com/office/powerpoint/2010/main" val="2473697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9970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4. Which of the following parts are not interchangeable between weapons?</a:t>
            </a:r>
          </a:p>
          <a:p>
            <a:r>
              <a:rPr lang="en-US" dirty="0"/>
              <a:t> </a:t>
            </a:r>
          </a:p>
          <a:p>
            <a:r>
              <a:rPr lang="en-US" u="sng" dirty="0">
                <a:solidFill>
                  <a:srgbClr val="FF0000"/>
                </a:solidFill>
              </a:rPr>
              <a:t>a. Bolt assemblies</a:t>
            </a:r>
          </a:p>
          <a:p>
            <a:r>
              <a:rPr lang="en-US" dirty="0"/>
              <a:t>b. Firing pin retaining pin</a:t>
            </a:r>
          </a:p>
          <a:p>
            <a:r>
              <a:rPr lang="en-US" dirty="0"/>
              <a:t>c. Handguards</a:t>
            </a:r>
          </a:p>
          <a:p>
            <a:r>
              <a:rPr lang="en-US" dirty="0"/>
              <a:t>d. The extractor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5. </a:t>
            </a:r>
            <a:r>
              <a:rPr lang="en-US" dirty="0"/>
              <a:t>The most probable cause in a failure to extract the M4A1 would be?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Broken trigger</a:t>
            </a:r>
          </a:p>
          <a:p>
            <a:r>
              <a:rPr lang="en-US" dirty="0"/>
              <a:t>b. Defective action spring</a:t>
            </a:r>
          </a:p>
          <a:p>
            <a:r>
              <a:rPr lang="en-US" dirty="0"/>
              <a:t>c. Defective extractor spring assembly</a:t>
            </a:r>
          </a:p>
          <a:p>
            <a:r>
              <a:rPr lang="en-US" dirty="0"/>
              <a:t>d. Defective ejector spring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6. </a:t>
            </a:r>
            <a:r>
              <a:rPr lang="en-US" dirty="0"/>
              <a:t>A bent gas tube in the M4A1 receiver would cause a failure to?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Cock		c. Lock</a:t>
            </a:r>
          </a:p>
          <a:p>
            <a:r>
              <a:rPr lang="en-US" dirty="0"/>
              <a:t>b. Extract		d. Eject</a:t>
            </a:r>
          </a:p>
        </p:txBody>
      </p:sp>
    </p:spTree>
    <p:extLst>
      <p:ext uri="{BB962C8B-B14F-4D97-AF65-F5344CB8AC3E}">
        <p14:creationId xmlns:p14="http://schemas.microsoft.com/office/powerpoint/2010/main" val="2450272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9970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4. Which of the following parts are not interchangeable between weapons?</a:t>
            </a:r>
          </a:p>
          <a:p>
            <a:r>
              <a:rPr lang="en-US" dirty="0"/>
              <a:t> </a:t>
            </a:r>
          </a:p>
          <a:p>
            <a:r>
              <a:rPr lang="en-US" u="sng" dirty="0">
                <a:solidFill>
                  <a:srgbClr val="FF0000"/>
                </a:solidFill>
              </a:rPr>
              <a:t>a. Bolt assemblies</a:t>
            </a:r>
          </a:p>
          <a:p>
            <a:r>
              <a:rPr lang="en-US" dirty="0"/>
              <a:t>b. Firing pin retaining pin</a:t>
            </a:r>
          </a:p>
          <a:p>
            <a:r>
              <a:rPr lang="en-US" dirty="0"/>
              <a:t>c. Handguards</a:t>
            </a:r>
          </a:p>
          <a:p>
            <a:r>
              <a:rPr lang="en-US" dirty="0"/>
              <a:t>d. The extractor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5. </a:t>
            </a:r>
            <a:r>
              <a:rPr lang="en-US" dirty="0"/>
              <a:t>The most probable cause in a failure to extract the M4A1 would be?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Broken trigger</a:t>
            </a:r>
          </a:p>
          <a:p>
            <a:r>
              <a:rPr lang="en-US" dirty="0"/>
              <a:t>b. Defective action spring</a:t>
            </a:r>
          </a:p>
          <a:p>
            <a:r>
              <a:rPr lang="en-US" u="sng" dirty="0">
                <a:solidFill>
                  <a:srgbClr val="FF0000"/>
                </a:solidFill>
              </a:rPr>
              <a:t>c. Defective extractor spring assembly</a:t>
            </a:r>
          </a:p>
          <a:p>
            <a:r>
              <a:rPr lang="en-US" dirty="0"/>
              <a:t>d. Defective ejector spring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6. </a:t>
            </a:r>
            <a:r>
              <a:rPr lang="en-US" dirty="0"/>
              <a:t>A bent gas tube in the M4A1 receiver would cause a failure to?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Cock		c. Lock</a:t>
            </a:r>
          </a:p>
          <a:p>
            <a:r>
              <a:rPr lang="en-US" dirty="0"/>
              <a:t>b. Extract		d. Eject</a:t>
            </a:r>
          </a:p>
        </p:txBody>
      </p:sp>
    </p:spTree>
    <p:extLst>
      <p:ext uri="{BB962C8B-B14F-4D97-AF65-F5344CB8AC3E}">
        <p14:creationId xmlns:p14="http://schemas.microsoft.com/office/powerpoint/2010/main" val="2627112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9970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4. Which of the following parts are not interchangeable between weapons?</a:t>
            </a:r>
          </a:p>
          <a:p>
            <a:r>
              <a:rPr lang="en-US" dirty="0"/>
              <a:t> </a:t>
            </a:r>
          </a:p>
          <a:p>
            <a:r>
              <a:rPr lang="en-US" u="sng" dirty="0">
                <a:solidFill>
                  <a:srgbClr val="FF0000"/>
                </a:solidFill>
              </a:rPr>
              <a:t>a. Bolt assemblies</a:t>
            </a:r>
          </a:p>
          <a:p>
            <a:r>
              <a:rPr lang="en-US" dirty="0"/>
              <a:t>b. Firing pin retaining pin</a:t>
            </a:r>
          </a:p>
          <a:p>
            <a:r>
              <a:rPr lang="en-US" dirty="0"/>
              <a:t>c. Handguards</a:t>
            </a:r>
          </a:p>
          <a:p>
            <a:r>
              <a:rPr lang="en-US" dirty="0"/>
              <a:t>d. The extractor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5. </a:t>
            </a:r>
            <a:r>
              <a:rPr lang="en-US" dirty="0"/>
              <a:t>The most probable cause in a failure to extract the M4A1 would be?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Broken trigger</a:t>
            </a:r>
          </a:p>
          <a:p>
            <a:r>
              <a:rPr lang="en-US" dirty="0"/>
              <a:t>b. Defective action spring</a:t>
            </a:r>
          </a:p>
          <a:p>
            <a:r>
              <a:rPr lang="en-US" u="sng" dirty="0">
                <a:solidFill>
                  <a:srgbClr val="FF0000"/>
                </a:solidFill>
              </a:rPr>
              <a:t>c. Defective extractor spring assembly</a:t>
            </a:r>
          </a:p>
          <a:p>
            <a:r>
              <a:rPr lang="en-US" dirty="0"/>
              <a:t>d. Defective ejector spring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6. </a:t>
            </a:r>
            <a:r>
              <a:rPr lang="en-US" dirty="0"/>
              <a:t>A bent gas tube in the M4A1 receiver would cause a failure to?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Cock		</a:t>
            </a:r>
            <a:r>
              <a:rPr lang="en-US" u="sng" dirty="0">
                <a:solidFill>
                  <a:srgbClr val="FF0000"/>
                </a:solidFill>
              </a:rPr>
              <a:t>c. Lock</a:t>
            </a:r>
          </a:p>
          <a:p>
            <a:r>
              <a:rPr lang="en-US" dirty="0"/>
              <a:t>b. Extract		d. Eject</a:t>
            </a:r>
          </a:p>
        </p:txBody>
      </p:sp>
    </p:spTree>
    <p:extLst>
      <p:ext uri="{BB962C8B-B14F-4D97-AF65-F5344CB8AC3E}">
        <p14:creationId xmlns:p14="http://schemas.microsoft.com/office/powerpoint/2010/main" val="2313422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2276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671691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7. The operator states his </a:t>
            </a:r>
            <a:r>
              <a:rPr lang="en-US" dirty="0" smtClean="0"/>
              <a:t>M4A1 </a:t>
            </a:r>
            <a:r>
              <a:rPr lang="en-US" dirty="0"/>
              <a:t>does not chamber, therefore the armorer must troubleshoot the?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Parts in step of feeding steps 1 through 8</a:t>
            </a:r>
          </a:p>
          <a:p>
            <a:r>
              <a:rPr lang="en-US" dirty="0"/>
              <a:t>b. The parts of the firing mechanism</a:t>
            </a:r>
          </a:p>
          <a:p>
            <a:r>
              <a:rPr lang="en-US" dirty="0"/>
              <a:t>c. The action spring</a:t>
            </a:r>
          </a:p>
          <a:p>
            <a:r>
              <a:rPr lang="en-US" dirty="0"/>
              <a:t>d. The ejector spring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8. Which one of the following </a:t>
            </a:r>
            <a:r>
              <a:rPr lang="en-US" dirty="0" smtClean="0"/>
              <a:t>malfunctions on the M4A1 </a:t>
            </a:r>
            <a:r>
              <a:rPr lang="en-US" dirty="0"/>
              <a:t>could be caused by short recoil?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Failure to cock</a:t>
            </a:r>
          </a:p>
          <a:p>
            <a:r>
              <a:rPr lang="en-US" dirty="0"/>
              <a:t>b. Failure to extract</a:t>
            </a:r>
          </a:p>
          <a:p>
            <a:r>
              <a:rPr lang="en-US" dirty="0"/>
              <a:t>c. Failure to eject</a:t>
            </a:r>
          </a:p>
          <a:p>
            <a:r>
              <a:rPr lang="en-US" dirty="0"/>
              <a:t>d. All the above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9. Which part listed below if not </a:t>
            </a:r>
            <a:r>
              <a:rPr lang="en-US" dirty="0" smtClean="0"/>
              <a:t>installed on the M4A1 </a:t>
            </a:r>
            <a:r>
              <a:rPr lang="en-US" dirty="0"/>
              <a:t>will cause injury or death to the </a:t>
            </a:r>
            <a:r>
              <a:rPr lang="en-US" dirty="0" smtClean="0"/>
              <a:t>operator while </a:t>
            </a:r>
            <a:r>
              <a:rPr lang="en-US" dirty="0"/>
              <a:t>firing the 1st </a:t>
            </a:r>
            <a:r>
              <a:rPr lang="en-US" dirty="0" smtClean="0"/>
              <a:t>round?</a:t>
            </a:r>
            <a:endParaRPr lang="en-US" dirty="0"/>
          </a:p>
          <a:p>
            <a:r>
              <a:rPr lang="en-US" dirty="0"/>
              <a:t> </a:t>
            </a:r>
          </a:p>
          <a:p>
            <a:pPr marL="342900" indent="-342900">
              <a:buAutoNum type="alphaLcPeriod"/>
            </a:pPr>
            <a:r>
              <a:rPr lang="en-US" dirty="0" smtClean="0"/>
              <a:t>The </a:t>
            </a:r>
            <a:r>
              <a:rPr lang="en-US" dirty="0"/>
              <a:t>automatic </a:t>
            </a:r>
            <a:r>
              <a:rPr lang="en-US" dirty="0" smtClean="0"/>
              <a:t>sear		b</a:t>
            </a:r>
            <a:r>
              <a:rPr lang="en-US" dirty="0"/>
              <a:t>. The bolt carrier </a:t>
            </a:r>
            <a:r>
              <a:rPr lang="en-US" dirty="0" smtClean="0"/>
              <a:t>key</a:t>
            </a:r>
          </a:p>
          <a:p>
            <a:r>
              <a:rPr lang="en-US" dirty="0" smtClean="0"/>
              <a:t>c</a:t>
            </a:r>
            <a:r>
              <a:rPr lang="en-US" dirty="0"/>
              <a:t>. The firing </a:t>
            </a:r>
            <a:r>
              <a:rPr lang="en-US" dirty="0" smtClean="0"/>
              <a:t>pin			d</a:t>
            </a:r>
            <a:r>
              <a:rPr lang="en-US" dirty="0"/>
              <a:t>. Bolt cam pin</a:t>
            </a:r>
          </a:p>
        </p:txBody>
      </p:sp>
    </p:spTree>
    <p:extLst>
      <p:ext uri="{BB962C8B-B14F-4D97-AF65-F5344CB8AC3E}">
        <p14:creationId xmlns:p14="http://schemas.microsoft.com/office/powerpoint/2010/main" val="2301955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4970</Words>
  <Application>Microsoft Office PowerPoint</Application>
  <PresentationFormat>On-screen Show (4:3)</PresentationFormat>
  <Paragraphs>812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BundyE</dc:creator>
  <cp:lastModifiedBy>Bundy, Eric</cp:lastModifiedBy>
  <cp:revision>24</cp:revision>
  <dcterms:created xsi:type="dcterms:W3CDTF">2018-04-19T20:03:42Z</dcterms:created>
  <dcterms:modified xsi:type="dcterms:W3CDTF">2020-04-07T19:22:00Z</dcterms:modified>
</cp:coreProperties>
</file>