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3"/>
  </p:notesMasterIdLst>
  <p:handoutMasterIdLst>
    <p:handoutMasterId r:id="rId214"/>
  </p:handoutMasterIdLst>
  <p:sldIdLst>
    <p:sldId id="257" r:id="rId2"/>
    <p:sldId id="27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 id="285" r:id="rId28"/>
    <p:sldId id="288" r:id="rId29"/>
    <p:sldId id="289" r:id="rId30"/>
    <p:sldId id="290" r:id="rId31"/>
    <p:sldId id="291" r:id="rId32"/>
    <p:sldId id="292" r:id="rId33"/>
    <p:sldId id="488" r:id="rId34"/>
    <p:sldId id="489"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487" r:id="rId48"/>
    <p:sldId id="305" r:id="rId49"/>
    <p:sldId id="306" r:id="rId50"/>
    <p:sldId id="307" r:id="rId51"/>
    <p:sldId id="308" r:id="rId52"/>
    <p:sldId id="309" r:id="rId53"/>
    <p:sldId id="310" r:id="rId54"/>
    <p:sldId id="311" r:id="rId55"/>
    <p:sldId id="312" r:id="rId56"/>
    <p:sldId id="313" r:id="rId57"/>
    <p:sldId id="409" r:id="rId58"/>
    <p:sldId id="410" r:id="rId59"/>
    <p:sldId id="411" r:id="rId60"/>
    <p:sldId id="412" r:id="rId61"/>
    <p:sldId id="413" r:id="rId62"/>
    <p:sldId id="414" r:id="rId63"/>
    <p:sldId id="415" r:id="rId64"/>
    <p:sldId id="416" r:id="rId65"/>
    <p:sldId id="417" r:id="rId66"/>
    <p:sldId id="418" r:id="rId67"/>
    <p:sldId id="419" r:id="rId68"/>
    <p:sldId id="420" r:id="rId69"/>
    <p:sldId id="421" r:id="rId70"/>
    <p:sldId id="422" r:id="rId71"/>
    <p:sldId id="423" r:id="rId72"/>
    <p:sldId id="424" r:id="rId73"/>
    <p:sldId id="425" r:id="rId74"/>
    <p:sldId id="315" r:id="rId75"/>
    <p:sldId id="316" r:id="rId76"/>
    <p:sldId id="317" r:id="rId77"/>
    <p:sldId id="318" r:id="rId78"/>
    <p:sldId id="319" r:id="rId79"/>
    <p:sldId id="320" r:id="rId80"/>
    <p:sldId id="321" r:id="rId81"/>
    <p:sldId id="322" r:id="rId82"/>
    <p:sldId id="323" r:id="rId83"/>
    <p:sldId id="324" r:id="rId84"/>
    <p:sldId id="325" r:id="rId85"/>
    <p:sldId id="326" r:id="rId86"/>
    <p:sldId id="327" r:id="rId87"/>
    <p:sldId id="328" r:id="rId88"/>
    <p:sldId id="329" r:id="rId89"/>
    <p:sldId id="330" r:id="rId90"/>
    <p:sldId id="331" r:id="rId91"/>
    <p:sldId id="332"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455" r:id="rId127"/>
    <p:sldId id="456" r:id="rId128"/>
    <p:sldId id="457" r:id="rId129"/>
    <p:sldId id="460" r:id="rId130"/>
    <p:sldId id="461" r:id="rId131"/>
    <p:sldId id="462" r:id="rId132"/>
    <p:sldId id="466" r:id="rId133"/>
    <p:sldId id="467" r:id="rId134"/>
    <p:sldId id="391" r:id="rId135"/>
    <p:sldId id="392" r:id="rId136"/>
    <p:sldId id="393" r:id="rId137"/>
    <p:sldId id="394" r:id="rId138"/>
    <p:sldId id="395" r:id="rId139"/>
    <p:sldId id="396" r:id="rId140"/>
    <p:sldId id="397" r:id="rId141"/>
    <p:sldId id="398" r:id="rId142"/>
    <p:sldId id="399" r:id="rId143"/>
    <p:sldId id="400" r:id="rId144"/>
    <p:sldId id="401" r:id="rId145"/>
    <p:sldId id="402" r:id="rId146"/>
    <p:sldId id="403" r:id="rId147"/>
    <p:sldId id="407" r:id="rId148"/>
    <p:sldId id="408" r:id="rId149"/>
    <p:sldId id="374" r:id="rId150"/>
    <p:sldId id="375" r:id="rId151"/>
    <p:sldId id="376" r:id="rId152"/>
    <p:sldId id="377" r:id="rId153"/>
    <p:sldId id="378" r:id="rId154"/>
    <p:sldId id="379" r:id="rId155"/>
    <p:sldId id="380" r:id="rId156"/>
    <p:sldId id="381" r:id="rId157"/>
    <p:sldId id="382" r:id="rId158"/>
    <p:sldId id="383" r:id="rId159"/>
    <p:sldId id="384" r:id="rId160"/>
    <p:sldId id="385" r:id="rId161"/>
    <p:sldId id="386" r:id="rId162"/>
    <p:sldId id="387" r:id="rId163"/>
    <p:sldId id="388" r:id="rId164"/>
    <p:sldId id="389" r:id="rId165"/>
    <p:sldId id="390" r:id="rId166"/>
    <p:sldId id="435" r:id="rId167"/>
    <p:sldId id="463" r:id="rId168"/>
    <p:sldId id="464" r:id="rId169"/>
    <p:sldId id="468" r:id="rId170"/>
    <p:sldId id="470" r:id="rId171"/>
    <p:sldId id="471" r:id="rId172"/>
    <p:sldId id="472" r:id="rId173"/>
    <p:sldId id="473" r:id="rId174"/>
    <p:sldId id="474" r:id="rId175"/>
    <p:sldId id="475" r:id="rId176"/>
    <p:sldId id="476" r:id="rId177"/>
    <p:sldId id="477" r:id="rId178"/>
    <p:sldId id="478" r:id="rId179"/>
    <p:sldId id="368" r:id="rId180"/>
    <p:sldId id="369" r:id="rId181"/>
    <p:sldId id="370" r:id="rId182"/>
    <p:sldId id="371" r:id="rId183"/>
    <p:sldId id="372" r:id="rId184"/>
    <p:sldId id="373" r:id="rId185"/>
    <p:sldId id="426" r:id="rId186"/>
    <p:sldId id="427" r:id="rId187"/>
    <p:sldId id="428" r:id="rId188"/>
    <p:sldId id="429" r:id="rId189"/>
    <p:sldId id="430" r:id="rId190"/>
    <p:sldId id="431" r:id="rId191"/>
    <p:sldId id="432" r:id="rId192"/>
    <p:sldId id="433" r:id="rId193"/>
    <p:sldId id="434" r:id="rId194"/>
    <p:sldId id="437" r:id="rId195"/>
    <p:sldId id="441" r:id="rId196"/>
    <p:sldId id="442" r:id="rId197"/>
    <p:sldId id="443" r:id="rId198"/>
    <p:sldId id="444" r:id="rId199"/>
    <p:sldId id="445" r:id="rId200"/>
    <p:sldId id="446" r:id="rId201"/>
    <p:sldId id="447" r:id="rId202"/>
    <p:sldId id="448" r:id="rId203"/>
    <p:sldId id="449" r:id="rId204"/>
    <p:sldId id="450" r:id="rId205"/>
    <p:sldId id="465" r:id="rId206"/>
    <p:sldId id="484" r:id="rId207"/>
    <p:sldId id="485" r:id="rId208"/>
    <p:sldId id="486" r:id="rId209"/>
    <p:sldId id="452" r:id="rId210"/>
    <p:sldId id="490" r:id="rId211"/>
    <p:sldId id="454" r:id="rId2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9" d="100"/>
          <a:sy n="69" d="100"/>
        </p:scale>
        <p:origin x="5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notesMaster" Target="notesMasters/notesMaster1.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handoutMaster" Target="handoutMasters/handout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2A25862-3A3C-4C51-B174-F869E5F832F9}" type="datetimeFigureOut">
              <a:rPr lang="en-US" smtClean="0"/>
              <a:t>7/19/2022</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0CD9952-634F-48AE-A182-22F9DE79AF6F}" type="slidenum">
              <a:rPr lang="en-US" smtClean="0"/>
              <a:t>‹#›</a:t>
            </a:fld>
            <a:endParaRPr lang="en-US"/>
          </a:p>
        </p:txBody>
      </p:sp>
    </p:spTree>
    <p:extLst>
      <p:ext uri="{BB962C8B-B14F-4D97-AF65-F5344CB8AC3E}">
        <p14:creationId xmlns:p14="http://schemas.microsoft.com/office/powerpoint/2010/main" val="2003358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70E81C-73A4-47FD-BDFE-E6317A6F3799}" type="datetimeFigureOut">
              <a:rPr lang="en-US" smtClean="0"/>
              <a:t>7/19/2022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6674EEE-DAEC-4CDB-B74D-09BDEE5072B9}" type="slidenum">
              <a:rPr lang="en-US" smtClean="0"/>
              <a:t>‹#›</a:t>
            </a:fld>
            <a:endParaRPr lang="en-US"/>
          </a:p>
        </p:txBody>
      </p:sp>
    </p:spTree>
    <p:extLst>
      <p:ext uri="{BB962C8B-B14F-4D97-AF65-F5344CB8AC3E}">
        <p14:creationId xmlns:p14="http://schemas.microsoft.com/office/powerpoint/2010/main" val="273856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13AFE1A4-0A45-453D-A823-FBDE329F22DD}" type="slidenum">
              <a:rPr lang="en-US">
                <a:solidFill>
                  <a:prstClr val="black"/>
                </a:solidFill>
                <a:latin typeface="Calibri" panose="020F0502020204030204"/>
              </a:rPr>
              <a:pPr defTabSz="931774"/>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88991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C1B4991F-5D10-4886-B0A7-597223EF0774}" type="slidenum">
              <a:rPr lang="en-US" smtClean="0"/>
              <a:pPr/>
              <a:t>23</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13627216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pPr>
              <a:buFontTx/>
              <a:buChar char="•"/>
            </a:pPr>
            <a:r>
              <a:rPr lang="en-US" sz="1600" dirty="0">
                <a:latin typeface="Arial" charset="0"/>
                <a:cs typeface="Arial" charset="0"/>
              </a:rPr>
              <a:t> Are POFs store in a separate container from government weapons?</a:t>
            </a:r>
          </a:p>
          <a:p>
            <a:pPr>
              <a:buFontTx/>
              <a:buChar char="•"/>
            </a:pPr>
            <a:r>
              <a:rPr lang="en-US" sz="1600" dirty="0">
                <a:latin typeface="Arial" charset="0"/>
                <a:cs typeface="Arial" charset="0"/>
              </a:rPr>
              <a:t> Is private ammo stored separate from GOV ammo?</a:t>
            </a:r>
          </a:p>
          <a:p>
            <a:pPr>
              <a:buFontTx/>
              <a:buChar char="•"/>
            </a:pPr>
            <a:r>
              <a:rPr lang="en-US" sz="1600" dirty="0">
                <a:latin typeface="Arial" charset="0"/>
                <a:cs typeface="Arial" charset="0"/>
              </a:rPr>
              <a:t> Does the current CDR/1SG know who has POFs?</a:t>
            </a:r>
          </a:p>
          <a:p>
            <a:pPr>
              <a:buFontTx/>
              <a:buChar char="•"/>
            </a:pPr>
            <a:r>
              <a:rPr lang="en-US" sz="1600" dirty="0">
                <a:latin typeface="Arial" charset="0"/>
                <a:cs typeface="Arial" charset="0"/>
              </a:rPr>
              <a:t> Does the armorer have a list of who in the unit have authorized POFs registered and store elsewhere? Quarters, BEQ, BOQ.</a:t>
            </a:r>
          </a:p>
          <a:p>
            <a:pPr>
              <a:buFontTx/>
              <a:buChar char="•"/>
            </a:pPr>
            <a:r>
              <a:rPr lang="en-US" sz="1600" dirty="0">
                <a:latin typeface="Arial" charset="0"/>
                <a:cs typeface="Arial" charset="0"/>
              </a:rPr>
              <a:t> You can not require a Soldier to register POF on post if the firearm is never brought on the installation.</a:t>
            </a:r>
          </a:p>
          <a:p>
            <a:pPr>
              <a:buFontTx/>
              <a:buChar char="•"/>
            </a:pPr>
            <a:r>
              <a:rPr lang="en-US" sz="1600" dirty="0">
                <a:latin typeface="Arial" charset="0"/>
                <a:cs typeface="Arial" charset="0"/>
              </a:rPr>
              <a:t>You can not authorize a Soldier in the barracks to store his POF elsewhere on the Installation besides the Arms Room.</a:t>
            </a:r>
          </a:p>
          <a:p>
            <a:pPr>
              <a:buFontTx/>
              <a:buChar char="•"/>
            </a:pPr>
            <a:r>
              <a:rPr lang="en-US" sz="1600" dirty="0">
                <a:latin typeface="Arial" charset="0"/>
                <a:cs typeface="Arial" charset="0"/>
              </a:rPr>
              <a:t>Transported directly to and from authorized activities. Range, hunting, dog training area, others to be designated by SMC</a:t>
            </a:r>
          </a:p>
          <a:p>
            <a:pPr>
              <a:buFontTx/>
              <a:buChar char="•"/>
            </a:pPr>
            <a:endParaRPr lang="en-US" dirty="0" smtClean="0"/>
          </a:p>
        </p:txBody>
      </p:sp>
      <p:sp>
        <p:nvSpPr>
          <p:cNvPr id="73732" name="Slide Number Placeholder 3"/>
          <p:cNvSpPr>
            <a:spLocks noGrp="1"/>
          </p:cNvSpPr>
          <p:nvPr>
            <p:ph type="sldNum" sz="quarter" idx="5"/>
          </p:nvPr>
        </p:nvSpPr>
        <p:spPr>
          <a:noFill/>
        </p:spPr>
        <p:txBody>
          <a:bodyPr/>
          <a:lstStyle/>
          <a:p>
            <a:fld id="{75BFFC0E-CECB-49CD-9DC9-F834CA4EF838}" type="slidenum">
              <a:rPr lang="en-US" smtClean="0"/>
              <a:pPr/>
              <a:t>187</a:t>
            </a:fld>
            <a:endParaRPr lang="en-US" dirty="0" smtClean="0"/>
          </a:p>
        </p:txBody>
      </p:sp>
    </p:spTree>
    <p:extLst>
      <p:ext uri="{BB962C8B-B14F-4D97-AF65-F5344CB8AC3E}">
        <p14:creationId xmlns:p14="http://schemas.microsoft.com/office/powerpoint/2010/main" val="42423937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188</a:t>
            </a:fld>
            <a:endParaRPr lang="en-US" dirty="0"/>
          </a:p>
        </p:txBody>
      </p:sp>
    </p:spTree>
    <p:extLst>
      <p:ext uri="{BB962C8B-B14F-4D97-AF65-F5344CB8AC3E}">
        <p14:creationId xmlns:p14="http://schemas.microsoft.com/office/powerpoint/2010/main" val="53392361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189</a:t>
            </a:fld>
            <a:endParaRPr lang="en-US" dirty="0"/>
          </a:p>
        </p:txBody>
      </p:sp>
    </p:spTree>
    <p:extLst>
      <p:ext uri="{BB962C8B-B14F-4D97-AF65-F5344CB8AC3E}">
        <p14:creationId xmlns:p14="http://schemas.microsoft.com/office/powerpoint/2010/main" val="2852735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a:buFontTx/>
              <a:buChar char="•"/>
            </a:pPr>
            <a:r>
              <a:rPr lang="en-US" sz="1600" dirty="0">
                <a:latin typeface="Arial" charset="0"/>
                <a:cs typeface="Arial" charset="0"/>
              </a:rPr>
              <a:t> Are POFs store in a separate container from government weapons?</a:t>
            </a:r>
          </a:p>
          <a:p>
            <a:pPr>
              <a:buFontTx/>
              <a:buChar char="•"/>
            </a:pPr>
            <a:r>
              <a:rPr lang="en-US" sz="1600" dirty="0">
                <a:latin typeface="Arial" charset="0"/>
                <a:cs typeface="Arial" charset="0"/>
              </a:rPr>
              <a:t> Is private ammo stored separate from GOV ammo?</a:t>
            </a:r>
          </a:p>
          <a:p>
            <a:pPr>
              <a:buFontTx/>
              <a:buChar char="•"/>
            </a:pPr>
            <a:r>
              <a:rPr lang="en-US" sz="1600" dirty="0">
                <a:latin typeface="Arial" charset="0"/>
                <a:cs typeface="Arial" charset="0"/>
              </a:rPr>
              <a:t> Does the current CDR/1SG know who has POFs?</a:t>
            </a:r>
          </a:p>
          <a:p>
            <a:pPr>
              <a:buFontTx/>
              <a:buChar char="•"/>
            </a:pPr>
            <a:r>
              <a:rPr lang="en-US" sz="1600" dirty="0">
                <a:latin typeface="Arial" charset="0"/>
                <a:cs typeface="Arial" charset="0"/>
              </a:rPr>
              <a:t> Does the armorer have a list of who in the unit have authorized POFs registered and store elsewhere? Quarters, BEQ, BOQ.</a:t>
            </a:r>
          </a:p>
          <a:p>
            <a:pPr>
              <a:buFontTx/>
              <a:buChar char="•"/>
            </a:pPr>
            <a:r>
              <a:rPr lang="en-US" sz="1600" dirty="0">
                <a:latin typeface="Arial" charset="0"/>
                <a:cs typeface="Arial" charset="0"/>
              </a:rPr>
              <a:t> You can not require a Soldier to register POF on post if the firearm is never brought on the installation.</a:t>
            </a:r>
          </a:p>
          <a:p>
            <a:pPr>
              <a:buFontTx/>
              <a:buChar char="•"/>
            </a:pPr>
            <a:r>
              <a:rPr lang="en-US" sz="1600" dirty="0">
                <a:latin typeface="Arial" charset="0"/>
                <a:cs typeface="Arial" charset="0"/>
              </a:rPr>
              <a:t>You can not authorize a Soldier in the barracks to store his POF elsewhere on the Installation besides the Arms Room.</a:t>
            </a:r>
          </a:p>
          <a:p>
            <a:pPr>
              <a:buFontTx/>
              <a:buChar char="•"/>
            </a:pPr>
            <a:r>
              <a:rPr lang="en-US" sz="1600" dirty="0">
                <a:latin typeface="Arial" charset="0"/>
                <a:cs typeface="Arial" charset="0"/>
              </a:rPr>
              <a:t>Transported directly to and from authorized activities. Range, hunting, dog training area, others to be designated by SMC</a:t>
            </a:r>
          </a:p>
          <a:p>
            <a:pPr>
              <a:buFontTx/>
              <a:buChar char="•"/>
            </a:pPr>
            <a:endParaRPr lang="en-US" dirty="0" smtClean="0"/>
          </a:p>
        </p:txBody>
      </p:sp>
      <p:sp>
        <p:nvSpPr>
          <p:cNvPr id="74756" name="Slide Number Placeholder 3"/>
          <p:cNvSpPr>
            <a:spLocks noGrp="1"/>
          </p:cNvSpPr>
          <p:nvPr>
            <p:ph type="sldNum" sz="quarter" idx="5"/>
          </p:nvPr>
        </p:nvSpPr>
        <p:spPr>
          <a:noFill/>
        </p:spPr>
        <p:txBody>
          <a:bodyPr/>
          <a:lstStyle/>
          <a:p>
            <a:fld id="{A3E22353-F5D9-4CFA-9D9F-46651E009459}" type="slidenum">
              <a:rPr lang="en-US" smtClean="0"/>
              <a:pPr/>
              <a:t>190</a:t>
            </a:fld>
            <a:endParaRPr lang="en-US" dirty="0" smtClean="0"/>
          </a:p>
        </p:txBody>
      </p:sp>
    </p:spTree>
    <p:extLst>
      <p:ext uri="{BB962C8B-B14F-4D97-AF65-F5344CB8AC3E}">
        <p14:creationId xmlns:p14="http://schemas.microsoft.com/office/powerpoint/2010/main" val="18043730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479C078E-7DFC-4100-A909-5BD028211AFA}" type="slidenum">
              <a:rPr lang="en-US" sz="1200"/>
              <a:pPr algn="r"/>
              <a:t>191</a:t>
            </a:fld>
            <a:endParaRPr lang="en-US" sz="1200" dirty="0"/>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4658079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192</a:t>
            </a:fld>
            <a:endParaRPr lang="en-US" dirty="0"/>
          </a:p>
        </p:txBody>
      </p:sp>
    </p:spTree>
    <p:extLst>
      <p:ext uri="{BB962C8B-B14F-4D97-AF65-F5344CB8AC3E}">
        <p14:creationId xmlns:p14="http://schemas.microsoft.com/office/powerpoint/2010/main" val="20676031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82A4BD19-9D56-49C2-B95E-338974105772}" type="slidenum">
              <a:rPr lang="en-US" sz="1200"/>
              <a:pPr algn="r"/>
              <a:t>193</a:t>
            </a:fld>
            <a:endParaRPr lang="en-US" sz="1200" dirty="0"/>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dirty="0" smtClean="0"/>
              <a:t>IAW AR 190-11 4-5 a(1)</a:t>
            </a:r>
          </a:p>
        </p:txBody>
      </p:sp>
    </p:spTree>
    <p:extLst>
      <p:ext uri="{BB962C8B-B14F-4D97-AF65-F5344CB8AC3E}">
        <p14:creationId xmlns:p14="http://schemas.microsoft.com/office/powerpoint/2010/main" val="18935283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194</a:t>
            </a:fld>
            <a:endParaRPr lang="en-US" dirty="0">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Introduction to Class</a:t>
            </a:r>
          </a:p>
        </p:txBody>
      </p:sp>
    </p:spTree>
    <p:extLst>
      <p:ext uri="{BB962C8B-B14F-4D97-AF65-F5344CB8AC3E}">
        <p14:creationId xmlns:p14="http://schemas.microsoft.com/office/powerpoint/2010/main" val="73010889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94EDD-2992-4DD5-AADB-FB4F544EFF79}" type="slidenum">
              <a:rPr lang="en-US">
                <a:solidFill>
                  <a:srgbClr val="000000"/>
                </a:solidFill>
              </a:rPr>
              <a:pPr/>
              <a:t>198</a:t>
            </a:fld>
            <a:endParaRPr lang="en-US" dirty="0">
              <a:solidFill>
                <a:srgbClr val="000000"/>
              </a:solidFill>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r>
              <a:rPr lang="en-US" dirty="0"/>
              <a:t>Introduction to Class</a:t>
            </a:r>
          </a:p>
        </p:txBody>
      </p:sp>
    </p:spTree>
    <p:extLst>
      <p:ext uri="{BB962C8B-B14F-4D97-AF65-F5344CB8AC3E}">
        <p14:creationId xmlns:p14="http://schemas.microsoft.com/office/powerpoint/2010/main" val="137731572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sz="1400">
                <a:latin typeface="Arial" charset="0"/>
                <a:cs typeface="Arial" charset="0"/>
              </a:rPr>
              <a:t>Other things to check</a:t>
            </a:r>
          </a:p>
          <a:p>
            <a:pPr>
              <a:buFontTx/>
              <a:buChar char="•"/>
            </a:pPr>
            <a:r>
              <a:rPr lang="en-US" sz="1400">
                <a:latin typeface="Arial" charset="0"/>
                <a:cs typeface="Arial" charset="0"/>
              </a:rPr>
              <a:t> Are off limit signs posted outside the arms room?</a:t>
            </a:r>
          </a:p>
          <a:p>
            <a:pPr>
              <a:buFontTx/>
              <a:buChar char="•"/>
            </a:pPr>
            <a:r>
              <a:rPr lang="en-US" sz="1400">
                <a:latin typeface="Arial" charset="0"/>
                <a:cs typeface="Arial" charset="0"/>
              </a:rPr>
              <a:t> Is there a yellow and black sign identifying the arms room is protected by an alarm system?</a:t>
            </a:r>
          </a:p>
          <a:p>
            <a:pPr>
              <a:buFontTx/>
              <a:buChar char="•"/>
            </a:pPr>
            <a:r>
              <a:rPr lang="en-US" sz="1400">
                <a:latin typeface="Arial" charset="0"/>
                <a:cs typeface="Arial" charset="0"/>
              </a:rPr>
              <a:t> Is Fort Riley Regulation 190-1 posted outside the arms room or on the unit bulletin  board?</a:t>
            </a:r>
          </a:p>
          <a:p>
            <a:pPr>
              <a:buFontTx/>
              <a:buChar char="•"/>
            </a:pPr>
            <a:r>
              <a:rPr lang="en-US" sz="1400">
                <a:latin typeface="Arial" charset="0"/>
                <a:cs typeface="Arial" charset="0"/>
              </a:rPr>
              <a:t> Is the Lautenberg amendment posted outside the arms room?</a:t>
            </a:r>
          </a:p>
          <a:p>
            <a:pPr>
              <a:buFontTx/>
              <a:buChar char="•"/>
            </a:pPr>
            <a:r>
              <a:rPr lang="en-US" sz="1400">
                <a:latin typeface="Arial" charset="0"/>
                <a:cs typeface="Arial" charset="0"/>
              </a:rPr>
              <a:t> Are sensitive items stored in the arms room? Is there a memo signed by the commander authorizing sensitive items to be stored in the arms room?</a:t>
            </a:r>
          </a:p>
          <a:p>
            <a:pPr>
              <a:buFontTx/>
              <a:buChar char="•"/>
            </a:pPr>
            <a:r>
              <a:rPr lang="en-US" sz="1400">
                <a:latin typeface="Arial" charset="0"/>
                <a:cs typeface="Arial" charset="0"/>
              </a:rPr>
              <a:t> Does the unit have guard ammo on hand for in the event ICIDS fails?</a:t>
            </a:r>
          </a:p>
          <a:p>
            <a:pPr>
              <a:buFontTx/>
              <a:buChar char="•"/>
            </a:pPr>
            <a:r>
              <a:rPr lang="en-US" sz="1400">
                <a:latin typeface="Arial" charset="0"/>
                <a:cs typeface="Arial" charset="0"/>
              </a:rPr>
              <a:t> </a:t>
            </a:r>
          </a:p>
        </p:txBody>
      </p:sp>
      <p:sp>
        <p:nvSpPr>
          <p:cNvPr id="77828" name="Slide Number Placeholder 3"/>
          <p:cNvSpPr>
            <a:spLocks noGrp="1"/>
          </p:cNvSpPr>
          <p:nvPr>
            <p:ph type="sldNum" sz="quarter" idx="5"/>
          </p:nvPr>
        </p:nvSpPr>
        <p:spPr>
          <a:noFill/>
        </p:spPr>
        <p:txBody>
          <a:bodyPr/>
          <a:lstStyle/>
          <a:p>
            <a:fld id="{3813DC19-CABE-4C28-920A-0374F8F7EC2D}" type="slidenum">
              <a:rPr lang="en-US" smtClean="0"/>
              <a:pPr/>
              <a:t>209</a:t>
            </a:fld>
            <a:endParaRPr lang="en-US" smtClean="0"/>
          </a:p>
        </p:txBody>
      </p:sp>
    </p:spTree>
    <p:extLst>
      <p:ext uri="{BB962C8B-B14F-4D97-AF65-F5344CB8AC3E}">
        <p14:creationId xmlns:p14="http://schemas.microsoft.com/office/powerpoint/2010/main" val="3761962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CA382FBE-F3A0-4F1F-A658-243D43087D66}" type="slidenum">
              <a:rPr lang="en-US" smtClean="0"/>
              <a:pPr/>
              <a:t>24</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a:t>AR 190-11 Para 4-16</a:t>
            </a:r>
          </a:p>
          <a:p>
            <a:pPr eaLnBrk="1" hangingPunct="1"/>
            <a:endParaRPr lang="en-US"/>
          </a:p>
          <a:p>
            <a:pPr eaLnBrk="1" hangingPunct="1"/>
            <a:r>
              <a:rPr lang="en-US"/>
              <a:t>Must be posted at  eye level outside of arms room</a:t>
            </a:r>
          </a:p>
        </p:txBody>
      </p:sp>
    </p:spTree>
    <p:extLst>
      <p:ext uri="{BB962C8B-B14F-4D97-AF65-F5344CB8AC3E}">
        <p14:creationId xmlns:p14="http://schemas.microsoft.com/office/powerpoint/2010/main" val="369944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EABC2E32-70C5-49D4-8185-E9DCEB3C9FC9}" type="slidenum">
              <a:rPr lang="en-US" smtClean="0"/>
              <a:pPr/>
              <a:t>25</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309741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690F4B65-4517-4820-A7E5-1CE0E056243E}" type="slidenum">
              <a:rPr lang="en-US" smtClean="0"/>
              <a:pPr/>
              <a:t>26</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r>
              <a:rPr lang="en-US" sz="2000">
                <a:latin typeface="Times New Roman" pitchFamily="18" charset="0"/>
              </a:rPr>
              <a:t>WHEN AN ARMS ROOM IS LOCATED WITHIN ANOTHER SECURE ROOM, THE ENTRANCE TO THE SECURE ROOM WILL BE ILLUMINATED</a:t>
            </a:r>
            <a:r>
              <a:rPr lang="en-US" sz="2000" b="1">
                <a:latin typeface="Times New Roman" pitchFamily="18" charset="0"/>
              </a:rPr>
              <a:t>.</a:t>
            </a:r>
          </a:p>
          <a:p>
            <a:pPr eaLnBrk="1" hangingPunct="1"/>
            <a:endParaRPr lang="en-US" sz="2000" b="1">
              <a:latin typeface="Times New Roman" pitchFamily="18" charset="0"/>
            </a:endParaRPr>
          </a:p>
          <a:p>
            <a:pPr eaLnBrk="1" hangingPunct="1"/>
            <a:endParaRPr lang="en-US" sz="2000" b="1">
              <a:latin typeface="Times New Roman" pitchFamily="18" charset="0"/>
            </a:endParaRPr>
          </a:p>
          <a:p>
            <a:pPr eaLnBrk="1" hangingPunct="1"/>
            <a:r>
              <a:rPr lang="en-US">
                <a:latin typeface="Times New Roman" pitchFamily="18" charset="0"/>
              </a:rPr>
              <a:t>Iaw 190-11 5-4 a-(3) LIGHTING PROTECTION </a:t>
            </a:r>
          </a:p>
        </p:txBody>
      </p:sp>
    </p:spTree>
    <p:extLst>
      <p:ext uri="{BB962C8B-B14F-4D97-AF65-F5344CB8AC3E}">
        <p14:creationId xmlns:p14="http://schemas.microsoft.com/office/powerpoint/2010/main" val="1687953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27</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182901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E7F722C0-012F-453B-A613-FF613BB5D5BA}" type="slidenum">
              <a:rPr lang="en-US" smtClean="0"/>
              <a:pPr/>
              <a:t>28</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6583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FF6B762F-25A9-466F-8730-F49BCC802EF5}" type="slidenum">
              <a:rPr lang="en-US" smtClean="0"/>
              <a:pPr/>
              <a:t>31</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1708712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5A768F4F-A6AB-442E-A51B-6662E23B266C}" type="slidenum">
              <a:rPr lang="en-US" smtClean="0"/>
              <a:pPr/>
              <a:t>32</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p:spPr>
        <p:txBody>
          <a:bodyPr/>
          <a:lstStyle/>
          <a:p>
            <a:pPr eaLnBrk="1" hangingPunct="1"/>
            <a:r>
              <a:rPr lang="en-US"/>
              <a:t>Essential element of an arms storage facility</a:t>
            </a:r>
          </a:p>
          <a:p>
            <a:pPr eaLnBrk="1" hangingPunct="1"/>
            <a:endParaRPr lang="en-US"/>
          </a:p>
          <a:p>
            <a:pPr eaLnBrk="1" hangingPunct="1"/>
            <a:r>
              <a:rPr lang="en-US"/>
              <a:t>Alerts response force to possible intrusion of a restricted area so that they may respond</a:t>
            </a:r>
          </a:p>
          <a:p>
            <a:pPr eaLnBrk="1" hangingPunct="1"/>
            <a:endParaRPr lang="en-US"/>
          </a:p>
          <a:p>
            <a:pPr eaLnBrk="1" hangingPunct="1"/>
            <a:r>
              <a:rPr lang="en-US"/>
              <a:t>Detects, NOT PREVENT, penetration of a restricted area</a:t>
            </a:r>
          </a:p>
          <a:p>
            <a:pPr eaLnBrk="1" hangingPunct="1"/>
            <a:endParaRPr lang="en-US"/>
          </a:p>
          <a:p>
            <a:pPr eaLnBrk="1" hangingPunct="1"/>
            <a:r>
              <a:rPr lang="en-US"/>
              <a:t>Permits efficient use of guard personnel, because restricted areas do not have to be guarded 24 hours a day if protected by IDS </a:t>
            </a:r>
          </a:p>
          <a:p>
            <a:pPr eaLnBrk="1" hangingPunct="1"/>
            <a:endParaRPr lang="en-US"/>
          </a:p>
          <a:p>
            <a:pPr eaLnBrk="1" hangingPunct="1"/>
            <a:r>
              <a:rPr lang="en-US"/>
              <a:t>Armorers are responsible for activating and deactivating IDS upon entry and exiting of arms room.</a:t>
            </a:r>
          </a:p>
          <a:p>
            <a:pPr eaLnBrk="1" hangingPunct="1"/>
            <a:endParaRPr lang="en-US"/>
          </a:p>
          <a:p>
            <a:pPr eaLnBrk="1" hangingPunct="1"/>
            <a:r>
              <a:rPr lang="en-US"/>
              <a:t>Alert alarm monitoring station if alarm is activated for any reason other than an intrusion.</a:t>
            </a:r>
          </a:p>
          <a:p>
            <a:pPr eaLnBrk="1" hangingPunct="1"/>
            <a:endParaRPr lang="en-US"/>
          </a:p>
          <a:p>
            <a:pPr eaLnBrk="1" hangingPunct="1"/>
            <a:r>
              <a:rPr lang="en-US"/>
              <a:t>PIC and PIN issue procedures (8-11 Mon-Fri)</a:t>
            </a:r>
          </a:p>
        </p:txBody>
      </p:sp>
    </p:spTree>
    <p:extLst>
      <p:ext uri="{BB962C8B-B14F-4D97-AF65-F5344CB8AC3E}">
        <p14:creationId xmlns:p14="http://schemas.microsoft.com/office/powerpoint/2010/main" val="3700887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1A350797-C9C4-4B36-A9F9-87E5E2B6E8D3}" type="slidenum">
              <a:rPr lang="en-US" smtClean="0"/>
              <a:pPr/>
              <a:t>36</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503974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6979C61D-A0A2-4C02-8658-F6BCE3B6D02A}" type="slidenum">
              <a:rPr lang="en-US" smtClean="0"/>
              <a:pPr/>
              <a:t>37</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p:spPr>
        <p:txBody>
          <a:bodyPr/>
          <a:lstStyle/>
          <a:p>
            <a:pPr eaLnBrk="1" hangingPunct="1"/>
            <a:r>
              <a:rPr lang="en-US"/>
              <a:t>MORE ON KEY AND LOCK CONTROL PORTION OF BRIEF.</a:t>
            </a:r>
          </a:p>
          <a:p>
            <a:pPr eaLnBrk="1" hangingPunct="1"/>
            <a:r>
              <a:rPr lang="en-US"/>
              <a:t>What regulation (Reg and Paragraph number) covers this?</a:t>
            </a:r>
          </a:p>
          <a:p>
            <a:pPr eaLnBrk="1" hangingPunct="1"/>
            <a:endParaRPr lang="en-US"/>
          </a:p>
          <a:p>
            <a:pPr eaLnBrk="1" hangingPunct="1"/>
            <a:r>
              <a:rPr lang="en-US"/>
              <a:t>SHOW EXAMPLE OF HIGH SECURITY LOCK AND MENTION THAT IT COMES WITH 3 COUNT THEM 3 KEYS</a:t>
            </a:r>
          </a:p>
        </p:txBody>
      </p:sp>
    </p:spTree>
    <p:extLst>
      <p:ext uri="{BB962C8B-B14F-4D97-AF65-F5344CB8AC3E}">
        <p14:creationId xmlns:p14="http://schemas.microsoft.com/office/powerpoint/2010/main" val="1884479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defTabSz="931774">
              <a:defRPr/>
            </a:pPr>
            <a:fld id="{AF8C526B-F0AE-4CC6-89B5-071A3A97D777}"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080501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350E7BF9-EE0E-49C6-8395-2CC84CC4FB6E}" type="slidenum">
              <a:rPr lang="en-US" sz="1200"/>
              <a:pPr algn="r"/>
              <a:t>39</a:t>
            </a:fld>
            <a:endParaRPr lang="en-US" sz="1200"/>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09119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6319826F-6705-4BC0-9C8C-7AECF31D831C}" type="slidenum">
              <a:rPr lang="en-US" sz="1200"/>
              <a:pPr algn="r"/>
              <a:t>40</a:t>
            </a:fld>
            <a:endParaRPr lang="en-US" sz="1200"/>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2845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B7C51293-2859-4BFA-BE40-FBA4007D1C53}" type="slidenum">
              <a:rPr lang="en-US" sz="1200"/>
              <a:pPr algn="r"/>
              <a:t>41</a:t>
            </a:fld>
            <a:endParaRPr lang="en-US" sz="1200"/>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21582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E4C3B97D-DA5C-4E3C-94DE-2741C3B60A10}" type="slidenum">
              <a:rPr lang="en-US" sz="1200"/>
              <a:pPr algn="r"/>
              <a:t>42</a:t>
            </a:fld>
            <a:endParaRPr lang="en-US" sz="1200"/>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03568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DB97108E-9D30-42AD-BBE2-B7E19C2174B9}" type="slidenum">
              <a:rPr lang="en-US" sz="1200"/>
              <a:pPr algn="r"/>
              <a:t>43</a:t>
            </a:fld>
            <a:endParaRPr lang="en-US" sz="1200"/>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520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297F5A57-CF2F-4153-BE7C-1873FBB222C7}" type="slidenum">
              <a:rPr lang="en-US" sz="1200"/>
              <a:pPr algn="r"/>
              <a:t>44</a:t>
            </a:fld>
            <a:endParaRPr lang="en-US" sz="1200"/>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47319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46</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a:t>Security Construction Statement DA Form 4604-R</a:t>
            </a:r>
          </a:p>
          <a:p>
            <a:pPr eaLnBrk="1" hangingPunct="1"/>
            <a:r>
              <a:rPr lang="en-US"/>
              <a:t>	Posted on the wall of an arms room</a:t>
            </a:r>
          </a:p>
          <a:p>
            <a:pPr eaLnBrk="1" hangingPunct="1"/>
            <a:r>
              <a:rPr lang="en-US"/>
              <a:t>Signifies the Arms room is constructed with the guidelines listed in AR 190-11</a:t>
            </a:r>
          </a:p>
          <a:p>
            <a:pPr eaLnBrk="1" hangingPunct="1"/>
            <a:r>
              <a:rPr lang="en-US"/>
              <a:t>Valid for 5 years</a:t>
            </a:r>
          </a:p>
          <a:p>
            <a:pPr eaLnBrk="1" hangingPunct="1"/>
            <a:r>
              <a:rPr lang="en-US"/>
              <a:t>	Unit armorer’s responsibility to ensure it is current and valid</a:t>
            </a:r>
          </a:p>
          <a:p>
            <a:pPr eaLnBrk="1" hangingPunct="1"/>
            <a:endParaRPr lang="en-US"/>
          </a:p>
          <a:p>
            <a:pPr eaLnBrk="1" hangingPunct="1"/>
            <a:r>
              <a:rPr lang="en-US"/>
              <a:t>Reviewed during physical Security Inspections.</a:t>
            </a:r>
          </a:p>
        </p:txBody>
      </p:sp>
    </p:spTree>
    <p:extLst>
      <p:ext uri="{BB962C8B-B14F-4D97-AF65-F5344CB8AC3E}">
        <p14:creationId xmlns:p14="http://schemas.microsoft.com/office/powerpoint/2010/main" val="2133122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p>
            <a:fld id="{34485D14-EFED-4A74-888D-0FC94DD02AC7}" type="slidenum">
              <a:rPr lang="en-US" smtClean="0"/>
              <a:pPr/>
              <a:t>47</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p:spPr>
        <p:txBody>
          <a:bodyPr/>
          <a:lstStyle/>
          <a:p>
            <a:pPr eaLnBrk="1" hangingPunct="1"/>
            <a:r>
              <a:rPr lang="en-US"/>
              <a:t>Security Construction Statement DA Form 4604-R</a:t>
            </a:r>
          </a:p>
          <a:p>
            <a:pPr eaLnBrk="1" hangingPunct="1"/>
            <a:r>
              <a:rPr lang="en-US"/>
              <a:t>	Posted on the wall of an arms room</a:t>
            </a:r>
          </a:p>
          <a:p>
            <a:pPr eaLnBrk="1" hangingPunct="1"/>
            <a:r>
              <a:rPr lang="en-US"/>
              <a:t>Signifies the Arms room is constructed with the guidelines listed in AR 190-11</a:t>
            </a:r>
          </a:p>
          <a:p>
            <a:pPr eaLnBrk="1" hangingPunct="1"/>
            <a:r>
              <a:rPr lang="en-US"/>
              <a:t>Valid for 5 years</a:t>
            </a:r>
          </a:p>
          <a:p>
            <a:pPr eaLnBrk="1" hangingPunct="1"/>
            <a:r>
              <a:rPr lang="en-US"/>
              <a:t>	Unit armorer’s responsibility to ensure it is current and valid</a:t>
            </a:r>
          </a:p>
          <a:p>
            <a:pPr eaLnBrk="1" hangingPunct="1"/>
            <a:endParaRPr lang="en-US"/>
          </a:p>
          <a:p>
            <a:pPr eaLnBrk="1" hangingPunct="1"/>
            <a:r>
              <a:rPr lang="en-US"/>
              <a:t>Reviewed during physical Security Inspections.</a:t>
            </a:r>
          </a:p>
        </p:txBody>
      </p:sp>
    </p:spTree>
    <p:extLst>
      <p:ext uri="{BB962C8B-B14F-4D97-AF65-F5344CB8AC3E}">
        <p14:creationId xmlns:p14="http://schemas.microsoft.com/office/powerpoint/2010/main" val="1811071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fld id="{81938657-0DCA-4237-B53F-2262E5BA48B1}" type="slidenum">
              <a:rPr lang="en-US" smtClean="0"/>
              <a:pPr/>
              <a:t>49</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r>
              <a:rPr lang="en-US"/>
              <a:t>Commanders oriented screening per </a:t>
            </a:r>
            <a:r>
              <a:rPr lang="en-US" b="1"/>
              <a:t>AR 190-11 para 2-11</a:t>
            </a:r>
            <a:r>
              <a:rPr lang="en-US"/>
              <a:t> consists of:</a:t>
            </a:r>
          </a:p>
          <a:p>
            <a:pPr eaLnBrk="1" hangingPunct="1"/>
            <a:endParaRPr lang="en-US"/>
          </a:p>
          <a:p>
            <a:pPr eaLnBrk="1" hangingPunct="1"/>
            <a:r>
              <a:rPr lang="en-US"/>
              <a:t>Commanders interview</a:t>
            </a:r>
          </a:p>
          <a:p>
            <a:pPr eaLnBrk="1" hangingPunct="1"/>
            <a:r>
              <a:rPr lang="en-US"/>
              <a:t>Personnel records screening (201)</a:t>
            </a:r>
          </a:p>
          <a:p>
            <a:pPr eaLnBrk="1" hangingPunct="1"/>
            <a:r>
              <a:rPr lang="en-US"/>
              <a:t>Medical Records Screening</a:t>
            </a:r>
          </a:p>
          <a:p>
            <a:pPr eaLnBrk="1" hangingPunct="1"/>
            <a:r>
              <a:rPr lang="en-US"/>
              <a:t>PMO (Local Files Check)</a:t>
            </a:r>
          </a:p>
          <a:p>
            <a:pPr eaLnBrk="1" hangingPunct="1"/>
            <a:r>
              <a:rPr lang="en-US"/>
              <a:t>Civilian Law Enforcement</a:t>
            </a:r>
          </a:p>
          <a:p>
            <a:pPr eaLnBrk="1" hangingPunct="1"/>
            <a:r>
              <a:rPr lang="en-US"/>
              <a:t>Commanders evaluation </a:t>
            </a:r>
          </a:p>
          <a:p>
            <a:pPr eaLnBrk="1" hangingPunct="1"/>
            <a:endParaRPr lang="en-US"/>
          </a:p>
        </p:txBody>
      </p:sp>
    </p:spTree>
    <p:extLst>
      <p:ext uri="{BB962C8B-B14F-4D97-AF65-F5344CB8AC3E}">
        <p14:creationId xmlns:p14="http://schemas.microsoft.com/office/powerpoint/2010/main" val="3357852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9ECC808F-ADD1-4DCD-84B6-5CA6A432B8B9}" type="slidenum">
              <a:rPr lang="en-US" smtClean="0"/>
              <a:pPr/>
              <a:t>54</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416854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fld id="{6A034951-D9E1-40EF-A5CA-D2DE49945D4F}" type="slidenum">
              <a:rPr lang="en-US" smtClean="0"/>
              <a:pPr/>
              <a:t>10</a:t>
            </a:fld>
            <a:endParaRPr lang="en-US" smtClean="0"/>
          </a:p>
        </p:txBody>
      </p:sp>
    </p:spTree>
    <p:extLst>
      <p:ext uri="{BB962C8B-B14F-4D97-AF65-F5344CB8AC3E}">
        <p14:creationId xmlns:p14="http://schemas.microsoft.com/office/powerpoint/2010/main" val="1837801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7399B6AC-CB40-4495-B47F-F49FC8E2F037}" type="slidenum">
              <a:rPr lang="en-US" smtClean="0"/>
              <a:pPr/>
              <a:t>55</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334344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A7D94039-8C06-479B-A6CD-1C2C3DBEF61A}" type="slidenum">
              <a:rPr lang="en-US" smtClean="0"/>
              <a:pPr/>
              <a:t>56</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r>
              <a:rPr lang="en-US"/>
              <a:t>The unit armorer is responsible for enforcing access control by:</a:t>
            </a:r>
          </a:p>
          <a:p>
            <a:pPr eaLnBrk="1" hangingPunct="1"/>
            <a:endParaRPr lang="en-US"/>
          </a:p>
          <a:p>
            <a:pPr eaLnBrk="1" hangingPunct="1"/>
            <a:r>
              <a:rPr lang="en-US"/>
              <a:t>Verifying authorization of personnel prior to entry. (Access Rosters)</a:t>
            </a:r>
          </a:p>
          <a:p>
            <a:pPr eaLnBrk="1" hangingPunct="1"/>
            <a:endParaRPr lang="en-US"/>
          </a:p>
          <a:p>
            <a:pPr eaLnBrk="1" hangingPunct="1"/>
            <a:r>
              <a:rPr lang="en-US"/>
              <a:t>Providing supervision of personnel while they are in the arms room.</a:t>
            </a:r>
          </a:p>
        </p:txBody>
      </p:sp>
    </p:spTree>
    <p:extLst>
      <p:ext uri="{BB962C8B-B14F-4D97-AF65-F5344CB8AC3E}">
        <p14:creationId xmlns:p14="http://schemas.microsoft.com/office/powerpoint/2010/main" val="3659173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01109EE3-44C4-4F9B-BBFB-DC828A1F515F}" type="slidenum">
              <a:rPr lang="en-US" smtClean="0"/>
              <a:pPr/>
              <a:t>58</a:t>
            </a:fld>
            <a:endParaRPr lang="en-US"/>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r>
              <a:rPr lang="en-US"/>
              <a:t>Normally the inventory will be conducted by someone appointed by the commander and not the commander himself, although he is authorized to conduct the inventory.</a:t>
            </a:r>
          </a:p>
          <a:p>
            <a:pPr eaLnBrk="1" hangingPunct="1"/>
            <a:endParaRPr lang="en-US"/>
          </a:p>
          <a:p>
            <a:pPr eaLnBrk="1" hangingPunct="1"/>
            <a:endParaRPr lang="en-US"/>
          </a:p>
          <a:p>
            <a:pPr eaLnBrk="1" hangingPunct="1"/>
            <a:r>
              <a:rPr lang="en-US"/>
              <a:t>Inventories conducted by IAW DA PAM 710-2-1 par 9-10 b</a:t>
            </a:r>
          </a:p>
        </p:txBody>
      </p:sp>
    </p:spTree>
    <p:extLst>
      <p:ext uri="{BB962C8B-B14F-4D97-AF65-F5344CB8AC3E}">
        <p14:creationId xmlns:p14="http://schemas.microsoft.com/office/powerpoint/2010/main" val="28878117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11F7D656-BC47-4D66-A29E-E1DA4E031E33}" type="slidenum">
              <a:rPr lang="en-US" smtClean="0"/>
              <a:pPr/>
              <a:t>59</a:t>
            </a:fld>
            <a:endParaRPr lang="en-US"/>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r>
              <a:rPr lang="en-US"/>
              <a:t>Example of the memorandum can be found in the armorer’s quick reference guide (Figure 1-3)</a:t>
            </a:r>
          </a:p>
          <a:p>
            <a:pPr eaLnBrk="1" hangingPunct="1"/>
            <a:endParaRPr lang="en-US"/>
          </a:p>
          <a:p>
            <a:pPr eaLnBrk="1" hangingPunct="1"/>
            <a:r>
              <a:rPr lang="en-US"/>
              <a:t>Inventories kept on hand IAW AR 190-11 para 6-2 b(2)(b)1</a:t>
            </a:r>
          </a:p>
        </p:txBody>
      </p:sp>
    </p:spTree>
    <p:extLst>
      <p:ext uri="{BB962C8B-B14F-4D97-AF65-F5344CB8AC3E}">
        <p14:creationId xmlns:p14="http://schemas.microsoft.com/office/powerpoint/2010/main" val="4070706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EBF01EE-3F32-4D9C-AF75-4D343E0A19F8}" type="slidenum">
              <a:rPr lang="en-US" smtClean="0"/>
              <a:pPr/>
              <a:t>60</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a:t>Example of the memorandum can be found in the armorer’s quick reference guide (Figure 1-3)</a:t>
            </a:r>
          </a:p>
          <a:p>
            <a:pPr eaLnBrk="1" hangingPunct="1"/>
            <a:endParaRPr lang="en-US"/>
          </a:p>
          <a:p>
            <a:pPr eaLnBrk="1" hangingPunct="1"/>
            <a:r>
              <a:rPr lang="en-US"/>
              <a:t>Inventories kept on hand IAW AR 190-11 para 6-2 b(2)(b)1</a:t>
            </a:r>
          </a:p>
        </p:txBody>
      </p:sp>
    </p:spTree>
    <p:extLst>
      <p:ext uri="{BB962C8B-B14F-4D97-AF65-F5344CB8AC3E}">
        <p14:creationId xmlns:p14="http://schemas.microsoft.com/office/powerpoint/2010/main" val="3336101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2EBF01EE-3F32-4D9C-AF75-4D343E0A19F8}" type="slidenum">
              <a:rPr lang="en-US" smtClean="0"/>
              <a:pPr/>
              <a:t>61</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a:t>Example of the memorandum can be found in the armorer’s quick reference guide (Figure 1-3)</a:t>
            </a:r>
          </a:p>
          <a:p>
            <a:pPr eaLnBrk="1" hangingPunct="1"/>
            <a:endParaRPr lang="en-US"/>
          </a:p>
          <a:p>
            <a:pPr eaLnBrk="1" hangingPunct="1"/>
            <a:r>
              <a:rPr lang="en-US"/>
              <a:t>Inventories kept on hand IAW AR 190-11 para 6-2 b(2)(b)1</a:t>
            </a:r>
          </a:p>
        </p:txBody>
      </p:sp>
    </p:spTree>
    <p:extLst>
      <p:ext uri="{BB962C8B-B14F-4D97-AF65-F5344CB8AC3E}">
        <p14:creationId xmlns:p14="http://schemas.microsoft.com/office/powerpoint/2010/main" val="224553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84ECBE05-166F-4859-9352-DE26308B2EF9}" type="slidenum">
              <a:rPr lang="en-US" smtClean="0"/>
              <a:pPr/>
              <a:t>62</a:t>
            </a:fld>
            <a:endParaRPr lang="en-US"/>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598578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4B4BCEC-ACEE-41E9-B916-CABF470FD78F}" type="slidenum">
              <a:rPr lang="en-US" smtClean="0"/>
              <a:pPr/>
              <a:t>63</a:t>
            </a:fld>
            <a:endParaRPr lang="en-US"/>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2049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64</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103378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65</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969444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3"/>
          <p:cNvSpPr>
            <a:spLocks noGrp="1"/>
          </p:cNvSpPr>
          <p:nvPr>
            <p:ph type="sldNum" sz="quarter" idx="5"/>
          </p:nvPr>
        </p:nvSpPr>
        <p:spPr>
          <a:noFill/>
        </p:spPr>
        <p:txBody>
          <a:bodyPr/>
          <a:lstStyle/>
          <a:p>
            <a:fld id="{55C93B26-B279-4B0C-8035-EFB521965D8D}" type="slidenum">
              <a:rPr lang="en-US" smtClean="0"/>
              <a:pPr/>
              <a:t>11</a:t>
            </a:fld>
            <a:endParaRPr lang="en-US" smtClean="0"/>
          </a:p>
        </p:txBody>
      </p:sp>
    </p:spTree>
    <p:extLst>
      <p:ext uri="{BB962C8B-B14F-4D97-AF65-F5344CB8AC3E}">
        <p14:creationId xmlns:p14="http://schemas.microsoft.com/office/powerpoint/2010/main" val="3910521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66</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317445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67</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96059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68</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0095323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69</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1877483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70</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874411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71</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1472526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72</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35615881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p:spPr>
        <p:txBody>
          <a:bodyPr/>
          <a:lstStyle/>
          <a:p>
            <a:fld id="{91F32967-C477-457F-B12A-C252C4993A72}" type="slidenum">
              <a:rPr lang="en-US" smtClean="0"/>
              <a:pPr/>
              <a:t>73</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p:spPr>
        <p:txBody>
          <a:bodyPr/>
          <a:lstStyle/>
          <a:p>
            <a:pPr eaLnBrk="1" hangingPunct="1"/>
            <a:r>
              <a:rPr lang="en-US"/>
              <a:t>Change of Custody inventories IAW DA Pam 710-2-1 para 9-10 a. </a:t>
            </a:r>
          </a:p>
        </p:txBody>
      </p:sp>
    </p:spTree>
    <p:extLst>
      <p:ext uri="{BB962C8B-B14F-4D97-AF65-F5344CB8AC3E}">
        <p14:creationId xmlns:p14="http://schemas.microsoft.com/office/powerpoint/2010/main" val="2100825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4059181" y="8977133"/>
            <a:ext cx="3105348" cy="472567"/>
          </a:xfrm>
          <a:prstGeom prst="rect">
            <a:avLst/>
          </a:prstGeom>
          <a:noFill/>
          <a:ln w="9525">
            <a:noFill/>
            <a:miter lim="800000"/>
            <a:headEnd/>
            <a:tailEnd/>
          </a:ln>
        </p:spPr>
        <p:txBody>
          <a:bodyPr lIns="94947" tIns="47474" rIns="94947" bIns="47474" anchor="b"/>
          <a:lstStyle/>
          <a:p>
            <a:pPr algn="r"/>
            <a:fld id="{D866D69A-F065-4202-BB6F-EF43855DCDE2}" type="slidenum">
              <a:rPr lang="en-US" sz="1200"/>
              <a:pPr algn="r"/>
              <a:t>84</a:t>
            </a:fld>
            <a:endParaRPr lang="en-US" sz="120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49913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027" indent="-178027">
              <a:buFont typeface="Arial" panose="020B0604020202020204" pitchFamily="34" charset="0"/>
              <a:buChar char="•"/>
            </a:pPr>
            <a:r>
              <a:rPr lang="en-US" dirty="0"/>
              <a:t>Example of 5513 when custody of keys is transferred between authorized personnel. Alt Armorer signs for keys when taking the vault.</a:t>
            </a:r>
          </a:p>
          <a:p>
            <a:pPr marL="178027" indent="-178027">
              <a:buFont typeface="Arial" panose="020B0604020202020204" pitchFamily="34" charset="0"/>
              <a:buChar char="•"/>
            </a:pPr>
            <a:r>
              <a:rPr lang="en-US" dirty="0"/>
              <a:t>When identified that keys are sign by other Armorer…must take possession back by signing for them.</a:t>
            </a:r>
          </a:p>
          <a:p>
            <a:pPr marL="178027" indent="-178027">
              <a:buFont typeface="Arial" panose="020B0604020202020204" pitchFamily="34" charset="0"/>
              <a:buChar char="•"/>
            </a:pPr>
            <a:r>
              <a:rPr lang="en-US" dirty="0"/>
              <a:t>Pre-sign in the event their not present for next time. </a:t>
            </a:r>
          </a:p>
        </p:txBody>
      </p:sp>
      <p:sp>
        <p:nvSpPr>
          <p:cNvPr id="4" name="Footer Placeholder 3"/>
          <p:cNvSpPr>
            <a:spLocks noGrp="1"/>
          </p:cNvSpPr>
          <p:nvPr>
            <p:ph type="ft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A6EB9C30-E947-4182-BC8B-DE28CB6C762A}" type="slidenum">
              <a:rPr lang="en-US" smtClean="0"/>
              <a:pPr>
                <a:defRPr/>
              </a:pPr>
              <a:t>87</a:t>
            </a:fld>
            <a:endParaRPr lang="en-US" dirty="0"/>
          </a:p>
        </p:txBody>
      </p:sp>
    </p:spTree>
    <p:extLst>
      <p:ext uri="{BB962C8B-B14F-4D97-AF65-F5344CB8AC3E}">
        <p14:creationId xmlns:p14="http://schemas.microsoft.com/office/powerpoint/2010/main" val="3295924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fld id="{6A034951-D9E1-40EF-A5CA-D2DE49945D4F}" type="slidenum">
              <a:rPr lang="en-US" smtClean="0"/>
              <a:pPr/>
              <a:t>12</a:t>
            </a:fld>
            <a:endParaRPr lang="en-US" smtClean="0"/>
          </a:p>
        </p:txBody>
      </p:sp>
    </p:spTree>
    <p:extLst>
      <p:ext uri="{BB962C8B-B14F-4D97-AF65-F5344CB8AC3E}">
        <p14:creationId xmlns:p14="http://schemas.microsoft.com/office/powerpoint/2010/main" val="130326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DE0A0D45-ECF0-4CB2-B512-77D72A456CFF}" type="slidenum">
              <a:rPr lang="en-US" smtClean="0"/>
              <a:pPr/>
              <a:t>105</a:t>
            </a:fld>
            <a:endParaRPr lang="en-US"/>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2844127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652E556D-1668-472D-9E33-3969F23F0F38}" type="slidenum">
              <a:rPr lang="en-US" smtClean="0"/>
              <a:pPr/>
              <a:t>108</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96894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9B63DA8-0674-47AB-878B-35A26C944718}" type="slidenum">
              <a:rPr lang="en-US" smtClean="0"/>
              <a:pPr/>
              <a:t>109</a:t>
            </a:fld>
            <a:endParaRPr lang="en-US"/>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903562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5AE4D082-2678-418B-AB47-F04BFFA121BF}" type="slidenum">
              <a:rPr lang="en-US" smtClean="0"/>
              <a:pPr/>
              <a:t>110</a:t>
            </a:fld>
            <a:endParaRPr lang="en-US"/>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1467093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fld id="{8E49FC74-137D-4D38-B0D6-F5A8752B3DA4}" type="slidenum">
              <a:rPr lang="en-US" smtClean="0"/>
              <a:pPr/>
              <a:t>111</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112426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p>
            <a:fld id="{9FA743E9-48E8-48C2-B5F5-ABBEEEF051E5}" type="slidenum">
              <a:rPr lang="en-US" smtClean="0"/>
              <a:pPr/>
              <a:t>112</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12773266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759A462F-305C-4E16-AD93-D3EEB2F396A8}" type="slidenum">
              <a:rPr lang="en-US" smtClean="0"/>
              <a:pPr/>
              <a:t>114</a:t>
            </a:fld>
            <a:endParaRPr 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148451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FEE6E-22BD-435F-AC3A-507E64B2C950}" type="slidenum">
              <a:rPr lang="en-US"/>
              <a:pPr/>
              <a:t>115</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407352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D59AF179-7D1E-4645-B358-86F97680EF63}" type="slidenum">
              <a:rPr lang="en-US" smtClean="0"/>
              <a:pPr/>
              <a:t>117</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36145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118</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1966595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A679AA3E-BE4B-4551-946B-3BBB0FA5DED0}" type="slidenum">
              <a:rPr lang="en-US" smtClean="0"/>
              <a:pPr/>
              <a:t>13</a:t>
            </a:fld>
            <a:endParaRPr lang="en-US" dirty="0"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r>
              <a:rPr lang="en-US" dirty="0" smtClean="0"/>
              <a:t>COMMANDERS DO NOT HAVE TO DEVELOP AN SOP, BUT GUIDANCE WILL BE REVIEWED ANNUALLY.</a:t>
            </a:r>
          </a:p>
          <a:p>
            <a:pPr eaLnBrk="1" hangingPunct="1"/>
            <a:r>
              <a:rPr lang="en-US" dirty="0" smtClean="0"/>
              <a:t>Fort Riley </a:t>
            </a:r>
            <a:r>
              <a:rPr lang="en-US" dirty="0" err="1" smtClean="0"/>
              <a:t>Reg</a:t>
            </a:r>
            <a:r>
              <a:rPr lang="en-US" dirty="0" smtClean="0"/>
              <a:t> 190-1 States that POW procedures will be in the form of an SOP.</a:t>
            </a:r>
          </a:p>
        </p:txBody>
      </p:sp>
    </p:spTree>
    <p:extLst>
      <p:ext uri="{BB962C8B-B14F-4D97-AF65-F5344CB8AC3E}">
        <p14:creationId xmlns:p14="http://schemas.microsoft.com/office/powerpoint/2010/main" val="39339587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B1C31F16-F2AE-40AA-A72C-B26F60720991}" type="slidenum">
              <a:rPr lang="en-US" smtClean="0"/>
              <a:pPr/>
              <a:t>119</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22628285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F7716F1F-4EB3-455C-8BA2-09D13C06C6A9}" type="slidenum">
              <a:rPr lang="en-US" smtClean="0"/>
              <a:pPr/>
              <a:t>120</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lvl="1" eaLnBrk="1" hangingPunct="1">
              <a:lnSpc>
                <a:spcPct val="80000"/>
              </a:lnSpc>
            </a:pPr>
            <a:endParaRPr lang="en-US" sz="900" b="1" i="1"/>
          </a:p>
          <a:p>
            <a:pPr lvl="1" eaLnBrk="1" hangingPunct="1">
              <a:lnSpc>
                <a:spcPct val="80000"/>
              </a:lnSpc>
            </a:pPr>
            <a:r>
              <a:rPr lang="en-US" sz="900" b="1"/>
              <a:t>HEAVY DUTY HARDENED STEEL, WELDED, STRAIGHT LINKS STEEL, GALVANIZED OF AT LEAST 5/16-INCH THICKNESS.</a:t>
            </a:r>
            <a:r>
              <a:rPr lang="en-US" sz="700"/>
              <a:t> </a:t>
            </a:r>
          </a:p>
          <a:p>
            <a:pPr eaLnBrk="1" hangingPunct="1"/>
            <a:endParaRPr lang="en-US"/>
          </a:p>
        </p:txBody>
      </p:sp>
    </p:spTree>
    <p:extLst>
      <p:ext uri="{BB962C8B-B14F-4D97-AF65-F5344CB8AC3E}">
        <p14:creationId xmlns:p14="http://schemas.microsoft.com/office/powerpoint/2010/main" val="2666328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961CC00-D271-4C75-B3E6-255D96CBC869}" type="slidenum">
              <a:rPr lang="en-US" smtClean="0"/>
              <a:pPr/>
              <a:t>121</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57060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122</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9552909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123</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638020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124</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41933994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p:spPr>
        <p:txBody>
          <a:bodyPr/>
          <a:lstStyle/>
          <a:p>
            <a:fld id="{B540982B-FDA5-4EE2-A727-08522F5AE5F1}" type="slidenum">
              <a:rPr lang="en-US" smtClean="0"/>
              <a:pPr/>
              <a:t>125</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9393018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126</a:t>
            </a:fld>
            <a:endParaRPr lang="en-US"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11547204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B18EB24E-CC30-4A01-9C9A-C42064F29383}" type="slidenum">
              <a:rPr lang="en-US" smtClean="0"/>
              <a:pPr/>
              <a:t>128</a:t>
            </a:fld>
            <a:endParaRPr lang="en-US" smtClean="0"/>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r>
              <a:rPr lang="en-US" smtClean="0"/>
              <a:t>Iaw AR 190-11 4-2C2 </a:t>
            </a:r>
          </a:p>
        </p:txBody>
      </p:sp>
    </p:spTree>
    <p:extLst>
      <p:ext uri="{BB962C8B-B14F-4D97-AF65-F5344CB8AC3E}">
        <p14:creationId xmlns:p14="http://schemas.microsoft.com/office/powerpoint/2010/main" val="906652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p:spPr>
        <p:txBody>
          <a:bodyPr/>
          <a:lstStyle/>
          <a:p>
            <a:fld id="{F290FC90-1CA9-4330-B300-E605D8ABB6CA}" type="slidenum">
              <a:rPr lang="en-US" smtClean="0"/>
              <a:pPr/>
              <a:t>129</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23191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C08DF43D-E86C-486E-A07C-745E918F4BBB}" type="slidenum">
              <a:rPr lang="en-US" smtClean="0"/>
              <a:pPr/>
              <a:t>14</a:t>
            </a:fld>
            <a:endParaRPr lang="en-US"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r>
              <a:rPr lang="en-US" smtClean="0"/>
              <a:t>COMMANDERS DO NOT HAVE TO DEVELOP AN SOP, BUT GUIDANCE WILL BE REVIEWED ANNUALLY.</a:t>
            </a:r>
          </a:p>
          <a:p>
            <a:pPr eaLnBrk="1" hangingPunct="1"/>
            <a:r>
              <a:rPr lang="en-US" smtClean="0"/>
              <a:t>Fort Riley Reg 190-1 States that POW procedures will be in the form of an SOP.</a:t>
            </a:r>
          </a:p>
        </p:txBody>
      </p:sp>
    </p:spTree>
    <p:extLst>
      <p:ext uri="{BB962C8B-B14F-4D97-AF65-F5344CB8AC3E}">
        <p14:creationId xmlns:p14="http://schemas.microsoft.com/office/powerpoint/2010/main" val="41252882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p:spPr>
        <p:txBody>
          <a:bodyPr/>
          <a:lstStyle/>
          <a:p>
            <a:fld id="{725A4E13-14FD-479F-A4E7-9FAF90319698}" type="slidenum">
              <a:rPr lang="en-US" smtClean="0"/>
              <a:pPr/>
              <a:t>131</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p:spPr>
        <p:txBody>
          <a:bodyPr/>
          <a:lstStyle/>
          <a:p>
            <a:pPr eaLnBrk="1" hangingPunct="1"/>
            <a:r>
              <a:rPr lang="en-US"/>
              <a:t>Iaw AR 190-11 4-2C2 </a:t>
            </a:r>
          </a:p>
        </p:txBody>
      </p:sp>
    </p:spTree>
    <p:extLst>
      <p:ext uri="{BB962C8B-B14F-4D97-AF65-F5344CB8AC3E}">
        <p14:creationId xmlns:p14="http://schemas.microsoft.com/office/powerpoint/2010/main" val="30071379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133</a:t>
            </a:fld>
            <a:endParaRPr lang="en-US"/>
          </a:p>
        </p:txBody>
      </p:sp>
    </p:spTree>
    <p:extLst>
      <p:ext uri="{BB962C8B-B14F-4D97-AF65-F5344CB8AC3E}">
        <p14:creationId xmlns:p14="http://schemas.microsoft.com/office/powerpoint/2010/main" val="34618472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2376585F-129B-4894-B333-BA788D4AC0B4}" type="slidenum">
              <a:rPr lang="en-US" sz="1200"/>
              <a:pPr algn="r"/>
              <a:t>134</a:t>
            </a:fld>
            <a:endParaRPr lang="en-US" sz="1200"/>
          </a:p>
        </p:txBody>
      </p:sp>
      <p:sp>
        <p:nvSpPr>
          <p:cNvPr id="333827" name="Rectangle 2"/>
          <p:cNvSpPr>
            <a:spLocks noGrp="1" noRot="1" noChangeAspect="1" noChangeArrowheads="1" noTextEdit="1"/>
          </p:cNvSpPr>
          <p:nvPr>
            <p:ph type="sldImg"/>
          </p:nvPr>
        </p:nvSpPr>
        <p:spPr>
          <a:ln/>
        </p:spPr>
      </p:sp>
      <p:sp>
        <p:nvSpPr>
          <p:cNvPr id="333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588841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2C441F1F-F05C-494C-8B36-0E506B1C9A5F}" type="slidenum">
              <a:rPr lang="en-US" sz="1200"/>
              <a:pPr algn="r"/>
              <a:t>135</a:t>
            </a:fld>
            <a:endParaRPr lang="en-US" sz="120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277368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136</a:t>
            </a:fld>
            <a:endParaRPr lang="en-US"/>
          </a:p>
        </p:txBody>
      </p:sp>
    </p:spTree>
    <p:extLst>
      <p:ext uri="{BB962C8B-B14F-4D97-AF65-F5344CB8AC3E}">
        <p14:creationId xmlns:p14="http://schemas.microsoft.com/office/powerpoint/2010/main" val="42674806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F8C526B-F0AE-4CC6-89B5-071A3A97D777}" type="slidenum">
              <a:rPr lang="en-US" smtClean="0"/>
              <a:pPr>
                <a:defRPr/>
              </a:pPr>
              <a:t>137</a:t>
            </a:fld>
            <a:endParaRPr lang="en-US"/>
          </a:p>
        </p:txBody>
      </p:sp>
    </p:spTree>
    <p:extLst>
      <p:ext uri="{BB962C8B-B14F-4D97-AF65-F5344CB8AC3E}">
        <p14:creationId xmlns:p14="http://schemas.microsoft.com/office/powerpoint/2010/main" val="18484941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138</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smtClean="0"/>
              <a:t>Operational load : 100 rounds IAW FR PAM 710-16 para 9-2 a, b</a:t>
            </a:r>
          </a:p>
          <a:p>
            <a:pPr eaLnBrk="1" hangingPunct="1"/>
            <a:r>
              <a:rPr lang="en-US" smtClean="0"/>
              <a:t>Training Ammo </a:t>
            </a:r>
            <a:r>
              <a:rPr lang="en-US" b="1" smtClean="0"/>
              <a:t>IS not authorized for storage in arms room</a:t>
            </a:r>
            <a:r>
              <a:rPr lang="en-US" smtClean="0"/>
              <a:t> (FR Pam 710-16)</a:t>
            </a:r>
          </a:p>
          <a:p>
            <a:pPr eaLnBrk="1" hangingPunct="1"/>
            <a:endParaRPr lang="en-US" smtClean="0"/>
          </a:p>
          <a:p>
            <a:pPr eaLnBrk="1" hangingPunct="1"/>
            <a:endParaRPr lang="en-US" smtClean="0"/>
          </a:p>
          <a:p>
            <a:pPr eaLnBrk="1" hangingPunct="1"/>
            <a:r>
              <a:rPr lang="en-US" smtClean="0"/>
              <a:t>Blank ammunition is excluded from this requirement IAW Ar 190-11 para 1-1c (2)  (c)   </a:t>
            </a:r>
          </a:p>
          <a:p>
            <a:pPr eaLnBrk="1" hangingPunct="1"/>
            <a:endParaRPr lang="en-US" smtClean="0"/>
          </a:p>
          <a:p>
            <a:pPr eaLnBrk="1" hangingPunct="1"/>
            <a:r>
              <a:rPr lang="en-US" smtClean="0"/>
              <a:t>NOTE: Blank ammo will be on a memo for high value items.  </a:t>
            </a:r>
          </a:p>
        </p:txBody>
      </p:sp>
    </p:spTree>
    <p:extLst>
      <p:ext uri="{BB962C8B-B14F-4D97-AF65-F5344CB8AC3E}">
        <p14:creationId xmlns:p14="http://schemas.microsoft.com/office/powerpoint/2010/main" val="29988831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140</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smtClean="0"/>
              <a:t>Operational load : 100 rounds IAW FR PAM 710-16 para 9-2 a, b</a:t>
            </a:r>
          </a:p>
          <a:p>
            <a:pPr eaLnBrk="1" hangingPunct="1"/>
            <a:r>
              <a:rPr lang="en-US" smtClean="0"/>
              <a:t>Training Ammo </a:t>
            </a:r>
            <a:r>
              <a:rPr lang="en-US" b="1" smtClean="0"/>
              <a:t>IS not authorized for storage in arms room</a:t>
            </a:r>
            <a:r>
              <a:rPr lang="en-US" smtClean="0"/>
              <a:t> (FR Pam 710-16)</a:t>
            </a:r>
          </a:p>
          <a:p>
            <a:pPr eaLnBrk="1" hangingPunct="1"/>
            <a:endParaRPr lang="en-US" smtClean="0"/>
          </a:p>
          <a:p>
            <a:pPr eaLnBrk="1" hangingPunct="1"/>
            <a:endParaRPr lang="en-US" smtClean="0"/>
          </a:p>
          <a:p>
            <a:pPr eaLnBrk="1" hangingPunct="1"/>
            <a:r>
              <a:rPr lang="en-US" smtClean="0"/>
              <a:t>Blank ammunition is excluded from this requirement IAW Ar 190-11 para 1-1c (2)  (c)   </a:t>
            </a:r>
          </a:p>
          <a:p>
            <a:pPr eaLnBrk="1" hangingPunct="1"/>
            <a:endParaRPr lang="en-US" smtClean="0"/>
          </a:p>
          <a:p>
            <a:pPr eaLnBrk="1" hangingPunct="1"/>
            <a:r>
              <a:rPr lang="en-US" smtClean="0"/>
              <a:t>NOTE: Blank ammo will be on a memo for high value items.  </a:t>
            </a:r>
          </a:p>
        </p:txBody>
      </p:sp>
    </p:spTree>
    <p:extLst>
      <p:ext uri="{BB962C8B-B14F-4D97-AF65-F5344CB8AC3E}">
        <p14:creationId xmlns:p14="http://schemas.microsoft.com/office/powerpoint/2010/main" val="36967495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142</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smtClean="0"/>
              <a:t>Operational load : 100 rounds IAW FR PAM 710-16 para 9-2 a, b</a:t>
            </a:r>
          </a:p>
          <a:p>
            <a:pPr eaLnBrk="1" hangingPunct="1"/>
            <a:r>
              <a:rPr lang="en-US" smtClean="0"/>
              <a:t>Training Ammo </a:t>
            </a:r>
            <a:r>
              <a:rPr lang="en-US" b="1" smtClean="0"/>
              <a:t>IS not authorized for storage in arms room</a:t>
            </a:r>
            <a:r>
              <a:rPr lang="en-US" smtClean="0"/>
              <a:t> (FR Pam 710-16)</a:t>
            </a:r>
          </a:p>
          <a:p>
            <a:pPr eaLnBrk="1" hangingPunct="1"/>
            <a:endParaRPr lang="en-US" smtClean="0"/>
          </a:p>
          <a:p>
            <a:pPr eaLnBrk="1" hangingPunct="1"/>
            <a:endParaRPr lang="en-US" smtClean="0"/>
          </a:p>
          <a:p>
            <a:pPr eaLnBrk="1" hangingPunct="1"/>
            <a:r>
              <a:rPr lang="en-US" smtClean="0"/>
              <a:t>Blank ammunition is excluded from this requirement IAW Ar 190-11 para 1-1c (2)  (c)   </a:t>
            </a:r>
          </a:p>
          <a:p>
            <a:pPr eaLnBrk="1" hangingPunct="1"/>
            <a:endParaRPr lang="en-US" smtClean="0"/>
          </a:p>
          <a:p>
            <a:pPr eaLnBrk="1" hangingPunct="1"/>
            <a:r>
              <a:rPr lang="en-US" smtClean="0"/>
              <a:t>NOTE: Blank ammo will be on a memo for high value items.  </a:t>
            </a:r>
          </a:p>
        </p:txBody>
      </p:sp>
    </p:spTree>
    <p:extLst>
      <p:ext uri="{BB962C8B-B14F-4D97-AF65-F5344CB8AC3E}">
        <p14:creationId xmlns:p14="http://schemas.microsoft.com/office/powerpoint/2010/main" val="25409395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1293C866-46C5-4386-B80D-7CC714F34F26}" type="slidenum">
              <a:rPr lang="en-US" sz="1200"/>
              <a:pPr algn="r"/>
              <a:t>144</a:t>
            </a:fld>
            <a:endParaRPr lang="en-US" sz="1200"/>
          </a:p>
        </p:txBody>
      </p:sp>
      <p:sp>
        <p:nvSpPr>
          <p:cNvPr id="335875" name="Rectangle 2"/>
          <p:cNvSpPr>
            <a:spLocks noGrp="1" noRot="1" noChangeAspect="1" noChangeArrowheads="1" noTextEdit="1"/>
          </p:cNvSpPr>
          <p:nvPr>
            <p:ph type="sldImg"/>
          </p:nvPr>
        </p:nvSpPr>
        <p:spPr>
          <a:ln/>
        </p:spPr>
      </p:sp>
      <p:sp>
        <p:nvSpPr>
          <p:cNvPr id="335876" name="Rectangle 3"/>
          <p:cNvSpPr>
            <a:spLocks noGrp="1" noChangeArrowheads="1"/>
          </p:cNvSpPr>
          <p:nvPr>
            <p:ph type="body" idx="1"/>
          </p:nvPr>
        </p:nvSpPr>
        <p:spPr>
          <a:noFill/>
          <a:ln/>
        </p:spPr>
        <p:txBody>
          <a:bodyPr/>
          <a:lstStyle/>
          <a:p>
            <a:pPr eaLnBrk="1" hangingPunct="1"/>
            <a:r>
              <a:rPr lang="en-US" smtClean="0"/>
              <a:t>Operational load : 100 rounds IAW FR PAM 710-16 para 9-2 a, b</a:t>
            </a:r>
          </a:p>
          <a:p>
            <a:pPr eaLnBrk="1" hangingPunct="1"/>
            <a:r>
              <a:rPr lang="en-US" smtClean="0"/>
              <a:t>Training Ammo </a:t>
            </a:r>
            <a:r>
              <a:rPr lang="en-US" b="1" smtClean="0"/>
              <a:t>IS not authorized for storage in arms room</a:t>
            </a:r>
            <a:r>
              <a:rPr lang="en-US" smtClean="0"/>
              <a:t> (FR Pam 710-16)</a:t>
            </a:r>
          </a:p>
          <a:p>
            <a:pPr eaLnBrk="1" hangingPunct="1"/>
            <a:endParaRPr lang="en-US" smtClean="0"/>
          </a:p>
          <a:p>
            <a:pPr eaLnBrk="1" hangingPunct="1"/>
            <a:endParaRPr lang="en-US" smtClean="0"/>
          </a:p>
          <a:p>
            <a:pPr eaLnBrk="1" hangingPunct="1"/>
            <a:r>
              <a:rPr lang="en-US" smtClean="0"/>
              <a:t>Blank ammunition is excluded from this requirement IAW Ar 190-11 para 1-1c (2)  (c)   </a:t>
            </a:r>
          </a:p>
          <a:p>
            <a:pPr eaLnBrk="1" hangingPunct="1"/>
            <a:endParaRPr lang="en-US" smtClean="0"/>
          </a:p>
          <a:p>
            <a:pPr eaLnBrk="1" hangingPunct="1"/>
            <a:r>
              <a:rPr lang="en-US" smtClean="0"/>
              <a:t>NOTE: Blank ammo will be on a memo for high value items.  </a:t>
            </a:r>
          </a:p>
        </p:txBody>
      </p:sp>
    </p:spTree>
    <p:extLst>
      <p:ext uri="{BB962C8B-B14F-4D97-AF65-F5344CB8AC3E}">
        <p14:creationId xmlns:p14="http://schemas.microsoft.com/office/powerpoint/2010/main" val="430211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C4D0E0E3-3011-4364-A6E2-3DFBA00F480C}" type="slidenum">
              <a:rPr lang="en-US" smtClean="0"/>
              <a:pPr/>
              <a:t>21</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p:spPr>
        <p:txBody>
          <a:bodyPr/>
          <a:lstStyle/>
          <a:p>
            <a:pPr eaLnBrk="1" hangingPunct="1"/>
            <a:r>
              <a:rPr lang="en-US"/>
              <a:t>What should be posted outside of the arms room.</a:t>
            </a:r>
          </a:p>
        </p:txBody>
      </p:sp>
    </p:spTree>
    <p:extLst>
      <p:ext uri="{BB962C8B-B14F-4D97-AF65-F5344CB8AC3E}">
        <p14:creationId xmlns:p14="http://schemas.microsoft.com/office/powerpoint/2010/main" val="26624685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7E1A4175-627F-4143-B0E3-F32D61BCC374}" type="slidenum">
              <a:rPr lang="en-US" sz="1200"/>
              <a:pPr algn="r"/>
              <a:t>145</a:t>
            </a:fld>
            <a:endParaRPr lang="en-US" sz="1200"/>
          </a:p>
        </p:txBody>
      </p:sp>
      <p:sp>
        <p:nvSpPr>
          <p:cNvPr id="336899" name="Rectangle 2"/>
          <p:cNvSpPr>
            <a:spLocks noGrp="1" noRot="1" noChangeAspect="1" noChangeArrowheads="1" noTextEdit="1"/>
          </p:cNvSpPr>
          <p:nvPr>
            <p:ph type="sldImg"/>
          </p:nvPr>
        </p:nvSpPr>
        <p:spPr>
          <a:ln/>
        </p:spPr>
      </p:sp>
      <p:sp>
        <p:nvSpPr>
          <p:cNvPr id="3369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306752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0DA0F0A5-DA8F-48D1-83A0-4E99F08E7A09}" type="slidenum">
              <a:rPr lang="en-US" smtClean="0"/>
              <a:pPr/>
              <a:t>150</a:t>
            </a:fld>
            <a:endParaRPr lang="en-US"/>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a:t>MAL – IAW DA Pam 710-2-1 PARA 5-6d(1) </a:t>
            </a:r>
          </a:p>
        </p:txBody>
      </p:sp>
    </p:spTree>
    <p:extLst>
      <p:ext uri="{BB962C8B-B14F-4D97-AF65-F5344CB8AC3E}">
        <p14:creationId xmlns:p14="http://schemas.microsoft.com/office/powerpoint/2010/main" val="35263767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0DA0F0A5-DA8F-48D1-83A0-4E99F08E7A09}" type="slidenum">
              <a:rPr lang="en-US" smtClean="0"/>
              <a:pPr/>
              <a:t>151</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pPr eaLnBrk="1" hangingPunct="1"/>
            <a:r>
              <a:rPr lang="en-US" smtClean="0"/>
              <a:t>MAL – IAW DA Pam 710-2-1 PARA 5-6d(1) </a:t>
            </a:r>
          </a:p>
        </p:txBody>
      </p:sp>
    </p:spTree>
    <p:extLst>
      <p:ext uri="{BB962C8B-B14F-4D97-AF65-F5344CB8AC3E}">
        <p14:creationId xmlns:p14="http://schemas.microsoft.com/office/powerpoint/2010/main" val="12290028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DFEA1BBC-0525-44AE-BBD0-78CCBBC585E2}" type="slidenum">
              <a:rPr lang="en-US" smtClean="0"/>
              <a:pPr/>
              <a:t>160</a:t>
            </a:fld>
            <a:endParaRPr lang="en-US"/>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3674278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FF979EE1-B9ED-4311-9D23-FBDB878831E4}" type="slidenum">
              <a:rPr lang="en-US" smtClean="0"/>
              <a:pPr/>
              <a:t>162</a:t>
            </a:fld>
            <a:endParaRPr lang="en-US"/>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03536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fld id="{13AFE1A4-0A45-453D-A823-FBDE329F22DD}" type="slidenum">
              <a:rPr lang="en-US">
                <a:solidFill>
                  <a:prstClr val="black"/>
                </a:solidFill>
                <a:latin typeface="Calibri" panose="020F0502020204030204"/>
              </a:rPr>
              <a:pPr defTabSz="931774"/>
              <a:t>167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6238321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p:spPr>
        <p:txBody>
          <a:bodyPr/>
          <a:lstStyle/>
          <a:p>
            <a:fld id="{85552CBA-9261-41A4-A70E-25849DD875C3}" type="slidenum">
              <a:rPr lang="en-US" smtClean="0"/>
              <a:pPr/>
              <a:t>170</a:t>
            </a:fld>
            <a:endParaRPr lang="en-US" smtClean="0"/>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p:spPr>
        <p:txBody>
          <a:bodyPr/>
          <a:lstStyle/>
          <a:p>
            <a:pPr eaLnBrk="1" hangingPunct="1"/>
            <a:r>
              <a:rPr lang="en-US" smtClean="0"/>
              <a:t>Essential element of an arms storage facility</a:t>
            </a:r>
          </a:p>
          <a:p>
            <a:pPr eaLnBrk="1" hangingPunct="1"/>
            <a:endParaRPr lang="en-US" smtClean="0"/>
          </a:p>
          <a:p>
            <a:pPr eaLnBrk="1" hangingPunct="1"/>
            <a:r>
              <a:rPr lang="en-US" smtClean="0"/>
              <a:t>Alerts response force to possible intrusion of a restricted area so that they may respond</a:t>
            </a:r>
          </a:p>
          <a:p>
            <a:pPr eaLnBrk="1" hangingPunct="1"/>
            <a:endParaRPr lang="en-US" smtClean="0"/>
          </a:p>
          <a:p>
            <a:pPr eaLnBrk="1" hangingPunct="1"/>
            <a:r>
              <a:rPr lang="en-US" smtClean="0"/>
              <a:t>Detects, NOT PREVENT, penetration of a restricted area</a:t>
            </a:r>
          </a:p>
          <a:p>
            <a:pPr eaLnBrk="1" hangingPunct="1"/>
            <a:endParaRPr lang="en-US" smtClean="0"/>
          </a:p>
          <a:p>
            <a:pPr eaLnBrk="1" hangingPunct="1"/>
            <a:r>
              <a:rPr lang="en-US" smtClean="0"/>
              <a:t>Permits efficient use of guard personnel, because restricted areas do not have to be guarded 24 hours a day if protected by IDS </a:t>
            </a:r>
          </a:p>
          <a:p>
            <a:pPr eaLnBrk="1" hangingPunct="1"/>
            <a:endParaRPr lang="en-US" smtClean="0"/>
          </a:p>
          <a:p>
            <a:pPr eaLnBrk="1" hangingPunct="1"/>
            <a:r>
              <a:rPr lang="en-US" smtClean="0"/>
              <a:t>Armorers are responsible for activating and deactivating IDS upon entry and exiting of arms room.</a:t>
            </a:r>
          </a:p>
          <a:p>
            <a:pPr eaLnBrk="1" hangingPunct="1"/>
            <a:endParaRPr lang="en-US" smtClean="0"/>
          </a:p>
          <a:p>
            <a:pPr eaLnBrk="1" hangingPunct="1"/>
            <a:r>
              <a:rPr lang="en-US" smtClean="0"/>
              <a:t>Alert alarm monitoring station if alarm is activated for any reason other than an intrusion.</a:t>
            </a:r>
          </a:p>
          <a:p>
            <a:pPr eaLnBrk="1" hangingPunct="1"/>
            <a:endParaRPr lang="en-US" smtClean="0"/>
          </a:p>
          <a:p>
            <a:pPr eaLnBrk="1" hangingPunct="1"/>
            <a:r>
              <a:rPr lang="en-US" smtClean="0"/>
              <a:t>PIC and PIN issue procedures (8-11 Mon-Fri)</a:t>
            </a:r>
          </a:p>
        </p:txBody>
      </p:sp>
    </p:spTree>
    <p:extLst>
      <p:ext uri="{BB962C8B-B14F-4D97-AF65-F5344CB8AC3E}">
        <p14:creationId xmlns:p14="http://schemas.microsoft.com/office/powerpoint/2010/main" val="41596763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171</a:t>
            </a:fld>
            <a:endParaRPr lang="en-US" dirty="0"/>
          </a:p>
        </p:txBody>
      </p:sp>
    </p:spTree>
    <p:extLst>
      <p:ext uri="{BB962C8B-B14F-4D97-AF65-F5344CB8AC3E}">
        <p14:creationId xmlns:p14="http://schemas.microsoft.com/office/powerpoint/2010/main" val="405605395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B9E66880-9E25-43DF-8E35-7A36D05389E8}" type="slidenum">
              <a:rPr lang="en-US" smtClean="0"/>
              <a:pPr/>
              <a:t>172</a:t>
            </a:fld>
            <a:endParaRPr lang="en-US" dirty="0" smtClean="0"/>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6530617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9E59E15E-B994-4EAD-8FE8-8771604A10A3}" type="slidenum">
              <a:rPr lang="en-US" smtClean="0">
                <a:solidFill>
                  <a:prstClr val="black"/>
                </a:solidFill>
              </a:rPr>
              <a:pPr/>
              <a:t>173</a:t>
            </a:fld>
            <a:endParaRPr lang="en-US" dirty="0" smtClean="0">
              <a:solidFill>
                <a:prstClr val="black"/>
              </a:solidFill>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251158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A85479BF-CEE9-4FB2-889B-06687AF9E913}" type="slidenum">
              <a:rPr lang="en-US" smtClean="0"/>
              <a:pPr/>
              <a:t>22</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p:spPr>
        <p:txBody>
          <a:bodyPr/>
          <a:lstStyle/>
          <a:p>
            <a:pPr eaLnBrk="1" hangingPunct="1"/>
            <a:r>
              <a:rPr lang="en-US"/>
              <a:t>AR 190-11 Para 4-15</a:t>
            </a:r>
          </a:p>
          <a:p>
            <a:pPr eaLnBrk="1" hangingPunct="1"/>
            <a:endParaRPr lang="en-US"/>
          </a:p>
          <a:p>
            <a:pPr eaLnBrk="1" hangingPunct="1"/>
            <a:r>
              <a:rPr lang="en-US"/>
              <a:t>Must be posted at eye level outside of the arms room, and all entrances to building containing arms room.</a:t>
            </a:r>
          </a:p>
        </p:txBody>
      </p:sp>
    </p:spTree>
    <p:extLst>
      <p:ext uri="{BB962C8B-B14F-4D97-AF65-F5344CB8AC3E}">
        <p14:creationId xmlns:p14="http://schemas.microsoft.com/office/powerpoint/2010/main" val="36168506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174</a:t>
            </a:fld>
            <a:endParaRPr lang="en-US" dirty="0"/>
          </a:p>
        </p:txBody>
      </p:sp>
    </p:spTree>
    <p:extLst>
      <p:ext uri="{BB962C8B-B14F-4D97-AF65-F5344CB8AC3E}">
        <p14:creationId xmlns:p14="http://schemas.microsoft.com/office/powerpoint/2010/main" val="269343030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175</a:t>
            </a:fld>
            <a:endParaRPr lang="en-US" dirty="0"/>
          </a:p>
        </p:txBody>
      </p:sp>
    </p:spTree>
    <p:extLst>
      <p:ext uri="{BB962C8B-B14F-4D97-AF65-F5344CB8AC3E}">
        <p14:creationId xmlns:p14="http://schemas.microsoft.com/office/powerpoint/2010/main" val="2170894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33AF99-033C-4B22-BC4F-32CE2D269336}" type="slidenum">
              <a:rPr lang="en-US" smtClean="0"/>
              <a:t>176</a:t>
            </a:fld>
            <a:endParaRPr lang="en-US" dirty="0"/>
          </a:p>
        </p:txBody>
      </p:sp>
    </p:spTree>
    <p:extLst>
      <p:ext uri="{BB962C8B-B14F-4D97-AF65-F5344CB8AC3E}">
        <p14:creationId xmlns:p14="http://schemas.microsoft.com/office/powerpoint/2010/main" val="417686621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p:spPr>
        <p:txBody>
          <a:bodyPr/>
          <a:lstStyle/>
          <a:p>
            <a:fld id="{94A38448-6EED-4D08-881F-F88D3B920939}" type="slidenum">
              <a:rPr lang="en-US" smtClean="0"/>
              <a:pPr/>
              <a:t>177</a:t>
            </a:fld>
            <a:endParaRPr lang="en-US" smtClean="0"/>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p:spPr>
        <p:txBody>
          <a:bodyPr/>
          <a:lstStyle/>
          <a:p>
            <a:pPr eaLnBrk="1" hangingPunct="1"/>
            <a:r>
              <a:rPr lang="en-US" smtClean="0"/>
              <a:t>Essential element of an arms storage facility</a:t>
            </a:r>
          </a:p>
          <a:p>
            <a:pPr eaLnBrk="1" hangingPunct="1"/>
            <a:endParaRPr lang="en-US" smtClean="0"/>
          </a:p>
          <a:p>
            <a:pPr eaLnBrk="1" hangingPunct="1"/>
            <a:r>
              <a:rPr lang="en-US" smtClean="0"/>
              <a:t>Alerts response force to possible intrusion of a restricted area so that they may respond</a:t>
            </a:r>
          </a:p>
          <a:p>
            <a:pPr eaLnBrk="1" hangingPunct="1"/>
            <a:endParaRPr lang="en-US" smtClean="0"/>
          </a:p>
          <a:p>
            <a:pPr eaLnBrk="1" hangingPunct="1"/>
            <a:r>
              <a:rPr lang="en-US" smtClean="0"/>
              <a:t>Detects, NOT PREVENT, penetration of a restricted area</a:t>
            </a:r>
          </a:p>
          <a:p>
            <a:pPr eaLnBrk="1" hangingPunct="1"/>
            <a:endParaRPr lang="en-US" smtClean="0"/>
          </a:p>
          <a:p>
            <a:pPr eaLnBrk="1" hangingPunct="1"/>
            <a:r>
              <a:rPr lang="en-US" smtClean="0"/>
              <a:t>Permits efficient use of guard personnel, because restricted areas do not have to be guarded 24 hours a day if protected by IDS </a:t>
            </a:r>
          </a:p>
          <a:p>
            <a:pPr eaLnBrk="1" hangingPunct="1"/>
            <a:endParaRPr lang="en-US" smtClean="0"/>
          </a:p>
          <a:p>
            <a:pPr eaLnBrk="1" hangingPunct="1"/>
            <a:r>
              <a:rPr lang="en-US" smtClean="0"/>
              <a:t>Armorers are responsible for activating and deactivating IDS upon entry and exiting of arms room.</a:t>
            </a:r>
          </a:p>
          <a:p>
            <a:pPr eaLnBrk="1" hangingPunct="1"/>
            <a:endParaRPr lang="en-US" smtClean="0"/>
          </a:p>
          <a:p>
            <a:pPr eaLnBrk="1" hangingPunct="1"/>
            <a:r>
              <a:rPr lang="en-US" smtClean="0"/>
              <a:t>Alert alarm monitoring station if alarm is activated for any reason other than an intrusion.</a:t>
            </a:r>
          </a:p>
          <a:p>
            <a:pPr eaLnBrk="1" hangingPunct="1"/>
            <a:endParaRPr lang="en-US" smtClean="0"/>
          </a:p>
          <a:p>
            <a:pPr eaLnBrk="1" hangingPunct="1"/>
            <a:r>
              <a:rPr lang="en-US" smtClean="0"/>
              <a:t>PIC and PIN issue procedures (8-11 Mon-Fri)</a:t>
            </a:r>
          </a:p>
        </p:txBody>
      </p:sp>
    </p:spTree>
    <p:extLst>
      <p:ext uri="{BB962C8B-B14F-4D97-AF65-F5344CB8AC3E}">
        <p14:creationId xmlns:p14="http://schemas.microsoft.com/office/powerpoint/2010/main" val="21498582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9BEBE06A-FDE6-4684-9B58-DF7094211E89}" type="slidenum">
              <a:rPr lang="en-US" smtClean="0"/>
              <a:pPr/>
              <a:t>180</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6477343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181</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20649416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CA7A873A-EEFD-4B9C-AD71-9E992D02645A}" type="slidenum">
              <a:rPr lang="en-US" smtClean="0"/>
              <a:pPr/>
              <a:t>182</a:t>
            </a:fld>
            <a:endParaRPr lang="en-US"/>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US"/>
              <a:t>High Value Items include but are not limited to:</a:t>
            </a:r>
          </a:p>
          <a:p>
            <a:pPr eaLnBrk="1" hangingPunct="1"/>
            <a:endParaRPr lang="en-US"/>
          </a:p>
          <a:p>
            <a:pPr eaLnBrk="1" hangingPunct="1"/>
            <a:r>
              <a:rPr lang="en-US"/>
              <a:t>Any items stored in the arms room besides weapons and weapon parts require written authorization from the commander.</a:t>
            </a:r>
          </a:p>
          <a:p>
            <a:pPr eaLnBrk="1" hangingPunct="1"/>
            <a:endParaRPr lang="en-US"/>
          </a:p>
          <a:p>
            <a:pPr lvl="1" eaLnBrk="1" hangingPunct="1"/>
            <a:r>
              <a:rPr lang="en-US" b="1"/>
              <a:t>MEMORANDUM SHOULD LIST ITEMS AND QUANTITY THE COMMANDER IS AUTHORIZING TO BE STORED IN THE ARMS ROOM.</a:t>
            </a:r>
          </a:p>
          <a:p>
            <a:pPr eaLnBrk="1" hangingPunct="1"/>
            <a:endParaRPr lang="en-US"/>
          </a:p>
        </p:txBody>
      </p:sp>
    </p:spTree>
    <p:extLst>
      <p:ext uri="{BB962C8B-B14F-4D97-AF65-F5344CB8AC3E}">
        <p14:creationId xmlns:p14="http://schemas.microsoft.com/office/powerpoint/2010/main" val="24353692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p:spPr>
        <p:txBody>
          <a:bodyPr/>
          <a:lstStyle/>
          <a:p>
            <a:fld id="{0A28AFF5-E711-4636-8F3C-BB7B4449930F}" type="slidenum">
              <a:rPr lang="en-US" smtClean="0"/>
              <a:pPr/>
              <a:t>183</a:t>
            </a:fld>
            <a:endParaRPr lang="en-US" smtClean="0"/>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p:spPr>
        <p:txBody>
          <a:bodyPr/>
          <a:lstStyle/>
          <a:p>
            <a:pPr eaLnBrk="1" hangingPunct="1"/>
            <a:r>
              <a:rPr lang="en-US" smtClean="0"/>
              <a:t>High Value Items include but are not limited to:</a:t>
            </a:r>
          </a:p>
          <a:p>
            <a:pPr eaLnBrk="1" hangingPunct="1"/>
            <a:endParaRPr lang="en-US" smtClean="0"/>
          </a:p>
          <a:p>
            <a:pPr eaLnBrk="1" hangingPunct="1"/>
            <a:r>
              <a:rPr lang="en-US" smtClean="0"/>
              <a:t>Any items stored in the arms room besides weapons and weapon parts require written authorization from the commander.</a:t>
            </a:r>
          </a:p>
          <a:p>
            <a:pPr eaLnBrk="1" hangingPunct="1"/>
            <a:endParaRPr lang="en-US" smtClean="0"/>
          </a:p>
          <a:p>
            <a:pPr lvl="1" eaLnBrk="1" hangingPunct="1"/>
            <a:r>
              <a:rPr lang="en-US" b="1" smtClean="0"/>
              <a:t>MEMORANDUM SHOULD LIST ITEMS AND QUANTITY THE COMMANDER IS AUTHORIZING TO BE STORED IN THE ARMS ROOM.</a:t>
            </a:r>
          </a:p>
          <a:p>
            <a:pPr lvl="1" eaLnBrk="1" hangingPunct="1"/>
            <a:endParaRPr lang="en-US" b="1" smtClean="0"/>
          </a:p>
          <a:p>
            <a:pPr lvl="1" eaLnBrk="1" hangingPunct="1"/>
            <a:r>
              <a:rPr lang="en-US" b="1" smtClean="0"/>
              <a:t>FOR TEST PURPOSED CG POLICY LETTER 12-3 IS STILL IN EFFECT</a:t>
            </a:r>
          </a:p>
          <a:p>
            <a:pPr eaLnBrk="1" hangingPunct="1"/>
            <a:endParaRPr lang="en-US" smtClean="0"/>
          </a:p>
        </p:txBody>
      </p:sp>
    </p:spTree>
    <p:extLst>
      <p:ext uri="{BB962C8B-B14F-4D97-AF65-F5344CB8AC3E}">
        <p14:creationId xmlns:p14="http://schemas.microsoft.com/office/powerpoint/2010/main" val="193647234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8E17AD-2CA8-47CC-BBA8-5FF8D07493DF}" type="slidenum">
              <a:rPr lang="en-US" smtClean="0"/>
              <a:t>185</a:t>
            </a:fld>
            <a:endParaRPr lang="en-US" dirty="0"/>
          </a:p>
        </p:txBody>
      </p:sp>
    </p:spTree>
    <p:extLst>
      <p:ext uri="{BB962C8B-B14F-4D97-AF65-F5344CB8AC3E}">
        <p14:creationId xmlns:p14="http://schemas.microsoft.com/office/powerpoint/2010/main" val="21191159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984727" y="8977133"/>
            <a:ext cx="3048388" cy="472567"/>
          </a:xfrm>
          <a:prstGeom prst="rect">
            <a:avLst/>
          </a:prstGeom>
          <a:noFill/>
          <a:ln w="9525">
            <a:noFill/>
            <a:miter lim="800000"/>
            <a:headEnd/>
            <a:tailEnd/>
          </a:ln>
        </p:spPr>
        <p:txBody>
          <a:bodyPr lIns="94202" tIns="47101" rIns="94202" bIns="47101" anchor="b"/>
          <a:lstStyle/>
          <a:p>
            <a:pPr algn="r"/>
            <a:fld id="{7A25C27C-67AB-4876-9A8C-70DFC2902669}" type="slidenum">
              <a:rPr lang="en-US" sz="1200"/>
              <a:pPr algn="r"/>
              <a:t>186</a:t>
            </a:fld>
            <a:endParaRPr lang="en-US" sz="1200" dirty="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r>
              <a:rPr lang="en-US" dirty="0" smtClean="0"/>
              <a:t>Cross bows, Bows, Knives, Swords, Slingshots are not required to be registered on the installation. </a:t>
            </a:r>
          </a:p>
        </p:txBody>
      </p:sp>
    </p:spTree>
    <p:extLst>
      <p:ext uri="{BB962C8B-B14F-4D97-AF65-F5344CB8AC3E}">
        <p14:creationId xmlns:p14="http://schemas.microsoft.com/office/powerpoint/2010/main" val="11675154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SC Title Slide">
    <p:bg>
      <p:bgPr>
        <a:gradFill>
          <a:gsLst>
            <a:gs pos="0">
              <a:srgbClr val="7F7F73">
                <a:lumMod val="5000"/>
                <a:lumOff val="95000"/>
              </a:srgbClr>
            </a:gs>
            <a:gs pos="74000">
              <a:srgbClr val="7F7F73"/>
            </a:gs>
            <a:gs pos="83000">
              <a:srgbClr val="7F7F73"/>
            </a:gs>
            <a:gs pos="100000">
              <a:srgbClr val="7F7F73">
                <a:lumMod val="50000"/>
                <a:lumOff val="50000"/>
              </a:srgbClr>
            </a:gs>
          </a:gsLst>
          <a:lin ang="36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476875"/>
          </a:xfrm>
          <a:prstGeom prst="rect">
            <a:avLst/>
          </a:prstGeom>
        </p:spPr>
      </p:pic>
      <p:pic>
        <p:nvPicPr>
          <p:cNvPr id="6" name="Lower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95700"/>
            <a:ext cx="12192000" cy="3162300"/>
          </a:xfrm>
          <a:prstGeom prst="rect">
            <a:avLst/>
          </a:prstGeom>
        </p:spPr>
      </p:pic>
      <p:sp>
        <p:nvSpPr>
          <p:cNvPr id="3" name="Subtitle 2"/>
          <p:cNvSpPr>
            <a:spLocks noGrp="1"/>
          </p:cNvSpPr>
          <p:nvPr>
            <p:ph type="subTitle" idx="1"/>
          </p:nvPr>
        </p:nvSpPr>
        <p:spPr>
          <a:xfrm>
            <a:off x="682326" y="5863174"/>
            <a:ext cx="9540815" cy="332399"/>
          </a:xfrm>
        </p:spPr>
        <p:txBody>
          <a:bodyPr wrap="square" lIns="0" tIns="0" rIns="0" bIns="0">
            <a:spAutoFit/>
          </a:bodyPr>
          <a:lstStyle>
            <a:lvl1pPr marL="0" indent="0" algn="l" defTabSz="914400" rtl="0" eaLnBrk="1" latinLnBrk="0" hangingPunct="1">
              <a:lnSpc>
                <a:spcPct val="90000"/>
              </a:lnSpc>
              <a:spcBef>
                <a:spcPct val="0"/>
              </a:spcBef>
              <a:buClrTx/>
              <a:buFont typeface="Wingdings" panose="05000000000000000000" pitchFamily="2" charset="2"/>
              <a:buNone/>
              <a:defRPr lang="en-US" sz="24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2" name="Title 1"/>
          <p:cNvSpPr>
            <a:spLocks noGrp="1"/>
          </p:cNvSpPr>
          <p:nvPr>
            <p:ph type="ctrTitle"/>
          </p:nvPr>
        </p:nvSpPr>
        <p:spPr>
          <a:xfrm>
            <a:off x="682326" y="5366881"/>
            <a:ext cx="9540815" cy="484748"/>
          </a:xfrm>
        </p:spPr>
        <p:txBody>
          <a:bodyPr wrap="square" lIns="0" tIns="0" rIns="0" bIns="0" anchor="t" anchorCtr="0">
            <a:spAutoFit/>
          </a:bodyPr>
          <a:lstStyle>
            <a:lvl1pPr marL="0" algn="l" defTabSz="914400" rtl="0" eaLnBrk="1" latinLnBrk="0" hangingPunct="1">
              <a:lnSpc>
                <a:spcPct val="90000"/>
              </a:lnSpc>
              <a:spcBef>
                <a:spcPct val="0"/>
              </a:spcBef>
              <a:buNone/>
              <a:defRPr lang="en-US" sz="3500" b="1" kern="1200" dirty="0">
                <a:solidFill>
                  <a:schemeClr val="bg1"/>
                </a:solidFill>
                <a:effectLst>
                  <a:outerShdw blurRad="88900" dist="38100" dir="3600000" algn="t" rotWithShape="0">
                    <a:prstClr val="black">
                      <a:alpha val="90000"/>
                    </a:prstClr>
                  </a:outerShdw>
                </a:effectLst>
                <a:latin typeface="Arial" panose="020B0604020202020204" pitchFamily="34" charset="0"/>
                <a:ea typeface="+mj-ea"/>
                <a:cs typeface="Arial" panose="020B0604020202020204" pitchFamily="34" charset="0"/>
              </a:defRPr>
            </a:lvl1pPr>
          </a:lstStyle>
          <a:p>
            <a:pPr marL="0" lvl="0" algn="l" defTabSz="914400" rtl="0" eaLnBrk="1" latinLnBrk="0" hangingPunct="1">
              <a:lnSpc>
                <a:spcPct val="90000"/>
              </a:lnSpc>
              <a:spcBef>
                <a:spcPct val="0"/>
              </a:spcBef>
              <a:buNone/>
            </a:pPr>
            <a:r>
              <a:rPr lang="en-US" dirty="0" smtClean="0"/>
              <a:t>Click to edit Master title style</a:t>
            </a:r>
            <a:endParaRPr lang="en-US" dirty="0"/>
          </a:p>
        </p:txBody>
      </p:sp>
      <p:pic>
        <p:nvPicPr>
          <p:cNvPr id="7" name="ArmyLogo"/>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2326" y="1"/>
            <a:ext cx="1993900" cy="1857375"/>
          </a:xfrm>
          <a:prstGeom prst="rect">
            <a:avLst/>
          </a:prstGeom>
        </p:spPr>
      </p:pic>
      <p:sp>
        <p:nvSpPr>
          <p:cNvPr id="11" name="Classification Lower"/>
          <p:cNvSpPr txBox="1">
            <a:spLocks/>
          </p:cNvSpPr>
          <p:nvPr userDrawn="1"/>
        </p:nvSpPr>
        <p:spPr>
          <a:xfrm>
            <a:off x="0" y="6724791"/>
            <a:ext cx="11353800" cy="138499"/>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b="1" dirty="0" smtClean="0"/>
              <a:t>UNCLASSIFIED//FOUO</a:t>
            </a:r>
            <a:endParaRPr lang="en-US" sz="900" b="1" dirty="0"/>
          </a:p>
        </p:txBody>
      </p:sp>
      <p:sp>
        <p:nvSpPr>
          <p:cNvPr id="12" name="Classification Top"/>
          <p:cNvSpPr txBox="1">
            <a:spLocks/>
          </p:cNvSpPr>
          <p:nvPr userDrawn="1"/>
        </p:nvSpPr>
        <p:spPr>
          <a:xfrm>
            <a:off x="1041400" y="1"/>
            <a:ext cx="105156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71009" y="4089863"/>
            <a:ext cx="1219244" cy="835182"/>
          </a:xfrm>
          <a:prstGeom prst="rect">
            <a:avLst/>
          </a:prstGeom>
        </p:spPr>
      </p:pic>
    </p:spTree>
    <p:extLst>
      <p:ext uri="{BB962C8B-B14F-4D97-AF65-F5344CB8AC3E}">
        <p14:creationId xmlns:p14="http://schemas.microsoft.com/office/powerpoint/2010/main" val="2535516994"/>
      </p:ext>
    </p:extLst>
  </p:cSld>
  <p:clrMapOvr>
    <a:masterClrMapping/>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MSC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905345"/>
      </p:ext>
    </p:extLst>
  </p:cSld>
  <p:clrMapOvr>
    <a:masterClrMapping/>
  </p:clrMapOvr>
  <p:transition spd="slow">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SC 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85005" y="3136479"/>
            <a:ext cx="10515600" cy="757130"/>
          </a:xfrm>
        </p:spPr>
        <p:txBody>
          <a:bodyPr anchor="b"/>
          <a:lstStyle>
            <a:lvl1pPr>
              <a:defRPr sz="48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38322297"/>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MSC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60704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6200745"/>
      </p:ext>
    </p:extLst>
  </p:cSld>
  <p:clrMapOvr>
    <a:masterClrMapping/>
  </p:clrMapOvr>
  <p:transition spd="slow">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MSC 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1664" y="100585"/>
            <a:ext cx="1060704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16105435"/>
      </p:ext>
    </p:extLst>
  </p:cSld>
  <p:clrMapOvr>
    <a:masterClrMapping/>
  </p:clrMapOvr>
  <p:transition spd="slow">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MSC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663" y="100585"/>
            <a:ext cx="1060704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09759557"/>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480131"/>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357321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646331"/>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0"/>
          <p:cNvSpPr>
            <a:spLocks noGrp="1" noChangeArrowheads="1"/>
          </p:cNvSpPr>
          <p:nvPr>
            <p:ph type="sldNum" sz="quarter" idx="10"/>
          </p:nvPr>
        </p:nvSpPr>
        <p:spPr>
          <a:xfrm>
            <a:off x="5664200" y="6629400"/>
            <a:ext cx="1346200" cy="342900"/>
          </a:xfrm>
          <a:prstGeom prst="rect">
            <a:avLst/>
          </a:prstGeom>
          <a:ln/>
        </p:spPr>
        <p:txBody>
          <a:bodyPr/>
          <a:lstStyle>
            <a:lvl1pPr>
              <a:defRPr/>
            </a:lvl1pPr>
          </a:lstStyle>
          <a:p>
            <a:pPr>
              <a:defRPr/>
            </a:pPr>
            <a:fld id="{14CA4DC6-2D20-4A34-AC8D-0637098F3D95}" type="slidenum">
              <a:rPr lang="en-US"/>
              <a:pPr>
                <a:defRPr/>
              </a:pPr>
              <a:t>‹#›</a:t>
            </a:fld>
            <a:r>
              <a:rPr lang="en-US" dirty="0"/>
              <a:t>  OF 11</a:t>
            </a:r>
          </a:p>
        </p:txBody>
      </p:sp>
    </p:spTree>
    <p:extLst>
      <p:ext uri="{BB962C8B-B14F-4D97-AF65-F5344CB8AC3E}">
        <p14:creationId xmlns:p14="http://schemas.microsoft.com/office/powerpoint/2010/main" val="2554814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128184" y="476250"/>
            <a:ext cx="9855200" cy="6096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a:prstGeom prst="rect">
            <a:avLst/>
          </a:prstGeom>
        </p:spPr>
        <p:txBody>
          <a:bodyPr/>
          <a:lstStyle/>
          <a:p>
            <a:pPr lvl="0"/>
            <a:endParaRPr lang="en-US" noProof="0"/>
          </a:p>
        </p:txBody>
      </p:sp>
    </p:spTree>
    <p:extLst>
      <p:ext uri="{BB962C8B-B14F-4D97-AF65-F5344CB8AC3E}">
        <p14:creationId xmlns:p14="http://schemas.microsoft.com/office/powerpoint/2010/main" val="167265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SC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81" y="104036"/>
            <a:ext cx="1060704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152508"/>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SC 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607040" cy="480131"/>
          </a:xfrm>
        </p:spPr>
        <p:txBody>
          <a:bodyPr vert="horz" lIns="182880" tIns="45720" rIns="91440" bIns="45720" rtlCol="0" anchor="t" anchorCtr="0">
            <a:sp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23003" y="6190488"/>
            <a:ext cx="11076517"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3753032437"/>
      </p:ext>
    </p:extLst>
  </p:cSld>
  <p:clrMapOvr>
    <a:masterClrMapping/>
  </p:clrMapOvr>
  <p:transition spd="slow">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MSC 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60704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277098287"/>
      </p:ext>
    </p:extLst>
  </p:cSld>
  <p:clrMapOvr>
    <a:masterClrMapping/>
  </p:clrMapOvr>
  <p:transition spd="slow">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SC 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1115681" y="1144468"/>
            <a:ext cx="10363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2324987887"/>
      </p:ext>
    </p:extLst>
  </p:cSld>
  <p:clrMapOvr>
    <a:masterClrMapping/>
  </p:clrMapOvr>
  <p:transition spd="slow">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3" name="Content Placeholder 2"/>
          <p:cNvSpPr>
            <a:spLocks noGrp="1"/>
          </p:cNvSpPr>
          <p:nvPr>
            <p:ph idx="1"/>
          </p:nvPr>
        </p:nvSpPr>
        <p:spPr>
          <a:xfrm>
            <a:off x="1115681" y="1144468"/>
            <a:ext cx="103632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3" hasCustomPrompt="1"/>
          </p:nvPr>
        </p:nvSpPr>
        <p:spPr>
          <a:xfrm>
            <a:off x="23003" y="6193640"/>
            <a:ext cx="11076517"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3584364128"/>
      </p:ext>
    </p:extLst>
  </p:cSld>
  <p:clrMapOvr>
    <a:masterClrMapping/>
  </p:clrMapOvr>
  <p:transition spd="slow">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SC Title, Sub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23003" y="6193640"/>
            <a:ext cx="11076517"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2344947650"/>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SC Title and Bumper">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7" name="Text Placeholder 6"/>
          <p:cNvSpPr>
            <a:spLocks noGrp="1"/>
          </p:cNvSpPr>
          <p:nvPr>
            <p:ph type="body" sz="quarter" idx="13" hasCustomPrompt="1"/>
          </p:nvPr>
        </p:nvSpPr>
        <p:spPr>
          <a:xfrm>
            <a:off x="23003" y="6193640"/>
            <a:ext cx="11076517" cy="369332"/>
          </a:xfrm>
        </p:spPr>
        <p:txBody>
          <a:bodyPr vert="horz"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bumper</a:t>
            </a:r>
            <a:endParaRPr lang="en-US" dirty="0"/>
          </a:p>
        </p:txBody>
      </p:sp>
    </p:spTree>
    <p:extLst>
      <p:ext uri="{BB962C8B-B14F-4D97-AF65-F5344CB8AC3E}">
        <p14:creationId xmlns:p14="http://schemas.microsoft.com/office/powerpoint/2010/main" val="2450070942"/>
      </p:ext>
    </p:extLst>
  </p:cSld>
  <p:clrMapOvr>
    <a:masterClrMapping/>
  </p:clrMapOvr>
  <p:transition spd="slow">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MSC 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115681" y="100585"/>
            <a:ext cx="10363200" cy="480131"/>
          </a:xfrm>
        </p:spPr>
        <p:txBody>
          <a:bodyPr vert="horz" lIns="182880" tIns="45720" rIns="91440" bIns="45720" rtlCol="0" anchor="t" anchorCtr="0">
            <a:spAutoFit/>
          </a:bodyPr>
          <a:lstStyle>
            <a:lvl1pPr>
              <a:defRPr lang="en-US" dirty="0"/>
            </a:lvl1pPr>
          </a:lstStyle>
          <a:p>
            <a:pPr lvl="0"/>
            <a:r>
              <a:rPr lang="en-US" smtClean="0"/>
              <a:t>Click to edit Master title style</a:t>
            </a:r>
            <a:endParaRPr lang="en-US" dirty="0"/>
          </a:p>
        </p:txBody>
      </p:sp>
      <p:sp>
        <p:nvSpPr>
          <p:cNvPr id="9" name="Text Placeholder 6"/>
          <p:cNvSpPr>
            <a:spLocks noGrp="1"/>
          </p:cNvSpPr>
          <p:nvPr>
            <p:ph type="body" sz="quarter" idx="15" hasCustomPrompt="1"/>
          </p:nvPr>
        </p:nvSpPr>
        <p:spPr>
          <a:xfrm>
            <a:off x="1115681" y="591864"/>
            <a:ext cx="9960836" cy="369332"/>
          </a:xfrm>
        </p:spPr>
        <p:txBody>
          <a:bodyPr vert="horz" wrap="square" lIns="182880" tIns="45720" rIns="91440" bIns="45720" rtlCol="0" anchor="t" anchorCtr="0">
            <a:spAutoFit/>
          </a:bodyPr>
          <a:lstStyle>
            <a:lvl1pPr marL="0" indent="0">
              <a:buFont typeface="Arial" panose="020B0604020202020204" pitchFamily="34" charset="0"/>
              <a:buNone/>
              <a:defRPr lang="en-US" sz="2000" b="1" i="1" smtClean="0">
                <a:solidFill>
                  <a:schemeClr val="tx1"/>
                </a:solidFill>
                <a:ea typeface="+mj-ea"/>
              </a:defRPr>
            </a:lvl1pPr>
            <a:lvl2pPr>
              <a:defRPr lang="en-US" smtClean="0"/>
            </a:lvl2pPr>
            <a:lvl3pPr>
              <a:defRPr lang="en-US" smtClean="0"/>
            </a:lvl3pPr>
            <a:lvl4pPr>
              <a:defRPr lang="en-US" smtClean="0"/>
            </a:lvl4pPr>
            <a:lvl5pPr>
              <a:defRPr lang="en-US"/>
            </a:lvl5pPr>
          </a:lstStyle>
          <a:p>
            <a:pPr marL="0" lvl="0">
              <a:spcBef>
                <a:spcPct val="0"/>
              </a:spcBef>
            </a:pPr>
            <a:r>
              <a:rPr lang="en-US" dirty="0" smtClean="0"/>
              <a:t>Click to add subtitle</a:t>
            </a:r>
            <a:endParaRPr lang="en-US" dirty="0"/>
          </a:p>
        </p:txBody>
      </p:sp>
    </p:spTree>
    <p:extLst>
      <p:ext uri="{BB962C8B-B14F-4D97-AF65-F5344CB8AC3E}">
        <p14:creationId xmlns:p14="http://schemas.microsoft.com/office/powerpoint/2010/main" val="1737088584"/>
      </p:ext>
    </p:extLst>
  </p:cSld>
  <p:clrMapOvr>
    <a:masterClrMapping/>
  </p:clrMapOvr>
  <p:transition spd="slow">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LowerBa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5877964"/>
            <a:ext cx="12192000" cy="923925"/>
          </a:xfrm>
          <a:prstGeom prst="rect">
            <a:avLst/>
          </a:prstGeom>
        </p:spPr>
      </p:pic>
      <p:pic>
        <p:nvPicPr>
          <p:cNvPr id="10" name="TopBa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793"/>
            <a:ext cx="12192000" cy="1028700"/>
          </a:xfrm>
          <a:prstGeom prst="rect">
            <a:avLst/>
          </a:prstGeom>
        </p:spPr>
      </p:pic>
      <p:sp>
        <p:nvSpPr>
          <p:cNvPr id="2" name="Title Placeholder 1"/>
          <p:cNvSpPr>
            <a:spLocks noGrp="1"/>
          </p:cNvSpPr>
          <p:nvPr>
            <p:ph type="title"/>
          </p:nvPr>
        </p:nvSpPr>
        <p:spPr bwMode="gray">
          <a:xfrm>
            <a:off x="1115681" y="99566"/>
            <a:ext cx="10607040" cy="480131"/>
          </a:xfrm>
          <a:prstGeom prst="rect">
            <a:avLst/>
          </a:prstGeom>
        </p:spPr>
        <p:txBody>
          <a:bodyPr vert="horz" lIns="182880" tIns="45720" rIns="91440" bIns="45720" rtlCol="0" anchor="t" anchorCtr="0">
            <a:spAutoFit/>
          </a:bodyPr>
          <a:lstStyle/>
          <a:p>
            <a:pPr marL="0" lvl="0"/>
            <a:r>
              <a:rPr lang="en-US" dirty="0" smtClean="0"/>
              <a:t>Click To Edit Master Title Style</a:t>
            </a:r>
            <a:endParaRPr lang="en-US" dirty="0"/>
          </a:p>
        </p:txBody>
      </p:sp>
      <p:sp>
        <p:nvSpPr>
          <p:cNvPr id="3" name="Text Placeholder 2"/>
          <p:cNvSpPr>
            <a:spLocks noGrp="1"/>
          </p:cNvSpPr>
          <p:nvPr>
            <p:ph type="body" idx="1"/>
          </p:nvPr>
        </p:nvSpPr>
        <p:spPr>
          <a:xfrm>
            <a:off x="1115681" y="711257"/>
            <a:ext cx="103632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4"/>
            <a:endParaRPr lang="en-US" dirty="0"/>
          </a:p>
        </p:txBody>
      </p:sp>
      <p:sp>
        <p:nvSpPr>
          <p:cNvPr id="8" name="Classification Lower"/>
          <p:cNvSpPr txBox="1">
            <a:spLocks/>
          </p:cNvSpPr>
          <p:nvPr userDrawn="1"/>
        </p:nvSpPr>
        <p:spPr>
          <a:xfrm>
            <a:off x="7281950" y="6615088"/>
            <a:ext cx="2748743" cy="307777"/>
          </a:xfrm>
          <a:prstGeom prst="rect">
            <a:avLst/>
          </a:prstGeom>
        </p:spPr>
        <p:txBody>
          <a:bodyPr vert="horz" wrap="square" lIns="9144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1" dirty="0" smtClean="0"/>
              <a:t>	</a:t>
            </a:r>
            <a:r>
              <a:rPr lang="en-US" sz="1000" b="0" dirty="0" smtClean="0"/>
              <a:t>22</a:t>
            </a:r>
            <a:r>
              <a:rPr lang="en-US" sz="1000" b="0" baseline="0" dirty="0" smtClean="0"/>
              <a:t> Feb</a:t>
            </a:r>
            <a:r>
              <a:rPr lang="en-US" sz="1000" b="0" dirty="0" smtClean="0">
                <a:latin typeface="Arial" panose="020B0604020202020204" pitchFamily="34" charset="0"/>
                <a:cs typeface="Arial" panose="020B0604020202020204" pitchFamily="34" charset="0"/>
              </a:rPr>
              <a:t> 22 V# 3</a:t>
            </a:r>
            <a:endParaRPr lang="en-US" sz="1000" dirty="0" smtClean="0">
              <a:latin typeface="Arial" panose="020B0604020202020204" pitchFamily="34" charset="0"/>
              <a:cs typeface="Arial" panose="020B0604020202020204" pitchFamily="34" charset="0"/>
            </a:endParaRPr>
          </a:p>
          <a:p>
            <a:pPr algn="r"/>
            <a:endParaRPr lang="en-US" sz="1000" b="1" dirty="0"/>
          </a:p>
        </p:txBody>
      </p:sp>
      <p:sp>
        <p:nvSpPr>
          <p:cNvPr id="7" name="Classification Top"/>
          <p:cNvSpPr txBox="1">
            <a:spLocks/>
          </p:cNvSpPr>
          <p:nvPr userDrawn="1"/>
        </p:nvSpPr>
        <p:spPr bwMode="gray">
          <a:xfrm>
            <a:off x="1041400" y="1"/>
            <a:ext cx="10515600" cy="138499"/>
          </a:xfrm>
          <a:prstGeom prst="rect">
            <a:avLst/>
          </a:prstGeom>
        </p:spPr>
        <p:txBody>
          <a:bodyPr vert="horz" lIns="0" tIns="0" rIns="0" bIns="0" rtlCol="0" anchor="t" anchorCtr="0">
            <a:spAutoFit/>
          </a:bodyPr>
          <a:lstStyle>
            <a:defPPr>
              <a:defRPr lang="en-US"/>
            </a:defPPr>
            <a:lvl1pPr marL="0" algn="ctr"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1" dirty="0" smtClean="0">
                <a:solidFill>
                  <a:schemeClr val="bg1"/>
                </a:solidFill>
              </a:rPr>
              <a:t>UNCLASSIFIED//FOUO</a:t>
            </a:r>
            <a:endParaRPr lang="en-US" sz="900" b="1" dirty="0">
              <a:solidFill>
                <a:schemeClr val="bg1"/>
              </a:solidFill>
            </a:endParaRPr>
          </a:p>
        </p:txBody>
      </p:sp>
      <p:pic>
        <p:nvPicPr>
          <p:cNvPr id="11" name="Picture 1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1061469" y="6054652"/>
            <a:ext cx="878996" cy="602112"/>
          </a:xfrm>
          <a:prstGeom prst="rect">
            <a:avLst/>
          </a:prstGeom>
        </p:spPr>
      </p:pic>
      <p:sp>
        <p:nvSpPr>
          <p:cNvPr id="12" name="TextBox 11"/>
          <p:cNvSpPr txBox="1"/>
          <p:nvPr userDrawn="1"/>
        </p:nvSpPr>
        <p:spPr>
          <a:xfrm>
            <a:off x="4911962" y="6549914"/>
            <a:ext cx="961140" cy="276999"/>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CF4C318D-DFA6-44A0-90B0-ABFCB78A54B4}" type="slidenum">
              <a:rPr lang="en-US" sz="1200" b="1" smtClean="0">
                <a:latin typeface="Arial" panose="020B0604020202020204" pitchFamily="34" charset="0"/>
                <a:cs typeface="Arial" panose="020B0604020202020204" pitchFamily="34" charset="0"/>
              </a:rPr>
              <a:pPr marL="0" marR="0" indent="0" algn="ctr" defTabSz="914400" rtl="0" eaLnBrk="1" fontAlgn="auto" latinLnBrk="0" hangingPunct="1">
                <a:lnSpc>
                  <a:spcPct val="100000"/>
                </a:lnSpc>
                <a:spcBef>
                  <a:spcPts val="0"/>
                </a:spcBef>
                <a:spcAft>
                  <a:spcPts val="0"/>
                </a:spcAft>
                <a:buClrTx/>
                <a:buSzTx/>
                <a:buFontTx/>
                <a:buNone/>
                <a:tabLst/>
                <a:defRPr/>
              </a:pPr>
              <a:t>‹#›</a:t>
            </a:fld>
            <a:r>
              <a:rPr lang="en-US" sz="1200" b="1" dirty="0" smtClean="0">
                <a:latin typeface="Arial" panose="020B0604020202020204" pitchFamily="34" charset="0"/>
                <a:cs typeface="Arial" panose="020B0604020202020204" pitchFamily="34" charset="0"/>
              </a:rPr>
              <a:t> of X</a:t>
            </a:r>
            <a:endParaRPr lang="en-US" sz="1200" b="1" dirty="0">
              <a:latin typeface="Arial" panose="020B0604020202020204" pitchFamily="34" charset="0"/>
              <a:cs typeface="Arial" panose="020B0604020202020204" pitchFamily="34" charset="0"/>
            </a:endParaRPr>
          </a:p>
        </p:txBody>
      </p:sp>
      <p:sp>
        <p:nvSpPr>
          <p:cNvPr id="15" name="Rectangle 14"/>
          <p:cNvSpPr/>
          <p:nvPr userDrawn="1"/>
        </p:nvSpPr>
        <p:spPr>
          <a:xfrm>
            <a:off x="0" y="6574245"/>
            <a:ext cx="4998720" cy="246221"/>
          </a:xfrm>
          <a:prstGeom prst="rect">
            <a:avLst/>
          </a:prstGeom>
        </p:spPr>
        <p:txBody>
          <a:bodyPr wrap="square">
            <a:spAutoFit/>
          </a:bodyPr>
          <a:lstStyle/>
          <a:p>
            <a:pPr algn="l" defTabSz="457200" fontAlgn="base">
              <a:spcBef>
                <a:spcPct val="0"/>
              </a:spcBef>
              <a:spcAft>
                <a:spcPct val="0"/>
              </a:spcAft>
            </a:pPr>
            <a:r>
              <a:rPr lang="en-US" sz="1000" baseline="0" dirty="0" smtClean="0">
                <a:solidFill>
                  <a:prstClr val="black"/>
                </a:solidFill>
                <a:latin typeface="Arial" charset="0"/>
                <a:cs typeface="Arial" charset="0"/>
              </a:rPr>
              <a:t>Mike Magar</a:t>
            </a:r>
            <a:r>
              <a:rPr lang="en-US" sz="1000" dirty="0" smtClean="0">
                <a:solidFill>
                  <a:prstClr val="black"/>
                </a:solidFill>
                <a:latin typeface="Arial" charset="0"/>
                <a:cs typeface="Arial" charset="0"/>
              </a:rPr>
              <a:t> / 785</a:t>
            </a:r>
            <a:r>
              <a:rPr lang="en-US" sz="1000" baseline="0" dirty="0" smtClean="0">
                <a:solidFill>
                  <a:prstClr val="black"/>
                </a:solidFill>
                <a:latin typeface="Arial" charset="0"/>
                <a:cs typeface="Arial" charset="0"/>
              </a:rPr>
              <a:t>-239</a:t>
            </a:r>
            <a:r>
              <a:rPr lang="en-US" sz="1000" dirty="0" smtClean="0">
                <a:solidFill>
                  <a:prstClr val="black"/>
                </a:solidFill>
                <a:latin typeface="Arial" charset="0"/>
                <a:cs typeface="Arial" charset="0"/>
              </a:rPr>
              <a:t>-0866/</a:t>
            </a:r>
            <a:r>
              <a:rPr lang="en-US" sz="1000" baseline="0" dirty="0" smtClean="0">
                <a:solidFill>
                  <a:prstClr val="black"/>
                </a:solidFill>
                <a:latin typeface="Arial" charset="0"/>
                <a:cs typeface="Arial" charset="0"/>
              </a:rPr>
              <a:t> Michael.a.magar.civ@army.mil</a:t>
            </a:r>
            <a:endParaRPr lang="en-US" sz="1000" dirty="0">
              <a:solidFill>
                <a:prstClr val="black"/>
              </a:solidFill>
              <a:latin typeface="Arial" charset="0"/>
              <a:cs typeface="Arial" charset="0"/>
            </a:endParaRPr>
          </a:p>
        </p:txBody>
      </p:sp>
    </p:spTree>
    <p:extLst>
      <p:ext uri="{BB962C8B-B14F-4D97-AF65-F5344CB8AC3E}">
        <p14:creationId xmlns:p14="http://schemas.microsoft.com/office/powerpoint/2010/main" val="1098697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fade/>
  </p:transition>
  <p:timing>
    <p:tnLst>
      <p:par>
        <p:cTn id="1" dur="indefinite" restart="never" nodeType="tmRoot"/>
      </p:par>
    </p:tnLst>
  </p:timing>
  <p:hf hdr="0" ftr="0" dt="0"/>
  <p:txStyles>
    <p:title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p:titleStyle>
    <p:body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792">
          <p15:clr>
            <a:srgbClr val="F26B43"/>
          </p15:clr>
        </p15:guide>
        <p15:guide id="3" pos="5352">
          <p15:clr>
            <a:srgbClr val="F26B43"/>
          </p15:clr>
        </p15:guide>
        <p15:guide id="4" orient="horz" pos="1104">
          <p15:clr>
            <a:srgbClr val="F26B43"/>
          </p15:clr>
        </p15:guide>
        <p15:guide id="5" orient="horz" pos="2376">
          <p15:clr>
            <a:srgbClr val="F26B43"/>
          </p15:clr>
        </p15:guide>
        <p15:guide id="6" orient="horz" pos="3432">
          <p15:clr>
            <a:srgbClr val="F26B43"/>
          </p15:clr>
        </p15:guide>
        <p15:guide id="7" pos="5760">
          <p15:clr>
            <a:srgbClr val="F26B43"/>
          </p15:clr>
        </p15:guide>
        <p15:guide id="8" orient="horz">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10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83.jpeg"/></Relationships>
</file>

<file path=ppt/slides/_rels/slide11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se.edu/multimedia/shorts/active-shooter/story_html5.html"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xml"/><Relationship Id="rId1" Type="http://schemas.openxmlformats.org/officeDocument/2006/relationships/video" Target="file:///\\rilesan1.riley.army.mil\riley_des$\physical%20security\New%20Armorer%20CD%2026%20Oct%2011\Armorer%20CD%20Files\Armorer%20Course%20with%20Vids\Locking%20racks.avi" TargetMode="External"/><Relationship Id="rId4" Type="http://schemas.openxmlformats.org/officeDocument/2006/relationships/image" Target="../media/image93.png"/></Relationships>
</file>

<file path=ppt/slides/_rels/slide12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10.xml"/><Relationship Id="rId4" Type="http://schemas.openxmlformats.org/officeDocument/2006/relationships/image" Target="../media/image95.jpe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6.xml"/><Relationship Id="rId1" Type="http://schemas.openxmlformats.org/officeDocument/2006/relationships/slideLayout" Target="../slideLayouts/slideLayout10.xml"/><Relationship Id="rId5" Type="http://schemas.openxmlformats.org/officeDocument/2006/relationships/image" Target="../media/image98.jpeg"/><Relationship Id="rId4" Type="http://schemas.openxmlformats.org/officeDocument/2006/relationships/image" Target="../media/image97.jpeg"/></Relationships>
</file>

<file path=ppt/slides/_rels/slide126.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hyperlink" Target="https://www.cdse.edu/multimedia/shorts/dod-approved-locks/story_html5.html" TargetMode="External"/><Relationship Id="rId2" Type="http://schemas.openxmlformats.org/officeDocument/2006/relationships/notesSlide" Target="../notesSlides/notesSlide67.xml"/><Relationship Id="rId1" Type="http://schemas.openxmlformats.org/officeDocument/2006/relationships/slideLayout" Target="../slideLayouts/slideLayout1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8" Type="http://schemas.openxmlformats.org/officeDocument/2006/relationships/image" Target="../media/image110.gif"/><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10.xml"/><Relationship Id="rId6" Type="http://schemas.openxmlformats.org/officeDocument/2006/relationships/image" Target="../media/image108.png"/><Relationship Id="rId5" Type="http://schemas.openxmlformats.org/officeDocument/2006/relationships/image" Target="../media/image107.jpg"/><Relationship Id="rId4" Type="http://schemas.openxmlformats.org/officeDocument/2006/relationships/image" Target="../media/image106.png"/></Relationships>
</file>

<file path=ppt/slides/_rels/slide12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9.xml"/><Relationship Id="rId1" Type="http://schemas.openxmlformats.org/officeDocument/2006/relationships/slideLayout" Target="../slideLayouts/slideLayout10.xml"/><Relationship Id="rId5" Type="http://schemas.openxmlformats.org/officeDocument/2006/relationships/image" Target="../media/image113.jpeg"/><Relationship Id="rId4" Type="http://schemas.openxmlformats.org/officeDocument/2006/relationships/image" Target="../media/image1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image" Target="../media/image114.gif"/><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10.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gif"/></Relationships>
</file>

<file path=ppt/slides/_rels/slide13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28.jpeg"/><Relationship Id="rId7" Type="http://schemas.openxmlformats.org/officeDocument/2006/relationships/image" Target="../media/image130.jpeg"/><Relationship Id="rId2" Type="http://schemas.openxmlformats.org/officeDocument/2006/relationships/hyperlink" Target="http://www.google.com/url?sa=i&amp;rct=j&amp;q=&amp;esrc=s&amp;frm=1&amp;source=images&amp;cd=&amp;cad=rja&amp;uact=8&amp;docid=oEz9jmDZym32dM&amp;tbnid=tXqjkBoragZnxM:&amp;ved=0CAUQjRw&amp;url=http://www.tydenbrooks.com/Products/Indicative-Seals/Wire-Seals/Prong-Lok-Pro-4-Seal.aspx&amp;ei=53xWU6n5NtSysQTn14GoBw&amp;bvm=bv.65177938,d.aWc&amp;psig=AFQjCNH-JTrPtfZsWHU55Z5pp5IahOmvZg&amp;ust=1398263388861435" TargetMode="External"/><Relationship Id="rId1" Type="http://schemas.openxmlformats.org/officeDocument/2006/relationships/slideLayout" Target="../slideLayouts/slideLayout10.xml"/><Relationship Id="rId6" Type="http://schemas.openxmlformats.org/officeDocument/2006/relationships/hyperlink" Target="http://www.google.com/url?sa=i&amp;rct=j&amp;q=&amp;esrc=s&amp;frm=1&amp;source=images&amp;cd=&amp;cad=rja&amp;uact=8&amp;docid=zdpt199_13SpBM&amp;tbnid=0yJ_siVbP2i3oM:&amp;ved=0CAUQjRw&amp;url=http://www.tydenbrooks.com/Products/Indicative-Seals/Wire-Seals.aspx&amp;ei=o35WU8-7KZSysASZhoCYCA&amp;bvm=bv.65177938,d.aWc&amp;psig=AFQjCNH-JTrPtfZsWHU55Z5pp5IahOmvZg&amp;ust=1398263388861435" TargetMode="External"/><Relationship Id="rId5" Type="http://schemas.openxmlformats.org/officeDocument/2006/relationships/image" Target="../media/image129.gif"/><Relationship Id="rId4" Type="http://schemas.openxmlformats.org/officeDocument/2006/relationships/hyperlink" Target="http://www.google.com/url?sa=i&amp;rct=j&amp;q=&amp;esrc=s&amp;frm=1&amp;source=images&amp;cd=&amp;cad=rja&amp;uact=8&amp;docid=oEz9jmDZym32dM&amp;tbnid=gNN_Nwu3vr9L7M:&amp;ved=0CAUQjRw&amp;url=http://www.tydenbrooks.com/Products/Indicative-Seals/Wire-Seals/Prong-Lok-Pro-4-Seal.aspx&amp;ei=CH1WU__8EI7isASV5oKwAg&amp;bvm=bv.65177938,d.aWc&amp;psig=AFQjCNH-JTrPtfZsWHU55Z5pp5IahOmvZg&amp;ust=1398263388861435" TargetMode="External"/></Relationships>
</file>

<file path=ppt/slides/_rels/slide14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5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5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68.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5.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17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jpeg"/></Relationships>
</file>

<file path=ppt/slides/_rels/slide1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16.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99.xml"/><Relationship Id="rId1" Type="http://schemas.openxmlformats.org/officeDocument/2006/relationships/slideLayout" Target="../slideLayouts/slideLayout10.xml"/><Relationship Id="rId4" Type="http://schemas.openxmlformats.org/officeDocument/2006/relationships/image" Target="../media/image163.gif"/></Relationships>
</file>

<file path=ppt/slides/_rels/slide187.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03.xml"/><Relationship Id="rId1" Type="http://schemas.openxmlformats.org/officeDocument/2006/relationships/slideLayout" Target="../slideLayouts/slideLayout10.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07.xml"/><Relationship Id="rId1" Type="http://schemas.openxmlformats.org/officeDocument/2006/relationships/slideLayout" Target="../slideLayouts/slideLayout10.xml"/><Relationship Id="rId5" Type="http://schemas.openxmlformats.org/officeDocument/2006/relationships/image" Target="../media/image170.png"/><Relationship Id="rId4" Type="http://schemas.openxmlformats.org/officeDocument/2006/relationships/image" Target="../media/image169.jpg"/></Relationships>
</file>

<file path=ppt/slides/_rels/slide19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10.xml"/></Relationships>
</file>

<file path=ppt/slides/_rels/slide19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8.xml"/><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0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2.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www.cdse.edu/resources/physical-security.html"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http://www.tpub.com/content/advancement/14144/img/14144_219_1.jp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45.png"/><Relationship Id="rId4"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48.png"/></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3.vml"/><Relationship Id="rId4" Type="http://schemas.openxmlformats.org/officeDocument/2006/relationships/image" Target="../media/image48.png"/></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0.xml"/><Relationship Id="rId1" Type="http://schemas.openxmlformats.org/officeDocument/2006/relationships/vmlDrawing" Target="../drawings/vmlDrawing4.v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9.pn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3.jpeg"/></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10.xml"/><Relationship Id="rId4" Type="http://schemas.openxmlformats.org/officeDocument/2006/relationships/image" Target="../media/image59.jpeg"/></Relationships>
</file>

<file path=ppt/slides/_rels/slide9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slideLayout" Target="../slideLayouts/slideLayout10.xml"/><Relationship Id="rId5" Type="http://schemas.openxmlformats.org/officeDocument/2006/relationships/image" Target="../media/image63.jpeg"/><Relationship Id="rId4" Type="http://schemas.openxmlformats.org/officeDocument/2006/relationships/image" Target="../media/image62.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0" y="6271828"/>
            <a:ext cx="1543050" cy="369332"/>
          </a:xfrm>
          <a:prstGeom prst="rect">
            <a:avLst/>
          </a:prstGeom>
          <a:noFill/>
        </p:spPr>
        <p:txBody>
          <a:bodyPr wrap="square" rtlCol="0">
            <a:spAutoFit/>
          </a:bodyPr>
          <a:lstStyle/>
          <a:p>
            <a:r>
              <a:rPr lang="en-US" sz="900" dirty="0">
                <a:solidFill>
                  <a:prstClr val="black"/>
                </a:solidFill>
                <a:latin typeface="Arial" pitchFamily="34" charset="0"/>
                <a:cs typeface="Arial" pitchFamily="34" charset="0"/>
              </a:rPr>
              <a:t>Version Number</a:t>
            </a:r>
          </a:p>
          <a:p>
            <a:r>
              <a:rPr lang="en-US" sz="900" dirty="0">
                <a:solidFill>
                  <a:prstClr val="black"/>
                </a:solidFill>
                <a:latin typeface="Arial" pitchFamily="34" charset="0"/>
                <a:cs typeface="Arial" pitchFamily="34" charset="0"/>
              </a:rPr>
              <a:t>As of </a:t>
            </a:r>
            <a:r>
              <a:rPr lang="en-US" sz="900" dirty="0" smtClean="0">
                <a:solidFill>
                  <a:prstClr val="black"/>
                </a:solidFill>
                <a:latin typeface="Arial" pitchFamily="34" charset="0"/>
                <a:cs typeface="Arial" pitchFamily="34" charset="0"/>
              </a:rPr>
              <a:t>22 Feb 2022</a:t>
            </a:r>
            <a:endParaRPr lang="en-US" sz="900" dirty="0">
              <a:solidFill>
                <a:prstClr val="black"/>
              </a:solidFill>
              <a:latin typeface="Arial" pitchFamily="34" charset="0"/>
              <a:cs typeface="Arial" pitchFamily="34" charset="0"/>
            </a:endParaRPr>
          </a:p>
        </p:txBody>
      </p:sp>
      <p:sp>
        <p:nvSpPr>
          <p:cNvPr id="13" name="TextBox 12"/>
          <p:cNvSpPr txBox="1"/>
          <p:nvPr/>
        </p:nvSpPr>
        <p:spPr>
          <a:xfrm>
            <a:off x="6659485" y="5935470"/>
            <a:ext cx="2819400" cy="838691"/>
          </a:xfrm>
          <a:prstGeom prst="rect">
            <a:avLst/>
          </a:prstGeom>
          <a:noFill/>
        </p:spPr>
        <p:txBody>
          <a:bodyPr wrap="square" rtlCol="0">
            <a:spAutoFit/>
          </a:bodyPr>
          <a:lstStyle/>
          <a:p>
            <a:pPr algn="ctr"/>
            <a:r>
              <a:rPr lang="en-US" b="1" dirty="0">
                <a:solidFill>
                  <a:prstClr val="black"/>
                </a:solidFill>
                <a:latin typeface="Arial" pitchFamily="34" charset="0"/>
                <a:cs typeface="Arial" pitchFamily="34" charset="0"/>
              </a:rPr>
              <a:t>DES</a:t>
            </a:r>
          </a:p>
          <a:p>
            <a:pPr algn="ctr">
              <a:spcBef>
                <a:spcPts val="300"/>
              </a:spcBef>
            </a:pPr>
            <a:r>
              <a:rPr lang="en-US" sz="1400" b="1" dirty="0">
                <a:solidFill>
                  <a:prstClr val="black"/>
                </a:solidFill>
                <a:latin typeface="Arial" pitchFamily="34" charset="0"/>
                <a:cs typeface="Arial" pitchFamily="34" charset="0"/>
              </a:rPr>
              <a:t>Security Branch</a:t>
            </a:r>
          </a:p>
          <a:p>
            <a:pPr algn="ctr"/>
            <a:r>
              <a:rPr lang="en-US" sz="1400" b="1" dirty="0">
                <a:solidFill>
                  <a:prstClr val="black"/>
                </a:solidFill>
                <a:latin typeface="Arial" pitchFamily="34" charset="0"/>
                <a:cs typeface="Arial" pitchFamily="34" charset="0"/>
              </a:rPr>
              <a:t>Physical Security </a:t>
            </a:r>
          </a:p>
        </p:txBody>
      </p:sp>
      <p:sp>
        <p:nvSpPr>
          <p:cNvPr id="11" name="Subtitle 10"/>
          <p:cNvSpPr>
            <a:spLocks noGrp="1"/>
          </p:cNvSpPr>
          <p:nvPr>
            <p:ph type="subTitle" idx="1"/>
          </p:nvPr>
        </p:nvSpPr>
        <p:spPr>
          <a:xfrm>
            <a:off x="2035745" y="5863174"/>
            <a:ext cx="890336" cy="332399"/>
          </a:xfrm>
        </p:spPr>
        <p:txBody>
          <a:bodyPr/>
          <a:lstStyle/>
          <a:p>
            <a:r>
              <a:rPr lang="en-US" dirty="0" smtClean="0"/>
              <a:t>Day 1</a:t>
            </a:r>
            <a:endParaRPr lang="en-US" dirty="0"/>
          </a:p>
        </p:txBody>
      </p:sp>
      <p:sp>
        <p:nvSpPr>
          <p:cNvPr id="10" name="Title 9"/>
          <p:cNvSpPr>
            <a:spLocks noGrp="1"/>
          </p:cNvSpPr>
          <p:nvPr>
            <p:ph type="ctrTitle"/>
          </p:nvPr>
        </p:nvSpPr>
        <p:spPr>
          <a:xfrm>
            <a:off x="651933" y="5366881"/>
            <a:ext cx="4102948" cy="969496"/>
          </a:xfrm>
        </p:spPr>
        <p:txBody>
          <a:bodyPr/>
          <a:lstStyle/>
          <a:p>
            <a:r>
              <a:rPr lang="en-US" dirty="0" smtClean="0"/>
              <a:t>Armorer’s Course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338" y="5737016"/>
            <a:ext cx="1119261" cy="11209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886" y="5743998"/>
            <a:ext cx="1189115" cy="1114002"/>
          </a:xfrm>
          <a:prstGeom prst="rect">
            <a:avLst/>
          </a:prstGeom>
        </p:spPr>
      </p:pic>
    </p:spTree>
    <p:extLst>
      <p:ext uri="{BB962C8B-B14F-4D97-AF65-F5344CB8AC3E}">
        <p14:creationId xmlns:p14="http://schemas.microsoft.com/office/powerpoint/2010/main" val="128073619"/>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1" y="1035517"/>
            <a:ext cx="5906348" cy="5262979"/>
          </a:xfrm>
          <a:prstGeom prst="rect">
            <a:avLst/>
          </a:prstGeom>
          <a:noFill/>
          <a:ln w="9525">
            <a:noFill/>
            <a:miter lim="800000"/>
            <a:headEnd/>
            <a:tailEnd/>
          </a:ln>
          <a:effectLst/>
        </p:spPr>
        <p:txBody>
          <a:bodyPr wrap="square" anchor="ctr">
            <a:spAutoFit/>
          </a:bodyPr>
          <a:lstStyle/>
          <a:p>
            <a:pPr marL="623888" indent="-285750" eaLnBrk="0" hangingPunct="0">
              <a:buFont typeface="Arial" panose="020B0604020202020204" pitchFamily="34" charset="0"/>
              <a:buChar char="•"/>
              <a:defRPr/>
            </a:pPr>
            <a:r>
              <a:rPr lang="en-US" sz="1600" dirty="0"/>
              <a:t>The plan will contain sufficiently detailed organizational processes and procedures to ensure that practical, effective, and common sense measures are employed in a </a:t>
            </a:r>
            <a:r>
              <a:rPr lang="en-US" sz="1600" b="1" dirty="0"/>
              <a:t>risk-based</a:t>
            </a:r>
            <a:r>
              <a:rPr lang="en-US" sz="1600" dirty="0"/>
              <a:t> method across the command. </a:t>
            </a:r>
          </a:p>
          <a:p>
            <a:pPr marL="623888" indent="-285750" eaLnBrk="0" hangingPunct="0">
              <a:buFont typeface="Arial" panose="020B0604020202020204" pitchFamily="34" charset="0"/>
              <a:buChar char="•"/>
              <a:defRPr/>
            </a:pPr>
            <a:endParaRPr lang="en-US" sz="1600" dirty="0"/>
          </a:p>
          <a:p>
            <a:pPr marL="623888" indent="-285750" eaLnBrk="0" hangingPunct="0">
              <a:buFont typeface="Arial" panose="020B0604020202020204" pitchFamily="34" charset="0"/>
              <a:buChar char="•"/>
              <a:defRPr/>
            </a:pPr>
            <a:r>
              <a:rPr lang="en-US" sz="1600" dirty="0"/>
              <a:t>The </a:t>
            </a:r>
            <a:r>
              <a:rPr lang="en-US" sz="1600" u="sng" dirty="0"/>
              <a:t>plan will be specific enough that subordinate organizations can clearly determine</a:t>
            </a:r>
            <a:r>
              <a:rPr lang="en-US" sz="1600" dirty="0"/>
              <a:t> their roles, responsibilities, timelines, and other related requirements. The physical security plan is a </a:t>
            </a:r>
            <a:r>
              <a:rPr lang="en-US" sz="1600" b="1" dirty="0"/>
              <a:t>stand-alone </a:t>
            </a:r>
            <a:r>
              <a:rPr lang="en-US" sz="1600" dirty="0"/>
              <a:t>document or an annex to a protection plan or operational order. </a:t>
            </a:r>
          </a:p>
          <a:p>
            <a:pPr marL="338138" eaLnBrk="0" hangingPunct="0">
              <a:defRPr/>
            </a:pPr>
            <a:endParaRPr lang="en-US" sz="1600" dirty="0">
              <a:latin typeface="Arial" pitchFamily="34" charset="0"/>
              <a:ea typeface="Times New Roman" pitchFamily="18" charset="0"/>
              <a:cs typeface="Arial" pitchFamily="34" charset="0"/>
            </a:endParaRPr>
          </a:p>
          <a:p>
            <a:pPr marL="623888" indent="-285750" eaLnBrk="0" hangingPunct="0">
              <a:buFont typeface="Arial" panose="020B0604020202020204" pitchFamily="34" charset="0"/>
              <a:buChar char="•"/>
              <a:defRPr/>
            </a:pPr>
            <a:r>
              <a:rPr lang="en-US" sz="1600" dirty="0"/>
              <a:t>The plan will be reviewed </a:t>
            </a:r>
            <a:r>
              <a:rPr lang="en-US" sz="1600" b="1" dirty="0"/>
              <a:t>annually</a:t>
            </a:r>
            <a:r>
              <a:rPr lang="en-US" sz="1600" dirty="0"/>
              <a:t> and revise as required. A brief statement affirming currency will be placed on the front page in this format: Certified current by the commander/director (principal official) (date). </a:t>
            </a:r>
          </a:p>
          <a:p>
            <a:pPr marL="623888" indent="-285750" eaLnBrk="0" hangingPunct="0">
              <a:buFont typeface="Arial" panose="020B0604020202020204" pitchFamily="34" charset="0"/>
              <a:buChar char="•"/>
              <a:defRPr/>
            </a:pPr>
            <a:endParaRPr lang="en-US" sz="1600" dirty="0">
              <a:latin typeface="Arial" pitchFamily="34" charset="0"/>
              <a:ea typeface="Times New Roman" pitchFamily="18" charset="0"/>
              <a:cs typeface="Arial" pitchFamily="34" charset="0"/>
            </a:endParaRPr>
          </a:p>
          <a:p>
            <a:pPr marL="623888" indent="-285750" eaLnBrk="0" hangingPunct="0">
              <a:buFont typeface="Arial" panose="020B0604020202020204" pitchFamily="34" charset="0"/>
              <a:buChar char="•"/>
              <a:defRPr/>
            </a:pPr>
            <a:r>
              <a:rPr lang="en-US" sz="1600" u="sng" dirty="0"/>
              <a:t>Plan annexes may be separated from the basic plan for operational efficiency</a:t>
            </a:r>
            <a:r>
              <a:rPr lang="en-US" sz="1600" dirty="0"/>
              <a:t>. The publication containing the separated annexes will be cited in the physical security plan as a cross reference. </a:t>
            </a:r>
            <a:endParaRPr lang="en-US" sz="1600" dirty="0">
              <a:latin typeface="Arial" pitchFamily="34" charset="0"/>
              <a:ea typeface="Times New Roman" pitchFamily="18" charset="0"/>
              <a:cs typeface="Arial" pitchFamily="34" charset="0"/>
            </a:endParaRPr>
          </a:p>
        </p:txBody>
      </p:sp>
      <p:sp>
        <p:nvSpPr>
          <p:cNvPr id="4" name="Rectangle 3"/>
          <p:cNvSpPr txBox="1">
            <a:spLocks noChangeArrowheads="1"/>
          </p:cNvSpPr>
          <p:nvPr/>
        </p:nvSpPr>
        <p:spPr bwMode="auto">
          <a:xfrm>
            <a:off x="32004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Plan</a:t>
            </a:r>
            <a:endParaRPr lang="en-US" kern="0" dirty="0"/>
          </a:p>
        </p:txBody>
      </p:sp>
      <p:pic>
        <p:nvPicPr>
          <p:cNvPr id="3074" name="Picture 2" descr="Tips for Managing Physical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6159" y="1146380"/>
            <a:ext cx="4815841" cy="474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986833"/>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6" name="Picture 2"/>
          <p:cNvPicPr>
            <a:picLocks noChangeAspect="1" noChangeArrowheads="1"/>
          </p:cNvPicPr>
          <p:nvPr/>
        </p:nvPicPr>
        <p:blipFill>
          <a:blip r:embed="rId2" cstate="print"/>
          <a:srcRect l="9748" t="22703" r="9748" b="54594"/>
          <a:stretch>
            <a:fillRect/>
          </a:stretch>
        </p:blipFill>
        <p:spPr bwMode="auto">
          <a:xfrm>
            <a:off x="1524000" y="1828800"/>
            <a:ext cx="9056914" cy="1981200"/>
          </a:xfrm>
          <a:prstGeom prst="rect">
            <a:avLst/>
          </a:prstGeom>
          <a:noFill/>
          <a:ln w="9525">
            <a:noFill/>
            <a:miter lim="800000"/>
            <a:headEnd/>
            <a:tailEnd/>
          </a:ln>
        </p:spPr>
      </p:pic>
      <p:sp>
        <p:nvSpPr>
          <p:cNvPr id="18" name="TextBox 17"/>
          <p:cNvSpPr txBox="1"/>
          <p:nvPr/>
        </p:nvSpPr>
        <p:spPr>
          <a:xfrm>
            <a:off x="1905001" y="2667001"/>
            <a:ext cx="901209" cy="307777"/>
          </a:xfrm>
          <a:prstGeom prst="rect">
            <a:avLst/>
          </a:prstGeom>
          <a:noFill/>
        </p:spPr>
        <p:txBody>
          <a:bodyPr wrap="none" rtlCol="0">
            <a:spAutoFit/>
          </a:bodyPr>
          <a:lstStyle/>
          <a:p>
            <a:r>
              <a:rPr lang="en-US" sz="1400" dirty="0" smtClean="0"/>
              <a:t>7 Sep 21</a:t>
            </a:r>
            <a:endParaRPr lang="en-US" sz="1400" dirty="0"/>
          </a:p>
        </p:txBody>
      </p:sp>
      <p:sp>
        <p:nvSpPr>
          <p:cNvPr id="23" name="TextBox 22"/>
          <p:cNvSpPr txBox="1"/>
          <p:nvPr/>
        </p:nvSpPr>
        <p:spPr>
          <a:xfrm>
            <a:off x="3388764" y="2995244"/>
            <a:ext cx="1985394" cy="400110"/>
          </a:xfrm>
          <a:prstGeom prst="rect">
            <a:avLst/>
          </a:prstGeom>
          <a:noFill/>
        </p:spPr>
        <p:txBody>
          <a:bodyPr wrap="square" rtlCol="0">
            <a:spAutoFit/>
          </a:bodyPr>
          <a:lstStyle/>
          <a:p>
            <a:r>
              <a:rPr lang="en-US" sz="2000" dirty="0">
                <a:latin typeface="Blackadder ITC" pitchFamily="82" charset="0"/>
              </a:rPr>
              <a:t>Disinterested Party</a:t>
            </a:r>
          </a:p>
        </p:txBody>
      </p:sp>
      <p:sp>
        <p:nvSpPr>
          <p:cNvPr id="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Answers</a:t>
            </a:r>
          </a:p>
        </p:txBody>
      </p:sp>
      <p:sp>
        <p:nvSpPr>
          <p:cNvPr id="7" name="TextBox 6"/>
          <p:cNvSpPr txBox="1"/>
          <p:nvPr/>
        </p:nvSpPr>
        <p:spPr>
          <a:xfrm>
            <a:off x="3388764" y="2643179"/>
            <a:ext cx="1985394" cy="400110"/>
          </a:xfrm>
          <a:prstGeom prst="rect">
            <a:avLst/>
          </a:prstGeom>
          <a:noFill/>
        </p:spPr>
        <p:txBody>
          <a:bodyPr wrap="square" rtlCol="0">
            <a:spAutoFit/>
          </a:bodyPr>
          <a:lstStyle/>
          <a:p>
            <a:r>
              <a:rPr lang="en-US" sz="2000" dirty="0" smtClean="0">
                <a:latin typeface="Blackadder ITC" pitchFamily="82" charset="0"/>
              </a:rPr>
              <a:t>AA&amp;E Custodian</a:t>
            </a:r>
            <a:endParaRPr lang="en-US" sz="2000" dirty="0">
              <a:latin typeface="Blackadder ITC" pitchFamily="82" charset="0"/>
            </a:endParaRPr>
          </a:p>
        </p:txBody>
      </p:sp>
      <p:sp>
        <p:nvSpPr>
          <p:cNvPr id="8" name="TextBox 7"/>
          <p:cNvSpPr txBox="1"/>
          <p:nvPr/>
        </p:nvSpPr>
        <p:spPr>
          <a:xfrm>
            <a:off x="1905001" y="3041411"/>
            <a:ext cx="901209" cy="307777"/>
          </a:xfrm>
          <a:prstGeom prst="rect">
            <a:avLst/>
          </a:prstGeom>
          <a:noFill/>
        </p:spPr>
        <p:txBody>
          <a:bodyPr wrap="none" rtlCol="0">
            <a:spAutoFit/>
          </a:bodyPr>
          <a:lstStyle/>
          <a:p>
            <a:r>
              <a:rPr lang="en-US" sz="1400" dirty="0" smtClean="0"/>
              <a:t>7 Sep 21</a:t>
            </a:r>
            <a:endParaRPr lang="en-US" sz="1400" dirty="0"/>
          </a:p>
        </p:txBody>
      </p:sp>
    </p:spTree>
    <p:extLst>
      <p:ext uri="{BB962C8B-B14F-4D97-AF65-F5344CB8AC3E}">
        <p14:creationId xmlns:p14="http://schemas.microsoft.com/office/powerpoint/2010/main" val="21539538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05000" y="12954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Practical Exercise # 2</a:t>
            </a:r>
          </a:p>
        </p:txBody>
      </p:sp>
      <p:sp>
        <p:nvSpPr>
          <p:cNvPr id="3" name="TextBox 2"/>
          <p:cNvSpPr txBox="1"/>
          <p:nvPr/>
        </p:nvSpPr>
        <p:spPr>
          <a:xfrm>
            <a:off x="2007326" y="1883547"/>
            <a:ext cx="7848600" cy="3539430"/>
          </a:xfrm>
          <a:prstGeom prst="rect">
            <a:avLst/>
          </a:prstGeom>
          <a:noFill/>
        </p:spPr>
        <p:txBody>
          <a:bodyPr wrap="square" rtlCol="0">
            <a:spAutoFit/>
          </a:bodyPr>
          <a:lstStyle/>
          <a:p>
            <a:r>
              <a:rPr lang="en-US" sz="2400" dirty="0"/>
              <a:t>Q:  When Signing for the Spare Set of AA&amp;E Keys, The S-2 Signs for the “Ring” Containing All of the Spare Keys?</a:t>
            </a:r>
          </a:p>
          <a:p>
            <a:endParaRPr lang="en-US" sz="2800" b="1" dirty="0"/>
          </a:p>
          <a:p>
            <a:endParaRPr lang="en-US" sz="2800" b="1" dirty="0"/>
          </a:p>
          <a:p>
            <a:endParaRPr lang="en-US" sz="2400" dirty="0"/>
          </a:p>
          <a:p>
            <a:endParaRPr lang="en-US" sz="2400" dirty="0"/>
          </a:p>
          <a:p>
            <a:r>
              <a:rPr lang="en-US" sz="2400" dirty="0"/>
              <a:t>A:  NO.  The S-2 Signs for a </a:t>
            </a:r>
            <a:r>
              <a:rPr lang="en-US" sz="2400" i="1" u="sng" dirty="0" smtClean="0">
                <a:solidFill>
                  <a:srgbClr val="FF0000"/>
                </a:solidFill>
              </a:rPr>
              <a:t>SEALED </a:t>
            </a:r>
            <a:r>
              <a:rPr lang="en-US" sz="2400" i="1" u="sng" dirty="0">
                <a:solidFill>
                  <a:srgbClr val="FF0000"/>
                </a:solidFill>
              </a:rPr>
              <a:t>Container of Keys</a:t>
            </a:r>
            <a:r>
              <a:rPr lang="en-US" sz="2400" dirty="0"/>
              <a:t>, NOT a “Ring” of Keys or the Keys Themselves.</a:t>
            </a:r>
          </a:p>
        </p:txBody>
      </p:sp>
      <p:sp>
        <p:nvSpPr>
          <p:cNvPr id="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1808077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524000"/>
            <a:ext cx="10134600" cy="2172346"/>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Common Deficiencies: </a:t>
            </a:r>
          </a:p>
          <a:p>
            <a:pPr eaLnBrk="1" hangingPunct="1">
              <a:buFont typeface="Arial" panose="020B0604020202020204" pitchFamily="34" charset="0"/>
              <a:buChar char="•"/>
            </a:pPr>
            <a:r>
              <a:rPr lang="en-US" sz="1800" dirty="0"/>
              <a:t>No DA Form </a:t>
            </a:r>
            <a:r>
              <a:rPr lang="en-US" sz="1800" dirty="0" smtClean="0"/>
              <a:t>7708 </a:t>
            </a:r>
            <a:r>
              <a:rPr lang="en-US" sz="1800" dirty="0"/>
              <a:t>completed for AA&amp;E Key Custodian</a:t>
            </a:r>
          </a:p>
          <a:p>
            <a:pPr eaLnBrk="1" hangingPunct="1">
              <a:buFont typeface="Arial" panose="020B0604020202020204" pitchFamily="34" charset="0"/>
              <a:buChar char="•"/>
            </a:pPr>
            <a:r>
              <a:rPr lang="en-US" sz="1800" dirty="0"/>
              <a:t>No appointment orders / orders issued prior to DA Form </a:t>
            </a:r>
            <a:r>
              <a:rPr lang="en-US" sz="1800" dirty="0" smtClean="0"/>
              <a:t>7708 </a:t>
            </a:r>
            <a:r>
              <a:rPr lang="en-US" sz="1800" dirty="0"/>
              <a:t>completed</a:t>
            </a:r>
          </a:p>
          <a:p>
            <a:pPr eaLnBrk="1" hangingPunct="1">
              <a:buFont typeface="Arial" panose="020B0604020202020204" pitchFamily="34" charset="0"/>
              <a:buChar char="•"/>
            </a:pPr>
            <a:r>
              <a:rPr lang="en-US" sz="1800" dirty="0"/>
              <a:t>AA&amp;E keys not issued to Armorer from Key Custodian</a:t>
            </a:r>
          </a:p>
          <a:p>
            <a:pPr eaLnBrk="1" hangingPunct="1">
              <a:buFont typeface="Arial" panose="020B0604020202020204" pitchFamily="34" charset="0"/>
              <a:buChar char="•"/>
            </a:pPr>
            <a:r>
              <a:rPr lang="en-US" sz="1800" dirty="0"/>
              <a:t>AA&amp;E keys not inventoried</a:t>
            </a:r>
          </a:p>
          <a:p>
            <a:pPr eaLnBrk="1" hangingPunct="1">
              <a:buFont typeface="Arial" panose="020B0604020202020204" pitchFamily="34" charset="0"/>
              <a:buChar char="•"/>
            </a:pPr>
            <a:r>
              <a:rPr lang="en-US" sz="1800" dirty="0"/>
              <a:t>Armorer’s not conducting Change-of-Custody procedures to include </a:t>
            </a:r>
            <a:r>
              <a:rPr lang="en-US" sz="1800" dirty="0" smtClean="0"/>
              <a:t>keys</a:t>
            </a:r>
            <a:endParaRPr lang="en-US" kern="0"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pic>
        <p:nvPicPr>
          <p:cNvPr id="10242" name="Picture 2" descr="UK Now Casting: Play Sherlock Holmes in an Educational Theat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2584"/>
            <a:ext cx="471551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353684"/>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94263"/>
            <a:ext cx="7772400" cy="480131"/>
          </a:xfrm>
        </p:spPr>
        <p:txBody>
          <a:bodyPr/>
          <a:lstStyle/>
          <a:p>
            <a:r>
              <a:rPr lang="en-US" sz="2800" cap="none" dirty="0">
                <a:solidFill>
                  <a:schemeClr val="tx1"/>
                </a:solidFill>
              </a:rPr>
              <a:t>Weapons Storage / Ammunition Storage</a:t>
            </a:r>
          </a:p>
        </p:txBody>
      </p:sp>
      <p:sp>
        <p:nvSpPr>
          <p:cNvPr id="3" name="Text Placeholder 2"/>
          <p:cNvSpPr>
            <a:spLocks noGrp="1"/>
          </p:cNvSpPr>
          <p:nvPr>
            <p:ph type="body" idx="1"/>
          </p:nvPr>
        </p:nvSpPr>
        <p:spPr>
          <a:xfrm>
            <a:off x="2246313" y="3381014"/>
            <a:ext cx="7772400" cy="1500187"/>
          </a:xfrm>
        </p:spPr>
        <p:txBody>
          <a:bodyPr/>
          <a:lstStyle/>
          <a:p>
            <a:r>
              <a:rPr lang="en-US" dirty="0"/>
              <a:t>Racks / Locks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684" y="914401"/>
            <a:ext cx="6408116" cy="3723453"/>
          </a:xfrm>
          <a:prstGeom prst="rect">
            <a:avLst/>
          </a:prstGeom>
        </p:spPr>
      </p:pic>
    </p:spTree>
    <p:extLst>
      <p:ext uri="{BB962C8B-B14F-4D97-AF65-F5344CB8AC3E}">
        <p14:creationId xmlns:p14="http://schemas.microsoft.com/office/powerpoint/2010/main" val="35829685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bwMode="auto">
          <a:xfrm>
            <a:off x="0" y="1498657"/>
            <a:ext cx="12192000" cy="4351338"/>
          </a:xfrm>
          <a:noFill/>
          <a:ln>
            <a:miter lim="800000"/>
            <a:headEnd/>
            <a:tailEnd/>
          </a:ln>
        </p:spPr>
        <p:txBody>
          <a:bodyPr vert="horz" wrap="square" lIns="91440" tIns="45720" rIns="91440" bIns="45720" numCol="1" anchor="ctr" anchorCtr="0" compatLnSpc="1">
            <a:prstTxWarp prst="textNoShape">
              <a:avLst/>
            </a:prstTxWarp>
          </a:bodyPr>
          <a:lstStyle/>
          <a:p>
            <a:pPr algn="ctr" eaLnBrk="1" hangingPunct="1">
              <a:buFontTx/>
              <a:buNone/>
            </a:pPr>
            <a:r>
              <a:rPr lang="en-US" dirty="0"/>
              <a:t>   </a:t>
            </a:r>
            <a:r>
              <a:rPr lang="en-US" sz="2400" b="0" dirty="0"/>
              <a:t>When not in use, arms will be stored in banded crates, metal containers, approved standard issue racks or locally fabricated arms racks, and secured in approved weapons storage facilities. Standard issue approved metal wall lockers or metal cabinets may be used (</a:t>
            </a:r>
            <a:r>
              <a:rPr lang="en-US" sz="2400" b="0" i="1" u="sng" dirty="0">
                <a:solidFill>
                  <a:srgbClr val="FF0000"/>
                </a:solidFill>
              </a:rPr>
              <a:t>when certified</a:t>
            </a:r>
            <a:r>
              <a:rPr lang="en-US" sz="2400" b="0" dirty="0"/>
              <a:t>). </a:t>
            </a:r>
            <a:endParaRPr lang="en-US" b="0" dirty="0"/>
          </a:p>
          <a:p>
            <a:pPr algn="ctr" eaLnBrk="1" hangingPunct="1">
              <a:buFontTx/>
              <a:buNone/>
            </a:pPr>
            <a:endParaRPr lang="en-US" dirty="0"/>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27363726"/>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descr="Photo of M12 Storage Rack"/>
          <p:cNvPicPr>
            <a:picLocks noChangeAspect="1" noChangeArrowheads="1"/>
          </p:cNvPicPr>
          <p:nvPr/>
        </p:nvPicPr>
        <p:blipFill>
          <a:blip r:embed="rId3" cstate="print"/>
          <a:srcRect/>
          <a:stretch>
            <a:fillRect/>
          </a:stretch>
        </p:blipFill>
        <p:spPr bwMode="auto">
          <a:xfrm>
            <a:off x="5219700" y="1161503"/>
            <a:ext cx="1676400" cy="2128907"/>
          </a:xfrm>
          <a:prstGeom prst="rect">
            <a:avLst/>
          </a:prstGeom>
          <a:noFill/>
          <a:ln w="28575">
            <a:solidFill>
              <a:schemeClr val="tx1"/>
            </a:solidFill>
            <a:miter lim="800000"/>
            <a:headEnd/>
            <a:tailEnd/>
          </a:ln>
        </p:spPr>
      </p:pic>
      <p:sp>
        <p:nvSpPr>
          <p:cNvPr id="138244" name="Text Box 4"/>
          <p:cNvSpPr txBox="1">
            <a:spLocks noChangeArrowheads="1"/>
          </p:cNvSpPr>
          <p:nvPr/>
        </p:nvSpPr>
        <p:spPr bwMode="auto">
          <a:xfrm>
            <a:off x="4800600" y="3334381"/>
            <a:ext cx="2590800" cy="369888"/>
          </a:xfrm>
          <a:prstGeom prst="rect">
            <a:avLst/>
          </a:prstGeom>
          <a:noFill/>
          <a:ln w="9525">
            <a:noFill/>
            <a:miter lim="800000"/>
            <a:headEnd/>
            <a:tailEnd/>
          </a:ln>
        </p:spPr>
        <p:txBody>
          <a:bodyPr>
            <a:spAutoFit/>
          </a:bodyPr>
          <a:lstStyle/>
          <a:p>
            <a:pPr algn="ctr"/>
            <a:r>
              <a:rPr lang="en-US" b="1" dirty="0"/>
              <a:t>STANDARD ISSUE</a:t>
            </a:r>
          </a:p>
        </p:txBody>
      </p:sp>
      <p:pic>
        <p:nvPicPr>
          <p:cNvPr id="138245" name="Picture 5" descr="493"/>
          <p:cNvPicPr>
            <a:picLocks noChangeAspect="1" noChangeArrowheads="1"/>
          </p:cNvPicPr>
          <p:nvPr/>
        </p:nvPicPr>
        <p:blipFill>
          <a:blip r:embed="rId4" cstate="print"/>
          <a:srcRect l="73610" t="10493" r="5556" b="10493"/>
          <a:stretch>
            <a:fillRect/>
          </a:stretch>
        </p:blipFill>
        <p:spPr bwMode="auto">
          <a:xfrm>
            <a:off x="7924800" y="1889126"/>
            <a:ext cx="2514600" cy="2682875"/>
          </a:xfrm>
          <a:prstGeom prst="rect">
            <a:avLst/>
          </a:prstGeom>
          <a:noFill/>
          <a:ln w="28575">
            <a:solidFill>
              <a:schemeClr val="tx1"/>
            </a:solidFill>
            <a:miter lim="800000"/>
            <a:headEnd/>
            <a:tailEnd/>
          </a:ln>
        </p:spPr>
      </p:pic>
      <p:pic>
        <p:nvPicPr>
          <p:cNvPr id="138246" name="Picture 9" descr="http://alwartac.com/graphics/tactical/weaponsrack.jpg"/>
          <p:cNvPicPr>
            <a:picLocks noChangeAspect="1" noChangeArrowheads="1"/>
          </p:cNvPicPr>
          <p:nvPr/>
        </p:nvPicPr>
        <p:blipFill>
          <a:blip r:embed="rId5" cstate="print"/>
          <a:srcRect/>
          <a:stretch>
            <a:fillRect/>
          </a:stretch>
        </p:blipFill>
        <p:spPr bwMode="auto">
          <a:xfrm>
            <a:off x="4572000" y="3825876"/>
            <a:ext cx="2971800" cy="2232025"/>
          </a:xfrm>
          <a:prstGeom prst="rect">
            <a:avLst/>
          </a:prstGeom>
          <a:noFill/>
          <a:ln w="28575">
            <a:solidFill>
              <a:schemeClr val="tx1"/>
            </a:solidFill>
            <a:miter lim="800000"/>
            <a:headEnd/>
            <a:tailEnd/>
          </a:ln>
        </p:spPr>
      </p:pic>
      <p:pic>
        <p:nvPicPr>
          <p:cNvPr id="138247" name="Picture 12"/>
          <p:cNvPicPr>
            <a:picLocks noChangeAspect="1" noChangeArrowheads="1"/>
          </p:cNvPicPr>
          <p:nvPr/>
        </p:nvPicPr>
        <p:blipFill>
          <a:blip r:embed="rId6" cstate="print"/>
          <a:srcRect l="13506" t="56705" r="69563" b="16409"/>
          <a:stretch>
            <a:fillRect/>
          </a:stretch>
        </p:blipFill>
        <p:spPr bwMode="auto">
          <a:xfrm>
            <a:off x="1828800" y="1828800"/>
            <a:ext cx="2362200" cy="2667000"/>
          </a:xfrm>
          <a:prstGeom prst="rect">
            <a:avLst/>
          </a:prstGeom>
          <a:noFill/>
          <a:ln w="25400">
            <a:solidFill>
              <a:schemeClr val="tx1"/>
            </a:solidFill>
            <a:miter lim="800000"/>
            <a:headEnd/>
            <a:tailEnd/>
          </a:ln>
        </p:spPr>
      </p:pic>
      <p:sp>
        <p:nvSpPr>
          <p:cNvPr id="138248" name="Text Box 4"/>
          <p:cNvSpPr txBox="1">
            <a:spLocks noChangeArrowheads="1"/>
          </p:cNvSpPr>
          <p:nvPr/>
        </p:nvSpPr>
        <p:spPr bwMode="auto">
          <a:xfrm>
            <a:off x="5295900" y="6092373"/>
            <a:ext cx="1600200" cy="369887"/>
          </a:xfrm>
          <a:prstGeom prst="rect">
            <a:avLst/>
          </a:prstGeom>
          <a:noFill/>
          <a:ln w="9525">
            <a:noFill/>
            <a:miter lim="800000"/>
            <a:headEnd/>
            <a:tailEnd/>
          </a:ln>
        </p:spPr>
        <p:txBody>
          <a:bodyPr>
            <a:spAutoFit/>
          </a:bodyPr>
          <a:lstStyle/>
          <a:p>
            <a:pPr algn="ctr"/>
            <a:r>
              <a:rPr lang="en-US" b="1" dirty="0"/>
              <a:t>War-Tec</a:t>
            </a:r>
          </a:p>
        </p:txBody>
      </p:sp>
      <p:sp>
        <p:nvSpPr>
          <p:cNvPr id="138249" name="Text Box 4"/>
          <p:cNvSpPr txBox="1">
            <a:spLocks noChangeArrowheads="1"/>
          </p:cNvSpPr>
          <p:nvPr/>
        </p:nvSpPr>
        <p:spPr bwMode="auto">
          <a:xfrm>
            <a:off x="1828800" y="4572000"/>
            <a:ext cx="2362200" cy="369888"/>
          </a:xfrm>
          <a:prstGeom prst="rect">
            <a:avLst/>
          </a:prstGeom>
          <a:noFill/>
          <a:ln w="9525">
            <a:noFill/>
            <a:miter lim="800000"/>
            <a:headEnd/>
            <a:tailEnd/>
          </a:ln>
        </p:spPr>
        <p:txBody>
          <a:bodyPr>
            <a:spAutoFit/>
          </a:bodyPr>
          <a:lstStyle/>
          <a:p>
            <a:pPr algn="ctr"/>
            <a:r>
              <a:rPr lang="en-US" b="1" dirty="0"/>
              <a:t>Marvel</a:t>
            </a:r>
          </a:p>
        </p:txBody>
      </p:sp>
      <p:sp>
        <p:nvSpPr>
          <p:cNvPr id="138250" name="Text Box 4"/>
          <p:cNvSpPr txBox="1">
            <a:spLocks noChangeArrowheads="1"/>
          </p:cNvSpPr>
          <p:nvPr/>
        </p:nvSpPr>
        <p:spPr bwMode="auto">
          <a:xfrm>
            <a:off x="7848600" y="4572000"/>
            <a:ext cx="2667000" cy="369888"/>
          </a:xfrm>
          <a:prstGeom prst="rect">
            <a:avLst/>
          </a:prstGeom>
          <a:noFill/>
          <a:ln w="9525">
            <a:noFill/>
            <a:miter lim="800000"/>
            <a:headEnd/>
            <a:tailEnd/>
          </a:ln>
        </p:spPr>
        <p:txBody>
          <a:bodyPr>
            <a:spAutoFit/>
          </a:bodyPr>
          <a:lstStyle/>
          <a:p>
            <a:pPr algn="ctr"/>
            <a:r>
              <a:rPr lang="en-US" b="1" dirty="0"/>
              <a:t>Space Saver</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773400864"/>
      </p:ext>
    </p:extLst>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590800" y="5334001"/>
            <a:ext cx="2362200" cy="646331"/>
          </a:xfrm>
          <a:prstGeom prst="rect">
            <a:avLst/>
          </a:prstGeom>
          <a:noFill/>
          <a:ln w="9525">
            <a:noFill/>
            <a:miter lim="800000"/>
            <a:headEnd/>
            <a:tailEnd/>
          </a:ln>
        </p:spPr>
        <p:txBody>
          <a:bodyPr>
            <a:spAutoFit/>
          </a:bodyPr>
          <a:lstStyle/>
          <a:p>
            <a:pPr algn="ctr"/>
            <a:r>
              <a:rPr lang="en-US" b="1" dirty="0"/>
              <a:t>Marvel</a:t>
            </a:r>
          </a:p>
          <a:p>
            <a:pPr algn="ctr"/>
            <a:r>
              <a:rPr lang="en-US" b="1" dirty="0"/>
              <a:t>“Push Together”</a:t>
            </a:r>
          </a:p>
        </p:txBody>
      </p:sp>
      <p:sp>
        <p:nvSpPr>
          <p:cNvPr id="6" name="Text Box 4"/>
          <p:cNvSpPr txBox="1">
            <a:spLocks noChangeArrowheads="1"/>
          </p:cNvSpPr>
          <p:nvPr/>
        </p:nvSpPr>
        <p:spPr bwMode="auto">
          <a:xfrm>
            <a:off x="7315200" y="5334001"/>
            <a:ext cx="2667000" cy="646331"/>
          </a:xfrm>
          <a:prstGeom prst="rect">
            <a:avLst/>
          </a:prstGeom>
          <a:noFill/>
          <a:ln w="9525">
            <a:noFill/>
            <a:miter lim="800000"/>
            <a:headEnd/>
            <a:tailEnd/>
          </a:ln>
        </p:spPr>
        <p:txBody>
          <a:bodyPr>
            <a:spAutoFit/>
          </a:bodyPr>
          <a:lstStyle/>
          <a:p>
            <a:pPr algn="ctr"/>
            <a:r>
              <a:rPr lang="en-US" b="1" dirty="0"/>
              <a:t>Space Saver</a:t>
            </a:r>
          </a:p>
          <a:p>
            <a:pPr algn="ctr"/>
            <a:r>
              <a:rPr lang="en-US" b="1" dirty="0"/>
              <a:t>“Swing Arms”</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335703131"/>
      </p:ext>
    </p:extLst>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318" y="1179114"/>
            <a:ext cx="3936683" cy="32805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307555"/>
            <a:ext cx="4267200" cy="2833688"/>
          </a:xfrm>
          <a:prstGeom prst="rect">
            <a:avLst/>
          </a:prstGeom>
        </p:spPr>
      </p:pic>
      <p:sp>
        <p:nvSpPr>
          <p:cNvPr id="6" name="TextBox 7"/>
          <p:cNvSpPr txBox="1">
            <a:spLocks noChangeArrowheads="1"/>
          </p:cNvSpPr>
          <p:nvPr/>
        </p:nvSpPr>
        <p:spPr bwMode="auto">
          <a:xfrm>
            <a:off x="6324600" y="1276231"/>
            <a:ext cx="2971800" cy="1846659"/>
          </a:xfrm>
          <a:prstGeom prst="rect">
            <a:avLst/>
          </a:prstGeom>
          <a:noFill/>
          <a:ln w="9525">
            <a:noFill/>
            <a:miter lim="800000"/>
            <a:headEnd/>
            <a:tailEnd/>
          </a:ln>
        </p:spPr>
        <p:txBody>
          <a:bodyPr wrap="square">
            <a:spAutoFit/>
          </a:bodyPr>
          <a:lstStyle/>
          <a:p>
            <a:r>
              <a:rPr lang="en-US" sz="2400" dirty="0"/>
              <a:t>Stanley-</a:t>
            </a:r>
            <a:r>
              <a:rPr lang="en-US" sz="2400" dirty="0" err="1"/>
              <a:t>Vidmar</a:t>
            </a:r>
            <a:endParaRPr lang="en-US" dirty="0"/>
          </a:p>
          <a:p>
            <a:endParaRPr lang="en-US" dirty="0"/>
          </a:p>
          <a:p>
            <a:pPr>
              <a:buFont typeface="Arial" charset="0"/>
              <a:buChar char="•"/>
            </a:pPr>
            <a:r>
              <a:rPr lang="en-US" dirty="0"/>
              <a:t> Based on four (4) specific configurations.</a:t>
            </a:r>
          </a:p>
          <a:p>
            <a:pPr>
              <a:buFont typeface="Arial" charset="0"/>
              <a:buChar char="•"/>
            </a:pPr>
            <a:r>
              <a:rPr lang="en-US" dirty="0"/>
              <a:t> Salesman will sell you any configuration.</a:t>
            </a:r>
          </a:p>
        </p:txBody>
      </p:sp>
      <p:sp>
        <p:nvSpPr>
          <p:cNvPr id="7" name="TextBox 7"/>
          <p:cNvSpPr txBox="1">
            <a:spLocks noChangeArrowheads="1"/>
          </p:cNvSpPr>
          <p:nvPr/>
        </p:nvSpPr>
        <p:spPr bwMode="auto">
          <a:xfrm>
            <a:off x="2641758" y="4977298"/>
            <a:ext cx="2971800" cy="646331"/>
          </a:xfrm>
          <a:prstGeom prst="rect">
            <a:avLst/>
          </a:prstGeom>
          <a:noFill/>
          <a:ln w="9525">
            <a:noFill/>
            <a:miter lim="800000"/>
            <a:headEnd/>
            <a:tailEnd/>
          </a:ln>
        </p:spPr>
        <p:txBody>
          <a:bodyPr wrap="square">
            <a:spAutoFit/>
          </a:bodyPr>
          <a:lstStyle/>
          <a:p>
            <a:pPr>
              <a:buFont typeface="Arial" charset="0"/>
              <a:buChar char="•"/>
            </a:pPr>
            <a:r>
              <a:rPr lang="en-US" dirty="0"/>
              <a:t>Approved configurations will have NSN.</a:t>
            </a:r>
          </a:p>
        </p:txBody>
      </p:sp>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810278169"/>
      </p:ext>
    </p:extLst>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2"/>
          <p:cNvPicPr>
            <a:picLocks noChangeAspect="1" noChangeArrowheads="1"/>
          </p:cNvPicPr>
          <p:nvPr/>
        </p:nvPicPr>
        <p:blipFill>
          <a:blip r:embed="rId3" cstate="print"/>
          <a:srcRect l="8594" t="12973" r="4688"/>
          <a:stretch>
            <a:fillRect/>
          </a:stretch>
        </p:blipFill>
        <p:spPr bwMode="auto">
          <a:xfrm>
            <a:off x="1899694" y="1600200"/>
            <a:ext cx="5776913" cy="4191000"/>
          </a:xfrm>
          <a:prstGeom prst="rect">
            <a:avLst/>
          </a:prstGeom>
          <a:noFill/>
          <a:ln w="9525">
            <a:noFill/>
            <a:miter lim="800000"/>
            <a:headEnd/>
            <a:tailEnd/>
          </a:ln>
        </p:spPr>
      </p:pic>
      <p:sp>
        <p:nvSpPr>
          <p:cNvPr id="139268" name="TextBox 7"/>
          <p:cNvSpPr txBox="1">
            <a:spLocks noChangeArrowheads="1"/>
          </p:cNvSpPr>
          <p:nvPr/>
        </p:nvSpPr>
        <p:spPr bwMode="auto">
          <a:xfrm>
            <a:off x="7696200" y="1981201"/>
            <a:ext cx="2971800" cy="2031325"/>
          </a:xfrm>
          <a:prstGeom prst="rect">
            <a:avLst/>
          </a:prstGeom>
          <a:noFill/>
          <a:ln w="9525">
            <a:noFill/>
            <a:miter lim="800000"/>
            <a:headEnd/>
            <a:tailEnd/>
          </a:ln>
        </p:spPr>
        <p:txBody>
          <a:bodyPr wrap="square">
            <a:spAutoFit/>
          </a:bodyPr>
          <a:lstStyle/>
          <a:p>
            <a:r>
              <a:rPr lang="en-US" dirty="0"/>
              <a:t>Authorized Weapons Racks:</a:t>
            </a:r>
          </a:p>
          <a:p>
            <a:endParaRPr lang="en-US" dirty="0"/>
          </a:p>
          <a:p>
            <a:pPr>
              <a:buFont typeface="Arial" charset="0"/>
              <a:buChar char="•"/>
            </a:pPr>
            <a:r>
              <a:rPr lang="en-US" dirty="0"/>
              <a:t>Space Saver</a:t>
            </a:r>
          </a:p>
          <a:p>
            <a:pPr>
              <a:buFont typeface="Arial" charset="0"/>
              <a:buChar char="•"/>
            </a:pPr>
            <a:r>
              <a:rPr lang="en-US" dirty="0"/>
              <a:t>Marvel</a:t>
            </a:r>
          </a:p>
          <a:p>
            <a:pPr>
              <a:buFont typeface="Arial" charset="0"/>
              <a:buChar char="•"/>
            </a:pPr>
            <a:r>
              <a:rPr lang="en-US" dirty="0"/>
              <a:t>Stanley </a:t>
            </a:r>
            <a:r>
              <a:rPr lang="en-US" dirty="0" err="1"/>
              <a:t>Vidmar</a:t>
            </a:r>
            <a:r>
              <a:rPr lang="en-US" dirty="0"/>
              <a:t> (limited)</a:t>
            </a:r>
          </a:p>
          <a:p>
            <a:pPr>
              <a:buFont typeface="Arial" charset="0"/>
              <a:buChar char="•"/>
            </a:pPr>
            <a:r>
              <a:rPr lang="en-US" dirty="0"/>
              <a:t>War-Tac</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480213400"/>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Picture 3" descr="MVC-036S"/>
          <p:cNvPicPr>
            <a:picLocks noChangeAspect="1" noChangeArrowheads="1"/>
          </p:cNvPicPr>
          <p:nvPr/>
        </p:nvPicPr>
        <p:blipFill>
          <a:blip r:embed="rId3" cstate="print"/>
          <a:srcRect l="14999" t="6300" r="13400" b="3751"/>
          <a:stretch>
            <a:fillRect/>
          </a:stretch>
        </p:blipFill>
        <p:spPr bwMode="auto">
          <a:xfrm>
            <a:off x="1131376" y="1127762"/>
            <a:ext cx="7012982" cy="5401255"/>
          </a:xfrm>
          <a:prstGeom prst="rect">
            <a:avLst/>
          </a:prstGeom>
          <a:noFill/>
          <a:ln w="28575">
            <a:solidFill>
              <a:schemeClr val="tx1"/>
            </a:solidFill>
            <a:miter lim="800000"/>
            <a:headEnd/>
            <a:tailEnd/>
          </a:ln>
        </p:spPr>
      </p:pic>
      <p:sp>
        <p:nvSpPr>
          <p:cNvPr id="140292" name="Text Box 4"/>
          <p:cNvSpPr txBox="1">
            <a:spLocks noChangeArrowheads="1"/>
          </p:cNvSpPr>
          <p:nvPr/>
        </p:nvSpPr>
        <p:spPr bwMode="auto">
          <a:xfrm>
            <a:off x="7489555" y="2927888"/>
            <a:ext cx="4648200" cy="1631216"/>
          </a:xfrm>
          <a:prstGeom prst="rect">
            <a:avLst/>
          </a:prstGeom>
          <a:noFill/>
          <a:ln w="9525">
            <a:noFill/>
            <a:miter lim="800000"/>
            <a:headEnd/>
            <a:tailEnd/>
          </a:ln>
        </p:spPr>
        <p:txBody>
          <a:bodyPr wrap="square">
            <a:spAutoFit/>
          </a:bodyPr>
          <a:lstStyle/>
          <a:p>
            <a:pPr lvl="2"/>
            <a:r>
              <a:rPr lang="en-US" sz="2000" dirty="0"/>
              <a:t>The use of </a:t>
            </a:r>
            <a:r>
              <a:rPr lang="en-US" sz="2000" dirty="0" smtClean="0"/>
              <a:t>locally </a:t>
            </a:r>
            <a:r>
              <a:rPr lang="en-US" sz="2000" dirty="0"/>
              <a:t>fabricated racks is prohibited unless certified by TACOM as security equivalent to standard issue racks.</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287043854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ChangeArrowheads="1"/>
          </p:cNvSpPr>
          <p:nvPr/>
        </p:nvSpPr>
        <p:spPr bwMode="auto">
          <a:xfrm>
            <a:off x="1524000" y="1146381"/>
            <a:ext cx="9144000" cy="5663089"/>
          </a:xfrm>
          <a:prstGeom prst="rect">
            <a:avLst/>
          </a:prstGeom>
          <a:noFill/>
          <a:ln w="9525">
            <a:noFill/>
            <a:miter lim="800000"/>
            <a:headEnd/>
            <a:tailEnd/>
          </a:ln>
        </p:spPr>
        <p:txBody>
          <a:bodyPr wrap="square" anchor="ctr">
            <a:spAutoFit/>
          </a:bodyPr>
          <a:lstStyle/>
          <a:p>
            <a:pPr indent="280988" eaLnBrk="0" hangingPunct="0"/>
            <a:r>
              <a:rPr lang="en-US" sz="2000" dirty="0">
                <a:latin typeface="Arial" charset="0"/>
                <a:ea typeface="Times New Roman" pitchFamily="18" charset="0"/>
                <a:cs typeface="Arial" charset="0"/>
              </a:rPr>
              <a:t>Established IAW AR 190-13, Appendix B</a:t>
            </a:r>
          </a:p>
          <a:p>
            <a:pPr indent="280988" eaLnBrk="0" hangingPunct="0"/>
            <a:endParaRPr lang="en-US" dirty="0">
              <a:latin typeface="Arial" charset="0"/>
              <a:ea typeface="Times New Roman" pitchFamily="18" charset="0"/>
              <a:cs typeface="Arial" charset="0"/>
            </a:endParaRPr>
          </a:p>
          <a:p>
            <a:pPr indent="280988" eaLnBrk="0" hangingPunct="0"/>
            <a:r>
              <a:rPr lang="en-US" sz="2000" dirty="0">
                <a:ea typeface="Times New Roman" pitchFamily="18" charset="0"/>
                <a:cs typeface="Arial" charset="0"/>
              </a:rPr>
              <a:t>Must Address: </a:t>
            </a:r>
          </a:p>
          <a:p>
            <a:pPr indent="280988" eaLnBrk="0" hangingPunct="0"/>
            <a:endParaRPr lang="en-US" sz="2000" dirty="0">
              <a:ea typeface="Times New Roman" pitchFamily="18" charset="0"/>
              <a:cs typeface="Arial" charset="0"/>
            </a:endParaRPr>
          </a:p>
          <a:p>
            <a:pPr marL="338138" eaLnBrk="0" hangingPunct="0">
              <a:defRPr/>
            </a:pPr>
            <a:r>
              <a:rPr lang="en-US" sz="2000" dirty="0">
                <a:latin typeface="Arial" pitchFamily="34" charset="0"/>
                <a:ea typeface="Times New Roman" pitchFamily="18" charset="0"/>
                <a:cs typeface="Arial" pitchFamily="34" charset="0"/>
              </a:rPr>
              <a:t>Establish security procedures for all operational environments</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Expeditionary operations</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Transition (pre-deployment / re-deployment)</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Program assurance at all phases</a:t>
            </a:r>
          </a:p>
          <a:p>
            <a:pPr marL="795338" lvl="1" eaLnBrk="0" hangingPunct="0">
              <a:defRPr/>
            </a:pPr>
            <a:endParaRPr lang="en-US" sz="2000" dirty="0">
              <a:latin typeface="Arial" pitchFamily="34" charset="0"/>
              <a:ea typeface="Times New Roman" pitchFamily="18" charset="0"/>
              <a:cs typeface="Arial" pitchFamily="34" charset="0"/>
            </a:endParaRPr>
          </a:p>
          <a:p>
            <a:pPr marL="338138" eaLnBrk="0" hangingPunct="0">
              <a:defRPr/>
            </a:pPr>
            <a:r>
              <a:rPr lang="en-US" sz="2000" dirty="0">
                <a:latin typeface="Arial" pitchFamily="34" charset="0"/>
                <a:ea typeface="Times New Roman" pitchFamily="18" charset="0"/>
                <a:cs typeface="Arial" pitchFamily="34" charset="0"/>
              </a:rPr>
              <a:t>Establish a Crime Prevention Program</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End-of-day checks</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Personal and personnel security</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Reduce crime within the organization</a:t>
            </a:r>
          </a:p>
          <a:p>
            <a:pPr marL="795338" lvl="1" eaLnBrk="0" hangingPunct="0">
              <a:defRPr/>
            </a:pPr>
            <a:endParaRPr lang="en-US" sz="2000" dirty="0">
              <a:latin typeface="Arial" pitchFamily="34" charset="0"/>
              <a:ea typeface="Times New Roman" pitchFamily="18" charset="0"/>
              <a:cs typeface="Arial" pitchFamily="34" charset="0"/>
            </a:endParaRPr>
          </a:p>
          <a:p>
            <a:pPr marL="338138" eaLnBrk="0" hangingPunct="0">
              <a:defRPr/>
            </a:pPr>
            <a:r>
              <a:rPr lang="en-US" sz="2000" dirty="0">
                <a:latin typeface="Arial" pitchFamily="34" charset="0"/>
                <a:ea typeface="Times New Roman" pitchFamily="18" charset="0"/>
                <a:cs typeface="Arial" pitchFamily="34" charset="0"/>
              </a:rPr>
              <a:t>Establish security plans to restrict access </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Barrier Plan</a:t>
            </a:r>
          </a:p>
          <a:p>
            <a:pPr marL="1081088" lvl="1" indent="-285750" eaLnBrk="0" hangingPunct="0">
              <a:buFont typeface="Arial" panose="020B0604020202020204" pitchFamily="34" charset="0"/>
              <a:buChar char="•"/>
              <a:defRPr/>
            </a:pPr>
            <a:r>
              <a:rPr lang="en-US" sz="2000" dirty="0">
                <a:latin typeface="Arial" pitchFamily="34" charset="0"/>
                <a:ea typeface="Times New Roman" pitchFamily="18" charset="0"/>
                <a:cs typeface="Arial" pitchFamily="34" charset="0"/>
              </a:rPr>
              <a:t>FPCON upgrade</a:t>
            </a:r>
          </a:p>
          <a:p>
            <a:pPr indent="280988" eaLnBrk="0" hangingPunct="0"/>
            <a:endParaRPr lang="en-US" sz="2400" dirty="0">
              <a:ea typeface="Times New Roman" pitchFamily="18" charset="0"/>
              <a:cs typeface="Arial" charset="0"/>
            </a:endParaRPr>
          </a:p>
        </p:txBody>
      </p:sp>
      <p:sp>
        <p:nvSpPr>
          <p:cNvPr id="4" name="Rectangle 3"/>
          <p:cNvSpPr txBox="1">
            <a:spLocks noChangeArrowheads="1"/>
          </p:cNvSpPr>
          <p:nvPr/>
        </p:nvSpPr>
        <p:spPr bwMode="auto">
          <a:xfrm>
            <a:off x="33147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Plan</a:t>
            </a:r>
            <a:endParaRPr lang="en-US"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6170" y="3389152"/>
            <a:ext cx="3621831" cy="2471082"/>
          </a:xfrm>
          <a:prstGeom prst="rect">
            <a:avLst/>
          </a:prstGeom>
        </p:spPr>
      </p:pic>
    </p:spTree>
    <p:extLst>
      <p:ext uri="{BB962C8B-B14F-4D97-AF65-F5344CB8AC3E}">
        <p14:creationId xmlns:p14="http://schemas.microsoft.com/office/powerpoint/2010/main" val="2321420913"/>
      </p:ext>
    </p:extLst>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2057400" y="1524000"/>
            <a:ext cx="8458200" cy="1292662"/>
          </a:xfrm>
          <a:prstGeom prst="rect">
            <a:avLst/>
          </a:prstGeom>
          <a:noFill/>
          <a:ln w="9525">
            <a:noFill/>
            <a:miter lim="800000"/>
            <a:headEnd/>
            <a:tailEnd/>
          </a:ln>
        </p:spPr>
        <p:txBody>
          <a:bodyPr wrap="square">
            <a:spAutoFit/>
          </a:bodyPr>
          <a:lstStyle/>
          <a:p>
            <a:pPr>
              <a:spcBef>
                <a:spcPct val="50000"/>
              </a:spcBef>
            </a:pPr>
            <a:r>
              <a:rPr lang="en-US" sz="2400" dirty="0"/>
              <a:t>GSA: General Services Administration</a:t>
            </a:r>
          </a:p>
          <a:p>
            <a:pPr marL="285750" indent="-285750">
              <a:spcBef>
                <a:spcPct val="50000"/>
              </a:spcBef>
              <a:buFont typeface="Arial" panose="020B0604020202020204" pitchFamily="34" charset="0"/>
              <a:buChar char="•"/>
            </a:pPr>
            <a:r>
              <a:rPr lang="en-US" dirty="0"/>
              <a:t>Includes all GOV agencies (e.g. Forestry Service, IRS, etc.)</a:t>
            </a:r>
          </a:p>
          <a:p>
            <a:pPr marL="285750" indent="-285750">
              <a:spcBef>
                <a:spcPct val="50000"/>
              </a:spcBef>
              <a:buFont typeface="Arial" panose="020B0604020202020204" pitchFamily="34" charset="0"/>
              <a:buChar char="•"/>
            </a:pPr>
            <a:r>
              <a:rPr lang="en-US" dirty="0"/>
              <a:t>Not a guarantee of meeting DA standards.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2864877"/>
            <a:ext cx="7592786" cy="3429000"/>
          </a:xfrm>
          <a:prstGeom prst="rect">
            <a:avLst/>
          </a:prstGeom>
        </p:spPr>
      </p:pic>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4039861579"/>
      </p:ext>
    </p:extLst>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MVC-013S"/>
          <p:cNvPicPr>
            <a:picLocks noChangeAspect="1" noChangeArrowheads="1"/>
          </p:cNvPicPr>
          <p:nvPr/>
        </p:nvPicPr>
        <p:blipFill>
          <a:blip r:embed="rId3" cstate="print">
            <a:lum bright="30000"/>
          </a:blip>
          <a:srcRect/>
          <a:stretch>
            <a:fillRect/>
          </a:stretch>
        </p:blipFill>
        <p:spPr bwMode="auto">
          <a:xfrm>
            <a:off x="2756785" y="1526583"/>
            <a:ext cx="6696560" cy="5022420"/>
          </a:xfrm>
          <a:prstGeom prst="rect">
            <a:avLst/>
          </a:prstGeom>
          <a:noFill/>
          <a:ln w="28575">
            <a:solidFill>
              <a:srgbClr val="000000"/>
            </a:solidFill>
            <a:miter lim="800000"/>
            <a:headEnd/>
            <a:tailEnd/>
          </a:ln>
        </p:spPr>
      </p:pic>
      <p:sp>
        <p:nvSpPr>
          <p:cNvPr id="153603" name="Text Box 3"/>
          <p:cNvSpPr txBox="1">
            <a:spLocks noChangeArrowheads="1"/>
          </p:cNvSpPr>
          <p:nvPr/>
        </p:nvSpPr>
        <p:spPr bwMode="auto">
          <a:xfrm>
            <a:off x="5266130" y="1127762"/>
            <a:ext cx="1382109" cy="461665"/>
          </a:xfrm>
          <a:prstGeom prst="rect">
            <a:avLst/>
          </a:prstGeom>
          <a:noFill/>
          <a:ln w="9525">
            <a:noFill/>
            <a:miter lim="800000"/>
            <a:headEnd/>
            <a:tailEnd/>
          </a:ln>
        </p:spPr>
        <p:txBody>
          <a:bodyPr wrap="none">
            <a:spAutoFit/>
          </a:bodyPr>
          <a:lstStyle/>
          <a:p>
            <a:pPr algn="ctr"/>
            <a:r>
              <a:rPr lang="en-US" sz="2400" dirty="0"/>
              <a:t>Incorrect</a:t>
            </a:r>
            <a:endParaRPr lang="en-US" sz="2800" dirty="0"/>
          </a:p>
        </p:txBody>
      </p: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729166217"/>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MVC-035S"/>
          <p:cNvPicPr>
            <a:picLocks noChangeAspect="1" noChangeArrowheads="1"/>
          </p:cNvPicPr>
          <p:nvPr/>
        </p:nvPicPr>
        <p:blipFill>
          <a:blip r:embed="rId3" cstate="print"/>
          <a:srcRect/>
          <a:stretch>
            <a:fillRect/>
          </a:stretch>
        </p:blipFill>
        <p:spPr bwMode="auto">
          <a:xfrm>
            <a:off x="916983" y="2065651"/>
            <a:ext cx="5102817" cy="3827113"/>
          </a:xfrm>
          <a:prstGeom prst="rect">
            <a:avLst/>
          </a:prstGeom>
          <a:noFill/>
          <a:ln w="28575">
            <a:solidFill>
              <a:srgbClr val="000000"/>
            </a:solidFill>
            <a:miter lim="800000"/>
            <a:headEnd/>
            <a:tailEnd/>
          </a:ln>
        </p:spPr>
      </p:pic>
      <p:pic>
        <p:nvPicPr>
          <p:cNvPr id="154627" name="Picture 3" descr="MVC-034S"/>
          <p:cNvPicPr>
            <a:picLocks noChangeAspect="1" noChangeArrowheads="1"/>
          </p:cNvPicPr>
          <p:nvPr/>
        </p:nvPicPr>
        <p:blipFill>
          <a:blip r:embed="rId4" cstate="print"/>
          <a:srcRect/>
          <a:stretch>
            <a:fillRect/>
          </a:stretch>
        </p:blipFill>
        <p:spPr bwMode="auto">
          <a:xfrm>
            <a:off x="6172199" y="2065651"/>
            <a:ext cx="5102818" cy="3827113"/>
          </a:xfrm>
          <a:prstGeom prst="rect">
            <a:avLst/>
          </a:prstGeom>
          <a:noFill/>
          <a:ln w="28575">
            <a:solidFill>
              <a:srgbClr val="000000"/>
            </a:solidFill>
            <a:miter lim="800000"/>
            <a:headEnd/>
            <a:tailEnd/>
          </a:ln>
        </p:spPr>
      </p:pic>
      <p:sp>
        <p:nvSpPr>
          <p:cNvPr id="154628" name="Text Box 4"/>
          <p:cNvSpPr txBox="1">
            <a:spLocks noChangeArrowheads="1"/>
          </p:cNvSpPr>
          <p:nvPr/>
        </p:nvSpPr>
        <p:spPr bwMode="auto">
          <a:xfrm>
            <a:off x="5498721" y="1676401"/>
            <a:ext cx="1194558" cy="461665"/>
          </a:xfrm>
          <a:prstGeom prst="rect">
            <a:avLst/>
          </a:prstGeom>
          <a:noFill/>
          <a:ln w="9525">
            <a:noFill/>
            <a:miter lim="800000"/>
            <a:headEnd/>
            <a:tailEnd/>
          </a:ln>
        </p:spPr>
        <p:txBody>
          <a:bodyPr wrap="none">
            <a:spAutoFit/>
          </a:bodyPr>
          <a:lstStyle/>
          <a:p>
            <a:r>
              <a:rPr lang="en-US" sz="2400" dirty="0"/>
              <a:t>Correct</a:t>
            </a:r>
            <a:endParaRPr lang="en-US" sz="3200" dirty="0"/>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2645811283"/>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descr="http://www.universalweaponracks.com/images/details/large/Locking_System.png"/>
          <p:cNvPicPr>
            <a:picLocks noChangeAspect="1" noChangeArrowheads="1"/>
          </p:cNvPicPr>
          <p:nvPr/>
        </p:nvPicPr>
        <p:blipFill>
          <a:blip r:embed="rId2" cstate="print"/>
          <a:srcRect l="12749" t="36491" r="12351" b="17193"/>
          <a:stretch>
            <a:fillRect/>
          </a:stretch>
        </p:blipFill>
        <p:spPr bwMode="auto">
          <a:xfrm>
            <a:off x="1905001" y="2151965"/>
            <a:ext cx="4015509" cy="2819400"/>
          </a:xfrm>
          <a:prstGeom prst="rect">
            <a:avLst/>
          </a:prstGeom>
          <a:ln w="228600" cap="sq" cmpd="thickThin">
            <a:solidFill>
              <a:srgbClr val="000000"/>
            </a:solidFill>
            <a:prstDash val="solid"/>
            <a:miter lim="800000"/>
          </a:ln>
          <a:effectLst>
            <a:innerShdw blurRad="76200">
              <a:srgbClr val="000000"/>
            </a:innerShdw>
          </a:effectLst>
        </p:spPr>
      </p:pic>
      <p:pic>
        <p:nvPicPr>
          <p:cNvPr id="563204" name="Picture 4" descr="http://www.southwestsolutions.com/images/gallery/military-armory-weapon-racks-ammo-optic-cabinets-GSA-texas-arkansas-oklahoma-kansas-tennesse/mobile-military-weapon-transport-GSA-armory-cabinets.jpg"/>
          <p:cNvPicPr>
            <a:picLocks noChangeAspect="1" noChangeArrowheads="1"/>
          </p:cNvPicPr>
          <p:nvPr/>
        </p:nvPicPr>
        <p:blipFill>
          <a:blip r:embed="rId3" cstate="print"/>
          <a:srcRect l="27500" t="19672" r="30000" b="36066"/>
          <a:stretch>
            <a:fillRect/>
          </a:stretch>
        </p:blipFill>
        <p:spPr bwMode="auto">
          <a:xfrm>
            <a:off x="6629401" y="2169247"/>
            <a:ext cx="3493911" cy="2774576"/>
          </a:xfrm>
          <a:prstGeom prst="rect">
            <a:avLst/>
          </a:prstGeom>
          <a:ln w="228600" cap="sq" cmpd="thickThin">
            <a:solidFill>
              <a:srgbClr val="000000"/>
            </a:solidFill>
            <a:prstDash val="solid"/>
            <a:miter lim="800000"/>
          </a:ln>
          <a:effectLst>
            <a:innerShdw blurRad="76200">
              <a:srgbClr val="000000"/>
            </a:innerShdw>
          </a:effectLst>
        </p:spPr>
      </p:pic>
      <p:sp>
        <p:nvSpPr>
          <p:cNvPr id="5" name="Text Box 4"/>
          <p:cNvSpPr txBox="1">
            <a:spLocks noChangeArrowheads="1"/>
          </p:cNvSpPr>
          <p:nvPr/>
        </p:nvSpPr>
        <p:spPr bwMode="auto">
          <a:xfrm>
            <a:off x="2238462" y="1336175"/>
            <a:ext cx="2954323" cy="369332"/>
          </a:xfrm>
          <a:prstGeom prst="rect">
            <a:avLst/>
          </a:prstGeom>
          <a:noFill/>
          <a:ln w="9525">
            <a:noFill/>
            <a:miter lim="800000"/>
            <a:headEnd/>
            <a:tailEnd/>
          </a:ln>
        </p:spPr>
        <p:txBody>
          <a:bodyPr wrap="square">
            <a:spAutoFit/>
          </a:bodyPr>
          <a:lstStyle/>
          <a:p>
            <a:pPr algn="ctr"/>
            <a:r>
              <a:rPr lang="en-US" b="1" dirty="0" smtClean="0"/>
              <a:t>First Generation Marvel</a:t>
            </a:r>
            <a:endParaRPr lang="en-US" b="1" dirty="0"/>
          </a:p>
        </p:txBody>
      </p:sp>
      <p:sp>
        <p:nvSpPr>
          <p:cNvPr id="6" name="Text Box 4"/>
          <p:cNvSpPr txBox="1">
            <a:spLocks noChangeArrowheads="1"/>
          </p:cNvSpPr>
          <p:nvPr/>
        </p:nvSpPr>
        <p:spPr bwMode="auto">
          <a:xfrm>
            <a:off x="6591547" y="1336175"/>
            <a:ext cx="3531765" cy="369332"/>
          </a:xfrm>
          <a:prstGeom prst="rect">
            <a:avLst/>
          </a:prstGeom>
          <a:noFill/>
          <a:ln w="9525">
            <a:noFill/>
            <a:miter lim="800000"/>
            <a:headEnd/>
            <a:tailEnd/>
          </a:ln>
        </p:spPr>
        <p:txBody>
          <a:bodyPr wrap="square">
            <a:spAutoFit/>
          </a:bodyPr>
          <a:lstStyle/>
          <a:p>
            <a:pPr algn="ctr"/>
            <a:r>
              <a:rPr lang="en-US" b="1" dirty="0"/>
              <a:t>First </a:t>
            </a:r>
            <a:r>
              <a:rPr lang="en-US" b="1" dirty="0" smtClean="0"/>
              <a:t>Generation Space Saver</a:t>
            </a:r>
            <a:endParaRPr lang="en-US" b="1" dirty="0"/>
          </a:p>
        </p:txBody>
      </p:sp>
      <p:sp>
        <p:nvSpPr>
          <p:cNvPr id="2" name="Rectangle 1"/>
          <p:cNvSpPr/>
          <p:nvPr/>
        </p:nvSpPr>
        <p:spPr>
          <a:xfrm>
            <a:off x="2889265" y="5917902"/>
            <a:ext cx="5468164" cy="369332"/>
          </a:xfrm>
          <a:prstGeom prst="rect">
            <a:avLst/>
          </a:prstGeom>
        </p:spPr>
        <p:txBody>
          <a:bodyPr wrap="none">
            <a:spAutoFit/>
          </a:bodyPr>
          <a:lstStyle/>
          <a:p>
            <a:pPr algn="ctr"/>
            <a:r>
              <a:rPr lang="en-US" dirty="0"/>
              <a:t>Modification Required Certification Packet Required</a:t>
            </a:r>
          </a:p>
        </p:txBody>
      </p:sp>
      <p:sp>
        <p:nvSpPr>
          <p:cNvPr id="3" name="Rectangle 2"/>
          <p:cNvSpPr/>
          <p:nvPr/>
        </p:nvSpPr>
        <p:spPr>
          <a:xfrm>
            <a:off x="2066873" y="5273738"/>
            <a:ext cx="7588488" cy="369332"/>
          </a:xfrm>
          <a:prstGeom prst="rect">
            <a:avLst/>
          </a:prstGeom>
        </p:spPr>
        <p:txBody>
          <a:bodyPr wrap="none">
            <a:spAutoFit/>
          </a:bodyPr>
          <a:lstStyle/>
          <a:p>
            <a:pPr algn="ctr"/>
            <a:r>
              <a:rPr lang="en-US" dirty="0" smtClean="0"/>
              <a:t>Modification: Hinge pins spot welded or crimped and certified by TACOM</a:t>
            </a:r>
            <a:endParaRPr lang="en-US" dirty="0"/>
          </a:p>
        </p:txBody>
      </p:sp>
      <p:sp>
        <p:nvSpPr>
          <p:cNvPr id="9"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567750443"/>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Text Box 6"/>
          <p:cNvSpPr txBox="1">
            <a:spLocks noChangeArrowheads="1"/>
          </p:cNvSpPr>
          <p:nvPr/>
        </p:nvSpPr>
        <p:spPr bwMode="auto">
          <a:xfrm>
            <a:off x="3448285" y="4953001"/>
            <a:ext cx="5562600" cy="1354217"/>
          </a:xfrm>
          <a:prstGeom prst="rect">
            <a:avLst/>
          </a:prstGeom>
          <a:noFill/>
          <a:ln w="9525">
            <a:noFill/>
            <a:miter lim="800000"/>
            <a:headEnd/>
            <a:tailEnd/>
          </a:ln>
        </p:spPr>
        <p:txBody>
          <a:bodyPr wrap="square">
            <a:spAutoFit/>
          </a:bodyPr>
          <a:lstStyle/>
          <a:p>
            <a:pPr algn="ctr"/>
            <a:r>
              <a:rPr lang="en-US" sz="2400" dirty="0"/>
              <a:t>Naval Universal Racks </a:t>
            </a:r>
            <a:r>
              <a:rPr lang="en-US" sz="2000" dirty="0"/>
              <a:t/>
            </a:r>
            <a:br>
              <a:rPr lang="en-US" sz="2000" dirty="0"/>
            </a:br>
            <a:r>
              <a:rPr lang="en-US" dirty="0"/>
              <a:t>Modification Required Certification Packet Required</a:t>
            </a:r>
          </a:p>
          <a:p>
            <a:pPr algn="ctr"/>
            <a:endParaRPr lang="en-US" sz="2000" b="1" dirty="0"/>
          </a:p>
          <a:p>
            <a:pPr algn="ctr"/>
            <a:endParaRPr lang="en-US" sz="20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447800"/>
            <a:ext cx="6363170" cy="3355578"/>
          </a:xfrm>
          <a:prstGeom prst="rect">
            <a:avLst/>
          </a:prstGeom>
        </p:spPr>
      </p:pic>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658986731"/>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Text Box 3"/>
          <p:cNvSpPr txBox="1">
            <a:spLocks noChangeArrowheads="1"/>
          </p:cNvSpPr>
          <p:nvPr/>
        </p:nvSpPr>
        <p:spPr bwMode="auto">
          <a:xfrm>
            <a:off x="3439324" y="6165248"/>
            <a:ext cx="2018501" cy="369332"/>
          </a:xfrm>
          <a:prstGeom prst="rect">
            <a:avLst/>
          </a:prstGeom>
          <a:noFill/>
          <a:ln w="9525">
            <a:noFill/>
            <a:miter lim="800000"/>
            <a:headEnd/>
            <a:tailEnd/>
          </a:ln>
          <a:effectLst/>
        </p:spPr>
        <p:txBody>
          <a:bodyPr wrap="none">
            <a:spAutoFit/>
          </a:bodyPr>
          <a:lstStyle/>
          <a:p>
            <a:r>
              <a:rPr lang="en-US" dirty="0"/>
              <a:t>Re-enforced Door</a:t>
            </a:r>
          </a:p>
        </p:txBody>
      </p:sp>
      <p:pic>
        <p:nvPicPr>
          <p:cNvPr id="287748" name="Picture 4" descr="Arms Locker P3"/>
          <p:cNvPicPr>
            <a:picLocks noChangeAspect="1" noChangeArrowheads="1"/>
          </p:cNvPicPr>
          <p:nvPr/>
        </p:nvPicPr>
        <p:blipFill>
          <a:blip r:embed="rId3" cstate="print"/>
          <a:srcRect/>
          <a:stretch>
            <a:fillRect/>
          </a:stretch>
        </p:blipFill>
        <p:spPr bwMode="auto">
          <a:xfrm>
            <a:off x="2338433" y="1193372"/>
            <a:ext cx="3575911" cy="4767881"/>
          </a:xfrm>
          <a:prstGeom prst="rect">
            <a:avLst/>
          </a:prstGeom>
          <a:noFill/>
          <a:ln w="25400">
            <a:solidFill>
              <a:schemeClr val="tx1"/>
            </a:solidFill>
            <a:miter lim="800000"/>
            <a:headEnd/>
            <a:tailEnd/>
          </a:ln>
        </p:spPr>
      </p:pic>
      <p:pic>
        <p:nvPicPr>
          <p:cNvPr id="287749" name="Picture 5" descr="Arms Locker P1"/>
          <p:cNvPicPr>
            <a:picLocks noChangeAspect="1" noChangeArrowheads="1"/>
          </p:cNvPicPr>
          <p:nvPr/>
        </p:nvPicPr>
        <p:blipFill>
          <a:blip r:embed="rId4" cstate="print"/>
          <a:srcRect/>
          <a:stretch>
            <a:fillRect/>
          </a:stretch>
        </p:blipFill>
        <p:spPr bwMode="auto">
          <a:xfrm>
            <a:off x="6248400" y="1193372"/>
            <a:ext cx="3575910" cy="4767880"/>
          </a:xfrm>
          <a:prstGeom prst="rect">
            <a:avLst/>
          </a:prstGeom>
          <a:noFill/>
          <a:ln w="25400">
            <a:solidFill>
              <a:schemeClr val="tx1"/>
            </a:solidFill>
            <a:miter lim="800000"/>
            <a:headEnd/>
            <a:tailEnd/>
          </a:ln>
        </p:spPr>
      </p:pic>
      <p:sp>
        <p:nvSpPr>
          <p:cNvPr id="9" name="Text Box 3"/>
          <p:cNvSpPr txBox="1">
            <a:spLocks noChangeArrowheads="1"/>
          </p:cNvSpPr>
          <p:nvPr/>
        </p:nvSpPr>
        <p:spPr bwMode="auto">
          <a:xfrm>
            <a:off x="6328954" y="5919027"/>
            <a:ext cx="3161300" cy="615553"/>
          </a:xfrm>
          <a:prstGeom prst="rect">
            <a:avLst/>
          </a:prstGeom>
          <a:noFill/>
          <a:ln w="9525">
            <a:noFill/>
            <a:miter lim="800000"/>
            <a:headEnd/>
            <a:tailEnd/>
          </a:ln>
          <a:effectLst/>
        </p:spPr>
        <p:txBody>
          <a:bodyPr wrap="square">
            <a:spAutoFit/>
          </a:bodyPr>
          <a:lstStyle/>
          <a:p>
            <a:pPr algn="ctr"/>
            <a:r>
              <a:rPr lang="en-US" dirty="0"/>
              <a:t>Locking Shackle </a:t>
            </a:r>
            <a:br>
              <a:rPr lang="en-US" dirty="0"/>
            </a:br>
            <a:r>
              <a:rPr lang="en-US" sz="1600" dirty="0"/>
              <a:t>(5/16” Hardened Steel)</a:t>
            </a:r>
          </a:p>
        </p:txBody>
      </p:sp>
      <p:cxnSp>
        <p:nvCxnSpPr>
          <p:cNvPr id="4" name="Straight Arrow Connector 3"/>
          <p:cNvCxnSpPr/>
          <p:nvPr/>
        </p:nvCxnSpPr>
        <p:spPr>
          <a:xfrm flipV="1">
            <a:off x="4343599" y="4545731"/>
            <a:ext cx="209949" cy="16810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830206" y="4080825"/>
            <a:ext cx="213404" cy="18804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940025559"/>
      </p:ext>
    </p:extLst>
  </p:cSld>
  <p:clrMapOvr>
    <a:masterClrMapping/>
  </p:clrMapOvr>
  <p:transition spd="slow">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524000"/>
            <a:ext cx="8229600" cy="1143000"/>
          </a:xfrm>
        </p:spPr>
        <p:txBody>
          <a:bodyPr>
            <a:normAutofit/>
          </a:bodyPr>
          <a:lstStyle/>
          <a:p>
            <a:pPr algn="l"/>
            <a:r>
              <a:rPr lang="en-US" sz="2400" b="0" dirty="0">
                <a:solidFill>
                  <a:schemeClr val="tx1"/>
                </a:solidFill>
              </a:rPr>
              <a:t>Arms Rack Certification:</a:t>
            </a:r>
          </a:p>
        </p:txBody>
      </p:sp>
      <p:sp>
        <p:nvSpPr>
          <p:cNvPr id="3" name="Content Placeholder 2"/>
          <p:cNvSpPr>
            <a:spLocks noGrp="1"/>
          </p:cNvSpPr>
          <p:nvPr>
            <p:ph idx="1"/>
          </p:nvPr>
        </p:nvSpPr>
        <p:spPr>
          <a:xfrm>
            <a:off x="2061754" y="1905001"/>
            <a:ext cx="8229600" cy="3047999"/>
          </a:xfrm>
        </p:spPr>
        <p:txBody>
          <a:bodyPr/>
          <a:lstStyle/>
          <a:p>
            <a:pPr marL="0" indent="0">
              <a:buNone/>
            </a:pPr>
            <a:r>
              <a:rPr lang="en-US" sz="2000" dirty="0"/>
              <a:t>The Tank and Armament Command (TACOM) based out of Rock Island, IL is responsible for certifying all weapon racks and containers.</a:t>
            </a:r>
          </a:p>
          <a:p>
            <a:pPr lvl="1">
              <a:buFont typeface="Arial" panose="020B0604020202020204" pitchFamily="34" charset="0"/>
              <a:buChar char="•"/>
            </a:pPr>
            <a:r>
              <a:rPr lang="en-US" sz="1800" dirty="0"/>
              <a:t>Pre-inspection conducted by TACOM Reps.</a:t>
            </a:r>
          </a:p>
          <a:p>
            <a:pPr lvl="1">
              <a:buFont typeface="Arial" panose="020B0604020202020204" pitchFamily="34" charset="0"/>
              <a:buChar char="•"/>
            </a:pPr>
            <a:r>
              <a:rPr lang="en-US" sz="1800" dirty="0"/>
              <a:t>Unit Completes Paper Work and Forwards to Rock Island, IL</a:t>
            </a:r>
          </a:p>
          <a:p>
            <a:pPr lvl="1">
              <a:buFont typeface="Arial" panose="020B0604020202020204" pitchFamily="34" charset="0"/>
              <a:buChar char="•"/>
            </a:pPr>
            <a:r>
              <a:rPr lang="en-US" sz="1800" dirty="0"/>
              <a:t>Packets are returned to local TACOM reps</a:t>
            </a:r>
          </a:p>
          <a:p>
            <a:pPr lvl="1">
              <a:buFont typeface="Arial" panose="020B0604020202020204" pitchFamily="34" charset="0"/>
              <a:buChar char="•"/>
            </a:pPr>
            <a:r>
              <a:rPr lang="en-US" sz="1800" dirty="0"/>
              <a:t>Final Inspection Conducted /Serial Numbers Issued.</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689980986"/>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1600200" y="1524001"/>
            <a:ext cx="6934200" cy="461665"/>
          </a:xfrm>
          <a:prstGeom prst="rect">
            <a:avLst/>
          </a:prstGeom>
          <a:noFill/>
          <a:ln w="9525">
            <a:noFill/>
            <a:miter lim="800000"/>
            <a:headEnd/>
            <a:tailEnd/>
          </a:ln>
        </p:spPr>
        <p:txBody>
          <a:bodyPr wrap="square">
            <a:spAutoFit/>
          </a:bodyPr>
          <a:lstStyle/>
          <a:p>
            <a:pPr algn="ctr"/>
            <a:r>
              <a:rPr lang="en-US" sz="2400" dirty="0"/>
              <a:t>TACOM Local Area Representatives (LARs)</a:t>
            </a:r>
          </a:p>
        </p:txBody>
      </p:sp>
      <p:sp>
        <p:nvSpPr>
          <p:cNvPr id="141316" name="Text Box 4"/>
          <p:cNvSpPr txBox="1">
            <a:spLocks noChangeArrowheads="1"/>
          </p:cNvSpPr>
          <p:nvPr/>
        </p:nvSpPr>
        <p:spPr bwMode="auto">
          <a:xfrm>
            <a:off x="2087880" y="2901007"/>
            <a:ext cx="5227320" cy="923330"/>
          </a:xfrm>
          <a:prstGeom prst="rect">
            <a:avLst/>
          </a:prstGeom>
          <a:noFill/>
          <a:ln w="9525">
            <a:noFill/>
            <a:miter lim="800000"/>
            <a:headEnd/>
            <a:tailEnd/>
          </a:ln>
        </p:spPr>
        <p:txBody>
          <a:bodyPr wrap="square">
            <a:spAutoFit/>
          </a:bodyPr>
          <a:lstStyle/>
          <a:p>
            <a:r>
              <a:rPr lang="en-US" b="1" dirty="0"/>
              <a:t>2 ABCT </a:t>
            </a:r>
            <a:r>
              <a:rPr lang="en-US" b="1" dirty="0" smtClean="0"/>
              <a:t>– Richard Wills </a:t>
            </a:r>
            <a:r>
              <a:rPr lang="en-US" b="1" dirty="0"/>
              <a:t>– </a:t>
            </a:r>
            <a:r>
              <a:rPr lang="en-US" b="1" dirty="0" smtClean="0"/>
              <a:t>240-0494</a:t>
            </a:r>
            <a:endParaRPr lang="en-US" b="1" dirty="0"/>
          </a:p>
          <a:p>
            <a:r>
              <a:rPr lang="en-US" b="1" dirty="0"/>
              <a:t>Gary.l.crippen.civ@mail.mil</a:t>
            </a:r>
          </a:p>
          <a:p>
            <a:endParaRPr lang="en-US" b="1" dirty="0"/>
          </a:p>
        </p:txBody>
      </p:sp>
      <p:sp>
        <p:nvSpPr>
          <p:cNvPr id="141317" name="Rectangle 5"/>
          <p:cNvSpPr>
            <a:spLocks noChangeArrowheads="1"/>
          </p:cNvSpPr>
          <p:nvPr/>
        </p:nvSpPr>
        <p:spPr bwMode="auto">
          <a:xfrm>
            <a:off x="2111829" y="4439264"/>
            <a:ext cx="5562600" cy="923330"/>
          </a:xfrm>
          <a:prstGeom prst="rect">
            <a:avLst/>
          </a:prstGeom>
          <a:noFill/>
          <a:ln w="9525">
            <a:noFill/>
            <a:miter lim="800000"/>
            <a:headEnd/>
            <a:tailEnd/>
          </a:ln>
        </p:spPr>
        <p:txBody>
          <a:bodyPr>
            <a:spAutoFit/>
          </a:bodyPr>
          <a:lstStyle/>
          <a:p>
            <a:r>
              <a:rPr lang="en-US" b="1" dirty="0"/>
              <a:t>LSE </a:t>
            </a:r>
            <a:r>
              <a:rPr lang="en-US" b="1" dirty="0" smtClean="0"/>
              <a:t>– Richard Wills– 240-0494 </a:t>
            </a:r>
            <a:r>
              <a:rPr lang="en-US" b="1" dirty="0"/>
              <a:t/>
            </a:r>
            <a:br>
              <a:rPr lang="en-US" b="1" dirty="0"/>
            </a:br>
            <a:r>
              <a:rPr lang="en-US" b="1" dirty="0"/>
              <a:t>randolph.m.garcia.civ@mail.mil</a:t>
            </a:r>
          </a:p>
          <a:p>
            <a:endParaRPr lang="en-US" b="1" dirty="0"/>
          </a:p>
        </p:txBody>
      </p:sp>
      <p:sp>
        <p:nvSpPr>
          <p:cNvPr id="141318" name="Text Box 4"/>
          <p:cNvSpPr txBox="1">
            <a:spLocks noChangeArrowheads="1"/>
          </p:cNvSpPr>
          <p:nvPr/>
        </p:nvSpPr>
        <p:spPr bwMode="auto">
          <a:xfrm>
            <a:off x="2111829" y="3637809"/>
            <a:ext cx="4876800" cy="915988"/>
          </a:xfrm>
          <a:prstGeom prst="rect">
            <a:avLst/>
          </a:prstGeom>
          <a:noFill/>
          <a:ln w="9525">
            <a:noFill/>
            <a:miter lim="800000"/>
            <a:headEnd/>
            <a:tailEnd/>
          </a:ln>
        </p:spPr>
        <p:txBody>
          <a:bodyPr wrap="square">
            <a:spAutoFit/>
          </a:bodyPr>
          <a:lstStyle/>
          <a:p>
            <a:r>
              <a:rPr lang="en-US" b="1" dirty="0"/>
              <a:t>CAB </a:t>
            </a:r>
            <a:r>
              <a:rPr lang="en-US" b="1" dirty="0" smtClean="0"/>
              <a:t>– Terry Blount  </a:t>
            </a:r>
            <a:r>
              <a:rPr lang="en-US" b="1" dirty="0"/>
              <a:t>– 240-6016</a:t>
            </a:r>
          </a:p>
          <a:p>
            <a:r>
              <a:rPr lang="en-US" b="1" dirty="0"/>
              <a:t>etienne.j.baudoin.civ@mail.mil</a:t>
            </a:r>
          </a:p>
          <a:p>
            <a:endParaRPr lang="en-US" b="1" dirty="0"/>
          </a:p>
        </p:txBody>
      </p:sp>
      <p:sp>
        <p:nvSpPr>
          <p:cNvPr id="10" name="Rectangle 5"/>
          <p:cNvSpPr>
            <a:spLocks noChangeArrowheads="1"/>
          </p:cNvSpPr>
          <p:nvPr/>
        </p:nvSpPr>
        <p:spPr bwMode="auto">
          <a:xfrm>
            <a:off x="2087880" y="2133600"/>
            <a:ext cx="5562600" cy="923330"/>
          </a:xfrm>
          <a:prstGeom prst="rect">
            <a:avLst/>
          </a:prstGeom>
          <a:noFill/>
          <a:ln w="9525">
            <a:noFill/>
            <a:miter lim="800000"/>
            <a:headEnd/>
            <a:tailEnd/>
          </a:ln>
        </p:spPr>
        <p:txBody>
          <a:bodyPr>
            <a:spAutoFit/>
          </a:bodyPr>
          <a:lstStyle/>
          <a:p>
            <a:r>
              <a:rPr lang="en-US" b="1" dirty="0"/>
              <a:t>1 ABCT - William “Larry” Saddler – 240-5600 william.l.saddler.civ@mail.mil</a:t>
            </a:r>
          </a:p>
          <a:p>
            <a:endParaRPr lang="en-US" b="1" dirty="0"/>
          </a:p>
        </p:txBody>
      </p:sp>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385108575"/>
      </p:ext>
    </p:extLst>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676400" y="1687727"/>
            <a:ext cx="8395332" cy="82687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 typeface="Arial" panose="020B0604020202020204" pitchFamily="34" charset="0"/>
              <a:buChar char="•"/>
            </a:pPr>
            <a:r>
              <a:rPr lang="en-US" sz="1800" b="0" dirty="0" smtClean="0"/>
              <a:t> Arms </a:t>
            </a:r>
            <a:r>
              <a:rPr lang="en-US" sz="1800" b="0" dirty="0"/>
              <a:t>racks and containers </a:t>
            </a:r>
            <a:r>
              <a:rPr lang="en-US" sz="1800" dirty="0"/>
              <a:t>weighing less than 500 pounds</a:t>
            </a:r>
            <a:r>
              <a:rPr lang="en-US" sz="1800" b="0" dirty="0"/>
              <a:t> will be secured to the structure with bolts or chains, or fastened together in groups totaling more than 500 pounds. (IAW AR 190-11 para 4-2c(2)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736" y="2514600"/>
            <a:ext cx="5994400" cy="3048000"/>
          </a:xfrm>
          <a:prstGeom prst="rect">
            <a:avLst/>
          </a:prstGeom>
        </p:spPr>
      </p:pic>
      <p:sp>
        <p:nvSpPr>
          <p:cNvPr id="4" name="TextBox 3"/>
          <p:cNvSpPr txBox="1"/>
          <p:nvPr/>
        </p:nvSpPr>
        <p:spPr>
          <a:xfrm>
            <a:off x="1676400" y="5562601"/>
            <a:ext cx="8395332" cy="646331"/>
          </a:xfrm>
          <a:prstGeom prst="rect">
            <a:avLst/>
          </a:prstGeom>
          <a:noFill/>
        </p:spPr>
        <p:txBody>
          <a:bodyPr wrap="square" rtlCol="0">
            <a:spAutoFit/>
          </a:bodyPr>
          <a:lstStyle/>
          <a:p>
            <a:pPr marL="285750" indent="-285750">
              <a:buFont typeface="Arial" panose="020B0604020202020204" pitchFamily="34" charset="0"/>
              <a:buChar char="•"/>
            </a:pPr>
            <a:r>
              <a:rPr lang="en-US" dirty="0"/>
              <a:t>Racks secured together in groups of four is the general “rule of thumb” to meet this standard.</a:t>
            </a:r>
          </a:p>
        </p:txBody>
      </p: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374434841"/>
      </p:ext>
    </p:extLst>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bwMode="auto">
          <a:xfrm>
            <a:off x="0" y="1127762"/>
            <a:ext cx="12192000" cy="2390353"/>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marL="0" indent="0" eaLnBrk="1" hangingPunct="1">
              <a:lnSpc>
                <a:spcPct val="80000"/>
              </a:lnSpc>
              <a:buNone/>
            </a:pPr>
            <a:r>
              <a:rPr lang="en-US" sz="1800" b="0" dirty="0"/>
              <a:t>Approved Chain to Secure Arms Racks is heavy duty hardened steel, welded, straight links steel, galvanized of at least </a:t>
            </a:r>
            <a:r>
              <a:rPr lang="en-US" sz="1800" dirty="0"/>
              <a:t>5/16–inch thickness</a:t>
            </a:r>
            <a:r>
              <a:rPr lang="en-US" sz="1800" b="0" dirty="0" smtClean="0"/>
              <a:t>.</a:t>
            </a:r>
            <a:endParaRPr lang="en-US" sz="1800" b="0" dirty="0"/>
          </a:p>
          <a:p>
            <a:pPr marL="0" indent="0" eaLnBrk="1" hangingPunct="1">
              <a:lnSpc>
                <a:spcPct val="80000"/>
              </a:lnSpc>
              <a:buNone/>
            </a:pPr>
            <a:r>
              <a:rPr lang="en-US" sz="1800" dirty="0" smtClean="0"/>
              <a:t>NOTE</a:t>
            </a:r>
            <a:r>
              <a:rPr lang="en-US" sz="1800" b="0" dirty="0"/>
              <a:t>:  </a:t>
            </a:r>
            <a:r>
              <a:rPr lang="en-US" sz="1800" u="sng" dirty="0"/>
              <a:t>Steel Cable cannot be used </a:t>
            </a:r>
            <a:r>
              <a:rPr lang="en-US" sz="1800" b="0" u="sng" dirty="0"/>
              <a:t>as it is composed of smaller fibers of </a:t>
            </a:r>
            <a:r>
              <a:rPr lang="en-US" sz="1800" b="0" u="sng" dirty="0" smtClean="0"/>
              <a:t>cable </a:t>
            </a:r>
            <a:r>
              <a:rPr lang="en-US" sz="1800" b="0" u="sng" dirty="0"/>
              <a:t>that can be easily cut</a:t>
            </a:r>
            <a:r>
              <a:rPr lang="en-US" sz="1800" b="0" dirty="0" smtClean="0"/>
              <a:t>.</a:t>
            </a:r>
          </a:p>
          <a:p>
            <a:pPr marL="0" indent="0">
              <a:buNone/>
            </a:pPr>
            <a:r>
              <a:rPr lang="en-US" sz="1800" b="0" dirty="0"/>
              <a:t>General Rule To Follow:</a:t>
            </a:r>
            <a:endParaRPr lang="en-US" sz="1800" b="0" u="sng" dirty="0"/>
          </a:p>
          <a:p>
            <a:pPr marL="0" indent="0">
              <a:buNone/>
            </a:pPr>
            <a:r>
              <a:rPr lang="en-US" sz="1800" b="0" dirty="0"/>
              <a:t>The </a:t>
            </a:r>
            <a:r>
              <a:rPr lang="en-US" sz="1800" b="0" u="sng" dirty="0"/>
              <a:t>chain must be at least as thick as the shackle of your low security secondary padlock</a:t>
            </a:r>
            <a:r>
              <a:rPr lang="en-US" sz="1800" b="0" dirty="0"/>
              <a:t>. (5200 Series) (Weakest Link Theory</a:t>
            </a:r>
            <a:r>
              <a:rPr lang="en-US" sz="1800" b="0" dirty="0" smtClean="0"/>
              <a:t>)</a:t>
            </a:r>
            <a:endParaRPr lang="en-US" sz="1800" b="0" dirty="0"/>
          </a:p>
        </p:txBody>
      </p:sp>
      <p:pic>
        <p:nvPicPr>
          <p:cNvPr id="145412" name="Picture 4" descr="MVC-038S"/>
          <p:cNvPicPr>
            <a:picLocks noChangeAspect="1" noChangeArrowheads="1"/>
          </p:cNvPicPr>
          <p:nvPr/>
        </p:nvPicPr>
        <p:blipFill>
          <a:blip r:embed="rId3" cstate="print"/>
          <a:srcRect l="23750" t="8333" r="18750" b="14999"/>
          <a:stretch>
            <a:fillRect/>
          </a:stretch>
        </p:blipFill>
        <p:spPr bwMode="auto">
          <a:xfrm>
            <a:off x="3157770" y="2750948"/>
            <a:ext cx="5875828" cy="3777319"/>
          </a:xfrm>
          <a:prstGeom prst="rect">
            <a:avLst/>
          </a:prstGeom>
          <a:noFill/>
          <a:ln w="9525">
            <a:noFill/>
            <a:miter lim="800000"/>
            <a:headEnd/>
            <a:tailEnd/>
          </a:ln>
        </p:spPr>
      </p:pic>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03302605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1" y="1506063"/>
            <a:ext cx="12192000" cy="4216539"/>
          </a:xfrm>
          <a:prstGeom prst="rect">
            <a:avLst/>
          </a:prstGeom>
          <a:noFill/>
          <a:ln w="9525">
            <a:noFill/>
            <a:miter lim="800000"/>
            <a:headEnd/>
            <a:tailEnd/>
          </a:ln>
          <a:effectLst/>
        </p:spPr>
        <p:txBody>
          <a:bodyPr wrap="square" anchor="ctr">
            <a:spAutoFit/>
          </a:bodyPr>
          <a:lstStyle/>
          <a:p>
            <a:pPr marL="338138" eaLnBrk="0" hangingPunct="0">
              <a:defRPr/>
            </a:pPr>
            <a:r>
              <a:rPr lang="en-US" sz="2400" dirty="0">
                <a:latin typeface="Arial" pitchFamily="34" charset="0"/>
                <a:ea typeface="Times New Roman" pitchFamily="18" charset="0"/>
                <a:cs typeface="Arial" pitchFamily="34" charset="0"/>
              </a:rPr>
              <a:t>     Cont.:</a:t>
            </a:r>
          </a:p>
          <a:p>
            <a:pPr marL="623888" lvl="1" indent="-285750" eaLnBrk="0" hangingPunct="0">
              <a:buFont typeface="Arial" panose="020B0604020202020204" pitchFamily="34" charset="0"/>
              <a:buChar char="•"/>
            </a:pPr>
            <a:r>
              <a:rPr lang="en-US" dirty="0">
                <a:ea typeface="Times New Roman" pitchFamily="18" charset="0"/>
              </a:rPr>
              <a:t>Instructions on individual responsibilities for securing military weapons during garrison and field operations.</a:t>
            </a:r>
            <a:endParaRPr lang="en-US" dirty="0"/>
          </a:p>
          <a:p>
            <a:pPr marL="623888" lvl="1" indent="-285750" eaLnBrk="0" hangingPunct="0">
              <a:buFont typeface="Arial" panose="020B0604020202020204" pitchFamily="34" charset="0"/>
              <a:buChar char="•"/>
            </a:pPr>
            <a:r>
              <a:rPr lang="en-US" dirty="0">
                <a:cs typeface="Times New Roman" pitchFamily="18" charset="0"/>
              </a:rPr>
              <a:t>Procedures for armed guards (IDS failure, AHA guard, transport of bulk AA&amp;E, etc.)</a:t>
            </a:r>
          </a:p>
          <a:p>
            <a:pPr marL="623888" lvl="1" indent="-285750" eaLnBrk="0" hangingPunct="0">
              <a:buFont typeface="Arial" panose="020B0604020202020204" pitchFamily="34" charset="0"/>
              <a:buChar char="•"/>
            </a:pPr>
            <a:r>
              <a:rPr lang="en-US" dirty="0">
                <a:cs typeface="Times New Roman" pitchFamily="18" charset="0"/>
              </a:rPr>
              <a:t>Monthly IDS testing and protection of PIC/PIN’s.</a:t>
            </a:r>
          </a:p>
          <a:p>
            <a:pPr marL="623888" lvl="1" indent="-285750" eaLnBrk="0" hangingPunct="0">
              <a:buFont typeface="Arial" panose="020B0604020202020204" pitchFamily="34" charset="0"/>
              <a:buChar char="•"/>
            </a:pPr>
            <a:r>
              <a:rPr lang="en-US" dirty="0">
                <a:latin typeface="Arial" pitchFamily="34" charset="0"/>
                <a:ea typeface="Times New Roman" pitchFamily="18" charset="0"/>
                <a:cs typeface="Arial" pitchFamily="34" charset="0"/>
              </a:rPr>
              <a:t>Address Privately Owned Firearms (POF) registration procedures, weekends and holidays, storage requirements, control of POF, and the disposition of POF for unit deployments</a:t>
            </a:r>
          </a:p>
          <a:p>
            <a:pPr marL="623888" indent="-285750" eaLnBrk="0" hangingPunct="0">
              <a:buFont typeface="Arial" panose="020B0604020202020204" pitchFamily="34" charset="0"/>
              <a:buChar char="•"/>
              <a:defRPr/>
            </a:pPr>
            <a:r>
              <a:rPr lang="en-US" dirty="0">
                <a:latin typeface="Arial" pitchFamily="34" charset="0"/>
                <a:ea typeface="Times New Roman" pitchFamily="18" charset="0"/>
                <a:cs typeface="Arial" pitchFamily="34" charset="0"/>
              </a:rPr>
              <a:t>Procedures to ensure the security of unit assets outside the arms room (</a:t>
            </a:r>
            <a:r>
              <a:rPr lang="en-US" dirty="0" smtClean="0">
                <a:latin typeface="Arial" pitchFamily="34" charset="0"/>
                <a:ea typeface="Times New Roman" pitchFamily="18" charset="0"/>
                <a:cs typeface="Arial" pitchFamily="34" charset="0"/>
              </a:rPr>
              <a:t>e.g</a:t>
            </a:r>
            <a:r>
              <a:rPr lang="en-US" dirty="0">
                <a:latin typeface="Arial" pitchFamily="34" charset="0"/>
                <a:ea typeface="Times New Roman" pitchFamily="18" charset="0"/>
                <a:cs typeface="Arial" pitchFamily="34" charset="0"/>
              </a:rPr>
              <a:t>. Admin areas, Supply, PII, etc.)</a:t>
            </a:r>
          </a:p>
          <a:p>
            <a:pPr marL="623888" indent="-285750" eaLnBrk="0" hangingPunct="0">
              <a:buFont typeface="Arial" panose="020B0604020202020204" pitchFamily="34" charset="0"/>
              <a:buChar char="•"/>
              <a:defRPr/>
            </a:pPr>
            <a:r>
              <a:rPr lang="en-US" dirty="0">
                <a:latin typeface="Arial" pitchFamily="34" charset="0"/>
                <a:ea typeface="Times New Roman" pitchFamily="18" charset="0"/>
                <a:cs typeface="Arial" pitchFamily="34" charset="0"/>
              </a:rPr>
              <a:t>Key control procedures.</a:t>
            </a:r>
          </a:p>
          <a:p>
            <a:pPr marL="338138" eaLnBrk="0" hangingPunct="0">
              <a:defRPr/>
            </a:pPr>
            <a:endParaRPr lang="en-US" dirty="0">
              <a:latin typeface="Arial" pitchFamily="34" charset="0"/>
              <a:ea typeface="Times New Roman" pitchFamily="18" charset="0"/>
              <a:cs typeface="Arial" pitchFamily="34" charset="0"/>
            </a:endParaRPr>
          </a:p>
          <a:p>
            <a:pPr marL="338138" eaLnBrk="0" hangingPunct="0">
              <a:defRPr/>
            </a:pPr>
            <a:r>
              <a:rPr lang="en-US" dirty="0">
                <a:latin typeface="Arial" pitchFamily="34" charset="0"/>
                <a:ea typeface="Times New Roman" pitchFamily="18" charset="0"/>
                <a:cs typeface="Arial" pitchFamily="34" charset="0"/>
              </a:rPr>
              <a:t>Note:  Annex's are apart of the Plan, but not all may apply to your unit.  </a:t>
            </a:r>
            <a:r>
              <a:rPr lang="en-US" b="1" dirty="0">
                <a:latin typeface="Arial" pitchFamily="34" charset="0"/>
                <a:ea typeface="Times New Roman" pitchFamily="18" charset="0"/>
                <a:cs typeface="Arial" pitchFamily="34" charset="0"/>
              </a:rPr>
              <a:t>Reference app B, AR 190-13    </a:t>
            </a:r>
            <a:r>
              <a:rPr lang="en-US" dirty="0">
                <a:hlinkClick r:id="rId3"/>
              </a:rPr>
              <a:t>https://www.cdse.edu/multimedia/shorts/active-shooter/story_html5.html</a:t>
            </a:r>
            <a:endParaRPr lang="en-US" b="1" dirty="0">
              <a:latin typeface="Arial" pitchFamily="34" charset="0"/>
              <a:ea typeface="Times New Roman" pitchFamily="18" charset="0"/>
              <a:cs typeface="Arial" pitchFamily="34" charset="0"/>
            </a:endParaRPr>
          </a:p>
          <a:p>
            <a:pPr marL="338138" eaLnBrk="0" hangingPunct="0">
              <a:defRPr/>
            </a:pPr>
            <a:endParaRPr lang="en-US" sz="1400" dirty="0"/>
          </a:p>
          <a:p>
            <a:pPr marL="338138" eaLnBrk="0" hangingPunct="0">
              <a:defRPr/>
            </a:pPr>
            <a:r>
              <a:rPr lang="en-US" sz="1600" u="sng" dirty="0"/>
              <a:t>Contingency plans should include provisions for increasing physical protective measures and security procedural</a:t>
            </a:r>
            <a:r>
              <a:rPr lang="en-US" sz="1400" dirty="0"/>
              <a:t> </a:t>
            </a:r>
            <a:r>
              <a:rPr lang="en-US" sz="1600" u="sng" dirty="0"/>
              <a:t>during periods of natural disasters, natural emergencies, or periods of increased threat from terrorist or criminal elements.  i.e. COVID-19</a:t>
            </a:r>
            <a:endParaRPr lang="en-US" sz="1600" u="sng" dirty="0">
              <a:latin typeface="Arial" pitchFamily="34" charset="0"/>
              <a:ea typeface="Times New Roman" pitchFamily="18" charset="0"/>
              <a:cs typeface="Arial" pitchFamily="34" charset="0"/>
            </a:endParaRPr>
          </a:p>
          <a:p>
            <a:pPr marL="795338" lvl="1" eaLnBrk="0" hangingPunct="0">
              <a:defRPr/>
            </a:pPr>
            <a:endParaRPr lang="en-US" dirty="0">
              <a:latin typeface="Arial" pitchFamily="34" charset="0"/>
              <a:ea typeface="Times New Roman" pitchFamily="18" charset="0"/>
              <a:cs typeface="Arial" pitchFamily="34" charset="0"/>
            </a:endParaRPr>
          </a:p>
        </p:txBody>
      </p:sp>
      <p:sp>
        <p:nvSpPr>
          <p:cNvPr id="4" name="Rectangle 3"/>
          <p:cNvSpPr txBox="1">
            <a:spLocks noChangeArrowheads="1"/>
          </p:cNvSpPr>
          <p:nvPr/>
        </p:nvSpPr>
        <p:spPr bwMode="auto">
          <a:xfrm>
            <a:off x="32004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Physical Security Plan</a:t>
            </a:r>
            <a:endParaRPr lang="en-US" kern="0" dirty="0"/>
          </a:p>
        </p:txBody>
      </p:sp>
    </p:spTree>
    <p:extLst>
      <p:ext uri="{BB962C8B-B14F-4D97-AF65-F5344CB8AC3E}">
        <p14:creationId xmlns:p14="http://schemas.microsoft.com/office/powerpoint/2010/main" val="2149987108"/>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bwMode="auto">
          <a:xfrm>
            <a:off x="1981200" y="1143000"/>
            <a:ext cx="8229600" cy="762000"/>
          </a:xfrm>
          <a:noFill/>
          <a:ln>
            <a:miter lim="800000"/>
            <a:headEnd/>
            <a:tailEnd/>
          </a:ln>
        </p:spPr>
        <p:txBody>
          <a:bodyPr vert="horz" wrap="square" lIns="91440" tIns="45720" rIns="91440" bIns="45720" numCol="1" anchor="ctr" anchorCtr="0" compatLnSpc="1">
            <a:prstTxWarp prst="textNoShape">
              <a:avLst/>
            </a:prstTxWarp>
          </a:bodyPr>
          <a:lstStyle/>
          <a:p>
            <a:pPr marL="0" indent="0" algn="ctr" eaLnBrk="1" hangingPunct="1">
              <a:lnSpc>
                <a:spcPct val="80000"/>
              </a:lnSpc>
              <a:buNone/>
            </a:pPr>
            <a:r>
              <a:rPr lang="en-US" sz="1800" dirty="0" smtClean="0"/>
              <a:t>Marvel </a:t>
            </a:r>
            <a:r>
              <a:rPr lang="en-US" sz="1800" dirty="0"/>
              <a:t>and Space Saver Weapon Racks</a:t>
            </a:r>
          </a:p>
        </p:txBody>
      </p:sp>
      <p:pic>
        <p:nvPicPr>
          <p:cNvPr id="718850" name="Picture 2" descr="http://www.universalweaponracks.com/images/details/large/Gang_Assembly.png"/>
          <p:cNvPicPr>
            <a:picLocks noChangeAspect="1" noChangeArrowheads="1"/>
          </p:cNvPicPr>
          <p:nvPr/>
        </p:nvPicPr>
        <p:blipFill>
          <a:blip r:embed="rId3" cstate="print"/>
          <a:srcRect l="9562" t="26667" r="9163" b="3158"/>
          <a:stretch>
            <a:fillRect/>
          </a:stretch>
        </p:blipFill>
        <p:spPr bwMode="auto">
          <a:xfrm>
            <a:off x="2362200" y="2209800"/>
            <a:ext cx="3886200" cy="3810000"/>
          </a:xfrm>
          <a:prstGeom prst="rect">
            <a:avLst/>
          </a:prstGeom>
          <a:noFill/>
        </p:spPr>
      </p:pic>
      <p:sp>
        <p:nvSpPr>
          <p:cNvPr id="7" name="Rectangle 3"/>
          <p:cNvSpPr txBox="1">
            <a:spLocks noChangeArrowheads="1"/>
          </p:cNvSpPr>
          <p:nvPr/>
        </p:nvSpPr>
        <p:spPr bwMode="auto">
          <a:xfrm>
            <a:off x="7162800" y="1976846"/>
            <a:ext cx="3352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lgn="ctr" fontAlgn="base">
              <a:lnSpc>
                <a:spcPct val="80000"/>
              </a:lnSpc>
              <a:spcBef>
                <a:spcPct val="20000"/>
              </a:spcBef>
              <a:spcAft>
                <a:spcPct val="0"/>
              </a:spcAft>
              <a:defRPr/>
            </a:pPr>
            <a:endParaRPr lang="en-US" sz="2400" b="1" i="1" kern="0" dirty="0"/>
          </a:p>
          <a:p>
            <a:pPr marL="342900" indent="-342900" fontAlgn="base">
              <a:lnSpc>
                <a:spcPct val="80000"/>
              </a:lnSpc>
              <a:spcBef>
                <a:spcPct val="20000"/>
              </a:spcBef>
              <a:spcAft>
                <a:spcPct val="0"/>
              </a:spcAft>
              <a:buFontTx/>
              <a:buChar char="•"/>
              <a:defRPr/>
            </a:pPr>
            <a:r>
              <a:rPr lang="en-US" kern="0" dirty="0"/>
              <a:t>Use Nuts and Bolts that will fit existing holes.  </a:t>
            </a:r>
          </a:p>
          <a:p>
            <a:pPr marL="342900" indent="-342900" fontAlgn="base">
              <a:lnSpc>
                <a:spcPct val="80000"/>
              </a:lnSpc>
              <a:spcBef>
                <a:spcPct val="20000"/>
              </a:spcBef>
              <a:spcAft>
                <a:spcPct val="0"/>
              </a:spcAft>
              <a:buFontTx/>
              <a:buChar char="•"/>
              <a:defRPr/>
            </a:pPr>
            <a:r>
              <a:rPr lang="en-US" kern="0" dirty="0"/>
              <a:t>DO NOT widen or drill holes to make them bigger. </a:t>
            </a:r>
          </a:p>
        </p:txBody>
      </p:sp>
      <p:pic>
        <p:nvPicPr>
          <p:cNvPr id="718852" name="Picture 4" descr="http://blog.spacesaver.com/Portals/77648/images/Photo%20A2%20-%20Blog%201-resized-600.jpg"/>
          <p:cNvPicPr>
            <a:picLocks noChangeAspect="1" noChangeArrowheads="1"/>
          </p:cNvPicPr>
          <p:nvPr/>
        </p:nvPicPr>
        <p:blipFill>
          <a:blip r:embed="rId4" cstate="print"/>
          <a:srcRect l="-10178" t="32432" r="30788" b="25676"/>
          <a:stretch>
            <a:fillRect/>
          </a:stretch>
        </p:blipFill>
        <p:spPr bwMode="auto">
          <a:xfrm>
            <a:off x="6934200" y="4038600"/>
            <a:ext cx="2971800" cy="2362200"/>
          </a:xfrm>
          <a:prstGeom prst="rect">
            <a:avLst/>
          </a:prstGeom>
          <a:noFill/>
        </p:spPr>
      </p:pic>
      <p:sp>
        <p:nvSpPr>
          <p:cNvPr id="9" name="Oval 8"/>
          <p:cNvSpPr/>
          <p:nvPr/>
        </p:nvSpPr>
        <p:spPr>
          <a:xfrm>
            <a:off x="7696200" y="4495800"/>
            <a:ext cx="1447800" cy="1447800"/>
          </a:xfrm>
          <a:prstGeom prst="ellipse">
            <a:avLst/>
          </a:prstGeom>
          <a:solidFill>
            <a:srgbClr val="FF0000">
              <a:alpha val="4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descr="http://blog.spacesaver.com/Portals/77648/images/Photo%20A2%20-%20Blog%201-resized-600.jpg"/>
          <p:cNvPicPr>
            <a:picLocks noChangeAspect="1" noChangeArrowheads="1"/>
          </p:cNvPicPr>
          <p:nvPr/>
        </p:nvPicPr>
        <p:blipFill>
          <a:blip r:embed="rId4" cstate="print"/>
          <a:srcRect l="11722" t="39070" r="50080" b="37321"/>
          <a:stretch>
            <a:fillRect/>
          </a:stretch>
        </p:blipFill>
        <p:spPr bwMode="auto">
          <a:xfrm>
            <a:off x="1683025" y="2133600"/>
            <a:ext cx="5319889" cy="4452726"/>
          </a:xfrm>
          <a:prstGeom prst="rect">
            <a:avLst/>
          </a:prstGeom>
          <a:noFill/>
        </p:spPr>
      </p:pic>
      <p:cxnSp>
        <p:nvCxnSpPr>
          <p:cNvPr id="12" name="Straight Arrow Connector 11"/>
          <p:cNvCxnSpPr/>
          <p:nvPr/>
        </p:nvCxnSpPr>
        <p:spPr>
          <a:xfrm rot="10800000">
            <a:off x="5638800" y="4419600"/>
            <a:ext cx="2133600" cy="533400"/>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6576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38600" y="41910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4495800" y="4419600"/>
            <a:ext cx="457200"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38600" y="4648200"/>
            <a:ext cx="549966"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39102664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676400" y="1371601"/>
            <a:ext cx="8686800" cy="366713"/>
          </a:xfrm>
          <a:prstGeom prst="rect">
            <a:avLst/>
          </a:prstGeom>
          <a:noFill/>
          <a:ln w="9525">
            <a:noFill/>
            <a:miter lim="800000"/>
            <a:headEnd/>
            <a:tailEnd/>
          </a:ln>
        </p:spPr>
        <p:txBody>
          <a:bodyPr>
            <a:spAutoFit/>
          </a:bodyPr>
          <a:lstStyle/>
          <a:p>
            <a:pPr algn="ctr"/>
            <a:r>
              <a:rPr lang="en-US" dirty="0"/>
              <a:t>DA Approved Universal Arms Rack – NSN 1095-01-454-6320</a:t>
            </a:r>
          </a:p>
        </p:txBody>
      </p:sp>
      <p:pic>
        <p:nvPicPr>
          <p:cNvPr id="144388" name="Picture 4" descr="Picture of Universal Storage Rack"/>
          <p:cNvPicPr>
            <a:picLocks noChangeAspect="1" noChangeArrowheads="1"/>
          </p:cNvPicPr>
          <p:nvPr/>
        </p:nvPicPr>
        <p:blipFill>
          <a:blip r:embed="rId3" cstate="print"/>
          <a:srcRect/>
          <a:stretch>
            <a:fillRect/>
          </a:stretch>
        </p:blipFill>
        <p:spPr bwMode="auto">
          <a:xfrm>
            <a:off x="441702" y="1904999"/>
            <a:ext cx="2921350" cy="4290733"/>
          </a:xfrm>
          <a:prstGeom prst="rect">
            <a:avLst/>
          </a:prstGeom>
          <a:noFill/>
          <a:ln w="19050">
            <a:solidFill>
              <a:schemeClr val="tx1"/>
            </a:solidFill>
            <a:miter lim="800000"/>
            <a:headEnd/>
            <a:tailEnd/>
          </a:ln>
        </p:spPr>
      </p:pic>
      <p:pic>
        <p:nvPicPr>
          <p:cNvPr id="144389" name="Picture 5" descr="Picture of Universal Storage Rack"/>
          <p:cNvPicPr>
            <a:picLocks noChangeAspect="1" noChangeArrowheads="1"/>
          </p:cNvPicPr>
          <p:nvPr/>
        </p:nvPicPr>
        <p:blipFill>
          <a:blip r:embed="rId4" cstate="print"/>
          <a:srcRect/>
          <a:stretch>
            <a:fillRect/>
          </a:stretch>
        </p:blipFill>
        <p:spPr bwMode="auto">
          <a:xfrm>
            <a:off x="4008491" y="1904999"/>
            <a:ext cx="2616461" cy="4290733"/>
          </a:xfrm>
          <a:prstGeom prst="rect">
            <a:avLst/>
          </a:prstGeom>
          <a:noFill/>
          <a:ln w="19050">
            <a:solidFill>
              <a:srgbClr val="000000"/>
            </a:solidFill>
            <a:miter lim="800000"/>
            <a:headEnd/>
            <a:tailEnd/>
          </a:ln>
        </p:spPr>
      </p:pic>
      <p:sp>
        <p:nvSpPr>
          <p:cNvPr id="144390" name="Rectangle 7"/>
          <p:cNvSpPr>
            <a:spLocks noChangeArrowheads="1"/>
          </p:cNvSpPr>
          <p:nvPr/>
        </p:nvSpPr>
        <p:spPr bwMode="auto">
          <a:xfrm>
            <a:off x="6893151" y="1905000"/>
            <a:ext cx="3650752" cy="3970318"/>
          </a:xfrm>
          <a:prstGeom prst="rect">
            <a:avLst/>
          </a:prstGeom>
          <a:noFill/>
          <a:ln w="9525">
            <a:noFill/>
            <a:miter lim="800000"/>
            <a:headEnd/>
            <a:tailEnd/>
          </a:ln>
        </p:spPr>
        <p:txBody>
          <a:bodyPr wrap="square" anchor="ctr">
            <a:spAutoFit/>
          </a:bodyPr>
          <a:lstStyle/>
          <a:p>
            <a:pPr marL="285750" indent="-285750">
              <a:buFont typeface="Arial" panose="020B0604020202020204" pitchFamily="34" charset="0"/>
              <a:buChar char="•"/>
            </a:pPr>
            <a:r>
              <a:rPr lang="en-US" dirty="0"/>
              <a:t>Rack meets the 500lbs weight requirement. Do not cut rack to thread chain.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 container – cannot store Govt. property AND privately-owned weapons / ammo at the same time.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FYSA – tendency to stack equipment several rows deep. Lax inventory procedures combine to increase larceny risks.</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863479533"/>
      </p:ext>
    </p:extLst>
  </p:cSld>
  <p:clrMapOvr>
    <a:masterClrMapping/>
  </p:clrMapOvr>
  <p:transition spd="slow">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219201"/>
            <a:ext cx="8001000" cy="830997"/>
          </a:xfrm>
          <a:prstGeom prst="rect">
            <a:avLst/>
          </a:prstGeom>
          <a:noFill/>
          <a:ln w="9525">
            <a:noFill/>
            <a:miter lim="800000"/>
            <a:headEnd/>
            <a:tailEnd/>
          </a:ln>
        </p:spPr>
        <p:txBody>
          <a:bodyPr>
            <a:spAutoFit/>
          </a:bodyPr>
          <a:lstStyle/>
          <a:p>
            <a:pPr algn="ctr"/>
            <a:r>
              <a:rPr lang="en-US" sz="2400" dirty="0"/>
              <a:t>Ensure You Secure Your Arms Racks And Security Containers Prior To Leaving The Arms Room.</a:t>
            </a:r>
          </a:p>
        </p:txBody>
      </p:sp>
      <p:pic>
        <p:nvPicPr>
          <p:cNvPr id="7" name="Locking racks.avi">
            <a:hlinkClick r:id="" action="ppaction://media"/>
          </p:cNvPr>
          <p:cNvPicPr>
            <a:picLocks noRot="1" noChangeAspect="1"/>
          </p:cNvPicPr>
          <p:nvPr>
            <a:videoFile r:link="rId1"/>
          </p:nvPr>
        </p:nvPicPr>
        <p:blipFill>
          <a:blip r:embed="rId4" cstate="print"/>
          <a:stretch>
            <a:fillRect/>
          </a:stretch>
        </p:blipFill>
        <p:spPr>
          <a:xfrm>
            <a:off x="3810000" y="2362200"/>
            <a:ext cx="4953000" cy="3714750"/>
          </a:xfrm>
          <a:prstGeom prst="rect">
            <a:avLst/>
          </a:prstGeom>
        </p:spPr>
      </p:pic>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2655301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004060" y="1323203"/>
            <a:ext cx="8001000" cy="461665"/>
          </a:xfrm>
          <a:prstGeom prst="rect">
            <a:avLst/>
          </a:prstGeom>
          <a:noFill/>
          <a:ln w="9525">
            <a:noFill/>
            <a:miter lim="800000"/>
            <a:headEnd/>
            <a:tailEnd/>
          </a:ln>
        </p:spPr>
        <p:txBody>
          <a:bodyPr>
            <a:spAutoFit/>
          </a:bodyPr>
          <a:lstStyle/>
          <a:p>
            <a:pPr algn="ctr"/>
            <a:r>
              <a:rPr lang="en-US" sz="2400" b="1" dirty="0"/>
              <a:t>Lessons Learned</a:t>
            </a:r>
          </a:p>
        </p:txBody>
      </p:sp>
      <p:pic>
        <p:nvPicPr>
          <p:cNvPr id="5" name="Picture 4" descr="IMG00157-20110719-0743.jpg"/>
          <p:cNvPicPr>
            <a:picLocks noChangeAspect="1"/>
          </p:cNvPicPr>
          <p:nvPr/>
        </p:nvPicPr>
        <p:blipFill>
          <a:blip r:embed="rId3" cstate="print"/>
          <a:stretch>
            <a:fillRect/>
          </a:stretch>
        </p:blipFill>
        <p:spPr>
          <a:xfrm>
            <a:off x="2362200" y="3352800"/>
            <a:ext cx="3505200"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209800" y="2057401"/>
            <a:ext cx="8001000" cy="923330"/>
          </a:xfrm>
          <a:prstGeom prst="rect">
            <a:avLst/>
          </a:prstGeom>
          <a:noFill/>
        </p:spPr>
        <p:txBody>
          <a:bodyPr wrap="square" rtlCol="0">
            <a:spAutoFit/>
          </a:bodyPr>
          <a:lstStyle/>
          <a:p>
            <a:pPr>
              <a:buFont typeface="Arial" pitchFamily="34" charset="0"/>
              <a:buChar char="•"/>
            </a:pPr>
            <a:r>
              <a:rPr lang="en-US" b="1" dirty="0"/>
              <a:t> </a:t>
            </a:r>
            <a:r>
              <a:rPr lang="en-US" dirty="0"/>
              <a:t>Motor Pool Gate Found Unsecured By Police Patrol</a:t>
            </a:r>
          </a:p>
          <a:p>
            <a:pPr>
              <a:buFont typeface="Arial" pitchFamily="34" charset="0"/>
              <a:buChar char="•"/>
            </a:pPr>
            <a:endParaRPr lang="en-US" b="1" dirty="0"/>
          </a:p>
          <a:p>
            <a:pPr>
              <a:buFont typeface="Arial" pitchFamily="34" charset="0"/>
              <a:buChar char="•"/>
            </a:pPr>
            <a:r>
              <a:rPr lang="en-US" dirty="0" smtClean="0"/>
              <a:t> Three </a:t>
            </a:r>
            <a:r>
              <a:rPr lang="en-US" dirty="0"/>
              <a:t>Different Locks “Daisy Chained” Together</a:t>
            </a:r>
          </a:p>
        </p:txBody>
      </p:sp>
      <p:pic>
        <p:nvPicPr>
          <p:cNvPr id="8" name="Picture 7" descr="IMG00159-20110719-0747.jpg"/>
          <p:cNvPicPr>
            <a:picLocks noChangeAspect="1"/>
          </p:cNvPicPr>
          <p:nvPr/>
        </p:nvPicPr>
        <p:blipFill>
          <a:blip r:embed="rId4" cstate="print"/>
          <a:stretch>
            <a:fillRect/>
          </a:stretch>
        </p:blipFill>
        <p:spPr>
          <a:xfrm>
            <a:off x="6172200" y="3352800"/>
            <a:ext cx="3530600" cy="264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1374400692"/>
      </p:ext>
    </p:extLst>
  </p:cSld>
  <p:clrMapOvr>
    <a:masterClrMapping/>
  </p:clrMapOvr>
  <p:transition spd="slow">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209800" y="1558950"/>
            <a:ext cx="8001000" cy="461665"/>
          </a:xfrm>
          <a:prstGeom prst="rect">
            <a:avLst/>
          </a:prstGeom>
          <a:noFill/>
          <a:ln w="9525">
            <a:noFill/>
            <a:miter lim="800000"/>
            <a:headEnd/>
            <a:tailEnd/>
          </a:ln>
        </p:spPr>
        <p:txBody>
          <a:bodyPr>
            <a:spAutoFit/>
          </a:bodyPr>
          <a:lstStyle/>
          <a:p>
            <a:pPr algn="ctr"/>
            <a:r>
              <a:rPr lang="en-US" sz="2400" b="1" dirty="0"/>
              <a:t>Chain of Events:</a:t>
            </a:r>
          </a:p>
        </p:txBody>
      </p:sp>
      <p:sp>
        <p:nvSpPr>
          <p:cNvPr id="6" name="TextBox 5"/>
          <p:cNvSpPr txBox="1"/>
          <p:nvPr/>
        </p:nvSpPr>
        <p:spPr>
          <a:xfrm>
            <a:off x="0" y="2391399"/>
            <a:ext cx="12192000" cy="2862322"/>
          </a:xfrm>
          <a:prstGeom prst="rect">
            <a:avLst/>
          </a:prstGeom>
          <a:noFill/>
        </p:spPr>
        <p:txBody>
          <a:bodyPr wrap="square" rtlCol="0">
            <a:spAutoFit/>
          </a:bodyPr>
          <a:lstStyle/>
          <a:p>
            <a:pPr>
              <a:buFont typeface="Arial" pitchFamily="34" charset="0"/>
              <a:buChar char="•"/>
            </a:pPr>
            <a:r>
              <a:rPr lang="en-US" dirty="0"/>
              <a:t> Police Patrol Began Clearing Motor Pool and Found Building Door Unsecured.</a:t>
            </a:r>
          </a:p>
          <a:p>
            <a:pPr>
              <a:buFont typeface="Arial" pitchFamily="34" charset="0"/>
              <a:buChar char="•"/>
            </a:pPr>
            <a:endParaRPr lang="en-US" dirty="0"/>
          </a:p>
          <a:p>
            <a:pPr>
              <a:buFont typeface="Arial" pitchFamily="34" charset="0"/>
              <a:buChar char="•"/>
            </a:pPr>
            <a:r>
              <a:rPr lang="en-US" dirty="0"/>
              <a:t> Police Patrol Then Began Clearing Unsecured Building</a:t>
            </a:r>
          </a:p>
          <a:p>
            <a:pPr>
              <a:buFont typeface="Arial" pitchFamily="34" charset="0"/>
              <a:buChar char="•"/>
            </a:pPr>
            <a:endParaRPr lang="en-US" dirty="0"/>
          </a:p>
          <a:p>
            <a:pPr>
              <a:buFont typeface="Arial" pitchFamily="34" charset="0"/>
              <a:buChar char="•"/>
            </a:pPr>
            <a:r>
              <a:rPr lang="en-US" dirty="0"/>
              <a:t> Police Patrol Pulled on Vault Door To Arms Room and Arms Room Door Opened.  </a:t>
            </a:r>
            <a:r>
              <a:rPr lang="en-US" b="1" dirty="0"/>
              <a:t>Combination Dial was not “Spun” to Secure Door!</a:t>
            </a:r>
          </a:p>
          <a:p>
            <a:pPr>
              <a:buFont typeface="Arial" pitchFamily="34" charset="0"/>
              <a:buChar char="•"/>
            </a:pPr>
            <a:endParaRPr lang="en-US" b="1" dirty="0"/>
          </a:p>
          <a:p>
            <a:pPr>
              <a:buFont typeface="Arial" pitchFamily="34" charset="0"/>
              <a:buChar char="•"/>
            </a:pPr>
            <a:r>
              <a:rPr lang="en-US" dirty="0"/>
              <a:t> ICIDS Alarm Sounded (ICIDS Was Activated)</a:t>
            </a:r>
          </a:p>
          <a:p>
            <a:pPr>
              <a:buFont typeface="Arial" pitchFamily="34" charset="0"/>
              <a:buChar char="•"/>
            </a:pPr>
            <a:endParaRPr lang="en-US" dirty="0"/>
          </a:p>
          <a:p>
            <a:pPr>
              <a:buFont typeface="Arial" pitchFamily="34" charset="0"/>
              <a:buChar char="•"/>
            </a:pPr>
            <a:r>
              <a:rPr lang="en-US" dirty="0"/>
              <a:t> Upon Entering “Unsecured” Arms Room the Following Was Found:</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859853247"/>
      </p:ext>
    </p:extLst>
  </p:cSld>
  <p:clrMapOvr>
    <a:masterClrMapping/>
  </p:clrMapOvr>
  <p:transition spd="slow">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00161-20110719-0757.jpg"/>
          <p:cNvPicPr>
            <a:picLocks noChangeAspect="1"/>
          </p:cNvPicPr>
          <p:nvPr/>
        </p:nvPicPr>
        <p:blipFill>
          <a:blip r:embed="rId3" cstate="print"/>
          <a:stretch>
            <a:fillRect/>
          </a:stretch>
        </p:blipFill>
        <p:spPr>
          <a:xfrm>
            <a:off x="630647" y="2504984"/>
            <a:ext cx="5008153" cy="3756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00163-20110719-0758.jpg"/>
          <p:cNvPicPr>
            <a:picLocks noChangeAspect="1"/>
          </p:cNvPicPr>
          <p:nvPr/>
        </p:nvPicPr>
        <p:blipFill>
          <a:blip r:embed="rId4" cstate="print"/>
          <a:stretch>
            <a:fillRect/>
          </a:stretch>
        </p:blipFill>
        <p:spPr>
          <a:xfrm>
            <a:off x="7501709" y="635610"/>
            <a:ext cx="4606471" cy="3454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0" y="1304655"/>
            <a:ext cx="5318620" cy="923330"/>
          </a:xfrm>
          <a:prstGeom prst="rect">
            <a:avLst/>
          </a:prstGeom>
          <a:noFill/>
        </p:spPr>
        <p:txBody>
          <a:bodyPr wrap="square" rtlCol="0">
            <a:spAutoFit/>
          </a:bodyPr>
          <a:lstStyle/>
          <a:p>
            <a:pPr>
              <a:buFont typeface="Arial" pitchFamily="34" charset="0"/>
              <a:buChar char="•"/>
            </a:pPr>
            <a:r>
              <a:rPr lang="en-US" dirty="0"/>
              <a:t> Weapons Stored On Top of Weapon’s Racks</a:t>
            </a:r>
          </a:p>
          <a:p>
            <a:endParaRPr lang="en-US" dirty="0"/>
          </a:p>
          <a:p>
            <a:pPr>
              <a:buFont typeface="Arial" pitchFamily="34" charset="0"/>
              <a:buChar char="•"/>
            </a:pPr>
            <a:r>
              <a:rPr lang="en-US" dirty="0"/>
              <a:t> All Weapon’s Racks Unsecured</a:t>
            </a:r>
          </a:p>
        </p:txBody>
      </p:sp>
      <p:pic>
        <p:nvPicPr>
          <p:cNvPr id="9" name="Picture 8" descr="IMG00162-20110719-0758.jpg"/>
          <p:cNvPicPr>
            <a:picLocks noChangeAspect="1"/>
          </p:cNvPicPr>
          <p:nvPr/>
        </p:nvPicPr>
        <p:blipFill>
          <a:blip r:embed="rId5" cstate="print"/>
          <a:stretch>
            <a:fillRect/>
          </a:stretch>
        </p:blipFill>
        <p:spPr>
          <a:xfrm>
            <a:off x="5228170" y="2971800"/>
            <a:ext cx="4694276" cy="3520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Racks</a:t>
            </a:r>
            <a:endParaRPr lang="en-US" sz="2800" b="1" kern="0" dirty="0">
              <a:latin typeface="+mj-lt"/>
              <a:ea typeface="+mj-ea"/>
              <a:cs typeface="+mj-cs"/>
            </a:endParaRPr>
          </a:p>
        </p:txBody>
      </p:sp>
    </p:spTree>
    <p:extLst>
      <p:ext uri="{BB962C8B-B14F-4D97-AF65-F5344CB8AC3E}">
        <p14:creationId xmlns:p14="http://schemas.microsoft.com/office/powerpoint/2010/main" val="2749830064"/>
      </p:ext>
    </p:extLst>
  </p:cSld>
  <p:clrMapOvr>
    <a:masterClrMapping/>
  </p:clrMapOvr>
  <p:transition spd="slow">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4).JPG"/>
          <p:cNvPicPr>
            <a:picLocks noChangeAspect="1"/>
          </p:cNvPicPr>
          <p:nvPr/>
        </p:nvPicPr>
        <p:blipFill>
          <a:blip r:embed="rId3" cstate="print"/>
          <a:srcRect l="14445" t="6667" r="17407" b="15555"/>
          <a:stretch>
            <a:fillRect/>
          </a:stretch>
        </p:blipFill>
        <p:spPr>
          <a:xfrm>
            <a:off x="1629508" y="972235"/>
            <a:ext cx="205740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2609" y="743635"/>
            <a:ext cx="3276600" cy="25908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1725" y="4745892"/>
            <a:ext cx="2552700" cy="17907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35" y="4495800"/>
            <a:ext cx="2895600" cy="1867775"/>
          </a:xfrm>
          <a:prstGeom prst="rect">
            <a:avLst/>
          </a:prstGeom>
        </p:spPr>
      </p:pic>
      <p:sp>
        <p:nvSpPr>
          <p:cNvPr id="7"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
        <p:nvSpPr>
          <p:cNvPr id="4" name="Rectangle 3"/>
          <p:cNvSpPr/>
          <p:nvPr/>
        </p:nvSpPr>
        <p:spPr>
          <a:xfrm>
            <a:off x="2078856" y="3605406"/>
            <a:ext cx="8096738" cy="369332"/>
          </a:xfrm>
          <a:prstGeom prst="rect">
            <a:avLst/>
          </a:prstGeom>
        </p:spPr>
        <p:txBody>
          <a:bodyPr wrap="square">
            <a:spAutoFit/>
          </a:bodyPr>
          <a:lstStyle/>
          <a:p>
            <a:r>
              <a:rPr lang="en-US" dirty="0">
                <a:hlinkClick r:id="rId7"/>
              </a:rPr>
              <a:t>https://</a:t>
            </a:r>
            <a:r>
              <a:rPr lang="en-US" dirty="0" smtClean="0">
                <a:hlinkClick r:id="rId7"/>
              </a:rPr>
              <a:t>www.cdse.edu/multimedia/shorts/dod-approved-locks/story_html5.html</a:t>
            </a:r>
            <a:r>
              <a:rPr lang="en-US" dirty="0" smtClean="0"/>
              <a:t> </a:t>
            </a:r>
            <a:endParaRPr lang="en-US" dirty="0"/>
          </a:p>
        </p:txBody>
      </p:sp>
    </p:spTree>
    <p:extLst>
      <p:ext uri="{BB962C8B-B14F-4D97-AF65-F5344CB8AC3E}">
        <p14:creationId xmlns:p14="http://schemas.microsoft.com/office/powerpoint/2010/main" val="39683189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7067" y="617223"/>
            <a:ext cx="4617242" cy="5944488"/>
          </a:xfrm>
          <a:prstGeom prst="rect">
            <a:avLst/>
          </a:prstGeom>
        </p:spPr>
      </p:pic>
      <p:pic>
        <p:nvPicPr>
          <p:cNvPr id="3" name="Picture 2"/>
          <p:cNvPicPr>
            <a:picLocks noChangeAspect="1"/>
          </p:cNvPicPr>
          <p:nvPr/>
        </p:nvPicPr>
        <p:blipFill>
          <a:blip r:embed="rId3"/>
          <a:stretch>
            <a:fillRect/>
          </a:stretch>
        </p:blipFill>
        <p:spPr>
          <a:xfrm>
            <a:off x="5873017" y="2418739"/>
            <a:ext cx="6229350" cy="2505075"/>
          </a:xfrm>
          <a:prstGeom prst="rect">
            <a:avLst/>
          </a:prstGeom>
        </p:spPr>
      </p:pic>
    </p:spTree>
    <p:extLst>
      <p:ext uri="{BB962C8B-B14F-4D97-AF65-F5344CB8AC3E}">
        <p14:creationId xmlns:p14="http://schemas.microsoft.com/office/powerpoint/2010/main" val="3218557710"/>
      </p:ext>
    </p:extLst>
  </p:cSld>
  <p:clrMapOvr>
    <a:masterClrMapping/>
  </p:clrMapOvr>
  <p:transition spd="slow">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0" y="1577490"/>
            <a:ext cx="10058400" cy="2169825"/>
          </a:xfrm>
          <a:prstGeom prst="rect">
            <a:avLst/>
          </a:prstGeom>
          <a:noFill/>
          <a:ln w="9525">
            <a:noFill/>
            <a:miter lim="800000"/>
            <a:headEnd/>
            <a:tailEnd/>
          </a:ln>
        </p:spPr>
        <p:txBody>
          <a:bodyPr wrap="square">
            <a:spAutoFit/>
          </a:bodyPr>
          <a:lstStyle/>
          <a:p>
            <a:pPr>
              <a:spcBef>
                <a:spcPct val="50000"/>
              </a:spcBef>
            </a:pPr>
            <a:r>
              <a:rPr lang="en-US" dirty="0"/>
              <a:t>Only approved secondary padlocks (low security) will be used to secure government equipment</a:t>
            </a:r>
          </a:p>
          <a:p>
            <a:pPr>
              <a:spcBef>
                <a:spcPct val="50000"/>
              </a:spcBef>
            </a:pPr>
            <a:r>
              <a:rPr lang="en-US" dirty="0"/>
              <a:t>Series 200/5200 padlocks are approved for this purpose</a:t>
            </a:r>
          </a:p>
          <a:p>
            <a:pPr>
              <a:spcBef>
                <a:spcPct val="50000"/>
              </a:spcBef>
            </a:pPr>
            <a:endParaRPr lang="en-US" dirty="0"/>
          </a:p>
          <a:p>
            <a:pPr marL="285750" indent="-285750">
              <a:buFont typeface="Arial" panose="020B0604020202020204" pitchFamily="34" charset="0"/>
              <a:buChar char="•"/>
            </a:pPr>
            <a:r>
              <a:rPr lang="en-US" dirty="0" smtClean="0"/>
              <a:t>Key retain-ability</a:t>
            </a:r>
            <a:endParaRPr lang="en-US" dirty="0"/>
          </a:p>
          <a:p>
            <a:pPr marL="285750" indent="-285750">
              <a:buFont typeface="Arial" panose="020B0604020202020204" pitchFamily="34" charset="0"/>
              <a:buChar char="•"/>
            </a:pPr>
            <a:r>
              <a:rPr lang="en-US" dirty="0"/>
              <a:t>Stamped with US or US SET</a:t>
            </a:r>
          </a:p>
          <a:p>
            <a:pPr>
              <a:spcBef>
                <a:spcPct val="50000"/>
              </a:spcBef>
            </a:pPr>
            <a:endParaRPr lang="en-US" dirty="0"/>
          </a:p>
        </p:txBody>
      </p:sp>
      <p:pic>
        <p:nvPicPr>
          <p:cNvPr id="4" name="Picture 3"/>
          <p:cNvPicPr>
            <a:picLocks noChangeAspect="1"/>
          </p:cNvPicPr>
          <p:nvPr/>
        </p:nvPicPr>
        <p:blipFill>
          <a:blip r:embed="rId3"/>
          <a:stretch>
            <a:fillRect/>
          </a:stretch>
        </p:blipFill>
        <p:spPr>
          <a:xfrm>
            <a:off x="5951980" y="2915075"/>
            <a:ext cx="2963421" cy="3212520"/>
          </a:xfrm>
          <a:prstGeom prst="rect">
            <a:avLst/>
          </a:prstGeom>
        </p:spPr>
      </p:pic>
      <p:pic>
        <p:nvPicPr>
          <p:cNvPr id="7" name="Picture 6"/>
          <p:cNvPicPr>
            <a:picLocks noChangeAspect="1"/>
          </p:cNvPicPr>
          <p:nvPr/>
        </p:nvPicPr>
        <p:blipFill>
          <a:blip r:embed="rId4"/>
          <a:stretch>
            <a:fillRect/>
          </a:stretch>
        </p:blipFill>
        <p:spPr>
          <a:xfrm>
            <a:off x="5519164" y="2672537"/>
            <a:ext cx="2177036" cy="370421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3910" y="3034135"/>
            <a:ext cx="2898623" cy="2940632"/>
          </a:xfrm>
          <a:prstGeom prst="rect">
            <a:avLst/>
          </a:prstGeom>
        </p:spPr>
      </p:pic>
      <p:pic>
        <p:nvPicPr>
          <p:cNvPr id="8" name="Picture 7"/>
          <p:cNvPicPr>
            <a:picLocks noChangeAspect="1"/>
          </p:cNvPicPr>
          <p:nvPr/>
        </p:nvPicPr>
        <p:blipFill>
          <a:blip r:embed="rId6"/>
          <a:stretch>
            <a:fillRect/>
          </a:stretch>
        </p:blipFill>
        <p:spPr>
          <a:xfrm>
            <a:off x="6205294" y="2624417"/>
            <a:ext cx="2657230" cy="1846549"/>
          </a:xfrm>
          <a:prstGeom prst="rect">
            <a:avLst/>
          </a:prstGeom>
        </p:spPr>
      </p:pic>
      <p:pic>
        <p:nvPicPr>
          <p:cNvPr id="10" name="Picture 9"/>
          <p:cNvPicPr>
            <a:picLocks noChangeAspect="1"/>
          </p:cNvPicPr>
          <p:nvPr/>
        </p:nvPicPr>
        <p:blipFill>
          <a:blip r:embed="rId7"/>
          <a:stretch>
            <a:fillRect/>
          </a:stretch>
        </p:blipFill>
        <p:spPr>
          <a:xfrm>
            <a:off x="6477000" y="4432339"/>
            <a:ext cx="2196064" cy="1647048"/>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6231" y="2624417"/>
            <a:ext cx="5035860" cy="3221555"/>
          </a:xfrm>
          <a:prstGeom prst="rect">
            <a:avLst/>
          </a:prstGeom>
        </p:spPr>
      </p:pic>
      <p:sp>
        <p:nvSpPr>
          <p:cNvPr id="12" name="Rectangle 11"/>
          <p:cNvSpPr>
            <a:spLocks noChangeArrowheads="1"/>
          </p:cNvSpPr>
          <p:nvPr/>
        </p:nvSpPr>
        <p:spPr bwMode="auto">
          <a:xfrm>
            <a:off x="0" y="4024314"/>
            <a:ext cx="3185031" cy="1579228"/>
          </a:xfrm>
          <a:prstGeom prst="rect">
            <a:avLst/>
          </a:prstGeom>
          <a:noFill/>
          <a:ln w="9525">
            <a:noFill/>
            <a:miter lim="800000"/>
            <a:headEnd/>
            <a:tailEnd/>
          </a:ln>
        </p:spPr>
        <p:txBody>
          <a:bodyPr anchor="ctr"/>
          <a:lstStyle/>
          <a:p>
            <a:r>
              <a:rPr lang="en-US" b="1" dirty="0"/>
              <a:t>*NOTE* -- Lock sets have limited use and are prohibited from being used in the arms room. They are a form of Master Keyed System.</a:t>
            </a:r>
          </a:p>
        </p:txBody>
      </p:sp>
      <p:sp>
        <p:nvSpPr>
          <p:cNvPr id="14"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Tree>
    <p:extLst>
      <p:ext uri="{BB962C8B-B14F-4D97-AF65-F5344CB8AC3E}">
        <p14:creationId xmlns:p14="http://schemas.microsoft.com/office/powerpoint/2010/main" val="3966849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64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4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6435">
                                            <p:txEl>
                                              <p:pRg st="3" end="3"/>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6435">
                                            <p:txEl>
                                              <p:pRg st="4" end="4"/>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5" presetClass="entr" presetSubtype="10" fill="hold"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checkerboard(across)">
                                      <p:cBhvr>
                                        <p:cTn id="4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9" name="Text Box 3"/>
          <p:cNvSpPr txBox="1">
            <a:spLocks noChangeArrowheads="1"/>
          </p:cNvSpPr>
          <p:nvPr/>
        </p:nvSpPr>
        <p:spPr bwMode="auto">
          <a:xfrm>
            <a:off x="213012" y="4736124"/>
            <a:ext cx="2698175" cy="646331"/>
          </a:xfrm>
          <a:prstGeom prst="rect">
            <a:avLst/>
          </a:prstGeom>
          <a:noFill/>
          <a:ln w="9525">
            <a:noFill/>
            <a:miter lim="800000"/>
            <a:headEnd/>
            <a:tailEnd/>
          </a:ln>
        </p:spPr>
        <p:txBody>
          <a:bodyPr wrap="none">
            <a:spAutoFit/>
          </a:bodyPr>
          <a:lstStyle/>
          <a:p>
            <a:pPr algn="ctr"/>
            <a:r>
              <a:rPr lang="en-US" dirty="0" smtClean="0"/>
              <a:t>AMERICAN </a:t>
            </a:r>
            <a:r>
              <a:rPr lang="en-US" dirty="0"/>
              <a:t>5200 Series</a:t>
            </a:r>
          </a:p>
          <a:p>
            <a:pPr algn="ctr"/>
            <a:r>
              <a:rPr lang="en-US" dirty="0"/>
              <a:t>Long and Short Shackle</a:t>
            </a:r>
          </a:p>
        </p:txBody>
      </p:sp>
      <p:pic>
        <p:nvPicPr>
          <p:cNvPr id="147460" name="Picture 4" descr="MVC-043S"/>
          <p:cNvPicPr>
            <a:picLocks noChangeAspect="1" noChangeArrowheads="1"/>
          </p:cNvPicPr>
          <p:nvPr/>
        </p:nvPicPr>
        <p:blipFill>
          <a:blip r:embed="rId3" cstate="print"/>
          <a:srcRect l="19949" t="3400" r="16200" b="5000"/>
          <a:stretch>
            <a:fillRect/>
          </a:stretch>
        </p:blipFill>
        <p:spPr bwMode="auto">
          <a:xfrm>
            <a:off x="0" y="1237865"/>
            <a:ext cx="3124200" cy="3362325"/>
          </a:xfrm>
          <a:prstGeom prst="rect">
            <a:avLst/>
          </a:prstGeom>
          <a:noFill/>
          <a:ln w="28575">
            <a:solidFill>
              <a:schemeClr val="tx1"/>
            </a:solidFill>
            <a:miter lim="800000"/>
            <a:headEnd/>
            <a:tailEnd/>
          </a:ln>
        </p:spPr>
      </p:pic>
      <p:sp>
        <p:nvSpPr>
          <p:cNvPr id="8"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pic>
        <p:nvPicPr>
          <p:cNvPr id="6" name="Picture 4" descr="MVC-042S"/>
          <p:cNvPicPr>
            <a:picLocks noChangeAspect="1" noChangeArrowheads="1"/>
          </p:cNvPicPr>
          <p:nvPr/>
        </p:nvPicPr>
        <p:blipFill>
          <a:blip r:embed="rId4" cstate="print"/>
          <a:srcRect l="28799" t="6599" r="26250"/>
          <a:stretch>
            <a:fillRect/>
          </a:stretch>
        </p:blipFill>
        <p:spPr bwMode="auto">
          <a:xfrm>
            <a:off x="4933425" y="1141481"/>
            <a:ext cx="2438400" cy="3800475"/>
          </a:xfrm>
          <a:prstGeom prst="rect">
            <a:avLst/>
          </a:prstGeom>
          <a:noFill/>
          <a:ln w="28575">
            <a:solidFill>
              <a:schemeClr val="tx1"/>
            </a:solidFill>
            <a:miter lim="800000"/>
            <a:headEnd/>
            <a:tailEnd/>
          </a:ln>
        </p:spPr>
      </p:pic>
      <p:sp>
        <p:nvSpPr>
          <p:cNvPr id="7" name="Text Box 3"/>
          <p:cNvSpPr txBox="1">
            <a:spLocks noChangeArrowheads="1"/>
          </p:cNvSpPr>
          <p:nvPr/>
        </p:nvSpPr>
        <p:spPr bwMode="auto">
          <a:xfrm>
            <a:off x="5239554" y="5059289"/>
            <a:ext cx="1826141" cy="369332"/>
          </a:xfrm>
          <a:prstGeom prst="rect">
            <a:avLst/>
          </a:prstGeom>
          <a:noFill/>
          <a:ln w="9525">
            <a:noFill/>
            <a:miter lim="800000"/>
            <a:headEnd/>
            <a:tailEnd/>
          </a:ln>
        </p:spPr>
        <p:txBody>
          <a:bodyPr wrap="none">
            <a:spAutoFit/>
          </a:bodyPr>
          <a:lstStyle/>
          <a:p>
            <a:pPr algn="ctr"/>
            <a:r>
              <a:rPr lang="en-US" dirty="0" smtClean="0"/>
              <a:t>US </a:t>
            </a:r>
            <a:r>
              <a:rPr lang="en-US" dirty="0"/>
              <a:t>Master Lock</a:t>
            </a:r>
          </a:p>
        </p:txBody>
      </p:sp>
      <p:pic>
        <p:nvPicPr>
          <p:cNvPr id="9" name="Picture 3" descr="D:\IMG00038-20110322-1024.jpg"/>
          <p:cNvPicPr>
            <a:picLocks noChangeAspect="1" noChangeArrowheads="1"/>
          </p:cNvPicPr>
          <p:nvPr/>
        </p:nvPicPr>
        <p:blipFill>
          <a:blip r:embed="rId5" cstate="print"/>
          <a:srcRect l="27778" t="4938" r="27778" b="24280"/>
          <a:stretch>
            <a:fillRect/>
          </a:stretch>
        </p:blipFill>
        <p:spPr bwMode="auto">
          <a:xfrm>
            <a:off x="8944116" y="1237865"/>
            <a:ext cx="2819400" cy="3265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 Box 3"/>
          <p:cNvSpPr txBox="1">
            <a:spLocks noChangeArrowheads="1"/>
          </p:cNvSpPr>
          <p:nvPr/>
        </p:nvSpPr>
        <p:spPr bwMode="auto">
          <a:xfrm>
            <a:off x="9181050" y="4736124"/>
            <a:ext cx="2467342" cy="369332"/>
          </a:xfrm>
          <a:prstGeom prst="rect">
            <a:avLst/>
          </a:prstGeom>
          <a:noFill/>
          <a:ln w="9525">
            <a:noFill/>
            <a:miter lim="800000"/>
            <a:headEnd/>
            <a:tailEnd/>
          </a:ln>
        </p:spPr>
        <p:txBody>
          <a:bodyPr wrap="none">
            <a:spAutoFit/>
          </a:bodyPr>
          <a:lstStyle/>
          <a:p>
            <a:r>
              <a:rPr lang="en-US" dirty="0" smtClean="0"/>
              <a:t>Pacific </a:t>
            </a:r>
            <a:r>
              <a:rPr lang="en-US" dirty="0"/>
              <a:t>Lock Company</a:t>
            </a:r>
          </a:p>
        </p:txBody>
      </p:sp>
    </p:spTree>
    <p:extLst>
      <p:ext uri="{BB962C8B-B14F-4D97-AF65-F5344CB8AC3E}">
        <p14:creationId xmlns:p14="http://schemas.microsoft.com/office/powerpoint/2010/main" val="1351888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3" name="Rectangle 3"/>
          <p:cNvSpPr>
            <a:spLocks noGrp="1" noChangeArrowheads="1"/>
          </p:cNvSpPr>
          <p:nvPr>
            <p:ph type="body" idx="1"/>
          </p:nvPr>
        </p:nvSpPr>
        <p:spPr bwMode="auto">
          <a:xfrm>
            <a:off x="1524000" y="1239157"/>
            <a:ext cx="9144000" cy="3156358"/>
          </a:xfr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p>
            <a:pPr marL="0" indent="0">
              <a:lnSpc>
                <a:spcPct val="80000"/>
              </a:lnSpc>
              <a:buNone/>
            </a:pPr>
            <a:r>
              <a:rPr lang="en-US" sz="1800" b="0" dirty="0"/>
              <a:t>The higher headquarters physical security plan may not cover the specific security measures that the unit Commander is required or would like to have in place.  In that case, the unit should develop a supplemental physical security plan or SOP. </a:t>
            </a:r>
          </a:p>
          <a:p>
            <a:pPr marL="0" indent="0">
              <a:lnSpc>
                <a:spcPct val="80000"/>
              </a:lnSpc>
              <a:buNone/>
            </a:pPr>
            <a:r>
              <a:rPr lang="en-US" sz="1800" b="0" dirty="0"/>
              <a:t>In most circumstances the unit Commander can also add requirements to the higher headquarters plan as they deem necessary.</a:t>
            </a:r>
          </a:p>
          <a:p>
            <a:pPr marL="0" indent="0">
              <a:lnSpc>
                <a:spcPct val="80000"/>
              </a:lnSpc>
              <a:buNone/>
            </a:pPr>
            <a:endParaRPr lang="en-US" sz="1800" b="0" dirty="0"/>
          </a:p>
          <a:p>
            <a:pPr marL="0" indent="0">
              <a:lnSpc>
                <a:spcPct val="80000"/>
              </a:lnSpc>
              <a:buNone/>
            </a:pPr>
            <a:r>
              <a:rPr lang="en-US" sz="1800" dirty="0"/>
              <a:t>The Commanders are responsible for developing security procedures to protect unit assets under their control.</a:t>
            </a:r>
          </a:p>
          <a:p>
            <a:pPr lvl="1">
              <a:lnSpc>
                <a:spcPct val="80000"/>
              </a:lnSpc>
            </a:pPr>
            <a:r>
              <a:rPr lang="en-US" sz="1800" dirty="0"/>
              <a:t>Procedures will be reviewed, revised and certified as current annually</a:t>
            </a:r>
          </a:p>
          <a:p>
            <a:pPr lvl="1">
              <a:lnSpc>
                <a:spcPct val="80000"/>
              </a:lnSpc>
            </a:pPr>
            <a:r>
              <a:rPr lang="en-US" sz="1800" dirty="0"/>
              <a:t>Procedures will be distributed to unit personnel</a:t>
            </a:r>
          </a:p>
          <a:p>
            <a:pPr marL="339725" lvl="1" indent="0">
              <a:lnSpc>
                <a:spcPct val="80000"/>
              </a:lnSpc>
              <a:buNone/>
            </a:pPr>
            <a:endParaRPr lang="en-US" sz="1800" dirty="0"/>
          </a:p>
          <a:p>
            <a:pPr marL="0" indent="0">
              <a:lnSpc>
                <a:spcPct val="80000"/>
              </a:lnSpc>
              <a:buNone/>
            </a:pPr>
            <a:r>
              <a:rPr lang="en-US" sz="1800" dirty="0"/>
              <a:t>Procedures for the control of privately owned firearms will be included in this SOP and will include:</a:t>
            </a:r>
          </a:p>
          <a:p>
            <a:pPr lvl="1">
              <a:lnSpc>
                <a:spcPct val="80000"/>
              </a:lnSpc>
            </a:pPr>
            <a:r>
              <a:rPr lang="en-US" sz="1800" dirty="0"/>
              <a:t>Withdrawal and issue of privately owned firearms from the arms room.</a:t>
            </a:r>
          </a:p>
          <a:p>
            <a:pPr lvl="1">
              <a:lnSpc>
                <a:spcPct val="80000"/>
              </a:lnSpc>
            </a:pPr>
            <a:r>
              <a:rPr lang="en-US" sz="1800" dirty="0"/>
              <a:t>Storage and inventory procedures</a:t>
            </a:r>
          </a:p>
          <a:p>
            <a:pPr lvl="1">
              <a:lnSpc>
                <a:spcPct val="80000"/>
              </a:lnSpc>
            </a:pPr>
            <a:r>
              <a:rPr lang="en-US" sz="1800" dirty="0"/>
              <a:t>Limits on how much privately owned ammunition can be stored</a:t>
            </a:r>
          </a:p>
        </p:txBody>
      </p:sp>
      <p:sp>
        <p:nvSpPr>
          <p:cNvPr id="4" name="Rectangle 3"/>
          <p:cNvSpPr txBox="1">
            <a:spLocks noChangeArrowheads="1"/>
          </p:cNvSpPr>
          <p:nvPr/>
        </p:nvSpPr>
        <p:spPr bwMode="auto">
          <a:xfrm>
            <a:off x="3352800"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Supplemental Plans / SOPs</a:t>
            </a:r>
            <a:endParaRPr lang="en-US" kern="0" dirty="0"/>
          </a:p>
        </p:txBody>
      </p:sp>
    </p:spTree>
    <p:extLst>
      <p:ext uri="{BB962C8B-B14F-4D97-AF65-F5344CB8AC3E}">
        <p14:creationId xmlns:p14="http://schemas.microsoft.com/office/powerpoint/2010/main" val="21113611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832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83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83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832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832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832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832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832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832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4" name="Picture 4" descr="http://www.paclock.com/products/images/products/100GLbig.gif"/>
          <p:cNvPicPr>
            <a:picLocks noChangeAspect="1" noChangeArrowheads="1"/>
          </p:cNvPicPr>
          <p:nvPr/>
        </p:nvPicPr>
        <p:blipFill>
          <a:blip r:embed="rId2" cstate="print"/>
          <a:srcRect/>
          <a:stretch>
            <a:fillRect/>
          </a:stretch>
        </p:blipFill>
        <p:spPr bwMode="auto">
          <a:xfrm>
            <a:off x="7010400" y="1594060"/>
            <a:ext cx="2112722" cy="3505200"/>
          </a:xfrm>
          <a:prstGeom prst="rect">
            <a:avLst/>
          </a:prstGeom>
          <a:noFill/>
        </p:spPr>
      </p:pic>
      <p:pic>
        <p:nvPicPr>
          <p:cNvPr id="773126" name="Picture 6" descr="http://www.paclock.com/products/images/products/100G.gif"/>
          <p:cNvPicPr>
            <a:picLocks noChangeAspect="1" noChangeArrowheads="1"/>
          </p:cNvPicPr>
          <p:nvPr/>
        </p:nvPicPr>
        <p:blipFill>
          <a:blip r:embed="rId3" cstate="print"/>
          <a:srcRect/>
          <a:stretch>
            <a:fillRect/>
          </a:stretch>
        </p:blipFill>
        <p:spPr bwMode="auto">
          <a:xfrm>
            <a:off x="2895600" y="1586036"/>
            <a:ext cx="2286000" cy="3513224"/>
          </a:xfrm>
          <a:prstGeom prst="rect">
            <a:avLst/>
          </a:prstGeom>
          <a:noFill/>
        </p:spPr>
      </p:pic>
      <p:sp>
        <p:nvSpPr>
          <p:cNvPr id="7" name="Text Box 3"/>
          <p:cNvSpPr txBox="1">
            <a:spLocks noChangeArrowheads="1"/>
          </p:cNvSpPr>
          <p:nvPr/>
        </p:nvSpPr>
        <p:spPr bwMode="auto">
          <a:xfrm>
            <a:off x="7422995" y="5232737"/>
            <a:ext cx="1287532" cy="369332"/>
          </a:xfrm>
          <a:prstGeom prst="rect">
            <a:avLst/>
          </a:prstGeom>
          <a:noFill/>
          <a:ln w="9525">
            <a:noFill/>
            <a:miter lim="800000"/>
            <a:headEnd/>
            <a:tailEnd/>
          </a:ln>
        </p:spPr>
        <p:txBody>
          <a:bodyPr wrap="none">
            <a:spAutoFit/>
          </a:bodyPr>
          <a:lstStyle/>
          <a:p>
            <a:pPr algn="ctr"/>
            <a:r>
              <a:rPr lang="en-US" dirty="0"/>
              <a:t>Solid Steel</a:t>
            </a:r>
          </a:p>
        </p:txBody>
      </p:sp>
      <p:sp>
        <p:nvSpPr>
          <p:cNvPr id="8" name="Text Box 3"/>
          <p:cNvSpPr txBox="1">
            <a:spLocks noChangeArrowheads="1"/>
          </p:cNvSpPr>
          <p:nvPr/>
        </p:nvSpPr>
        <p:spPr bwMode="auto">
          <a:xfrm>
            <a:off x="3099882" y="5099261"/>
            <a:ext cx="1877437" cy="646331"/>
          </a:xfrm>
          <a:prstGeom prst="rect">
            <a:avLst/>
          </a:prstGeom>
          <a:noFill/>
          <a:ln w="9525">
            <a:noFill/>
            <a:miter lim="800000"/>
            <a:headEnd/>
            <a:tailEnd/>
          </a:ln>
        </p:spPr>
        <p:txBody>
          <a:bodyPr wrap="none">
            <a:spAutoFit/>
          </a:bodyPr>
          <a:lstStyle/>
          <a:p>
            <a:pPr algn="ctr"/>
            <a:r>
              <a:rPr lang="en-US" dirty="0"/>
              <a:t>Laminated Steel</a:t>
            </a:r>
          </a:p>
          <a:p>
            <a:pPr algn="ctr"/>
            <a:r>
              <a:rPr lang="en-US" dirty="0"/>
              <a:t>(Stacked Plates)</a:t>
            </a:r>
          </a:p>
        </p:txBody>
      </p:sp>
      <p:sp>
        <p:nvSpPr>
          <p:cNvPr id="9" name="Text Box 3"/>
          <p:cNvSpPr txBox="1">
            <a:spLocks noChangeArrowheads="1"/>
          </p:cNvSpPr>
          <p:nvPr/>
        </p:nvSpPr>
        <p:spPr bwMode="auto">
          <a:xfrm>
            <a:off x="2481190" y="5846411"/>
            <a:ext cx="7712431" cy="369332"/>
          </a:xfrm>
          <a:prstGeom prst="rect">
            <a:avLst/>
          </a:prstGeom>
          <a:noFill/>
          <a:ln w="9525">
            <a:noFill/>
            <a:miter lim="800000"/>
            <a:headEnd/>
            <a:tailEnd/>
          </a:ln>
        </p:spPr>
        <p:txBody>
          <a:bodyPr wrap="none">
            <a:spAutoFit/>
          </a:bodyPr>
          <a:lstStyle/>
          <a:p>
            <a:pPr algn="ctr"/>
            <a:r>
              <a:rPr lang="en-US" dirty="0"/>
              <a:t>Same NSN will get you either Master Lock, American Lock or Pacific Lock</a:t>
            </a:r>
          </a:p>
        </p:txBody>
      </p:sp>
      <p:sp>
        <p:nvSpPr>
          <p:cNvPr id="10"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Tree>
    <p:extLst>
      <p:ext uri="{BB962C8B-B14F-4D97-AF65-F5344CB8AC3E}">
        <p14:creationId xmlns:p14="http://schemas.microsoft.com/office/powerpoint/2010/main" val="1005974930"/>
      </p:ext>
    </p:extLst>
  </p:cSld>
  <p:clrMapOvr>
    <a:masterClrMapping/>
  </p:clrMapOvr>
  <p:transition spd="slow">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1905000" y="1752600"/>
            <a:ext cx="8382000" cy="579438"/>
          </a:xfrm>
          <a:prstGeom prst="rect">
            <a:avLst/>
          </a:prstGeom>
          <a:noFill/>
          <a:ln w="9525">
            <a:noFill/>
            <a:miter lim="800000"/>
            <a:headEnd/>
            <a:tailEnd/>
          </a:ln>
        </p:spPr>
        <p:txBody>
          <a:bodyPr>
            <a:spAutoFit/>
          </a:bodyPr>
          <a:lstStyle/>
          <a:p>
            <a:pPr algn="ctr">
              <a:spcBef>
                <a:spcPct val="50000"/>
              </a:spcBef>
            </a:pPr>
            <a:r>
              <a:rPr lang="en-US" sz="3200" b="1" dirty="0"/>
              <a:t> </a:t>
            </a:r>
            <a:r>
              <a:rPr lang="en-US" sz="2400" dirty="0"/>
              <a:t>Is this an approved padlock?</a:t>
            </a:r>
          </a:p>
        </p:txBody>
      </p:sp>
      <p:sp>
        <p:nvSpPr>
          <p:cNvPr id="653315" name="Text Box 3"/>
          <p:cNvSpPr txBox="1">
            <a:spLocks noChangeArrowheads="1"/>
          </p:cNvSpPr>
          <p:nvPr/>
        </p:nvSpPr>
        <p:spPr bwMode="auto">
          <a:xfrm>
            <a:off x="5871937" y="3712308"/>
            <a:ext cx="3850401" cy="1015663"/>
          </a:xfrm>
          <a:prstGeom prst="rect">
            <a:avLst/>
          </a:prstGeom>
          <a:noFill/>
          <a:ln w="9525">
            <a:noFill/>
            <a:miter lim="800000"/>
            <a:headEnd/>
            <a:tailEnd/>
          </a:ln>
        </p:spPr>
        <p:txBody>
          <a:bodyPr wrap="square">
            <a:spAutoFit/>
          </a:bodyPr>
          <a:lstStyle/>
          <a:p>
            <a:pPr algn="ctr"/>
            <a:r>
              <a:rPr lang="en-US" sz="2400" dirty="0"/>
              <a:t>NO</a:t>
            </a:r>
          </a:p>
          <a:p>
            <a:pPr algn="ctr"/>
            <a:r>
              <a:rPr lang="en-US" dirty="0"/>
              <a:t>Does Not Have Key Retention </a:t>
            </a:r>
            <a:r>
              <a:rPr lang="en-US" dirty="0" smtClean="0"/>
              <a:t>Ability or is it Stamped “US”</a:t>
            </a:r>
            <a:endParaRPr lang="en-US" dirty="0"/>
          </a:p>
        </p:txBody>
      </p:sp>
      <p:pic>
        <p:nvPicPr>
          <p:cNvPr id="149509" name="Picture 5" descr="5"/>
          <p:cNvPicPr>
            <a:picLocks noChangeAspect="1" noChangeArrowheads="1"/>
          </p:cNvPicPr>
          <p:nvPr/>
        </p:nvPicPr>
        <p:blipFill>
          <a:blip r:embed="rId3" cstate="print"/>
          <a:srcRect/>
          <a:stretch>
            <a:fillRect/>
          </a:stretch>
        </p:blipFill>
        <p:spPr bwMode="auto">
          <a:xfrm>
            <a:off x="2362200" y="2971800"/>
            <a:ext cx="2743200" cy="2743200"/>
          </a:xfrm>
          <a:prstGeom prst="rect">
            <a:avLst/>
          </a:prstGeom>
          <a:noFill/>
          <a:ln w="9525">
            <a:noFill/>
            <a:miter lim="800000"/>
            <a:headEnd/>
            <a:tailEnd/>
          </a:ln>
        </p:spPr>
      </p:pic>
      <p:sp>
        <p:nvSpPr>
          <p:cNvPr id="6" name="Rectangle 3"/>
          <p:cNvSpPr txBox="1">
            <a:spLocks noChangeArrowheads="1"/>
          </p:cNvSpPr>
          <p:nvPr/>
        </p:nvSpPr>
        <p:spPr bwMode="auto">
          <a:xfrm>
            <a:off x="3180825" y="59231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Locks</a:t>
            </a:r>
            <a:endParaRPr lang="en-US" kern="0" dirty="0"/>
          </a:p>
        </p:txBody>
      </p:sp>
    </p:spTree>
    <p:extLst>
      <p:ext uri="{BB962C8B-B14F-4D97-AF65-F5344CB8AC3E}">
        <p14:creationId xmlns:p14="http://schemas.microsoft.com/office/powerpoint/2010/main" val="23282688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http://img.mysoocuu.com/photo/qiuxiaoyu/products/20100627201920_44019.jpg"/>
          <p:cNvPicPr>
            <a:picLocks noChangeAspect="1" noChangeArrowheads="1"/>
          </p:cNvPicPr>
          <p:nvPr/>
        </p:nvPicPr>
        <p:blipFill>
          <a:blip r:embed="rId2" cstate="print"/>
          <a:srcRect/>
          <a:stretch>
            <a:fillRect/>
          </a:stretch>
        </p:blipFill>
        <p:spPr bwMode="auto">
          <a:xfrm>
            <a:off x="2494242" y="1279581"/>
            <a:ext cx="2243984" cy="2243984"/>
          </a:xfrm>
          <a:prstGeom prst="rect">
            <a:avLst/>
          </a:prstGeom>
          <a:noFill/>
        </p:spPr>
      </p:pic>
      <p:pic>
        <p:nvPicPr>
          <p:cNvPr id="146438" name="Picture 6" descr="http://www.westernsafety.com/ac-and-m-corp/acmpg9-BLT-1.jpg"/>
          <p:cNvPicPr>
            <a:picLocks noChangeAspect="1" noChangeArrowheads="1"/>
          </p:cNvPicPr>
          <p:nvPr/>
        </p:nvPicPr>
        <p:blipFill>
          <a:blip r:embed="rId3" cstate="print"/>
          <a:srcRect/>
          <a:stretch>
            <a:fillRect/>
          </a:stretch>
        </p:blipFill>
        <p:spPr bwMode="auto">
          <a:xfrm>
            <a:off x="6866709" y="4033580"/>
            <a:ext cx="2667000" cy="1378163"/>
          </a:xfrm>
          <a:prstGeom prst="rect">
            <a:avLst/>
          </a:prstGeom>
          <a:noFill/>
        </p:spPr>
      </p:pic>
      <p:sp>
        <p:nvSpPr>
          <p:cNvPr id="9" name="TextBox 8"/>
          <p:cNvSpPr txBox="1"/>
          <p:nvPr/>
        </p:nvSpPr>
        <p:spPr>
          <a:xfrm>
            <a:off x="1075267" y="3200399"/>
            <a:ext cx="4420567" cy="646331"/>
          </a:xfrm>
          <a:prstGeom prst="rect">
            <a:avLst/>
          </a:prstGeom>
          <a:noFill/>
        </p:spPr>
        <p:txBody>
          <a:bodyPr wrap="square" rtlCol="0">
            <a:spAutoFit/>
          </a:bodyPr>
          <a:lstStyle/>
          <a:p>
            <a:pPr algn="ctr"/>
            <a:r>
              <a:rPr lang="en-US" b="1" dirty="0"/>
              <a:t>Type 9 – Ball Seal (Low Strength Seal</a:t>
            </a:r>
            <a:r>
              <a:rPr lang="en-US" b="1" dirty="0" smtClean="0"/>
              <a:t>)  </a:t>
            </a:r>
          </a:p>
          <a:p>
            <a:pPr algn="ctr"/>
            <a:r>
              <a:rPr lang="en-US" b="1" u="sng" dirty="0" smtClean="0"/>
              <a:t>“Not a Lock”</a:t>
            </a:r>
            <a:endParaRPr lang="en-US" b="1" u="sng" dirty="0"/>
          </a:p>
        </p:txBody>
      </p:sp>
      <p:pic>
        <p:nvPicPr>
          <p:cNvPr id="1154050" name="Picture 2" descr="https://portal.navfac.navy.mil/images/pobtrans.gif"/>
          <p:cNvPicPr>
            <a:picLocks noChangeAspect="1" noChangeArrowheads="1"/>
          </p:cNvPicPr>
          <p:nvPr/>
        </p:nvPicPr>
        <p:blipFill>
          <a:blip r:embed="rId4"/>
          <a:srcRect/>
          <a:stretch>
            <a:fillRect/>
          </a:stretch>
        </p:blipFill>
        <p:spPr bwMode="auto">
          <a:xfrm>
            <a:off x="1524001" y="0"/>
            <a:ext cx="9525" cy="38100"/>
          </a:xfrm>
          <a:prstGeom prst="rect">
            <a:avLst/>
          </a:prstGeom>
          <a:noFill/>
        </p:spPr>
      </p:pic>
      <p:pic>
        <p:nvPicPr>
          <p:cNvPr id="1154052" name="Picture 4" descr="https://portal.navfac.navy.mil/portal/page/portal/NAVFAC/NAVFAC_WW_PP/NAVFAC_NFESC_PP/LOCKS/IMAGES/ss_cable_one_piece.bmp"/>
          <p:cNvPicPr>
            <a:picLocks noChangeAspect="1" noChangeArrowheads="1"/>
          </p:cNvPicPr>
          <p:nvPr/>
        </p:nvPicPr>
        <p:blipFill>
          <a:blip r:embed="rId5" cstate="print"/>
          <a:srcRect/>
          <a:stretch>
            <a:fillRect/>
          </a:stretch>
        </p:blipFill>
        <p:spPr bwMode="auto">
          <a:xfrm>
            <a:off x="6664234" y="1437845"/>
            <a:ext cx="2895600" cy="1524557"/>
          </a:xfrm>
          <a:prstGeom prst="rect">
            <a:avLst/>
          </a:prstGeom>
          <a:noFill/>
        </p:spPr>
      </p:pic>
      <p:sp>
        <p:nvSpPr>
          <p:cNvPr id="15" name="TextBox 14"/>
          <p:cNvSpPr txBox="1"/>
          <p:nvPr/>
        </p:nvSpPr>
        <p:spPr>
          <a:xfrm>
            <a:off x="5495834" y="3213994"/>
            <a:ext cx="5663233" cy="646331"/>
          </a:xfrm>
          <a:prstGeom prst="rect">
            <a:avLst/>
          </a:prstGeom>
          <a:noFill/>
        </p:spPr>
        <p:txBody>
          <a:bodyPr wrap="square" rtlCol="0">
            <a:spAutoFit/>
          </a:bodyPr>
          <a:lstStyle/>
          <a:p>
            <a:pPr algn="ctr"/>
            <a:r>
              <a:rPr lang="en-US" b="1" dirty="0"/>
              <a:t>Type 11 – One Piece Cable (High Strength Seal</a:t>
            </a:r>
            <a:r>
              <a:rPr lang="en-US" b="1" dirty="0" smtClean="0"/>
              <a:t>)</a:t>
            </a:r>
          </a:p>
          <a:p>
            <a:pPr algn="ctr"/>
            <a:r>
              <a:rPr lang="en-US" b="1" u="sng" dirty="0" smtClean="0"/>
              <a:t>“Not a Lock”</a:t>
            </a:r>
            <a:endParaRPr lang="en-US" b="1" u="sng" dirty="0"/>
          </a:p>
        </p:txBody>
      </p:sp>
      <p:sp>
        <p:nvSpPr>
          <p:cNvPr id="16" name="TextBox 15"/>
          <p:cNvSpPr txBox="1"/>
          <p:nvPr/>
        </p:nvSpPr>
        <p:spPr>
          <a:xfrm>
            <a:off x="6488430" y="5461625"/>
            <a:ext cx="3493770" cy="646331"/>
          </a:xfrm>
          <a:prstGeom prst="rect">
            <a:avLst/>
          </a:prstGeom>
          <a:noFill/>
        </p:spPr>
        <p:txBody>
          <a:bodyPr wrap="square" rtlCol="0">
            <a:spAutoFit/>
          </a:bodyPr>
          <a:lstStyle/>
          <a:p>
            <a:pPr algn="ctr"/>
            <a:r>
              <a:rPr lang="en-US" b="1" dirty="0"/>
              <a:t>Type 13 – Unthreaded Bolt (High Strength Seal)</a:t>
            </a:r>
          </a:p>
        </p:txBody>
      </p:sp>
      <p:pic>
        <p:nvPicPr>
          <p:cNvPr id="1154054" name="Picture 6" descr="https://portal.navfac.navy.mil/portal/page/portal/NAVFAC/NAVFAC_WW_PP/NAVFAC_NFESC_PP/LOCKS/IMAGES/ss_cable_two_piece.bmp"/>
          <p:cNvPicPr>
            <a:picLocks noChangeAspect="1" noChangeArrowheads="1"/>
          </p:cNvPicPr>
          <p:nvPr/>
        </p:nvPicPr>
        <p:blipFill>
          <a:blip r:embed="rId6" cstate="print"/>
          <a:srcRect/>
          <a:stretch>
            <a:fillRect/>
          </a:stretch>
        </p:blipFill>
        <p:spPr bwMode="auto">
          <a:xfrm rot="16200000">
            <a:off x="3159035" y="3072621"/>
            <a:ext cx="828675" cy="3133725"/>
          </a:xfrm>
          <a:prstGeom prst="rect">
            <a:avLst/>
          </a:prstGeom>
          <a:noFill/>
        </p:spPr>
      </p:pic>
      <p:sp>
        <p:nvSpPr>
          <p:cNvPr id="18" name="TextBox 17"/>
          <p:cNvSpPr txBox="1"/>
          <p:nvPr/>
        </p:nvSpPr>
        <p:spPr>
          <a:xfrm>
            <a:off x="1868177" y="5088578"/>
            <a:ext cx="3410389" cy="646331"/>
          </a:xfrm>
          <a:prstGeom prst="rect">
            <a:avLst/>
          </a:prstGeom>
          <a:noFill/>
        </p:spPr>
        <p:txBody>
          <a:bodyPr wrap="square" rtlCol="0">
            <a:spAutoFit/>
          </a:bodyPr>
          <a:lstStyle/>
          <a:p>
            <a:pPr algn="ctr"/>
            <a:r>
              <a:rPr lang="en-US" b="1" dirty="0"/>
              <a:t>Type 12 – Cable Piece Cable (High Strength Seal)</a:t>
            </a:r>
          </a:p>
        </p:txBody>
      </p:sp>
      <p:sp>
        <p:nvSpPr>
          <p:cNvPr id="13" name="Title 3"/>
          <p:cNvSpPr txBox="1">
            <a:spLocks/>
          </p:cNvSpPr>
          <p:nvPr/>
        </p:nvSpPr>
        <p:spPr>
          <a:xfrm>
            <a:off x="1541914" y="597485"/>
            <a:ext cx="9144000" cy="457200"/>
          </a:xfrm>
          <a:prstGeom prst="rect">
            <a:avLst/>
          </a:prstGeom>
        </p:spPr>
        <p:txBody>
          <a:bodyPr/>
          <a:lstStyle/>
          <a:p>
            <a:pPr algn="ctr">
              <a:spcBef>
                <a:spcPct val="0"/>
              </a:spcBef>
              <a:defRPr/>
            </a:pPr>
            <a:r>
              <a:rPr lang="en-US" sz="2800" b="1" dirty="0">
                <a:latin typeface="+mj-lt"/>
                <a:ea typeface="+mj-ea"/>
                <a:cs typeface="+mj-cs"/>
              </a:rPr>
              <a:t>Use and Control of Protective Seals</a:t>
            </a:r>
          </a:p>
        </p:txBody>
      </p:sp>
      <p:sp>
        <p:nvSpPr>
          <p:cNvPr id="14" name="TextBox 13"/>
          <p:cNvSpPr txBox="1"/>
          <p:nvPr/>
        </p:nvSpPr>
        <p:spPr>
          <a:xfrm>
            <a:off x="1868176" y="974881"/>
            <a:ext cx="7924800" cy="646331"/>
          </a:xfrm>
          <a:prstGeom prst="rect">
            <a:avLst/>
          </a:prstGeom>
          <a:noFill/>
        </p:spPr>
        <p:txBody>
          <a:bodyPr wrap="square" rtlCol="0">
            <a:spAutoFit/>
          </a:bodyPr>
          <a:lstStyle/>
          <a:p>
            <a:pPr algn="ctr"/>
            <a:r>
              <a:rPr lang="en-US" dirty="0"/>
              <a:t>For </a:t>
            </a:r>
            <a:r>
              <a:rPr lang="en-US" b="1" dirty="0"/>
              <a:t>AA&amp;E or classified materiel shipments</a:t>
            </a:r>
            <a:r>
              <a:rPr lang="en-US" dirty="0"/>
              <a:t>, security seals types 9, 11, 12, or 13 are </a:t>
            </a:r>
            <a:r>
              <a:rPr lang="en-US" u="sng" dirty="0"/>
              <a:t>required.</a:t>
            </a:r>
            <a:endParaRPr lang="en-US" sz="2000" u="sng" dirty="0"/>
          </a:p>
        </p:txBody>
      </p:sp>
    </p:spTree>
    <p:extLst>
      <p:ext uri="{BB962C8B-B14F-4D97-AF65-F5344CB8AC3E}">
        <p14:creationId xmlns:p14="http://schemas.microsoft.com/office/powerpoint/2010/main" val="1755895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64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4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40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64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8" grpId="0"/>
      <p:bldP spid="1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uscav.com/prodinfo/enlargedinsets/35456aL.jpg"/>
          <p:cNvPicPr>
            <a:picLocks noChangeAspect="1" noChangeArrowheads="1"/>
          </p:cNvPicPr>
          <p:nvPr/>
        </p:nvPicPr>
        <p:blipFill>
          <a:blip r:embed="rId3" cstate="print"/>
          <a:srcRect t="13060" b="13806"/>
          <a:stretch>
            <a:fillRect/>
          </a:stretch>
        </p:blipFill>
        <p:spPr bwMode="auto">
          <a:xfrm>
            <a:off x="1669327" y="2369012"/>
            <a:ext cx="5105400" cy="3733800"/>
          </a:xfrm>
          <a:prstGeom prst="rect">
            <a:avLst/>
          </a:prstGeom>
          <a:noFill/>
        </p:spPr>
      </p:pic>
      <p:sp>
        <p:nvSpPr>
          <p:cNvPr id="5" name="TextBox 4"/>
          <p:cNvSpPr txBox="1"/>
          <p:nvPr/>
        </p:nvSpPr>
        <p:spPr>
          <a:xfrm rot="21023981">
            <a:off x="3688627" y="2881611"/>
            <a:ext cx="1066800" cy="461665"/>
          </a:xfrm>
          <a:prstGeom prst="rect">
            <a:avLst/>
          </a:prstGeom>
          <a:solidFill>
            <a:schemeClr val="bg1"/>
          </a:solidFill>
        </p:spPr>
        <p:txBody>
          <a:bodyPr wrap="square" rtlCol="0">
            <a:spAutoFit/>
          </a:bodyPr>
          <a:lstStyle/>
          <a:p>
            <a:r>
              <a:rPr lang="en-US" sz="800" dirty="0" err="1"/>
              <a:t>xxxxxxxxxxxxxxxxxxxxxxxxxxxxxxxxxxxxxxxxxxxxxxxxxxx</a:t>
            </a:r>
            <a:endParaRPr lang="en-US" sz="800" dirty="0"/>
          </a:p>
        </p:txBody>
      </p:sp>
      <p:grpSp>
        <p:nvGrpSpPr>
          <p:cNvPr id="3" name="Group 8"/>
          <p:cNvGrpSpPr/>
          <p:nvPr/>
        </p:nvGrpSpPr>
        <p:grpSpPr>
          <a:xfrm>
            <a:off x="3276600" y="1553465"/>
            <a:ext cx="7239000" cy="3600986"/>
            <a:chOff x="1752600" y="1828800"/>
            <a:chExt cx="7239000" cy="3600986"/>
          </a:xfrm>
        </p:grpSpPr>
        <p:sp>
          <p:nvSpPr>
            <p:cNvPr id="6" name="TextBox 5"/>
            <p:cNvSpPr txBox="1"/>
            <p:nvPr/>
          </p:nvSpPr>
          <p:spPr>
            <a:xfrm>
              <a:off x="5410200" y="1828800"/>
              <a:ext cx="3581400" cy="3600986"/>
            </a:xfrm>
            <a:prstGeom prst="rect">
              <a:avLst/>
            </a:prstGeom>
            <a:noFill/>
            <a:ln>
              <a:solidFill>
                <a:schemeClr val="tx1"/>
              </a:solidFill>
            </a:ln>
          </p:spPr>
          <p:txBody>
            <a:bodyPr wrap="square" rtlCol="0">
              <a:spAutoFit/>
            </a:bodyPr>
            <a:lstStyle/>
            <a:p>
              <a:pPr marL="228600" indent="-228600" algn="ctr"/>
              <a:r>
                <a:rPr lang="en-US" sz="1400" dirty="0"/>
                <a:t>UNIT LETTERHEAD</a:t>
              </a:r>
            </a:p>
            <a:p>
              <a:pPr marL="228600" indent="-228600"/>
              <a:endParaRPr lang="en-US" sz="1400" dirty="0"/>
            </a:p>
            <a:p>
              <a:pPr marL="228600" indent="-228600"/>
              <a:r>
                <a:rPr lang="en-US" sz="1400" dirty="0"/>
                <a:t>OFFICE SYMBOL		DATE</a:t>
              </a:r>
            </a:p>
            <a:p>
              <a:pPr marL="228600" indent="-228600"/>
              <a:endParaRPr lang="en-US" sz="1400" dirty="0"/>
            </a:p>
            <a:p>
              <a:pPr marL="228600" indent="-228600"/>
              <a:r>
                <a:rPr lang="en-US" sz="1400" dirty="0"/>
                <a:t>MEMORANDUM FOR RECORD</a:t>
              </a:r>
            </a:p>
            <a:p>
              <a:pPr marL="228600" indent="-228600"/>
              <a:endParaRPr lang="en-US" sz="1400" dirty="0"/>
            </a:p>
            <a:p>
              <a:pPr marL="228600" indent="-228600">
                <a:buAutoNum type="arabicPeriod"/>
              </a:pPr>
              <a:r>
                <a:rPr lang="en-US" sz="1400" dirty="0"/>
                <a:t>On (This Date), 200 M9 Bayonets were sealed in this footlocker using Seal # 12345”</a:t>
              </a:r>
            </a:p>
            <a:p>
              <a:pPr marL="228600" indent="-228600">
                <a:buAutoNum type="arabicPeriod"/>
              </a:pPr>
              <a:r>
                <a:rPr lang="en-US" sz="1400" dirty="0"/>
                <a:t>Point of Contact for this memorandum is the unit armorer at 239-xxxx.</a:t>
              </a:r>
            </a:p>
            <a:p>
              <a:pPr marL="228600" indent="-228600">
                <a:buAutoNum type="arabicPeriod"/>
              </a:pPr>
              <a:endParaRPr lang="en-US" sz="1400" dirty="0"/>
            </a:p>
            <a:p>
              <a:pPr marL="228600" indent="-228600">
                <a:buAutoNum type="arabicPeriod"/>
              </a:pPr>
              <a:endParaRPr lang="en-US" sz="1400" dirty="0"/>
            </a:p>
            <a:p>
              <a:pPr marL="228600" indent="-228600"/>
              <a:r>
                <a:rPr lang="en-US" sz="1400" dirty="0"/>
                <a:t>	Unit Armorer	Witness</a:t>
              </a:r>
            </a:p>
            <a:p>
              <a:pPr marL="228600" indent="-228600"/>
              <a:r>
                <a:rPr lang="en-US" sz="1400" dirty="0"/>
                <a:t>	Signature Block	Signature Block</a:t>
              </a:r>
            </a:p>
            <a:p>
              <a:endParaRPr lang="en-US" dirty="0"/>
            </a:p>
          </p:txBody>
        </p:sp>
        <p:sp>
          <p:nvSpPr>
            <p:cNvPr id="7" name="Oval 6"/>
            <p:cNvSpPr/>
            <p:nvPr/>
          </p:nvSpPr>
          <p:spPr>
            <a:xfrm>
              <a:off x="1752600" y="2514600"/>
              <a:ext cx="1828800" cy="1676400"/>
            </a:xfrm>
            <a:prstGeom prst="ellipse">
              <a:avLst/>
            </a:prstGeom>
            <a:solidFill>
              <a:schemeClr val="accent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p:cNvSpPr/>
            <p:nvPr/>
          </p:nvSpPr>
          <p:spPr>
            <a:xfrm rot="5400000">
              <a:off x="3886200" y="2362200"/>
              <a:ext cx="1143000" cy="1752600"/>
            </a:xfrm>
            <a:prstGeom prst="upArrow">
              <a:avLst>
                <a:gd name="adj1" fmla="val 33158"/>
                <a:gd name="adj2" fmla="val 580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887686" y="5754470"/>
            <a:ext cx="5791200" cy="646331"/>
          </a:xfrm>
          <a:prstGeom prst="rect">
            <a:avLst/>
          </a:prstGeom>
          <a:noFill/>
        </p:spPr>
        <p:txBody>
          <a:bodyPr wrap="square" rtlCol="0">
            <a:spAutoFit/>
          </a:bodyPr>
          <a:lstStyle/>
          <a:p>
            <a:r>
              <a:rPr lang="en-US" b="1" dirty="0"/>
              <a:t>NOTE: Recommend using Senior NCO as Witness or Commander.</a:t>
            </a:r>
          </a:p>
        </p:txBody>
      </p:sp>
      <p:sp>
        <p:nvSpPr>
          <p:cNvPr id="13" name="Title 3"/>
          <p:cNvSpPr txBox="1">
            <a:spLocks/>
          </p:cNvSpPr>
          <p:nvPr/>
        </p:nvSpPr>
        <p:spPr>
          <a:xfrm>
            <a:off x="1409700" y="595963"/>
            <a:ext cx="9144000" cy="457200"/>
          </a:xfrm>
          <a:prstGeom prst="rect">
            <a:avLst/>
          </a:prstGeom>
        </p:spPr>
        <p:txBody>
          <a:bodyPr/>
          <a:lstStyle/>
          <a:p>
            <a:pPr algn="ctr">
              <a:spcBef>
                <a:spcPct val="0"/>
              </a:spcBef>
              <a:defRPr/>
            </a:pPr>
            <a:r>
              <a:rPr lang="en-US" sz="2800" b="1" dirty="0">
                <a:latin typeface="+mj-lt"/>
                <a:ea typeface="+mj-ea"/>
                <a:cs typeface="+mj-cs"/>
              </a:rPr>
              <a:t>Use and Control of Protective Seals</a:t>
            </a:r>
          </a:p>
        </p:txBody>
      </p:sp>
    </p:spTree>
    <p:extLst>
      <p:ext uri="{BB962C8B-B14F-4D97-AF65-F5344CB8AC3E}">
        <p14:creationId xmlns:p14="http://schemas.microsoft.com/office/powerpoint/2010/main" val="36931868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body" idx="4294967295"/>
          </p:nvPr>
        </p:nvSpPr>
        <p:spPr bwMode="auto">
          <a:xfrm>
            <a:off x="2054979" y="596685"/>
            <a:ext cx="8229600" cy="762000"/>
          </a:xfrm>
          <a:prstGeom prst="rect">
            <a:avLst/>
          </a:prstGeom>
          <a:solidFill>
            <a:srgbClr val="FFFFFF"/>
          </a:solidFill>
          <a:ln>
            <a:miter lim="800000"/>
            <a:headEnd/>
            <a:tailEnd/>
          </a:ln>
        </p:spPr>
        <p:txBody>
          <a:bodyPr/>
          <a:lstStyle/>
          <a:p>
            <a:pPr algn="ctr" eaLnBrk="1" hangingPunct="1">
              <a:buFontTx/>
              <a:buNone/>
            </a:pPr>
            <a:r>
              <a:rPr lang="en-US" sz="4400" b="1" dirty="0"/>
              <a:t>STORAGE OF AMMUNITION</a:t>
            </a:r>
          </a:p>
        </p:txBody>
      </p:sp>
      <p:pic>
        <p:nvPicPr>
          <p:cNvPr id="9218" name="Picture 2" descr="Magic bullets: US military patents 'safer' self-destruct ammo f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7404" y="1444383"/>
            <a:ext cx="7524750"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465488"/>
      </p:ext>
    </p:extLst>
  </p:cSld>
  <p:clrMapOvr>
    <a:masterClrMapping/>
  </p:clrMapOvr>
  <p:transition spd="slow">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body" idx="4294967295"/>
          </p:nvPr>
        </p:nvSpPr>
        <p:spPr bwMode="auto">
          <a:xfrm>
            <a:off x="1981200" y="2286000"/>
            <a:ext cx="8229600" cy="762000"/>
          </a:xfrm>
          <a:prstGeom prst="rect">
            <a:avLst/>
          </a:prstGeom>
          <a:noFill/>
          <a:ln>
            <a:miter lim="800000"/>
            <a:headEnd/>
            <a:tailEnd/>
          </a:ln>
        </p:spPr>
        <p:txBody>
          <a:bodyPr/>
          <a:lstStyle/>
          <a:p>
            <a:pPr algn="ctr" eaLnBrk="1" hangingPunct="1">
              <a:lnSpc>
                <a:spcPct val="80000"/>
              </a:lnSpc>
              <a:buFontTx/>
              <a:buNone/>
            </a:pPr>
            <a:r>
              <a:rPr lang="en-US" sz="2400" b="1" dirty="0"/>
              <a:t>IS AMMUNITION AUTHORIZED TO BE STORED IN THE ARMS ROOM?</a:t>
            </a:r>
          </a:p>
        </p:txBody>
      </p:sp>
      <p:sp>
        <p:nvSpPr>
          <p:cNvPr id="771075" name="Rectangle 3"/>
          <p:cNvSpPr>
            <a:spLocks noChangeArrowheads="1"/>
          </p:cNvSpPr>
          <p:nvPr/>
        </p:nvSpPr>
        <p:spPr bwMode="auto">
          <a:xfrm>
            <a:off x="3810000" y="3276600"/>
            <a:ext cx="3581400" cy="533400"/>
          </a:xfrm>
          <a:prstGeom prst="rect">
            <a:avLst/>
          </a:prstGeom>
          <a:noFill/>
          <a:ln w="9525">
            <a:noFill/>
            <a:miter lim="800000"/>
            <a:headEnd/>
            <a:tailEnd/>
          </a:ln>
        </p:spPr>
        <p:txBody>
          <a:bodyPr/>
          <a:lstStyle/>
          <a:p>
            <a:pPr marL="342900" indent="-342900" algn="ctr">
              <a:lnSpc>
                <a:spcPct val="80000"/>
              </a:lnSpc>
              <a:spcBef>
                <a:spcPct val="20000"/>
              </a:spcBef>
            </a:pPr>
            <a:endParaRPr lang="en-US" sz="2400" b="1"/>
          </a:p>
        </p:txBody>
      </p:sp>
      <p:sp>
        <p:nvSpPr>
          <p:cNvPr id="771076" name="Rectangle 4"/>
          <p:cNvSpPr>
            <a:spLocks noChangeArrowheads="1"/>
          </p:cNvSpPr>
          <p:nvPr/>
        </p:nvSpPr>
        <p:spPr bwMode="auto">
          <a:xfrm>
            <a:off x="1524000" y="3886200"/>
            <a:ext cx="9144000" cy="830997"/>
          </a:xfrm>
          <a:prstGeom prst="rect">
            <a:avLst/>
          </a:prstGeom>
          <a:noFill/>
          <a:ln w="9525">
            <a:noFill/>
            <a:miter lim="800000"/>
            <a:headEnd/>
            <a:tailEnd/>
          </a:ln>
        </p:spPr>
        <p:txBody>
          <a:bodyPr wrap="square">
            <a:spAutoFit/>
          </a:bodyPr>
          <a:lstStyle/>
          <a:p>
            <a:pPr algn="ctr"/>
            <a:r>
              <a:rPr lang="en-US" sz="2400" b="1" dirty="0"/>
              <a:t>YES </a:t>
            </a:r>
          </a:p>
          <a:p>
            <a:pPr algn="ctr"/>
            <a:r>
              <a:rPr lang="en-US" sz="2400" b="1" dirty="0"/>
              <a:t>With An Approved Ammunition Site License</a:t>
            </a:r>
          </a:p>
        </p:txBody>
      </p:sp>
    </p:spTree>
    <p:extLst>
      <p:ext uri="{BB962C8B-B14F-4D97-AF65-F5344CB8AC3E}">
        <p14:creationId xmlns:p14="http://schemas.microsoft.com/office/powerpoint/2010/main" val="2143993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71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107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Ammunition Storage</a:t>
            </a:r>
          </a:p>
        </p:txBody>
      </p:sp>
      <p:sp>
        <p:nvSpPr>
          <p:cNvPr id="9" name="Rectangle 4"/>
          <p:cNvSpPr>
            <a:spLocks noChangeArrowheads="1"/>
          </p:cNvSpPr>
          <p:nvPr/>
        </p:nvSpPr>
        <p:spPr bwMode="auto">
          <a:xfrm>
            <a:off x="2133600" y="1524001"/>
            <a:ext cx="8001000" cy="707886"/>
          </a:xfrm>
          <a:prstGeom prst="rect">
            <a:avLst/>
          </a:prstGeom>
          <a:noFill/>
          <a:ln w="9525">
            <a:noFill/>
            <a:miter lim="800000"/>
            <a:headEnd/>
            <a:tailEnd/>
          </a:ln>
        </p:spPr>
        <p:txBody>
          <a:bodyPr>
            <a:spAutoFit/>
          </a:bodyPr>
          <a:lstStyle/>
          <a:p>
            <a:pPr algn="ctr"/>
            <a:r>
              <a:rPr lang="en-US" sz="2000" dirty="0"/>
              <a:t>Must Have a Ammunition Site License To Store Operational Load Ammunition</a:t>
            </a:r>
          </a:p>
        </p:txBody>
      </p:sp>
      <p:sp>
        <p:nvSpPr>
          <p:cNvPr id="4" name="TextBox 3"/>
          <p:cNvSpPr txBox="1"/>
          <p:nvPr/>
        </p:nvSpPr>
        <p:spPr>
          <a:xfrm>
            <a:off x="2286000" y="2514600"/>
            <a:ext cx="7543800" cy="1323439"/>
          </a:xfrm>
          <a:prstGeom prst="rect">
            <a:avLst/>
          </a:prstGeom>
          <a:noFill/>
        </p:spPr>
        <p:txBody>
          <a:bodyPr wrap="square" rtlCol="0">
            <a:spAutoFit/>
          </a:bodyPr>
          <a:lstStyle/>
          <a:p>
            <a:pPr algn="ctr"/>
            <a:r>
              <a:rPr lang="en-US" sz="2000" dirty="0"/>
              <a:t>NOTE: Each unit </a:t>
            </a:r>
            <a:r>
              <a:rPr lang="en-US" sz="2000" u="sng" dirty="0"/>
              <a:t>MUST</a:t>
            </a:r>
            <a:r>
              <a:rPr lang="en-US" sz="2000" dirty="0"/>
              <a:t> maintain an operational load on hand in the event that the IDS fails  </a:t>
            </a:r>
          </a:p>
          <a:p>
            <a:pPr algn="ctr"/>
            <a:r>
              <a:rPr lang="en-US" sz="2000" dirty="0"/>
              <a:t/>
            </a:r>
            <a:br>
              <a:rPr lang="en-US" sz="2000" dirty="0"/>
            </a:br>
            <a:r>
              <a:rPr lang="en-US" sz="2000" dirty="0"/>
              <a:t>AR 190-11, </a:t>
            </a:r>
            <a:r>
              <a:rPr lang="en-US" sz="2000" dirty="0" smtClean="0"/>
              <a:t>para. </a:t>
            </a:r>
            <a:r>
              <a:rPr lang="en-US" sz="2000" dirty="0"/>
              <a:t>4-2 a.(3</a:t>
            </a:r>
            <a:r>
              <a:rPr lang="en-US" sz="2000" dirty="0" smtClean="0"/>
              <a:t>)</a:t>
            </a:r>
            <a:endParaRPr lang="en-US" sz="2000" dirty="0"/>
          </a:p>
        </p:txBody>
      </p:sp>
      <p:sp>
        <p:nvSpPr>
          <p:cNvPr id="5" name="Rectangle 4"/>
          <p:cNvSpPr>
            <a:spLocks noChangeArrowheads="1"/>
          </p:cNvSpPr>
          <p:nvPr/>
        </p:nvSpPr>
        <p:spPr bwMode="auto">
          <a:xfrm>
            <a:off x="2133600" y="4800601"/>
            <a:ext cx="8001000" cy="707886"/>
          </a:xfrm>
          <a:prstGeom prst="rect">
            <a:avLst/>
          </a:prstGeom>
          <a:noFill/>
          <a:ln w="9525">
            <a:noFill/>
            <a:miter lim="800000"/>
            <a:headEnd/>
            <a:tailEnd/>
          </a:ln>
        </p:spPr>
        <p:txBody>
          <a:bodyPr>
            <a:spAutoFit/>
          </a:bodyPr>
          <a:lstStyle/>
          <a:p>
            <a:pPr algn="ctr"/>
            <a:r>
              <a:rPr lang="en-US" sz="2000" i="1" u="sng" dirty="0"/>
              <a:t>OPLOAD Ammunition Must Be Included In all Inventories (Opening / Closing, Change of Custody, Monthly 100% etc)</a:t>
            </a:r>
          </a:p>
        </p:txBody>
      </p:sp>
    </p:spTree>
    <p:extLst>
      <p:ext uri="{BB962C8B-B14F-4D97-AF65-F5344CB8AC3E}">
        <p14:creationId xmlns:p14="http://schemas.microsoft.com/office/powerpoint/2010/main" val="2765749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4"/>
          <p:cNvSpPr>
            <a:spLocks noChangeArrowheads="1"/>
          </p:cNvSpPr>
          <p:nvPr/>
        </p:nvSpPr>
        <p:spPr bwMode="auto">
          <a:xfrm>
            <a:off x="2133600" y="1524001"/>
            <a:ext cx="8001000" cy="707886"/>
          </a:xfrm>
          <a:prstGeom prst="rect">
            <a:avLst/>
          </a:prstGeom>
          <a:noFill/>
          <a:ln w="9525">
            <a:noFill/>
            <a:miter lim="800000"/>
            <a:headEnd/>
            <a:tailEnd/>
          </a:ln>
        </p:spPr>
        <p:txBody>
          <a:bodyPr>
            <a:spAutoFit/>
          </a:bodyPr>
          <a:lstStyle/>
          <a:p>
            <a:pPr algn="ctr"/>
            <a:r>
              <a:rPr lang="en-US" sz="2000" dirty="0"/>
              <a:t>Installation Safety Office has implemented a </a:t>
            </a:r>
            <a:r>
              <a:rPr lang="en-US" sz="2000" dirty="0" smtClean="0"/>
              <a:t>digital </a:t>
            </a:r>
            <a:r>
              <a:rPr lang="en-US" sz="2000" dirty="0"/>
              <a:t>site licensing process.</a:t>
            </a:r>
          </a:p>
        </p:txBody>
      </p:sp>
      <p:sp>
        <p:nvSpPr>
          <p:cNvPr id="4" name="TextBox 3"/>
          <p:cNvSpPr txBox="1"/>
          <p:nvPr/>
        </p:nvSpPr>
        <p:spPr>
          <a:xfrm>
            <a:off x="2286000" y="2514601"/>
            <a:ext cx="7543800" cy="707886"/>
          </a:xfrm>
          <a:prstGeom prst="rect">
            <a:avLst/>
          </a:prstGeom>
          <a:noFill/>
        </p:spPr>
        <p:txBody>
          <a:bodyPr wrap="square" rtlCol="0">
            <a:spAutoFit/>
          </a:bodyPr>
          <a:lstStyle/>
          <a:p>
            <a:pPr algn="ctr"/>
            <a:r>
              <a:rPr lang="en-US" sz="2000" dirty="0"/>
              <a:t>Entire packet is emailed from POC to POC (Eliminates the need for unit armorers to hand carry packet from location to location)</a:t>
            </a:r>
          </a:p>
        </p:txBody>
      </p:sp>
      <p:sp>
        <p:nvSpPr>
          <p:cNvPr id="8"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13647886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a:bodyPr>
          <a:lstStyle/>
          <a:p>
            <a:pPr marL="0" indent="0" eaLnBrk="1" hangingPunct="1">
              <a:buNone/>
            </a:pPr>
            <a:r>
              <a:rPr lang="en-US" sz="2400" b="1" dirty="0"/>
              <a:t>Ammunition Site License</a:t>
            </a:r>
          </a:p>
          <a:p>
            <a:pPr lvl="2" eaLnBrk="1" hangingPunct="1">
              <a:buFont typeface="Arial" panose="020B0604020202020204" pitchFamily="34" charset="0"/>
              <a:buChar char="•"/>
            </a:pPr>
            <a:r>
              <a:rPr lang="en-US" dirty="0"/>
              <a:t>Ammo Storage Authorization Memo (Form 1)</a:t>
            </a:r>
          </a:p>
          <a:p>
            <a:pPr lvl="2" eaLnBrk="1" hangingPunct="1">
              <a:buFontTx/>
              <a:buNone/>
            </a:pPr>
            <a:endParaRPr lang="en-US" sz="2800" dirty="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2690254706"/>
      </p:ext>
    </p:extLst>
  </p:cSld>
  <p:clrMapOvr>
    <a:masterClrMapping/>
  </p:clrMapOvr>
  <p:transition spd="slow">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195" name="Picture 3"/>
          <p:cNvPicPr>
            <a:picLocks noChangeAspect="1" noChangeArrowheads="1"/>
          </p:cNvPicPr>
          <p:nvPr/>
        </p:nvPicPr>
        <p:blipFill>
          <a:blip r:embed="rId2" cstate="print"/>
          <a:srcRect l="25466" t="14063" r="22981" b="2344"/>
          <a:stretch>
            <a:fillRect/>
          </a:stretch>
        </p:blipFill>
        <p:spPr bwMode="auto">
          <a:xfrm>
            <a:off x="4081818" y="1051548"/>
            <a:ext cx="4147782" cy="5347141"/>
          </a:xfrm>
          <a:prstGeom prst="rect">
            <a:avLst/>
          </a:prstGeom>
          <a:noFill/>
          <a:ln w="9525">
            <a:noFill/>
            <a:miter lim="800000"/>
            <a:headEnd/>
            <a:tailEnd/>
          </a:ln>
        </p:spPr>
      </p:pic>
      <p:sp>
        <p:nvSpPr>
          <p:cNvPr id="4"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2706752649"/>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1946696" y="2162734"/>
            <a:ext cx="3769742" cy="3566205"/>
          </a:xfr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p>
            <a:pPr eaLnBrk="1" hangingPunct="1">
              <a:lnSpc>
                <a:spcPct val="80000"/>
              </a:lnSpc>
              <a:buFontTx/>
              <a:buNone/>
            </a:pPr>
            <a:r>
              <a:rPr lang="en-US" sz="2000" dirty="0"/>
              <a:t>  </a:t>
            </a:r>
            <a:endParaRPr lang="en-US" sz="1800" dirty="0"/>
          </a:p>
          <a:p>
            <a:pPr>
              <a:buFont typeface="Arial" panose="020B0604020202020204" pitchFamily="34" charset="0"/>
              <a:buChar char="•"/>
            </a:pPr>
            <a:r>
              <a:rPr lang="en-US" sz="1800" b="0" dirty="0"/>
              <a:t>  Commander’s Responsibilities</a:t>
            </a:r>
          </a:p>
          <a:p>
            <a:pPr>
              <a:buFont typeface="Arial" panose="020B0604020202020204" pitchFamily="34" charset="0"/>
              <a:buChar char="•"/>
            </a:pPr>
            <a:r>
              <a:rPr lang="en-US" sz="1800" b="0" dirty="0"/>
              <a:t>  Arms Room Officer (Physical   Security Officer) Responsibilities</a:t>
            </a:r>
          </a:p>
          <a:p>
            <a:pPr>
              <a:buFont typeface="Arial" panose="020B0604020202020204" pitchFamily="34" charset="0"/>
              <a:buChar char="•"/>
            </a:pPr>
            <a:r>
              <a:rPr lang="en-US" sz="1800" b="0" dirty="0"/>
              <a:t>  Armorer’s Responsibilities</a:t>
            </a:r>
          </a:p>
          <a:p>
            <a:pPr>
              <a:buFont typeface="Arial" panose="020B0604020202020204" pitchFamily="34" charset="0"/>
              <a:buChar char="•"/>
            </a:pPr>
            <a:r>
              <a:rPr lang="en-US" sz="1800" b="0" dirty="0"/>
              <a:t>  Inventory Procedures (Opening/Closing, Monthly)</a:t>
            </a:r>
          </a:p>
          <a:p>
            <a:pPr>
              <a:buFont typeface="Arial" panose="020B0604020202020204" pitchFamily="34" charset="0"/>
              <a:buChar char="•"/>
            </a:pPr>
            <a:r>
              <a:rPr lang="en-US" sz="1800" b="0" dirty="0"/>
              <a:t>  Weapon Issue Procedures</a:t>
            </a:r>
          </a:p>
          <a:p>
            <a:pPr>
              <a:buFont typeface="Arial" panose="020B0604020202020204" pitchFamily="34" charset="0"/>
              <a:buChar char="•"/>
            </a:pPr>
            <a:r>
              <a:rPr lang="en-US" sz="1800" b="0" dirty="0"/>
              <a:t>  Weapon Security During FTX’s</a:t>
            </a:r>
          </a:p>
          <a:p>
            <a:pPr marL="0" indent="0">
              <a:lnSpc>
                <a:spcPct val="80000"/>
              </a:lnSpc>
              <a:buNone/>
            </a:pPr>
            <a:endParaRPr lang="en-US" sz="2200" dirty="0"/>
          </a:p>
          <a:p>
            <a:pPr lvl="1" eaLnBrk="1" hangingPunct="1">
              <a:lnSpc>
                <a:spcPct val="80000"/>
              </a:lnSpc>
              <a:buFontTx/>
              <a:buNone/>
            </a:pPr>
            <a:endParaRPr lang="en-US" sz="2200" dirty="0"/>
          </a:p>
        </p:txBody>
      </p:sp>
      <p:sp>
        <p:nvSpPr>
          <p:cNvPr id="4" name="Rectangle 3"/>
          <p:cNvSpPr txBox="1">
            <a:spLocks noChangeArrowheads="1"/>
          </p:cNvSpPr>
          <p:nvPr/>
        </p:nvSpPr>
        <p:spPr bwMode="auto">
          <a:xfrm>
            <a:off x="3226913"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Supplemental Plans / SOPs</a:t>
            </a:r>
            <a:endParaRPr lang="en-US" kern="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5804" y="2381419"/>
            <a:ext cx="4272197" cy="3497834"/>
          </a:xfrm>
          <a:prstGeom prst="rect">
            <a:avLst/>
          </a:prstGeom>
        </p:spPr>
      </p:pic>
      <p:sp>
        <p:nvSpPr>
          <p:cNvPr id="6" name="Rectangle 3"/>
          <p:cNvSpPr txBox="1">
            <a:spLocks noChangeArrowheads="1"/>
          </p:cNvSpPr>
          <p:nvPr/>
        </p:nvSpPr>
        <p:spPr bwMode="auto">
          <a:xfrm>
            <a:off x="1702502" y="1682402"/>
            <a:ext cx="8965499" cy="699017"/>
          </a:xfrm>
          <a:prstGeom prst="rect">
            <a:avLst/>
          </a:prstGeom>
          <a:solidFill>
            <a:srgbClr val="FFFFFF"/>
          </a:solidFill>
          <a:ln>
            <a:miter lim="800000"/>
            <a:headEnd/>
            <a:tailEnd/>
          </a:ln>
        </p:spPr>
        <p:txBody>
          <a:bodyPr vert="horz" wrap="square" lIns="91440" tIns="45720" rIns="91440" bIns="45720" numCol="1" rtlCol="0" anchor="t" anchorCtr="0" compatLnSpc="1">
            <a:prstTxWarp prst="textNoShape">
              <a:avLst/>
            </a:prstTxWarp>
            <a:noAutofit/>
          </a:bodyPr>
          <a:lstStyle>
            <a:lvl1pPr marL="173038" indent="-173038" algn="l" defTabSz="914400" rtl="0" eaLnBrk="1" latinLnBrk="0" hangingPunct="1">
              <a:lnSpc>
                <a:spcPct val="90000"/>
              </a:lnSpc>
              <a:spcBef>
                <a:spcPts val="1000"/>
              </a:spcBef>
              <a:buClrTx/>
              <a:buFont typeface="Wingdings" panose="05000000000000000000" pitchFamily="2" charset="2"/>
              <a:buChar char="ü"/>
              <a:defRPr lang="en-US" sz="2400" b="1" kern="1200" dirty="0" smtClean="0">
                <a:solidFill>
                  <a:schemeClr val="tx1"/>
                </a:solidFill>
                <a:latin typeface="Arial" panose="020B0604020202020204" pitchFamily="34" charset="0"/>
                <a:ea typeface="+mn-ea"/>
                <a:cs typeface="Arial" panose="020B0604020202020204" pitchFamily="34" charset="0"/>
              </a:defRPr>
            </a:lvl1pPr>
            <a:lvl2pPr marL="514350" indent="-174625"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741363" indent="-223838"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974725" indent="-173038"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198563"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574675" indent="-228600" algn="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Tx/>
              <a:buNone/>
            </a:pPr>
            <a:r>
              <a:rPr lang="en-US" sz="2000" dirty="0"/>
              <a:t>  </a:t>
            </a:r>
            <a:r>
              <a:rPr lang="en-US" sz="2000" b="0" dirty="0"/>
              <a:t>Company supplemental plans must address Arms Room Operations if it is not addressed in the BN PS Plan.  The Commander must ensure the following items are covered:</a:t>
            </a:r>
            <a:endParaRPr lang="en-US" sz="2000" dirty="0"/>
          </a:p>
          <a:p>
            <a:pPr>
              <a:lnSpc>
                <a:spcPct val="80000"/>
              </a:lnSpc>
              <a:buFontTx/>
              <a:buNone/>
            </a:pPr>
            <a:endParaRPr lang="en-US" sz="1800" dirty="0"/>
          </a:p>
          <a:p>
            <a:pPr marL="0" indent="0">
              <a:lnSpc>
                <a:spcPct val="80000"/>
              </a:lnSpc>
              <a:buNone/>
            </a:pPr>
            <a:endParaRPr lang="en-US" sz="2200" dirty="0"/>
          </a:p>
          <a:p>
            <a:pPr lvl="1">
              <a:lnSpc>
                <a:spcPct val="80000"/>
              </a:lnSpc>
              <a:buFontTx/>
              <a:buNone/>
            </a:pPr>
            <a:endParaRPr lang="en-US" sz="2200" dirty="0"/>
          </a:p>
        </p:txBody>
      </p:sp>
    </p:spTree>
    <p:extLst>
      <p:ext uri="{BB962C8B-B14F-4D97-AF65-F5344CB8AC3E}">
        <p14:creationId xmlns:p14="http://schemas.microsoft.com/office/powerpoint/2010/main" val="1855712903"/>
      </p:ext>
    </p:extLst>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a:bodyPr>
          <a:lstStyle/>
          <a:p>
            <a:pPr marL="0" indent="0" eaLnBrk="1" hangingPunct="1">
              <a:buNone/>
            </a:pPr>
            <a:r>
              <a:rPr lang="en-US" sz="2400" b="1" dirty="0"/>
              <a:t>Ammunition Site License</a:t>
            </a:r>
          </a:p>
          <a:p>
            <a:pPr lvl="2" eaLnBrk="1" hangingPunct="1">
              <a:buFont typeface="Arial" panose="020B0604020202020204" pitchFamily="34" charset="0"/>
              <a:buChar char="•"/>
            </a:pPr>
            <a:r>
              <a:rPr lang="en-US" dirty="0"/>
              <a:t>Ammo Storage Authorization Memo (Form 1)</a:t>
            </a:r>
          </a:p>
          <a:p>
            <a:pPr lvl="2" eaLnBrk="1" hangingPunct="1">
              <a:buFont typeface="Arial" panose="020B0604020202020204" pitchFamily="34" charset="0"/>
              <a:buChar char="•"/>
            </a:pPr>
            <a:r>
              <a:rPr lang="en-US" dirty="0"/>
              <a:t>Explosive Site License Worksheet (Form 2)</a:t>
            </a:r>
          </a:p>
          <a:p>
            <a:pPr lvl="2" eaLnBrk="1" hangingPunct="1">
              <a:buFontTx/>
              <a:buNone/>
            </a:pPr>
            <a:endParaRPr lang="en-US" sz="2800" dirty="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1260212443"/>
      </p:ext>
    </p:extLst>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1218" name="Picture 2"/>
          <p:cNvPicPr>
            <a:picLocks noChangeAspect="1" noChangeArrowheads="1"/>
          </p:cNvPicPr>
          <p:nvPr/>
        </p:nvPicPr>
        <p:blipFill>
          <a:blip r:embed="rId2" cstate="print"/>
          <a:srcRect l="26087" t="13281" r="25928" b="4688"/>
          <a:stretch>
            <a:fillRect/>
          </a:stretch>
        </p:blipFill>
        <p:spPr bwMode="auto">
          <a:xfrm>
            <a:off x="1937983" y="816835"/>
            <a:ext cx="4026962" cy="54731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1219" name="Picture 3"/>
          <p:cNvPicPr>
            <a:picLocks noChangeAspect="1" noChangeArrowheads="1"/>
          </p:cNvPicPr>
          <p:nvPr/>
        </p:nvPicPr>
        <p:blipFill>
          <a:blip r:embed="rId3" cstate="print"/>
          <a:srcRect l="26708" t="15625" r="24224"/>
          <a:stretch>
            <a:fillRect/>
          </a:stretch>
        </p:blipFill>
        <p:spPr bwMode="auto">
          <a:xfrm>
            <a:off x="6085058" y="823896"/>
            <a:ext cx="4109822" cy="54797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3084065"/>
      </p:ext>
    </p:extLst>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a:bodyPr>
          <a:lstStyle/>
          <a:p>
            <a:pPr marL="0" indent="0" eaLnBrk="1" hangingPunct="1">
              <a:buNone/>
            </a:pPr>
            <a:r>
              <a:rPr lang="en-US" sz="2600" b="1" dirty="0"/>
              <a:t>Ammunition Site License</a:t>
            </a:r>
          </a:p>
          <a:p>
            <a:pPr lvl="2" eaLnBrk="1" hangingPunct="1">
              <a:buFont typeface="Arial" panose="020B0604020202020204" pitchFamily="34" charset="0"/>
              <a:buChar char="•"/>
            </a:pPr>
            <a:r>
              <a:rPr lang="en-US" dirty="0" smtClean="0"/>
              <a:t>Ammo Storage Authorization Memo (Form 1)</a:t>
            </a:r>
          </a:p>
          <a:p>
            <a:pPr lvl="2" eaLnBrk="1" hangingPunct="1">
              <a:buFont typeface="Arial" panose="020B0604020202020204" pitchFamily="34" charset="0"/>
              <a:buChar char="•"/>
            </a:pPr>
            <a:r>
              <a:rPr lang="en-US" dirty="0" smtClean="0"/>
              <a:t>Explosive Site License Worksheet (Form 2)</a:t>
            </a:r>
          </a:p>
          <a:p>
            <a:pPr lvl="2">
              <a:buFont typeface="Arial" panose="020B0604020202020204" pitchFamily="34" charset="0"/>
              <a:buChar char="•"/>
            </a:pPr>
            <a:r>
              <a:rPr lang="en-US" dirty="0" smtClean="0"/>
              <a:t>Risk Assessment Worksheet (FR Form 108)(Form3)</a:t>
            </a:r>
          </a:p>
          <a:p>
            <a:pPr lvl="2" eaLnBrk="1" hangingPunct="1"/>
            <a:endParaRPr lang="en-US" sz="2800" dirty="0"/>
          </a:p>
          <a:p>
            <a:pPr lvl="2" eaLnBrk="1" hangingPunct="1">
              <a:buFontTx/>
              <a:buNone/>
            </a:pPr>
            <a:endParaRPr lang="en-US" sz="2800" dirty="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1222311268"/>
      </p:ext>
    </p:extLst>
  </p:cSld>
  <p:clrMapOvr>
    <a:masterClrMapping/>
  </p:clrMapOvr>
  <p:transition spd="slow">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2242" name="Picture 2"/>
          <p:cNvPicPr>
            <a:picLocks noChangeAspect="1" noChangeArrowheads="1"/>
          </p:cNvPicPr>
          <p:nvPr/>
        </p:nvPicPr>
        <p:blipFill>
          <a:blip r:embed="rId2" cstate="print"/>
          <a:srcRect l="9317" t="19531" r="8696" b="10938"/>
          <a:stretch>
            <a:fillRect/>
          </a:stretch>
        </p:blipFill>
        <p:spPr bwMode="auto">
          <a:xfrm>
            <a:off x="2156347" y="733017"/>
            <a:ext cx="8265994" cy="5573284"/>
          </a:xfrm>
          <a:prstGeom prst="rect">
            <a:avLst/>
          </a:prstGeom>
          <a:noFill/>
          <a:ln w="9525">
            <a:noFill/>
            <a:miter lim="800000"/>
            <a:headEnd/>
            <a:tailEnd/>
          </a:ln>
        </p:spPr>
      </p:pic>
    </p:spTree>
    <p:extLst>
      <p:ext uri="{BB962C8B-B14F-4D97-AF65-F5344CB8AC3E}">
        <p14:creationId xmlns:p14="http://schemas.microsoft.com/office/powerpoint/2010/main" val="3440557515"/>
      </p:ext>
    </p:extLst>
  </p:cSld>
  <p:clrMapOvr>
    <a:masterClrMapping/>
  </p:clrMapOvr>
  <p:transition spd="slow">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5" name="Rectangle 3"/>
          <p:cNvSpPr>
            <a:spLocks noGrp="1" noChangeArrowheads="1"/>
          </p:cNvSpPr>
          <p:nvPr>
            <p:ph type="body" idx="4294967295"/>
          </p:nvPr>
        </p:nvSpPr>
        <p:spPr bwMode="auto">
          <a:xfrm>
            <a:off x="1981200" y="1828800"/>
            <a:ext cx="8229600" cy="2133600"/>
          </a:xfrm>
          <a:prstGeom prst="rect">
            <a:avLst/>
          </a:prstGeom>
          <a:solidFill>
            <a:srgbClr val="FFFFFF"/>
          </a:solidFill>
          <a:ln>
            <a:miter lim="800000"/>
            <a:headEnd/>
            <a:tailEnd/>
          </a:ln>
        </p:spPr>
        <p:txBody>
          <a:bodyPr>
            <a:normAutofit fontScale="92500" lnSpcReduction="10000"/>
          </a:bodyPr>
          <a:lstStyle/>
          <a:p>
            <a:pPr marL="0" indent="0" eaLnBrk="1" hangingPunct="1">
              <a:buNone/>
            </a:pPr>
            <a:r>
              <a:rPr lang="en-US" sz="3100" b="1" dirty="0"/>
              <a:t>Ammunition Site License</a:t>
            </a:r>
          </a:p>
          <a:p>
            <a:pPr lvl="2" eaLnBrk="1" hangingPunct="1">
              <a:buFont typeface="Arial" panose="020B0604020202020204" pitchFamily="34" charset="0"/>
              <a:buChar char="•"/>
            </a:pPr>
            <a:r>
              <a:rPr lang="en-US" sz="2400" dirty="0"/>
              <a:t>Ammo Storage Authorization Memo (Form 1)</a:t>
            </a:r>
          </a:p>
          <a:p>
            <a:pPr lvl="2" eaLnBrk="1" hangingPunct="1">
              <a:buFont typeface="Arial" panose="020B0604020202020204" pitchFamily="34" charset="0"/>
              <a:buChar char="•"/>
            </a:pPr>
            <a:r>
              <a:rPr lang="en-US" sz="2400" dirty="0"/>
              <a:t>Explosive Site License Worksheet (Form 2)</a:t>
            </a:r>
          </a:p>
          <a:p>
            <a:pPr lvl="2">
              <a:buFont typeface="Arial" panose="020B0604020202020204" pitchFamily="34" charset="0"/>
              <a:buChar char="•"/>
            </a:pPr>
            <a:r>
              <a:rPr lang="en-US" sz="2400" dirty="0"/>
              <a:t>Risk Assessment Worksheet (FR Form 108)(Form 3)</a:t>
            </a:r>
          </a:p>
          <a:p>
            <a:pPr lvl="2">
              <a:buFont typeface="Arial" panose="020B0604020202020204" pitchFamily="34" charset="0"/>
              <a:buChar char="•"/>
            </a:pPr>
            <a:r>
              <a:rPr lang="en-US" sz="2400" dirty="0"/>
              <a:t>Quantity Distance Verification (FORSCOM Form 133-R)</a:t>
            </a:r>
          </a:p>
          <a:p>
            <a:pPr lvl="2" eaLnBrk="1" hangingPunct="1">
              <a:buFont typeface="Arial" panose="020B0604020202020204" pitchFamily="34" charset="0"/>
              <a:buChar char="•"/>
            </a:pPr>
            <a:r>
              <a:rPr lang="en-US" sz="2400" dirty="0"/>
              <a:t>Security Construction Statement (DA Form 4604 – R)</a:t>
            </a:r>
          </a:p>
          <a:p>
            <a:pPr lvl="2" eaLnBrk="1" hangingPunct="1">
              <a:buFontTx/>
              <a:buNone/>
            </a:pPr>
            <a:endParaRPr lang="en-US" sz="2800" dirty="0"/>
          </a:p>
        </p:txBody>
      </p:sp>
      <p:sp>
        <p:nvSpPr>
          <p:cNvPr id="776196" name="Text Box 4"/>
          <p:cNvSpPr txBox="1">
            <a:spLocks noChangeArrowheads="1"/>
          </p:cNvSpPr>
          <p:nvPr/>
        </p:nvSpPr>
        <p:spPr bwMode="auto">
          <a:xfrm>
            <a:off x="2193581" y="4953001"/>
            <a:ext cx="7766743" cy="1200329"/>
          </a:xfrm>
          <a:prstGeom prst="rect">
            <a:avLst/>
          </a:prstGeom>
          <a:noFill/>
          <a:ln w="9525">
            <a:noFill/>
            <a:miter lim="800000"/>
            <a:headEnd/>
            <a:tailEnd/>
          </a:ln>
        </p:spPr>
        <p:txBody>
          <a:bodyPr wrap="none">
            <a:spAutoFit/>
          </a:bodyPr>
          <a:lstStyle/>
          <a:p>
            <a:pPr algn="ctr"/>
            <a:r>
              <a:rPr lang="en-US" sz="2400" b="1" dirty="0"/>
              <a:t>POC:  TOM ANDERSON – Garrison SAFETY OFFICE</a:t>
            </a:r>
          </a:p>
          <a:p>
            <a:pPr algn="ctr"/>
            <a:r>
              <a:rPr lang="en-US" sz="2400" b="1" dirty="0"/>
              <a:t>239-2245 / 2514</a:t>
            </a:r>
          </a:p>
          <a:p>
            <a:pPr algn="ctr"/>
            <a:r>
              <a:rPr lang="en-US" sz="2400" b="1" dirty="0">
                <a:solidFill>
                  <a:srgbClr val="002060"/>
                </a:solidFill>
              </a:rPr>
              <a:t>thomas.g.anderson5.civ@mail.mil</a:t>
            </a:r>
          </a:p>
        </p:txBody>
      </p:sp>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28398919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6195">
                                            <p:txEl>
                                              <p:pRg st="4" end="4"/>
                                            </p:txEl>
                                          </p:spTgt>
                                        </p:tgtEl>
                                        <p:attrNameLst>
                                          <p:attrName>style.visibility</p:attrName>
                                        </p:attrNameLst>
                                      </p:cBhvr>
                                      <p:to>
                                        <p:strVal val="visible"/>
                                      </p:to>
                                    </p:set>
                                    <p:anim calcmode="lin" valueType="num">
                                      <p:cBhvr additive="base">
                                        <p:cTn id="7" dur="500" fill="hold"/>
                                        <p:tgtEl>
                                          <p:spTgt spid="77619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6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6195">
                                            <p:txEl>
                                              <p:pRg st="5" end="5"/>
                                            </p:txEl>
                                          </p:spTgt>
                                        </p:tgtEl>
                                        <p:attrNameLst>
                                          <p:attrName>style.visibility</p:attrName>
                                        </p:attrNameLst>
                                      </p:cBhvr>
                                      <p:to>
                                        <p:strVal val="visible"/>
                                      </p:to>
                                    </p:set>
                                    <p:anim calcmode="lin" valueType="num">
                                      <p:cBhvr additive="base">
                                        <p:cTn id="13" dur="500" fill="hold"/>
                                        <p:tgtEl>
                                          <p:spTgt spid="77619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619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76196">
                                            <p:txEl>
                                              <p:pRg st="0" end="0"/>
                                            </p:txEl>
                                          </p:spTgt>
                                        </p:tgtEl>
                                        <p:attrNameLst>
                                          <p:attrName>style.visibility</p:attrName>
                                        </p:attrNameLst>
                                      </p:cBhvr>
                                      <p:to>
                                        <p:strVal val="visible"/>
                                      </p:to>
                                    </p:set>
                                    <p:anim calcmode="lin" valueType="num">
                                      <p:cBhvr additive="base">
                                        <p:cTn id="19" dur="500" fill="hold"/>
                                        <p:tgtEl>
                                          <p:spTgt spid="776196">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76196">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76196">
                                            <p:txEl>
                                              <p:pRg st="1" end="1"/>
                                            </p:txEl>
                                          </p:spTgt>
                                        </p:tgtEl>
                                        <p:attrNameLst>
                                          <p:attrName>style.visibility</p:attrName>
                                        </p:attrNameLst>
                                      </p:cBhvr>
                                      <p:to>
                                        <p:strVal val="visible"/>
                                      </p:to>
                                    </p:set>
                                    <p:anim calcmode="lin" valueType="num">
                                      <p:cBhvr additive="base">
                                        <p:cTn id="23" dur="500" fill="hold"/>
                                        <p:tgtEl>
                                          <p:spTgt spid="77619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76196">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76196">
                                            <p:txEl>
                                              <p:pRg st="2" end="2"/>
                                            </p:txEl>
                                          </p:spTgt>
                                        </p:tgtEl>
                                        <p:attrNameLst>
                                          <p:attrName>style.visibility</p:attrName>
                                        </p:attrNameLst>
                                      </p:cBhvr>
                                      <p:to>
                                        <p:strVal val="visible"/>
                                      </p:to>
                                    </p:set>
                                    <p:anim calcmode="lin" valueType="num">
                                      <p:cBhvr additive="base">
                                        <p:cTn id="27" dur="500" fill="hold"/>
                                        <p:tgtEl>
                                          <p:spTgt spid="776196">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7619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428465" y="1687985"/>
            <a:ext cx="5477301" cy="609600"/>
          </a:xfrm>
          <a:prstGeom prst="rect">
            <a:avLst/>
          </a:prstGeom>
          <a:noFill/>
          <a:ln w="9525">
            <a:noFill/>
            <a:miter lim="800000"/>
            <a:headEnd/>
            <a:tailEnd/>
          </a:ln>
        </p:spPr>
        <p:txBody>
          <a:bodyPr/>
          <a:lstStyle/>
          <a:p>
            <a:pPr marL="342900" indent="-342900" algn="ctr">
              <a:lnSpc>
                <a:spcPct val="80000"/>
              </a:lnSpc>
              <a:spcBef>
                <a:spcPct val="20000"/>
              </a:spcBef>
            </a:pPr>
            <a:r>
              <a:rPr lang="en-US" sz="2400" b="1" dirty="0"/>
              <a:t>Operational Load Will Not Exceed:</a:t>
            </a:r>
          </a:p>
        </p:txBody>
      </p:sp>
      <p:sp>
        <p:nvSpPr>
          <p:cNvPr id="6" name="Rectangle 4"/>
          <p:cNvSpPr>
            <a:spLocks noChangeArrowheads="1"/>
          </p:cNvSpPr>
          <p:nvPr/>
        </p:nvSpPr>
        <p:spPr bwMode="auto">
          <a:xfrm>
            <a:off x="1661614" y="1992785"/>
            <a:ext cx="3817135" cy="646331"/>
          </a:xfrm>
          <a:prstGeom prst="rect">
            <a:avLst/>
          </a:prstGeom>
          <a:noFill/>
          <a:ln w="9525">
            <a:noFill/>
            <a:miter lim="800000"/>
            <a:headEnd/>
            <a:tailEnd/>
          </a:ln>
        </p:spPr>
        <p:txBody>
          <a:bodyPr wrap="none">
            <a:spAutoFit/>
          </a:bodyPr>
          <a:lstStyle/>
          <a:p>
            <a:pPr>
              <a:buFont typeface="Arial" charset="0"/>
              <a:buChar char="•"/>
            </a:pPr>
            <a:r>
              <a:rPr lang="en-US" dirty="0" smtClean="0"/>
              <a:t>100 </a:t>
            </a:r>
            <a:r>
              <a:rPr lang="en-US" dirty="0"/>
              <a:t>Rounds of Ball Ammunition*</a:t>
            </a:r>
          </a:p>
          <a:p>
            <a:pPr>
              <a:buFont typeface="Arial" charset="0"/>
              <a:buChar char="•"/>
            </a:pPr>
            <a:r>
              <a:rPr lang="en-US" dirty="0"/>
              <a:t> </a:t>
            </a:r>
            <a:r>
              <a:rPr lang="en-US" dirty="0" smtClean="0"/>
              <a:t>2280 </a:t>
            </a:r>
            <a:r>
              <a:rPr lang="en-US" dirty="0"/>
              <a:t>Round of Blank Ammunition</a:t>
            </a:r>
          </a:p>
        </p:txBody>
      </p:sp>
      <p:sp>
        <p:nvSpPr>
          <p:cNvPr id="9" name="Rectangle 4"/>
          <p:cNvSpPr>
            <a:spLocks noChangeArrowheads="1"/>
          </p:cNvSpPr>
          <p:nvPr/>
        </p:nvSpPr>
        <p:spPr bwMode="auto">
          <a:xfrm>
            <a:off x="1661614" y="2730690"/>
            <a:ext cx="7620000" cy="1323439"/>
          </a:xfrm>
          <a:prstGeom prst="rect">
            <a:avLst/>
          </a:prstGeom>
          <a:noFill/>
          <a:ln w="9525">
            <a:noFill/>
            <a:miter lim="800000"/>
            <a:headEnd/>
            <a:tailEnd/>
          </a:ln>
        </p:spPr>
        <p:txBody>
          <a:bodyPr wrap="square">
            <a:spAutoFit/>
          </a:bodyPr>
          <a:lstStyle/>
          <a:p>
            <a:pPr algn="ctr"/>
            <a:r>
              <a:rPr lang="en-US" sz="2000" b="1" dirty="0"/>
              <a:t>*Commanders must identify Operational necessity.  Military, DA Police, Field Artillery Battalions and Specific Units On The Air Field have already identified increased Operational load ammunition quantities.</a:t>
            </a:r>
          </a:p>
        </p:txBody>
      </p:sp>
      <p:sp>
        <p:nvSpPr>
          <p:cNvPr id="8"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1241550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43418" y="1726445"/>
            <a:ext cx="8458200" cy="646331"/>
          </a:xfrm>
          <a:prstGeom prst="rect">
            <a:avLst/>
          </a:prstGeom>
        </p:spPr>
        <p:txBody>
          <a:bodyPr wrap="square">
            <a:spAutoFit/>
          </a:bodyPr>
          <a:lstStyle/>
          <a:p>
            <a:r>
              <a:rPr lang="en-US" dirty="0"/>
              <a:t>DA Pam 710-2-1 - Establishes Proper Hand Receipt Procedures.  Ammo will be inventoried whenever sensitive items are inventoried.</a:t>
            </a:r>
          </a:p>
        </p:txBody>
      </p:sp>
      <p:sp>
        <p:nvSpPr>
          <p:cNvPr id="3" name="Rectangle 2"/>
          <p:cNvSpPr/>
          <p:nvPr/>
        </p:nvSpPr>
        <p:spPr>
          <a:xfrm>
            <a:off x="1643418" y="4303157"/>
            <a:ext cx="8458200" cy="923330"/>
          </a:xfrm>
          <a:prstGeom prst="rect">
            <a:avLst/>
          </a:prstGeom>
        </p:spPr>
        <p:txBody>
          <a:bodyPr wrap="square">
            <a:spAutoFit/>
          </a:bodyPr>
          <a:lstStyle/>
          <a:p>
            <a:r>
              <a:rPr lang="en-US" dirty="0"/>
              <a:t>DA Form 5203 - IMCOM Regulations requires units to track the issuing and receiving of ammunition from the arms room on this form.  (Ammunition version of the Fort Riley Form 43-1 weapons control log)</a:t>
            </a:r>
          </a:p>
        </p:txBody>
      </p:sp>
      <p:sp>
        <p:nvSpPr>
          <p:cNvPr id="5" name="Rectangle 4"/>
          <p:cNvSpPr/>
          <p:nvPr/>
        </p:nvSpPr>
        <p:spPr>
          <a:xfrm>
            <a:off x="1643418" y="3444253"/>
            <a:ext cx="8458200" cy="646331"/>
          </a:xfrm>
          <a:prstGeom prst="rect">
            <a:avLst/>
          </a:prstGeom>
        </p:spPr>
        <p:txBody>
          <a:bodyPr wrap="square">
            <a:spAutoFit/>
          </a:bodyPr>
          <a:lstStyle/>
          <a:p>
            <a:r>
              <a:rPr lang="en-US" dirty="0"/>
              <a:t>DA Form 5515 - This document assigns responsibility from the individual drawing the ammo to the user (Hand Receipt) (TRAINING AMMO)</a:t>
            </a:r>
          </a:p>
        </p:txBody>
      </p:sp>
      <p:sp>
        <p:nvSpPr>
          <p:cNvPr id="6" name="Rectangle 5"/>
          <p:cNvSpPr/>
          <p:nvPr/>
        </p:nvSpPr>
        <p:spPr>
          <a:xfrm>
            <a:off x="1643418" y="2585349"/>
            <a:ext cx="8458200" cy="646331"/>
          </a:xfrm>
          <a:prstGeom prst="rect">
            <a:avLst/>
          </a:prstGeom>
        </p:spPr>
        <p:txBody>
          <a:bodyPr wrap="square">
            <a:spAutoFit/>
          </a:bodyPr>
          <a:lstStyle/>
          <a:p>
            <a:r>
              <a:rPr lang="en-US" dirty="0"/>
              <a:t>DA Form 581 – Original draw document at BN, each CO will maintain a copy that should be “visible”</a:t>
            </a:r>
          </a:p>
        </p:txBody>
      </p:sp>
      <p:sp>
        <p:nvSpPr>
          <p:cNvPr id="8"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3809800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203" y="1709384"/>
            <a:ext cx="7924800" cy="3539430"/>
          </a:xfrm>
          <a:prstGeom prst="rect">
            <a:avLst/>
          </a:prstGeom>
          <a:noFill/>
        </p:spPr>
        <p:txBody>
          <a:bodyPr wrap="square" rtlCol="0">
            <a:spAutoFit/>
          </a:bodyPr>
          <a:lstStyle/>
          <a:p>
            <a:r>
              <a:rPr lang="en-US" sz="2400" dirty="0" smtClean="0"/>
              <a:t>Chain of Custody  </a:t>
            </a:r>
          </a:p>
          <a:p>
            <a:pPr>
              <a:buFont typeface="Arial" pitchFamily="34" charset="0"/>
              <a:buChar char="•"/>
            </a:pPr>
            <a:r>
              <a:rPr lang="en-US" sz="2000" dirty="0" smtClean="0"/>
              <a:t> Ammunition </a:t>
            </a:r>
            <a:r>
              <a:rPr lang="en-US" sz="2000" dirty="0"/>
              <a:t>Drawn from ASP by BN Rep using DA Form 581</a:t>
            </a:r>
          </a:p>
          <a:p>
            <a:pPr>
              <a:buFont typeface="Arial" pitchFamily="34" charset="0"/>
              <a:buChar char="•"/>
            </a:pPr>
            <a:endParaRPr lang="en-US" sz="2000" dirty="0"/>
          </a:p>
          <a:p>
            <a:pPr>
              <a:buFont typeface="Arial" pitchFamily="34" charset="0"/>
              <a:buChar char="•"/>
            </a:pPr>
            <a:r>
              <a:rPr lang="en-US" sz="2000" dirty="0"/>
              <a:t> </a:t>
            </a:r>
            <a:r>
              <a:rPr lang="en-US" sz="2000" dirty="0" smtClean="0"/>
              <a:t>BN </a:t>
            </a:r>
            <a:r>
              <a:rPr lang="en-US" sz="2000" dirty="0"/>
              <a:t>Rep issues OPLOAD ammo to Supply SGT using DA Form 2062 (Must Ensure copy of  DA Form 581 is Attached)</a:t>
            </a:r>
          </a:p>
          <a:p>
            <a:pPr>
              <a:buFont typeface="Arial" pitchFamily="34" charset="0"/>
              <a:buChar char="•"/>
            </a:pPr>
            <a:endParaRPr lang="en-US" sz="2000" dirty="0"/>
          </a:p>
          <a:p>
            <a:pPr>
              <a:buFont typeface="Arial" pitchFamily="34" charset="0"/>
              <a:buChar char="•"/>
            </a:pPr>
            <a:r>
              <a:rPr lang="en-US" sz="2000" dirty="0"/>
              <a:t> </a:t>
            </a:r>
            <a:r>
              <a:rPr lang="en-US" sz="2000" dirty="0" smtClean="0"/>
              <a:t>Supply </a:t>
            </a:r>
            <a:r>
              <a:rPr lang="en-US" sz="2000" dirty="0"/>
              <a:t>SGT will issue OPLOAD ammo to Armorer using DA Form 2062 (Ensure copies of all DA Form 2062 and DA Form 581 Maintained in Arms Room Unless OPLOAD Ammo is on Property Book)</a:t>
            </a:r>
          </a:p>
          <a:p>
            <a:endParaRPr lang="en-US" sz="2000" dirty="0"/>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3299369710"/>
      </p:ext>
    </p:extLst>
  </p:cSld>
  <p:clrMapOvr>
    <a:masterClrMapping/>
  </p:clrMapOvr>
  <p:transition spd="slow">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3266" name="Picture 2" descr="https://encrypted-tbn3.gstatic.com/images?q=tbn:ANd9GcQ9YSvhY-4eoYz_9wTnVett0iRw0SSNFAjUyUgC-6aMwpxEH84ltw">
            <a:hlinkClick r:id="rId2"/>
          </p:cNvPr>
          <p:cNvPicPr>
            <a:picLocks noChangeAspect="1" noChangeArrowheads="1"/>
          </p:cNvPicPr>
          <p:nvPr/>
        </p:nvPicPr>
        <p:blipFill>
          <a:blip r:embed="rId3" cstate="print"/>
          <a:srcRect/>
          <a:stretch>
            <a:fillRect/>
          </a:stretch>
        </p:blipFill>
        <p:spPr bwMode="auto">
          <a:xfrm>
            <a:off x="5426123" y="3727974"/>
            <a:ext cx="2714625" cy="2381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3268" name="Picture 4" descr="http://www.tydenbrooks.com/getattachment/efd076e9-9489-4c54-8c66-369f7458857f/pronglokpro-4_2.aspx;.xml?maxsidesize=600">
            <a:hlinkClick r:id="rId4"/>
          </p:cNvPr>
          <p:cNvPicPr>
            <a:picLocks noChangeAspect="1" noChangeArrowheads="1"/>
          </p:cNvPicPr>
          <p:nvPr/>
        </p:nvPicPr>
        <p:blipFill>
          <a:blip r:embed="rId5" cstate="print"/>
          <a:srcRect l="28070" r="29825" b="23200"/>
          <a:stretch>
            <a:fillRect/>
          </a:stretch>
        </p:blipFill>
        <p:spPr bwMode="auto">
          <a:xfrm>
            <a:off x="2754573" y="2625987"/>
            <a:ext cx="213360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63270" name="Picture 6" descr="http://www.tydenbrooks.com/Products/Indicative-Seals/Wire-Seals/Quick-Loc-Seal/Quick_Loc_closed.aspx?width=170&amp;height=149">
            <a:hlinkClick r:id="rId6"/>
          </p:cNvPr>
          <p:cNvPicPr>
            <a:picLocks noChangeAspect="1" noChangeArrowheads="1"/>
          </p:cNvPicPr>
          <p:nvPr/>
        </p:nvPicPr>
        <p:blipFill>
          <a:blip r:embed="rId7" cstate="print"/>
          <a:srcRect/>
          <a:stretch>
            <a:fillRect/>
          </a:stretch>
        </p:blipFill>
        <p:spPr bwMode="auto">
          <a:xfrm>
            <a:off x="7227626" y="2015320"/>
            <a:ext cx="2514600" cy="2203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808327" y="1838044"/>
            <a:ext cx="5419299" cy="461665"/>
          </a:xfrm>
          <a:prstGeom prst="rect">
            <a:avLst/>
          </a:prstGeom>
          <a:noFill/>
        </p:spPr>
        <p:txBody>
          <a:bodyPr wrap="square" rtlCol="0">
            <a:spAutoFit/>
          </a:bodyPr>
          <a:lstStyle/>
          <a:p>
            <a:pPr algn="ctr"/>
            <a:r>
              <a:rPr lang="en-US" sz="2400" dirty="0"/>
              <a:t>Seals Used by ASP “Unauthorized”</a:t>
            </a:r>
          </a:p>
        </p:txBody>
      </p:sp>
      <p:sp>
        <p:nvSpPr>
          <p:cNvPr id="7"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Ammunition Storage</a:t>
            </a:r>
          </a:p>
        </p:txBody>
      </p:sp>
    </p:spTree>
    <p:extLst>
      <p:ext uri="{BB962C8B-B14F-4D97-AF65-F5344CB8AC3E}">
        <p14:creationId xmlns:p14="http://schemas.microsoft.com/office/powerpoint/2010/main" val="2657650455"/>
      </p:ext>
    </p:extLst>
  </p:cSld>
  <p:clrMapOvr>
    <a:masterClrMapping/>
  </p:clrMapOvr>
  <p:transition spd="slow">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0" y="5189989"/>
            <a:ext cx="7772400" cy="480131"/>
          </a:xfrm>
        </p:spPr>
        <p:txBody>
          <a:bodyPr/>
          <a:lstStyle/>
          <a:p>
            <a:pPr algn="ctr"/>
            <a:r>
              <a:rPr lang="en-US" sz="2800" b="0" dirty="0">
                <a:solidFill>
                  <a:schemeClr val="tx1"/>
                </a:solidFill>
              </a:rPr>
              <a:t>Issue and turn-in procedures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371600"/>
            <a:ext cx="5410200" cy="3628302"/>
          </a:xfrm>
          <a:prstGeom prst="rect">
            <a:avLst/>
          </a:prstGeom>
        </p:spPr>
      </p:pic>
    </p:spTree>
    <p:extLst>
      <p:ext uri="{BB962C8B-B14F-4D97-AF65-F5344CB8AC3E}">
        <p14:creationId xmlns:p14="http://schemas.microsoft.com/office/powerpoint/2010/main" val="37638731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295400"/>
            <a:ext cx="7772400" cy="4351338"/>
          </a:xfrm>
        </p:spPr>
        <p:txBody>
          <a:bodyPr>
            <a:normAutofit fontScale="92500" lnSpcReduction="10000"/>
          </a:bodyPr>
          <a:lstStyle/>
          <a:p>
            <a:pPr marL="0" indent="0">
              <a:buNone/>
            </a:pPr>
            <a:r>
              <a:rPr lang="en-US" dirty="0"/>
              <a:t>Consolidated Arms Rooms</a:t>
            </a:r>
          </a:p>
          <a:p>
            <a:pPr marL="0" indent="0">
              <a:buNone/>
            </a:pPr>
            <a:r>
              <a:rPr lang="en-US" sz="1800" dirty="0"/>
              <a:t> </a:t>
            </a:r>
            <a:r>
              <a:rPr lang="en-US" sz="1800" b="0" dirty="0"/>
              <a:t>Door lock</a:t>
            </a:r>
          </a:p>
          <a:p>
            <a:pPr lvl="1"/>
            <a:r>
              <a:rPr lang="en-US" sz="1800" dirty="0"/>
              <a:t>Separate key containers</a:t>
            </a:r>
          </a:p>
          <a:p>
            <a:pPr marL="0" indent="0">
              <a:buNone/>
            </a:pPr>
            <a:r>
              <a:rPr lang="en-US" sz="1800" b="0" dirty="0"/>
              <a:t> One Armorer vs. Multiple</a:t>
            </a:r>
          </a:p>
          <a:p>
            <a:pPr marL="0" indent="0">
              <a:buNone/>
            </a:pPr>
            <a:r>
              <a:rPr lang="en-US" sz="1800" b="0" dirty="0"/>
              <a:t> One Access Roster</a:t>
            </a:r>
          </a:p>
          <a:p>
            <a:pPr lvl="1"/>
            <a:r>
              <a:rPr lang="en-US" sz="1800" dirty="0"/>
              <a:t>DA Form 7708</a:t>
            </a:r>
          </a:p>
          <a:p>
            <a:pPr lvl="1"/>
            <a:r>
              <a:rPr lang="en-US" sz="1800" dirty="0"/>
              <a:t>Updating personnel changes</a:t>
            </a:r>
          </a:p>
          <a:p>
            <a:pPr marL="0" indent="0">
              <a:buNone/>
            </a:pPr>
            <a:r>
              <a:rPr lang="en-US" sz="1800" b="0" dirty="0"/>
              <a:t> Armed Guard Requirements</a:t>
            </a:r>
          </a:p>
          <a:p>
            <a:pPr marL="0" indent="0">
              <a:buNone/>
            </a:pPr>
            <a:r>
              <a:rPr lang="en-US" sz="1800" b="0" dirty="0"/>
              <a:t> MOA signed by CURRENT Commanders</a:t>
            </a:r>
          </a:p>
          <a:p>
            <a:pPr marL="0" indent="0">
              <a:buNone/>
            </a:pPr>
            <a:r>
              <a:rPr lang="en-US" b="0" dirty="0"/>
              <a:t/>
            </a:r>
            <a:br>
              <a:rPr lang="en-US" b="0" dirty="0"/>
            </a:br>
            <a:r>
              <a:rPr lang="en-US" dirty="0"/>
              <a:t>Consolidated Facilities</a:t>
            </a:r>
          </a:p>
          <a:p>
            <a:pPr marL="0" indent="0">
              <a:buNone/>
            </a:pPr>
            <a:r>
              <a:rPr lang="en-US" sz="1800" b="0" dirty="0"/>
              <a:t> Motor Pool</a:t>
            </a:r>
          </a:p>
          <a:p>
            <a:pPr marL="0" indent="0">
              <a:buNone/>
            </a:pPr>
            <a:r>
              <a:rPr lang="en-US" sz="1800" b="0" dirty="0"/>
              <a:t> Building (co-located) with Contractor / other Unit</a:t>
            </a:r>
            <a:endParaRPr lang="en-US" b="0" dirty="0"/>
          </a:p>
        </p:txBody>
      </p:sp>
      <p:sp>
        <p:nvSpPr>
          <p:cNvPr id="9" name="Rectangle 3"/>
          <p:cNvSpPr txBox="1">
            <a:spLocks noChangeArrowheads="1"/>
          </p:cNvSpPr>
          <p:nvPr/>
        </p:nvSpPr>
        <p:spPr bwMode="auto">
          <a:xfrm>
            <a:off x="3352800" y="596838"/>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Supplemental Plans / SOPs</a:t>
            </a:r>
            <a:endParaRPr lang="en-US" kern="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042" y="1387547"/>
            <a:ext cx="4626408" cy="3211546"/>
          </a:xfrm>
          <a:prstGeom prst="rect">
            <a:avLst/>
          </a:prstGeom>
        </p:spPr>
      </p:pic>
    </p:spTree>
    <p:extLst>
      <p:ext uri="{BB962C8B-B14F-4D97-AF65-F5344CB8AC3E}">
        <p14:creationId xmlns:p14="http://schemas.microsoft.com/office/powerpoint/2010/main" val="3347638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idx="1"/>
          </p:nvPr>
        </p:nvSpPr>
        <p:spPr bwMode="auto">
          <a:xfrm>
            <a:off x="0" y="1828801"/>
            <a:ext cx="12192000" cy="3028425"/>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Font typeface="Arial" panose="020B0604020202020204" pitchFamily="34" charset="0"/>
              <a:buChar char="•"/>
            </a:pPr>
            <a:r>
              <a:rPr lang="en-US" sz="2000" dirty="0"/>
              <a:t>The Armorer must maintain a Master Authorization List (MAL)</a:t>
            </a:r>
          </a:p>
          <a:p>
            <a:pPr eaLnBrk="1" hangingPunct="1">
              <a:lnSpc>
                <a:spcPct val="80000"/>
              </a:lnSpc>
              <a:buFont typeface="Arial" panose="020B0604020202020204" pitchFamily="34" charset="0"/>
              <a:buChar char="•"/>
            </a:pPr>
            <a:endParaRPr lang="en-US" sz="2000" dirty="0"/>
          </a:p>
          <a:p>
            <a:pPr eaLnBrk="1" hangingPunct="1">
              <a:lnSpc>
                <a:spcPct val="80000"/>
              </a:lnSpc>
              <a:buFont typeface="Arial" panose="020B0604020202020204" pitchFamily="34" charset="0"/>
              <a:buChar char="•"/>
            </a:pPr>
            <a:r>
              <a:rPr lang="en-US" sz="2000" dirty="0"/>
              <a:t>The MAL will at minimum list:</a:t>
            </a:r>
          </a:p>
          <a:p>
            <a:pPr lvl="1" eaLnBrk="1" hangingPunct="1">
              <a:lnSpc>
                <a:spcPct val="80000"/>
              </a:lnSpc>
              <a:buFontTx/>
              <a:buNone/>
            </a:pPr>
            <a:endParaRPr lang="en-US" sz="1800" dirty="0"/>
          </a:p>
          <a:p>
            <a:pPr lvl="2" eaLnBrk="1" hangingPunct="1">
              <a:lnSpc>
                <a:spcPct val="80000"/>
              </a:lnSpc>
              <a:buFont typeface="Arial" panose="020B0604020202020204" pitchFamily="34" charset="0"/>
              <a:buChar char="•"/>
            </a:pPr>
            <a:r>
              <a:rPr lang="en-US" sz="1800" dirty="0"/>
              <a:t>Name of the Soldier.</a:t>
            </a:r>
          </a:p>
          <a:p>
            <a:pPr lvl="2" eaLnBrk="1" hangingPunct="1">
              <a:lnSpc>
                <a:spcPct val="80000"/>
              </a:lnSpc>
              <a:buFont typeface="Arial" panose="020B0604020202020204" pitchFamily="34" charset="0"/>
              <a:buChar char="•"/>
            </a:pPr>
            <a:r>
              <a:rPr lang="en-US" sz="1800" dirty="0"/>
              <a:t>Type and serial number of the primary equipment assigned to the Soldier.</a:t>
            </a:r>
          </a:p>
          <a:p>
            <a:pPr eaLnBrk="1" hangingPunct="1">
              <a:lnSpc>
                <a:spcPct val="80000"/>
              </a:lnSpc>
            </a:pPr>
            <a:endParaRPr lang="en-US" b="1" dirty="0"/>
          </a:p>
          <a:p>
            <a:pPr eaLnBrk="1" hangingPunct="1">
              <a:lnSpc>
                <a:spcPct val="80000"/>
              </a:lnSpc>
              <a:buFont typeface="Arial" panose="020B0604020202020204" pitchFamily="34" charset="0"/>
              <a:buChar char="•"/>
            </a:pPr>
            <a:r>
              <a:rPr lang="en-US" sz="2000" dirty="0"/>
              <a:t>The Armorer will keep the MAL updated to reflect all personnel changes. (living document)</a:t>
            </a:r>
          </a:p>
          <a:p>
            <a:pPr eaLnBrk="1" hangingPunct="1">
              <a:lnSpc>
                <a:spcPct val="80000"/>
              </a:lnSpc>
            </a:pPr>
            <a:endParaRPr lang="en-US" b="1" dirty="0"/>
          </a:p>
          <a:p>
            <a:pPr eaLnBrk="1" hangingPunct="1">
              <a:lnSpc>
                <a:spcPct val="80000"/>
              </a:lnSpc>
            </a:pPr>
            <a:endParaRPr lang="en-US" dirty="0"/>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569653194"/>
      </p:ext>
    </p:extLst>
  </p:cSld>
  <p:clrMapOvr>
    <a:masterClrMapping/>
  </p:clrMapOvr>
  <p:transition spd="slow">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p:cNvSpPr>
            <a:spLocks noGrp="1" noChangeArrowheads="1"/>
          </p:cNvSpPr>
          <p:nvPr>
            <p:ph type="body" idx="1"/>
          </p:nvPr>
        </p:nvSpPr>
        <p:spPr bwMode="auto">
          <a:xfrm>
            <a:off x="0" y="1247275"/>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buNone/>
            </a:pPr>
            <a:r>
              <a:rPr lang="en-US" sz="2400" b="1" dirty="0"/>
              <a:t>Hand </a:t>
            </a:r>
            <a:r>
              <a:rPr lang="en-US" sz="2400" b="1" dirty="0" smtClean="0"/>
              <a:t>Receipts</a:t>
            </a:r>
            <a:endParaRPr lang="en-US" b="1" dirty="0"/>
          </a:p>
          <a:p>
            <a:pPr lvl="1">
              <a:lnSpc>
                <a:spcPct val="80000"/>
              </a:lnSpc>
              <a:buFont typeface="Arial" panose="020B0604020202020204" pitchFamily="34" charset="0"/>
              <a:buChar char="•"/>
            </a:pPr>
            <a:r>
              <a:rPr lang="en-US" sz="1800" dirty="0"/>
              <a:t>DA Form 3749 – Equipment Receipt (Weapons Card)</a:t>
            </a:r>
          </a:p>
          <a:p>
            <a:pPr lvl="2">
              <a:lnSpc>
                <a:spcPct val="80000"/>
              </a:lnSpc>
              <a:buFont typeface="Arial" panose="020B0604020202020204" pitchFamily="34" charset="0"/>
              <a:buChar char="•"/>
            </a:pPr>
            <a:r>
              <a:rPr lang="en-US" sz="1800" dirty="0"/>
              <a:t>Continuous Use Hand Receipt (Can be used Multiple Times)</a:t>
            </a:r>
          </a:p>
          <a:p>
            <a:pPr lvl="1">
              <a:lnSpc>
                <a:spcPct val="80000"/>
              </a:lnSpc>
              <a:buFont typeface="Arial" panose="020B0604020202020204" pitchFamily="34" charset="0"/>
              <a:buChar char="•"/>
            </a:pPr>
            <a:endParaRPr lang="en-US" sz="1800" dirty="0"/>
          </a:p>
          <a:p>
            <a:pPr lvl="1">
              <a:lnSpc>
                <a:spcPct val="80000"/>
              </a:lnSpc>
              <a:buFont typeface="Arial" panose="020B0604020202020204" pitchFamily="34" charset="0"/>
              <a:buChar char="•"/>
            </a:pPr>
            <a:r>
              <a:rPr lang="en-US" sz="1800" dirty="0"/>
              <a:t>DA Form 2062 – Hand Receipt</a:t>
            </a:r>
          </a:p>
          <a:p>
            <a:pPr lvl="2">
              <a:lnSpc>
                <a:spcPct val="80000"/>
              </a:lnSpc>
              <a:buFont typeface="Arial" panose="020B0604020202020204" pitchFamily="34" charset="0"/>
              <a:buChar char="•"/>
            </a:pPr>
            <a:r>
              <a:rPr lang="en-US" sz="1800" dirty="0"/>
              <a:t>Limited Use Hand Receipt (Six Columns A-F = Six Uses)</a:t>
            </a:r>
          </a:p>
          <a:p>
            <a:pPr lvl="2">
              <a:lnSpc>
                <a:spcPct val="80000"/>
              </a:lnSpc>
              <a:buFont typeface="Arial" panose="020B0604020202020204" pitchFamily="34" charset="0"/>
              <a:buChar char="•"/>
            </a:pPr>
            <a:r>
              <a:rPr lang="en-US" sz="1800" dirty="0"/>
              <a:t>No Expiration – Valid Until Equipment is Returned</a:t>
            </a:r>
          </a:p>
          <a:p>
            <a:pPr lvl="1">
              <a:lnSpc>
                <a:spcPct val="80000"/>
              </a:lnSpc>
              <a:buFont typeface="Arial" panose="020B0604020202020204" pitchFamily="34" charset="0"/>
              <a:buChar char="•"/>
            </a:pPr>
            <a:endParaRPr lang="en-US" sz="1800" dirty="0"/>
          </a:p>
          <a:p>
            <a:pPr lvl="1">
              <a:lnSpc>
                <a:spcPct val="80000"/>
              </a:lnSpc>
              <a:buFont typeface="Arial" panose="020B0604020202020204" pitchFamily="34" charset="0"/>
              <a:buChar char="•"/>
            </a:pPr>
            <a:r>
              <a:rPr lang="en-US" sz="1800" dirty="0"/>
              <a:t>DA Form 3161 – Request for Issue or Turn-In</a:t>
            </a:r>
          </a:p>
          <a:p>
            <a:pPr lvl="2">
              <a:lnSpc>
                <a:spcPct val="80000"/>
              </a:lnSpc>
              <a:buFont typeface="Arial" panose="020B0604020202020204" pitchFamily="34" charset="0"/>
              <a:buChar char="•"/>
            </a:pPr>
            <a:r>
              <a:rPr lang="en-US" sz="1800" dirty="0"/>
              <a:t>Temporary Hand Receipt (Up to 30 Days - “Temporary Hand Receipt” Written in Block 1.)</a:t>
            </a:r>
          </a:p>
          <a:p>
            <a:pPr eaLnBrk="1" hangingPunct="1">
              <a:lnSpc>
                <a:spcPct val="80000"/>
              </a:lnSpc>
            </a:pPr>
            <a:endParaRPr lang="en-US" b="1" dirty="0"/>
          </a:p>
          <a:p>
            <a:pPr eaLnBrk="1" hangingPunct="1">
              <a:lnSpc>
                <a:spcPct val="80000"/>
              </a:lnSpc>
            </a:pPr>
            <a:endParaRPr lang="en-US" dirty="0"/>
          </a:p>
        </p:txBody>
      </p:sp>
      <p:sp>
        <p:nvSpPr>
          <p:cNvPr id="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2482844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74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97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74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974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974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9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610600" y="3595688"/>
            <a:ext cx="1085850" cy="2347912"/>
            <a:chOff x="4368" y="1152"/>
            <a:chExt cx="684" cy="1479"/>
          </a:xfrm>
        </p:grpSpPr>
        <p:pic>
          <p:nvPicPr>
            <p:cNvPr id="160777" name="Picture 3"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60778" name="Text Box 4"/>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0771" name="Picture 5" descr="clipart_soldier"/>
          <p:cNvPicPr>
            <a:picLocks noChangeAspect="1" noChangeArrowheads="1"/>
          </p:cNvPicPr>
          <p:nvPr/>
        </p:nvPicPr>
        <p:blipFill>
          <a:blip r:embed="rId3" cstate="print"/>
          <a:srcRect/>
          <a:stretch>
            <a:fillRect/>
          </a:stretch>
        </p:blipFill>
        <p:spPr bwMode="auto">
          <a:xfrm>
            <a:off x="2590801" y="3519488"/>
            <a:ext cx="1154113" cy="2114550"/>
          </a:xfrm>
          <a:prstGeom prst="rect">
            <a:avLst/>
          </a:prstGeom>
          <a:noFill/>
          <a:ln w="9525">
            <a:noFill/>
            <a:miter lim="800000"/>
            <a:headEnd/>
            <a:tailEnd/>
          </a:ln>
        </p:spPr>
      </p:pic>
      <p:sp>
        <p:nvSpPr>
          <p:cNvPr id="160772" name="Text Box 6"/>
          <p:cNvSpPr txBox="1">
            <a:spLocks noChangeArrowheads="1"/>
          </p:cNvSpPr>
          <p:nvPr/>
        </p:nvSpPr>
        <p:spPr bwMode="auto">
          <a:xfrm>
            <a:off x="2514600" y="5653088"/>
            <a:ext cx="958850" cy="366712"/>
          </a:xfrm>
          <a:prstGeom prst="rect">
            <a:avLst/>
          </a:prstGeom>
          <a:noFill/>
          <a:ln w="9525">
            <a:noFill/>
            <a:miter lim="800000"/>
            <a:headEnd/>
            <a:tailEnd/>
          </a:ln>
        </p:spPr>
        <p:txBody>
          <a:bodyPr wrap="none">
            <a:spAutoFit/>
          </a:bodyPr>
          <a:lstStyle/>
          <a:p>
            <a:r>
              <a:rPr lang="en-US" b="1"/>
              <a:t>Soldier</a:t>
            </a:r>
          </a:p>
        </p:txBody>
      </p:sp>
      <p:pic>
        <p:nvPicPr>
          <p:cNvPr id="670727" name="Picture 7"/>
          <p:cNvPicPr>
            <a:picLocks noChangeAspect="1" noChangeArrowheads="1"/>
          </p:cNvPicPr>
          <p:nvPr/>
        </p:nvPicPr>
        <p:blipFill>
          <a:blip r:embed="rId4" cstate="print"/>
          <a:srcRect l="10126" t="22067" r="49249" b="38199"/>
          <a:stretch>
            <a:fillRect/>
          </a:stretch>
        </p:blipFill>
        <p:spPr bwMode="auto">
          <a:xfrm>
            <a:off x="3657600" y="4205288"/>
            <a:ext cx="1143000" cy="812800"/>
          </a:xfrm>
          <a:prstGeom prst="rect">
            <a:avLst/>
          </a:prstGeom>
          <a:noFill/>
          <a:ln w="28575">
            <a:solidFill>
              <a:schemeClr val="tx1"/>
            </a:solidFill>
            <a:miter lim="800000"/>
            <a:headEnd/>
            <a:tailEnd/>
          </a:ln>
        </p:spPr>
      </p:pic>
      <p:sp>
        <p:nvSpPr>
          <p:cNvPr id="160774" name="Text Box 8"/>
          <p:cNvSpPr txBox="1">
            <a:spLocks noChangeArrowheads="1"/>
          </p:cNvSpPr>
          <p:nvPr/>
        </p:nvSpPr>
        <p:spPr bwMode="auto">
          <a:xfrm>
            <a:off x="2285648" y="2001194"/>
            <a:ext cx="7391400" cy="461665"/>
          </a:xfrm>
          <a:prstGeom prst="rect">
            <a:avLst/>
          </a:prstGeom>
          <a:noFill/>
          <a:ln w="9525">
            <a:noFill/>
            <a:miter lim="800000"/>
            <a:headEnd/>
            <a:tailEnd/>
          </a:ln>
        </p:spPr>
        <p:txBody>
          <a:bodyPr>
            <a:spAutoFit/>
          </a:bodyPr>
          <a:lstStyle/>
          <a:p>
            <a:pPr algn="ctr"/>
            <a:r>
              <a:rPr lang="en-US" sz="2400" dirty="0"/>
              <a:t>Weapon Issue Less Than 24 Hours</a:t>
            </a:r>
          </a:p>
        </p:txBody>
      </p:sp>
      <p:sp>
        <p:nvSpPr>
          <p:cNvPr id="670729" name="Text Box 9"/>
          <p:cNvSpPr txBox="1">
            <a:spLocks noChangeArrowheads="1"/>
          </p:cNvSpPr>
          <p:nvPr/>
        </p:nvSpPr>
        <p:spPr bwMode="auto">
          <a:xfrm>
            <a:off x="3473451" y="2444433"/>
            <a:ext cx="5015797" cy="400110"/>
          </a:xfrm>
          <a:prstGeom prst="rect">
            <a:avLst/>
          </a:prstGeom>
          <a:noFill/>
          <a:ln w="9525">
            <a:noFill/>
            <a:miter lim="800000"/>
            <a:headEnd/>
            <a:tailEnd/>
          </a:ln>
        </p:spPr>
        <p:txBody>
          <a:bodyPr wrap="none">
            <a:spAutoFit/>
          </a:bodyPr>
          <a:lstStyle/>
          <a:p>
            <a:r>
              <a:rPr lang="en-US" sz="2000" dirty="0"/>
              <a:t>Soldier Hands Weapon’s Card  To Armorer</a:t>
            </a:r>
          </a:p>
        </p:txBody>
      </p:sp>
      <p:sp>
        <p:nvSpPr>
          <p:cNvPr id="11"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2632345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07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75 -0.0037 C 0.15035 -0.0037 0.3382 -0.0037 0.41337 -0.0037 " pathEditMode="relative" rAng="0" ptsTypes="aA">
                                      <p:cBhvr>
                                        <p:cTn id="12" dur="2000" fill="hold"/>
                                        <p:tgtEl>
                                          <p:spTgt spid="670727"/>
                                        </p:tgtEl>
                                        <p:attrNameLst>
                                          <p:attrName>ppt_x</p:attrName>
                                          <p:attrName>ppt_y</p:attrName>
                                        </p:attrNameLst>
                                      </p:cBhvr>
                                      <p:rCtr x="2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9"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Text Box 3"/>
          <p:cNvSpPr txBox="1">
            <a:spLocks noChangeArrowheads="1"/>
          </p:cNvSpPr>
          <p:nvPr/>
        </p:nvSpPr>
        <p:spPr bwMode="auto">
          <a:xfrm>
            <a:off x="2435565" y="1656128"/>
            <a:ext cx="7086600" cy="646331"/>
          </a:xfrm>
          <a:prstGeom prst="rect">
            <a:avLst/>
          </a:prstGeom>
          <a:noFill/>
          <a:ln w="9525">
            <a:noFill/>
            <a:miter lim="800000"/>
            <a:headEnd/>
            <a:tailEnd/>
          </a:ln>
        </p:spPr>
        <p:txBody>
          <a:bodyPr>
            <a:spAutoFit/>
          </a:bodyPr>
          <a:lstStyle/>
          <a:p>
            <a:pPr>
              <a:spcBef>
                <a:spcPct val="20000"/>
              </a:spcBef>
            </a:pPr>
            <a:r>
              <a:rPr lang="en-US" dirty="0"/>
              <a:t>Before a weapon is issued, check DA Form 3749 against the MAL to ensure an authorized and correct issue is being made.</a:t>
            </a:r>
          </a:p>
        </p:txBody>
      </p:sp>
      <p:grpSp>
        <p:nvGrpSpPr>
          <p:cNvPr id="2" name="Group 17"/>
          <p:cNvGrpSpPr>
            <a:grpSpLocks/>
          </p:cNvGrpSpPr>
          <p:nvPr/>
        </p:nvGrpSpPr>
        <p:grpSpPr bwMode="auto">
          <a:xfrm>
            <a:off x="2314734" y="2960374"/>
            <a:ext cx="3657600" cy="2613025"/>
            <a:chOff x="484496" y="3075132"/>
            <a:chExt cx="3657600" cy="2612571"/>
          </a:xfrm>
        </p:grpSpPr>
        <p:pic>
          <p:nvPicPr>
            <p:cNvPr id="161799" name="Picture 17"/>
            <p:cNvPicPr>
              <a:picLocks noChangeAspect="1" noChangeArrowheads="1"/>
            </p:cNvPicPr>
            <p:nvPr/>
          </p:nvPicPr>
          <p:blipFill>
            <a:blip r:embed="rId2" cstate="print"/>
            <a:srcRect l="12500" t="25102" r="49219" b="36699"/>
            <a:stretch>
              <a:fillRect/>
            </a:stretch>
          </p:blipFill>
          <p:spPr bwMode="auto">
            <a:xfrm>
              <a:off x="484496" y="3075132"/>
              <a:ext cx="3657600" cy="2612571"/>
            </a:xfrm>
            <a:prstGeom prst="rect">
              <a:avLst/>
            </a:prstGeom>
            <a:noFill/>
            <a:ln w="9525">
              <a:noFill/>
              <a:miter lim="800000"/>
              <a:headEnd/>
              <a:tailEnd/>
            </a:ln>
          </p:spPr>
        </p:pic>
        <p:sp>
          <p:nvSpPr>
            <p:cNvPr id="161800" name="Text Box 6"/>
            <p:cNvSpPr txBox="1">
              <a:spLocks noChangeArrowheads="1"/>
            </p:cNvSpPr>
            <p:nvPr/>
          </p:nvSpPr>
          <p:spPr bwMode="auto">
            <a:xfrm>
              <a:off x="1100097" y="4802653"/>
              <a:ext cx="987181" cy="274556"/>
            </a:xfrm>
            <a:prstGeom prst="rect">
              <a:avLst/>
            </a:prstGeom>
            <a:noFill/>
            <a:ln w="9525">
              <a:noFill/>
              <a:miter lim="800000"/>
              <a:headEnd/>
              <a:tailEnd/>
            </a:ln>
          </p:spPr>
          <p:txBody>
            <a:bodyPr wrap="none">
              <a:spAutoFit/>
            </a:bodyPr>
            <a:lstStyle/>
            <a:p>
              <a:r>
                <a:rPr lang="en-US" sz="1200"/>
                <a:t>Smith, John</a:t>
              </a:r>
            </a:p>
          </p:txBody>
        </p:sp>
        <p:sp>
          <p:nvSpPr>
            <p:cNvPr id="161801" name="Text Box 7"/>
            <p:cNvSpPr txBox="1">
              <a:spLocks noChangeArrowheads="1"/>
            </p:cNvSpPr>
            <p:nvPr/>
          </p:nvSpPr>
          <p:spPr bwMode="auto">
            <a:xfrm>
              <a:off x="1295400" y="3352800"/>
              <a:ext cx="834903" cy="274556"/>
            </a:xfrm>
            <a:prstGeom prst="rect">
              <a:avLst/>
            </a:prstGeom>
            <a:noFill/>
            <a:ln w="9525">
              <a:noFill/>
              <a:miter lim="800000"/>
              <a:headEnd/>
              <a:tailEnd/>
            </a:ln>
          </p:spPr>
          <p:txBody>
            <a:bodyPr wrap="none">
              <a:spAutoFit/>
            </a:bodyPr>
            <a:lstStyle/>
            <a:p>
              <a:r>
                <a:rPr lang="en-US" sz="1200"/>
                <a:t>HHC 1 ID</a:t>
              </a:r>
            </a:p>
          </p:txBody>
        </p:sp>
        <p:sp>
          <p:nvSpPr>
            <p:cNvPr id="161802" name="Text Box 8"/>
            <p:cNvSpPr txBox="1">
              <a:spLocks noChangeArrowheads="1"/>
            </p:cNvSpPr>
            <p:nvPr/>
          </p:nvSpPr>
          <p:spPr bwMode="auto">
            <a:xfrm>
              <a:off x="3505200" y="3374408"/>
              <a:ext cx="267799" cy="274556"/>
            </a:xfrm>
            <a:prstGeom prst="rect">
              <a:avLst/>
            </a:prstGeom>
            <a:noFill/>
            <a:ln w="9525">
              <a:noFill/>
              <a:miter lim="800000"/>
              <a:headEnd/>
              <a:tailEnd/>
            </a:ln>
          </p:spPr>
          <p:txBody>
            <a:bodyPr wrap="none">
              <a:spAutoFit/>
            </a:bodyPr>
            <a:lstStyle/>
            <a:p>
              <a:r>
                <a:rPr lang="en-US" sz="1200"/>
                <a:t>1</a:t>
              </a:r>
            </a:p>
          </p:txBody>
        </p:sp>
        <p:sp>
          <p:nvSpPr>
            <p:cNvPr id="161803" name="Text Box 9"/>
            <p:cNvSpPr txBox="1">
              <a:spLocks noChangeArrowheads="1"/>
            </p:cNvSpPr>
            <p:nvPr/>
          </p:nvSpPr>
          <p:spPr bwMode="auto">
            <a:xfrm>
              <a:off x="1932296" y="4060208"/>
              <a:ext cx="665122" cy="274556"/>
            </a:xfrm>
            <a:prstGeom prst="rect">
              <a:avLst/>
            </a:prstGeom>
            <a:noFill/>
            <a:ln w="9525">
              <a:noFill/>
              <a:miter lim="800000"/>
              <a:headEnd/>
              <a:tailEnd/>
            </a:ln>
          </p:spPr>
          <p:txBody>
            <a:bodyPr wrap="none">
              <a:spAutoFit/>
            </a:bodyPr>
            <a:lstStyle/>
            <a:p>
              <a:r>
                <a:rPr lang="en-US" sz="1200"/>
                <a:t>M16A4</a:t>
              </a:r>
            </a:p>
          </p:txBody>
        </p:sp>
        <p:sp>
          <p:nvSpPr>
            <p:cNvPr id="161804" name="Text Box 10"/>
            <p:cNvSpPr txBox="1">
              <a:spLocks noChangeArrowheads="1"/>
            </p:cNvSpPr>
            <p:nvPr/>
          </p:nvSpPr>
          <p:spPr bwMode="auto">
            <a:xfrm>
              <a:off x="1670702" y="4510724"/>
              <a:ext cx="854156" cy="244785"/>
            </a:xfrm>
            <a:prstGeom prst="rect">
              <a:avLst/>
            </a:prstGeom>
            <a:noFill/>
            <a:ln w="9525">
              <a:noFill/>
              <a:miter lim="800000"/>
              <a:headEnd/>
              <a:tailEnd/>
            </a:ln>
          </p:spPr>
          <p:txBody>
            <a:bodyPr wrap="none">
              <a:spAutoFit/>
            </a:bodyPr>
            <a:lstStyle/>
            <a:p>
              <a:r>
                <a:rPr lang="en-US" sz="1000"/>
                <a:t>Arms Room</a:t>
              </a:r>
            </a:p>
          </p:txBody>
        </p:sp>
        <p:sp>
          <p:nvSpPr>
            <p:cNvPr id="161805" name="Text Box 12"/>
            <p:cNvSpPr txBox="1">
              <a:spLocks noChangeArrowheads="1"/>
            </p:cNvSpPr>
            <p:nvPr/>
          </p:nvSpPr>
          <p:spPr bwMode="auto">
            <a:xfrm>
              <a:off x="3358343" y="5213689"/>
              <a:ext cx="444581" cy="244785"/>
            </a:xfrm>
            <a:prstGeom prst="rect">
              <a:avLst/>
            </a:prstGeom>
            <a:noFill/>
            <a:ln w="9525">
              <a:noFill/>
              <a:miter lim="800000"/>
              <a:headEnd/>
              <a:tailEnd/>
            </a:ln>
          </p:spPr>
          <p:txBody>
            <a:bodyPr wrap="none">
              <a:spAutoFit/>
            </a:bodyPr>
            <a:lstStyle/>
            <a:p>
              <a:r>
                <a:rPr lang="en-US" sz="1000"/>
                <a:t>SPC</a:t>
              </a:r>
            </a:p>
          </p:txBody>
        </p:sp>
        <p:sp>
          <p:nvSpPr>
            <p:cNvPr id="161806" name="Text Box 13"/>
            <p:cNvSpPr txBox="1">
              <a:spLocks noChangeArrowheads="1"/>
            </p:cNvSpPr>
            <p:nvPr/>
          </p:nvSpPr>
          <p:spPr bwMode="auto">
            <a:xfrm>
              <a:off x="990600" y="3793815"/>
              <a:ext cx="1151711" cy="244785"/>
            </a:xfrm>
            <a:prstGeom prst="rect">
              <a:avLst/>
            </a:prstGeom>
            <a:noFill/>
            <a:ln w="9525">
              <a:noFill/>
              <a:miter lim="800000"/>
              <a:headEnd/>
              <a:tailEnd/>
            </a:ln>
          </p:spPr>
          <p:txBody>
            <a:bodyPr wrap="none">
              <a:spAutoFit/>
            </a:bodyPr>
            <a:lstStyle/>
            <a:p>
              <a:r>
                <a:rPr lang="en-US" sz="1000"/>
                <a:t>510-11-322-5565</a:t>
              </a:r>
            </a:p>
          </p:txBody>
        </p:sp>
        <p:sp>
          <p:nvSpPr>
            <p:cNvPr id="161807" name="Text Box 14"/>
            <p:cNvSpPr txBox="1">
              <a:spLocks noChangeArrowheads="1"/>
            </p:cNvSpPr>
            <p:nvPr/>
          </p:nvSpPr>
          <p:spPr bwMode="auto">
            <a:xfrm>
              <a:off x="3208614" y="3777572"/>
              <a:ext cx="466794" cy="246178"/>
            </a:xfrm>
            <a:prstGeom prst="rect">
              <a:avLst/>
            </a:prstGeom>
            <a:noFill/>
            <a:ln w="9525">
              <a:noFill/>
              <a:miter lim="800000"/>
              <a:headEnd/>
              <a:tailEnd/>
            </a:ln>
          </p:spPr>
          <p:txBody>
            <a:bodyPr wrap="none">
              <a:spAutoFit/>
            </a:bodyPr>
            <a:lstStyle/>
            <a:p>
              <a:r>
                <a:rPr lang="en-US" sz="1000"/>
                <a:t>1123</a:t>
              </a:r>
            </a:p>
          </p:txBody>
        </p:sp>
      </p:grpSp>
      <p:sp>
        <p:nvSpPr>
          <p:cNvPr id="161797" name="Text Box 15"/>
          <p:cNvSpPr txBox="1">
            <a:spLocks noChangeArrowheads="1"/>
          </p:cNvSpPr>
          <p:nvPr/>
        </p:nvSpPr>
        <p:spPr bwMode="auto">
          <a:xfrm>
            <a:off x="6259995" y="2612587"/>
            <a:ext cx="4114800" cy="3308598"/>
          </a:xfrm>
          <a:prstGeom prst="rect">
            <a:avLst/>
          </a:prstGeom>
          <a:noFill/>
          <a:ln w="9525">
            <a:noFill/>
            <a:miter lim="800000"/>
            <a:headEnd/>
            <a:tailEnd/>
          </a:ln>
        </p:spPr>
        <p:txBody>
          <a:bodyPr>
            <a:spAutoFit/>
          </a:bodyPr>
          <a:lstStyle/>
          <a:p>
            <a:pPr algn="ctr"/>
            <a:r>
              <a:rPr lang="en-US" sz="1600" dirty="0"/>
              <a:t>HHC 1 ID M16 MAL</a:t>
            </a:r>
          </a:p>
          <a:p>
            <a:endParaRPr lang="en-US" sz="1600" dirty="0"/>
          </a:p>
          <a:p>
            <a:r>
              <a:rPr lang="en-US" sz="1100" b="1" dirty="0"/>
              <a:t>Rank      Name	Rack #	Serial #</a:t>
            </a:r>
          </a:p>
          <a:p>
            <a:endParaRPr lang="en-US" sz="1100" b="1" dirty="0"/>
          </a:p>
          <a:p>
            <a:r>
              <a:rPr lang="en-US" sz="1100" dirty="0"/>
              <a:t>PFC        Jones, J                    3                2211</a:t>
            </a:r>
          </a:p>
          <a:p>
            <a:endParaRPr lang="en-US" sz="1100" dirty="0"/>
          </a:p>
          <a:p>
            <a:r>
              <a:rPr lang="en-US" sz="1100" dirty="0"/>
              <a:t>SGT        Fielder, M                  5               3456</a:t>
            </a:r>
          </a:p>
          <a:p>
            <a:endParaRPr lang="en-US" sz="1100" dirty="0"/>
          </a:p>
          <a:p>
            <a:r>
              <a:rPr lang="en-US" sz="1100" dirty="0"/>
              <a:t>SSG        Kruger, F                  8                3422</a:t>
            </a:r>
          </a:p>
          <a:p>
            <a:endParaRPr lang="en-US" sz="1100" dirty="0"/>
          </a:p>
          <a:p>
            <a:r>
              <a:rPr lang="en-US" sz="1100" dirty="0"/>
              <a:t>PFC        Smith, J                     1               1123</a:t>
            </a:r>
          </a:p>
          <a:p>
            <a:endParaRPr lang="en-US" sz="1100" dirty="0"/>
          </a:p>
          <a:p>
            <a:r>
              <a:rPr lang="en-US" sz="1100" dirty="0"/>
              <a:t>1SG        Johnson, S                2                2345</a:t>
            </a:r>
          </a:p>
          <a:p>
            <a:endParaRPr lang="en-US" sz="1100" dirty="0"/>
          </a:p>
          <a:p>
            <a:r>
              <a:rPr lang="en-US" sz="1100" dirty="0"/>
              <a:t>SSG        Gabriel, R                 9                9965</a:t>
            </a:r>
          </a:p>
          <a:p>
            <a:endParaRPr lang="en-US" sz="1100" dirty="0"/>
          </a:p>
          <a:p>
            <a:r>
              <a:rPr lang="en-US" sz="1100" dirty="0"/>
              <a:t>PVT         </a:t>
            </a:r>
            <a:r>
              <a:rPr lang="en-US" sz="1100" dirty="0" err="1"/>
              <a:t>Ubetcha</a:t>
            </a:r>
            <a:r>
              <a:rPr lang="en-US" sz="1100" dirty="0"/>
              <a:t>, P               4                8878</a:t>
            </a:r>
          </a:p>
          <a:p>
            <a:endParaRPr lang="en-US" sz="1200" b="1" dirty="0"/>
          </a:p>
        </p:txBody>
      </p:sp>
      <p:sp>
        <p:nvSpPr>
          <p:cNvPr id="671760" name="Rectangle 16"/>
          <p:cNvSpPr>
            <a:spLocks noChangeArrowheads="1"/>
          </p:cNvSpPr>
          <p:nvPr/>
        </p:nvSpPr>
        <p:spPr bwMode="auto">
          <a:xfrm>
            <a:off x="6248400" y="4419600"/>
            <a:ext cx="3505200" cy="304800"/>
          </a:xfrm>
          <a:prstGeom prst="rect">
            <a:avLst/>
          </a:prstGeom>
          <a:solidFill>
            <a:srgbClr val="FFFF00">
              <a:alpha val="41960"/>
            </a:srgbClr>
          </a:solidFill>
          <a:ln w="9525">
            <a:solidFill>
              <a:schemeClr val="tx1"/>
            </a:solidFill>
            <a:miter lim="800000"/>
            <a:headEnd/>
            <a:tailEnd/>
          </a:ln>
        </p:spPr>
        <p:txBody>
          <a:bodyPr wrap="none" anchor="ctr"/>
          <a:lstStyle/>
          <a:p>
            <a:endParaRPr lang="en-US"/>
          </a:p>
        </p:txBody>
      </p:sp>
      <p:sp>
        <p:nvSpPr>
          <p:cNvPr id="1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8999984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60"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m16_01"/>
          <p:cNvPicPr>
            <a:picLocks noChangeAspect="1" noChangeArrowheads="1"/>
          </p:cNvPicPr>
          <p:nvPr/>
        </p:nvPicPr>
        <p:blipFill>
          <a:blip r:embed="rId2" cstate="print"/>
          <a:srcRect/>
          <a:stretch>
            <a:fillRect/>
          </a:stretch>
        </p:blipFill>
        <p:spPr bwMode="auto">
          <a:xfrm rot="4454110">
            <a:off x="7231857" y="3893344"/>
            <a:ext cx="1676400" cy="595313"/>
          </a:xfrm>
          <a:prstGeom prst="rect">
            <a:avLst/>
          </a:prstGeom>
          <a:noFill/>
          <a:ln w="9525">
            <a:noFill/>
            <a:miter lim="800000"/>
            <a:headEnd/>
            <a:tailEnd/>
          </a:ln>
        </p:spPr>
      </p:pic>
      <p:grpSp>
        <p:nvGrpSpPr>
          <p:cNvPr id="2" name="Group 3"/>
          <p:cNvGrpSpPr>
            <a:grpSpLocks/>
          </p:cNvGrpSpPr>
          <p:nvPr/>
        </p:nvGrpSpPr>
        <p:grpSpPr bwMode="auto">
          <a:xfrm>
            <a:off x="8610600" y="3595688"/>
            <a:ext cx="1085850" cy="2347912"/>
            <a:chOff x="4368" y="1152"/>
            <a:chExt cx="684" cy="1479"/>
          </a:xfrm>
        </p:grpSpPr>
        <p:pic>
          <p:nvPicPr>
            <p:cNvPr id="162824"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2825"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2820" name="Picture 6" descr="clipart_soldier"/>
          <p:cNvPicPr>
            <a:picLocks noChangeAspect="1" noChangeArrowheads="1"/>
          </p:cNvPicPr>
          <p:nvPr/>
        </p:nvPicPr>
        <p:blipFill>
          <a:blip r:embed="rId4" cstate="print"/>
          <a:srcRect/>
          <a:stretch>
            <a:fillRect/>
          </a:stretch>
        </p:blipFill>
        <p:spPr bwMode="auto">
          <a:xfrm>
            <a:off x="2590801" y="3519488"/>
            <a:ext cx="1154113" cy="2114550"/>
          </a:xfrm>
          <a:prstGeom prst="rect">
            <a:avLst/>
          </a:prstGeom>
          <a:noFill/>
          <a:ln w="9525">
            <a:noFill/>
            <a:miter lim="800000"/>
            <a:headEnd/>
            <a:tailEnd/>
          </a:ln>
        </p:spPr>
      </p:pic>
      <p:sp>
        <p:nvSpPr>
          <p:cNvPr id="162821" name="Text Box 7"/>
          <p:cNvSpPr txBox="1">
            <a:spLocks noChangeArrowheads="1"/>
          </p:cNvSpPr>
          <p:nvPr/>
        </p:nvSpPr>
        <p:spPr bwMode="auto">
          <a:xfrm>
            <a:off x="2514600" y="5653088"/>
            <a:ext cx="958850" cy="366712"/>
          </a:xfrm>
          <a:prstGeom prst="rect">
            <a:avLst/>
          </a:prstGeom>
          <a:noFill/>
          <a:ln w="9525">
            <a:noFill/>
            <a:miter lim="800000"/>
            <a:headEnd/>
            <a:tailEnd/>
          </a:ln>
        </p:spPr>
        <p:txBody>
          <a:bodyPr wrap="none">
            <a:spAutoFit/>
          </a:bodyPr>
          <a:lstStyle/>
          <a:p>
            <a:r>
              <a:rPr lang="en-US" b="1"/>
              <a:t>Soldier</a:t>
            </a:r>
          </a:p>
        </p:txBody>
      </p:sp>
      <p:sp>
        <p:nvSpPr>
          <p:cNvPr id="162822" name="Text Box 8"/>
          <p:cNvSpPr txBox="1">
            <a:spLocks noChangeArrowheads="1"/>
          </p:cNvSpPr>
          <p:nvPr/>
        </p:nvSpPr>
        <p:spPr bwMode="auto">
          <a:xfrm>
            <a:off x="2400299" y="2032762"/>
            <a:ext cx="7391400" cy="461665"/>
          </a:xfrm>
          <a:prstGeom prst="rect">
            <a:avLst/>
          </a:prstGeom>
          <a:noFill/>
          <a:ln w="9525">
            <a:noFill/>
            <a:miter lim="800000"/>
            <a:headEnd/>
            <a:tailEnd/>
          </a:ln>
        </p:spPr>
        <p:txBody>
          <a:bodyPr>
            <a:spAutoFit/>
          </a:bodyPr>
          <a:lstStyle/>
          <a:p>
            <a:pPr algn="ctr"/>
            <a:r>
              <a:rPr lang="en-US" sz="2400" dirty="0"/>
              <a:t>Weapon Issue Less Than 24 Hours</a:t>
            </a:r>
          </a:p>
        </p:txBody>
      </p:sp>
      <p:sp>
        <p:nvSpPr>
          <p:cNvPr id="672777" name="Text Box 9"/>
          <p:cNvSpPr txBox="1">
            <a:spLocks noChangeArrowheads="1"/>
          </p:cNvSpPr>
          <p:nvPr/>
        </p:nvSpPr>
        <p:spPr bwMode="auto">
          <a:xfrm>
            <a:off x="4037584" y="2432769"/>
            <a:ext cx="4116833" cy="400110"/>
          </a:xfrm>
          <a:prstGeom prst="rect">
            <a:avLst/>
          </a:prstGeom>
          <a:noFill/>
          <a:ln w="9525">
            <a:noFill/>
            <a:miter lim="800000"/>
            <a:headEnd/>
            <a:tailEnd/>
          </a:ln>
        </p:spPr>
        <p:txBody>
          <a:bodyPr wrap="none">
            <a:spAutoFit/>
          </a:bodyPr>
          <a:lstStyle/>
          <a:p>
            <a:r>
              <a:rPr lang="en-US" sz="2000" dirty="0"/>
              <a:t>Armorer issues weapons to soldier</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12082369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7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27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3372 -1.11111E-6 L -0.42122 0.05833 " pathEditMode="relative" rAng="0" ptsTypes="AA">
                                      <p:cBhvr>
                                        <p:cTn id="12" dur="2000" fill="hold"/>
                                        <p:tgtEl>
                                          <p:spTgt spid="672770"/>
                                        </p:tgtEl>
                                        <p:attrNameLst>
                                          <p:attrName>ppt_x</p:attrName>
                                          <p:attrName>ppt_y</p:attrName>
                                        </p:attrNameLst>
                                      </p:cBhvr>
                                      <p:rCtr x="-22747" y="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3849"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3850"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dirty="0"/>
                <a:t>Armorer</a:t>
              </a:r>
            </a:p>
          </p:txBody>
        </p:sp>
      </p:grpSp>
      <p:pic>
        <p:nvPicPr>
          <p:cNvPr id="163844"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3845" name="Text Box 7"/>
          <p:cNvSpPr txBox="1">
            <a:spLocks noChangeArrowheads="1"/>
          </p:cNvSpPr>
          <p:nvPr/>
        </p:nvSpPr>
        <p:spPr bwMode="auto">
          <a:xfrm>
            <a:off x="3758294" y="5892331"/>
            <a:ext cx="958850" cy="366713"/>
          </a:xfrm>
          <a:prstGeom prst="rect">
            <a:avLst/>
          </a:prstGeom>
          <a:noFill/>
          <a:ln w="9525">
            <a:noFill/>
            <a:miter lim="800000"/>
            <a:headEnd/>
            <a:tailEnd/>
          </a:ln>
        </p:spPr>
        <p:txBody>
          <a:bodyPr wrap="none">
            <a:spAutoFit/>
          </a:bodyPr>
          <a:lstStyle/>
          <a:p>
            <a:r>
              <a:rPr lang="en-US" b="1" dirty="0"/>
              <a:t>Soldier</a:t>
            </a:r>
          </a:p>
        </p:txBody>
      </p:sp>
      <p:sp>
        <p:nvSpPr>
          <p:cNvPr id="163846" name="Text Box 8"/>
          <p:cNvSpPr txBox="1">
            <a:spLocks noChangeArrowheads="1"/>
          </p:cNvSpPr>
          <p:nvPr/>
        </p:nvSpPr>
        <p:spPr bwMode="auto">
          <a:xfrm>
            <a:off x="2400299" y="1999520"/>
            <a:ext cx="7391400" cy="461665"/>
          </a:xfrm>
          <a:prstGeom prst="rect">
            <a:avLst/>
          </a:prstGeom>
          <a:noFill/>
          <a:ln w="9525">
            <a:noFill/>
            <a:miter lim="800000"/>
            <a:headEnd/>
            <a:tailEnd/>
          </a:ln>
        </p:spPr>
        <p:txBody>
          <a:bodyPr>
            <a:spAutoFit/>
          </a:bodyPr>
          <a:lstStyle/>
          <a:p>
            <a:pPr algn="ctr"/>
            <a:r>
              <a:rPr lang="en-US" sz="2400" dirty="0"/>
              <a:t>Greater Than 24 Hours</a:t>
            </a:r>
          </a:p>
        </p:txBody>
      </p:sp>
      <p:sp>
        <p:nvSpPr>
          <p:cNvPr id="673801" name="Text Box 9"/>
          <p:cNvSpPr txBox="1">
            <a:spLocks noChangeArrowheads="1"/>
          </p:cNvSpPr>
          <p:nvPr/>
        </p:nvSpPr>
        <p:spPr bwMode="auto">
          <a:xfrm>
            <a:off x="4000458" y="2461184"/>
            <a:ext cx="4191084" cy="400110"/>
          </a:xfrm>
          <a:prstGeom prst="rect">
            <a:avLst/>
          </a:prstGeom>
          <a:noFill/>
          <a:ln w="9525">
            <a:noFill/>
            <a:miter lim="800000"/>
            <a:headEnd/>
            <a:tailEnd/>
          </a:ln>
        </p:spPr>
        <p:txBody>
          <a:bodyPr wrap="none">
            <a:spAutoFit/>
          </a:bodyPr>
          <a:lstStyle/>
          <a:p>
            <a:r>
              <a:rPr lang="en-US" sz="2000" dirty="0"/>
              <a:t>Follow Same Procedures As Above</a:t>
            </a:r>
          </a:p>
        </p:txBody>
      </p:sp>
      <p:sp>
        <p:nvSpPr>
          <p:cNvPr id="673802" name="Text Box 10"/>
          <p:cNvSpPr txBox="1">
            <a:spLocks noChangeArrowheads="1"/>
          </p:cNvSpPr>
          <p:nvPr/>
        </p:nvSpPr>
        <p:spPr bwMode="auto">
          <a:xfrm>
            <a:off x="2915258" y="2767621"/>
            <a:ext cx="6361485" cy="707886"/>
          </a:xfrm>
          <a:prstGeom prst="rect">
            <a:avLst/>
          </a:prstGeom>
          <a:noFill/>
          <a:ln w="9525">
            <a:noFill/>
            <a:miter lim="800000"/>
            <a:headEnd/>
            <a:tailEnd/>
          </a:ln>
        </p:spPr>
        <p:txBody>
          <a:bodyPr wrap="none">
            <a:spAutoFit/>
          </a:bodyPr>
          <a:lstStyle/>
          <a:p>
            <a:r>
              <a:rPr lang="en-US" sz="2000" dirty="0"/>
              <a:t>Soldier Must Also Make Entry On Weapon Control Log</a:t>
            </a:r>
          </a:p>
          <a:p>
            <a:r>
              <a:rPr lang="en-US" sz="2000" dirty="0"/>
              <a:t>(FR Form 43-1)</a:t>
            </a:r>
          </a:p>
        </p:txBody>
      </p:sp>
      <p:sp>
        <p:nvSpPr>
          <p:cNvPr id="1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24217208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38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3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801" grpId="0"/>
      <p:bldP spid="67380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2362200" y="1555870"/>
            <a:ext cx="7391400" cy="400110"/>
          </a:xfrm>
          <a:prstGeom prst="rect">
            <a:avLst/>
          </a:prstGeom>
          <a:noFill/>
          <a:ln w="9525">
            <a:noFill/>
            <a:miter lim="800000"/>
            <a:headEnd/>
            <a:tailEnd/>
          </a:ln>
        </p:spPr>
        <p:txBody>
          <a:bodyPr>
            <a:spAutoFit/>
          </a:bodyPr>
          <a:lstStyle/>
          <a:p>
            <a:pPr algn="ctr"/>
            <a:r>
              <a:rPr lang="en-US" sz="2000" dirty="0"/>
              <a:t>Weapon Control Log FR 43-1</a:t>
            </a:r>
          </a:p>
        </p:txBody>
      </p:sp>
      <p:pic>
        <p:nvPicPr>
          <p:cNvPr id="164867" name="Picture 3"/>
          <p:cNvPicPr>
            <a:picLocks noChangeAspect="1" noChangeArrowheads="1"/>
          </p:cNvPicPr>
          <p:nvPr/>
        </p:nvPicPr>
        <p:blipFill>
          <a:blip r:embed="rId2" cstate="print"/>
          <a:srcRect l="3125" t="15578" r="9375" b="37691"/>
          <a:stretch>
            <a:fillRect/>
          </a:stretch>
        </p:blipFill>
        <p:spPr bwMode="auto">
          <a:xfrm>
            <a:off x="1524000" y="1843089"/>
            <a:ext cx="9067800" cy="3400425"/>
          </a:xfrm>
          <a:prstGeom prst="rect">
            <a:avLst/>
          </a:prstGeom>
          <a:noFill/>
          <a:ln w="9525">
            <a:noFill/>
            <a:miter lim="800000"/>
            <a:headEnd/>
            <a:tailEnd/>
          </a:ln>
        </p:spPr>
      </p:pic>
      <p:sp>
        <p:nvSpPr>
          <p:cNvPr id="164868" name="Text Box 4"/>
          <p:cNvSpPr txBox="1">
            <a:spLocks noChangeArrowheads="1"/>
          </p:cNvSpPr>
          <p:nvPr/>
        </p:nvSpPr>
        <p:spPr bwMode="auto">
          <a:xfrm>
            <a:off x="1581150" y="2757489"/>
            <a:ext cx="592138" cy="244475"/>
          </a:xfrm>
          <a:prstGeom prst="rect">
            <a:avLst/>
          </a:prstGeom>
          <a:noFill/>
          <a:ln w="9525">
            <a:noFill/>
            <a:miter lim="800000"/>
            <a:headEnd/>
            <a:tailEnd/>
          </a:ln>
        </p:spPr>
        <p:txBody>
          <a:bodyPr wrap="none">
            <a:spAutoFit/>
          </a:bodyPr>
          <a:lstStyle/>
          <a:p>
            <a:r>
              <a:rPr lang="en-US" sz="1000" b="1"/>
              <a:t>M16A4</a:t>
            </a:r>
          </a:p>
        </p:txBody>
      </p:sp>
      <p:sp>
        <p:nvSpPr>
          <p:cNvPr id="164869" name="Text Box 5"/>
          <p:cNvSpPr txBox="1">
            <a:spLocks noChangeArrowheads="1"/>
          </p:cNvSpPr>
          <p:nvPr/>
        </p:nvSpPr>
        <p:spPr bwMode="auto">
          <a:xfrm>
            <a:off x="2252663" y="2771776"/>
            <a:ext cx="463550" cy="244475"/>
          </a:xfrm>
          <a:prstGeom prst="rect">
            <a:avLst/>
          </a:prstGeom>
          <a:noFill/>
          <a:ln w="9525">
            <a:noFill/>
            <a:miter lim="800000"/>
            <a:headEnd/>
            <a:tailEnd/>
          </a:ln>
        </p:spPr>
        <p:txBody>
          <a:bodyPr wrap="none">
            <a:spAutoFit/>
          </a:bodyPr>
          <a:lstStyle/>
          <a:p>
            <a:r>
              <a:rPr lang="en-US" sz="1000" b="1"/>
              <a:t>1123</a:t>
            </a:r>
          </a:p>
        </p:txBody>
      </p:sp>
      <p:sp>
        <p:nvSpPr>
          <p:cNvPr id="164870" name="Text Box 6"/>
          <p:cNvSpPr txBox="1">
            <a:spLocks noChangeArrowheads="1"/>
          </p:cNvSpPr>
          <p:nvPr/>
        </p:nvSpPr>
        <p:spPr bwMode="auto">
          <a:xfrm>
            <a:off x="3390900" y="2771776"/>
            <a:ext cx="254000" cy="244475"/>
          </a:xfrm>
          <a:prstGeom prst="rect">
            <a:avLst/>
          </a:prstGeom>
          <a:noFill/>
          <a:ln w="9525">
            <a:noFill/>
            <a:miter lim="800000"/>
            <a:headEnd/>
            <a:tailEnd/>
          </a:ln>
        </p:spPr>
        <p:txBody>
          <a:bodyPr wrap="none">
            <a:spAutoFit/>
          </a:bodyPr>
          <a:lstStyle/>
          <a:p>
            <a:r>
              <a:rPr lang="en-US" sz="1000" b="1"/>
              <a:t>0</a:t>
            </a:r>
          </a:p>
        </p:txBody>
      </p:sp>
      <p:sp>
        <p:nvSpPr>
          <p:cNvPr id="164871" name="Text Box 7"/>
          <p:cNvSpPr txBox="1">
            <a:spLocks noChangeArrowheads="1"/>
          </p:cNvSpPr>
          <p:nvPr/>
        </p:nvSpPr>
        <p:spPr bwMode="auto">
          <a:xfrm>
            <a:off x="4614863" y="2757489"/>
            <a:ext cx="1088760" cy="246221"/>
          </a:xfrm>
          <a:prstGeom prst="rect">
            <a:avLst/>
          </a:prstGeom>
          <a:noFill/>
          <a:ln w="9525">
            <a:noFill/>
            <a:miter lim="800000"/>
            <a:headEnd/>
            <a:tailEnd/>
          </a:ln>
        </p:spPr>
        <p:txBody>
          <a:bodyPr wrap="none">
            <a:spAutoFit/>
          </a:bodyPr>
          <a:lstStyle/>
          <a:p>
            <a:r>
              <a:rPr lang="en-US" sz="1000" b="1" dirty="0" smtClean="0"/>
              <a:t>7 Sep 21 </a:t>
            </a:r>
            <a:r>
              <a:rPr lang="en-US" sz="1000" b="1" dirty="0"/>
              <a:t>/ 0900</a:t>
            </a:r>
          </a:p>
        </p:txBody>
      </p:sp>
      <p:sp>
        <p:nvSpPr>
          <p:cNvPr id="164872" name="Text Box 8"/>
          <p:cNvSpPr txBox="1">
            <a:spLocks noChangeArrowheads="1"/>
          </p:cNvSpPr>
          <p:nvPr/>
        </p:nvSpPr>
        <p:spPr bwMode="auto">
          <a:xfrm>
            <a:off x="5757863" y="2757489"/>
            <a:ext cx="965200" cy="244475"/>
          </a:xfrm>
          <a:prstGeom prst="rect">
            <a:avLst/>
          </a:prstGeom>
          <a:noFill/>
          <a:ln w="9525">
            <a:noFill/>
            <a:miter lim="800000"/>
            <a:headEnd/>
            <a:tailEnd/>
          </a:ln>
        </p:spPr>
        <p:txBody>
          <a:bodyPr wrap="none">
            <a:spAutoFit/>
          </a:bodyPr>
          <a:lstStyle/>
          <a:p>
            <a:r>
              <a:rPr lang="en-US" sz="1000" b="1"/>
              <a:t>PFC J. Smith</a:t>
            </a:r>
          </a:p>
        </p:txBody>
      </p:sp>
      <p:sp>
        <p:nvSpPr>
          <p:cNvPr id="164873" name="Text Box 9"/>
          <p:cNvSpPr txBox="1">
            <a:spLocks noChangeArrowheads="1"/>
          </p:cNvSpPr>
          <p:nvPr/>
        </p:nvSpPr>
        <p:spPr bwMode="auto">
          <a:xfrm>
            <a:off x="6977064" y="2757488"/>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64874" name="Text Box 10"/>
          <p:cNvSpPr txBox="1">
            <a:spLocks noChangeArrowheads="1"/>
          </p:cNvSpPr>
          <p:nvPr/>
        </p:nvSpPr>
        <p:spPr bwMode="auto">
          <a:xfrm>
            <a:off x="8120064" y="2757489"/>
            <a:ext cx="377825" cy="274637"/>
          </a:xfrm>
          <a:prstGeom prst="rect">
            <a:avLst/>
          </a:prstGeom>
          <a:noFill/>
          <a:ln w="9525">
            <a:noFill/>
            <a:miter lim="800000"/>
            <a:headEnd/>
            <a:tailEnd/>
          </a:ln>
        </p:spPr>
        <p:txBody>
          <a:bodyPr wrap="none">
            <a:spAutoFit/>
          </a:bodyPr>
          <a:lstStyle/>
          <a:p>
            <a:r>
              <a:rPr lang="en-US" sz="1200" b="1"/>
              <a:t>JA</a:t>
            </a:r>
          </a:p>
        </p:txBody>
      </p:sp>
      <p:sp>
        <p:nvSpPr>
          <p:cNvPr id="1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18708834"/>
      </p:ext>
    </p:extLst>
  </p:cSld>
  <p:clrMapOvr>
    <a:masterClrMapping/>
  </p:clrMapOvr>
  <p:transition spd="slow">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5896"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5897"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5892"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5893" name="Text Box 7"/>
          <p:cNvSpPr txBox="1">
            <a:spLocks noChangeArrowheads="1"/>
          </p:cNvSpPr>
          <p:nvPr/>
        </p:nvSpPr>
        <p:spPr bwMode="auto">
          <a:xfrm>
            <a:off x="3733800" y="5791201"/>
            <a:ext cx="958850" cy="366713"/>
          </a:xfrm>
          <a:prstGeom prst="rect">
            <a:avLst/>
          </a:prstGeom>
          <a:noFill/>
          <a:ln w="9525">
            <a:noFill/>
            <a:miter lim="800000"/>
            <a:headEnd/>
            <a:tailEnd/>
          </a:ln>
        </p:spPr>
        <p:txBody>
          <a:bodyPr wrap="none">
            <a:spAutoFit/>
          </a:bodyPr>
          <a:lstStyle/>
          <a:p>
            <a:r>
              <a:rPr lang="en-US" b="1"/>
              <a:t>Soldier</a:t>
            </a:r>
          </a:p>
        </p:txBody>
      </p:sp>
      <p:sp>
        <p:nvSpPr>
          <p:cNvPr id="165894" name="Text Box 8"/>
          <p:cNvSpPr txBox="1">
            <a:spLocks noChangeArrowheads="1"/>
          </p:cNvSpPr>
          <p:nvPr/>
        </p:nvSpPr>
        <p:spPr bwMode="auto">
          <a:xfrm>
            <a:off x="2400300" y="1952388"/>
            <a:ext cx="7391400" cy="461665"/>
          </a:xfrm>
          <a:prstGeom prst="rect">
            <a:avLst/>
          </a:prstGeom>
          <a:noFill/>
          <a:ln w="9525">
            <a:noFill/>
            <a:miter lim="800000"/>
            <a:headEnd/>
            <a:tailEnd/>
          </a:ln>
        </p:spPr>
        <p:txBody>
          <a:bodyPr>
            <a:spAutoFit/>
          </a:bodyPr>
          <a:lstStyle/>
          <a:p>
            <a:pPr algn="ctr"/>
            <a:r>
              <a:rPr lang="en-US" sz="2400" dirty="0"/>
              <a:t>Lost Weapons Card</a:t>
            </a:r>
          </a:p>
        </p:txBody>
      </p:sp>
      <p:sp>
        <p:nvSpPr>
          <p:cNvPr id="675849" name="Text Box 9"/>
          <p:cNvSpPr txBox="1">
            <a:spLocks noChangeArrowheads="1"/>
          </p:cNvSpPr>
          <p:nvPr/>
        </p:nvSpPr>
        <p:spPr bwMode="auto">
          <a:xfrm>
            <a:off x="3454764" y="2452152"/>
            <a:ext cx="5369034" cy="400110"/>
          </a:xfrm>
          <a:prstGeom prst="rect">
            <a:avLst/>
          </a:prstGeom>
          <a:noFill/>
          <a:ln w="9525">
            <a:noFill/>
            <a:miter lim="800000"/>
            <a:headEnd/>
            <a:tailEnd/>
          </a:ln>
        </p:spPr>
        <p:txBody>
          <a:bodyPr wrap="none">
            <a:spAutoFit/>
          </a:bodyPr>
          <a:lstStyle/>
          <a:p>
            <a:r>
              <a:rPr lang="en-US" sz="2000" dirty="0"/>
              <a:t>Use hand receipt procedures (DA Form 2062)</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3942048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49"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5" name="Picture 3"/>
          <p:cNvPicPr>
            <a:picLocks noChangeAspect="1" noChangeArrowheads="1"/>
          </p:cNvPicPr>
          <p:nvPr/>
        </p:nvPicPr>
        <p:blipFill>
          <a:blip r:embed="rId2" cstate="print"/>
          <a:srcRect l="13637" t="18845" r="13281" b="6607"/>
          <a:stretch>
            <a:fillRect/>
          </a:stretch>
        </p:blipFill>
        <p:spPr bwMode="auto">
          <a:xfrm>
            <a:off x="2743200" y="1524000"/>
            <a:ext cx="6400800" cy="4584700"/>
          </a:xfrm>
          <a:prstGeom prst="rect">
            <a:avLst/>
          </a:prstGeom>
          <a:noFill/>
          <a:ln w="9525">
            <a:noFill/>
            <a:miter lim="800000"/>
            <a:headEnd/>
            <a:tailEnd/>
          </a:ln>
        </p:spPr>
      </p:pic>
      <p:sp>
        <p:nvSpPr>
          <p:cNvPr id="166916" name="Text Box 4"/>
          <p:cNvSpPr txBox="1">
            <a:spLocks noChangeArrowheads="1"/>
          </p:cNvSpPr>
          <p:nvPr/>
        </p:nvSpPr>
        <p:spPr bwMode="auto">
          <a:xfrm>
            <a:off x="5014913" y="1633539"/>
            <a:ext cx="1282700" cy="274637"/>
          </a:xfrm>
          <a:prstGeom prst="rect">
            <a:avLst/>
          </a:prstGeom>
          <a:noFill/>
          <a:ln w="9525">
            <a:noFill/>
            <a:miter lim="800000"/>
            <a:headEnd/>
            <a:tailEnd/>
          </a:ln>
        </p:spPr>
        <p:txBody>
          <a:bodyPr wrap="none">
            <a:spAutoFit/>
          </a:bodyPr>
          <a:lstStyle/>
          <a:p>
            <a:r>
              <a:rPr lang="en-US" sz="1200" b="1"/>
              <a:t>Joe D. Armorer</a:t>
            </a:r>
          </a:p>
        </p:txBody>
      </p:sp>
      <p:sp>
        <p:nvSpPr>
          <p:cNvPr id="166917" name="Text Box 5"/>
          <p:cNvSpPr txBox="1">
            <a:spLocks noChangeArrowheads="1"/>
          </p:cNvSpPr>
          <p:nvPr/>
        </p:nvSpPr>
        <p:spPr bwMode="auto">
          <a:xfrm>
            <a:off x="6858000" y="1628775"/>
            <a:ext cx="1125538" cy="274638"/>
          </a:xfrm>
          <a:prstGeom prst="rect">
            <a:avLst/>
          </a:prstGeom>
          <a:noFill/>
          <a:ln w="9525">
            <a:noFill/>
            <a:miter lim="800000"/>
            <a:headEnd/>
            <a:tailEnd/>
          </a:ln>
        </p:spPr>
        <p:txBody>
          <a:bodyPr wrap="none">
            <a:spAutoFit/>
          </a:bodyPr>
          <a:lstStyle/>
          <a:p>
            <a:r>
              <a:rPr lang="en-US" sz="1200" b="1"/>
              <a:t>PFC J. Smith</a:t>
            </a:r>
          </a:p>
        </p:txBody>
      </p:sp>
      <p:sp>
        <p:nvSpPr>
          <p:cNvPr id="166918" name="Text Box 6"/>
          <p:cNvSpPr txBox="1">
            <a:spLocks noChangeArrowheads="1"/>
          </p:cNvSpPr>
          <p:nvPr/>
        </p:nvSpPr>
        <p:spPr bwMode="auto">
          <a:xfrm>
            <a:off x="4221163" y="2319339"/>
            <a:ext cx="1390650" cy="274637"/>
          </a:xfrm>
          <a:prstGeom prst="rect">
            <a:avLst/>
          </a:prstGeom>
          <a:noFill/>
          <a:ln w="9525">
            <a:noFill/>
            <a:miter lim="800000"/>
            <a:headEnd/>
            <a:tailEnd/>
          </a:ln>
        </p:spPr>
        <p:txBody>
          <a:bodyPr wrap="none">
            <a:spAutoFit/>
          </a:bodyPr>
          <a:lstStyle/>
          <a:p>
            <a:r>
              <a:rPr lang="en-US" sz="1200" b="1"/>
              <a:t>M16A4 SN# 1123</a:t>
            </a:r>
          </a:p>
        </p:txBody>
      </p:sp>
      <p:sp>
        <p:nvSpPr>
          <p:cNvPr id="166919" name="Text Box 7"/>
          <p:cNvSpPr txBox="1">
            <a:spLocks noChangeArrowheads="1"/>
          </p:cNvSpPr>
          <p:nvPr/>
        </p:nvSpPr>
        <p:spPr bwMode="auto">
          <a:xfrm>
            <a:off x="7300913" y="2354264"/>
            <a:ext cx="323850" cy="244475"/>
          </a:xfrm>
          <a:prstGeom prst="rect">
            <a:avLst/>
          </a:prstGeom>
          <a:noFill/>
          <a:ln w="9525">
            <a:noFill/>
            <a:miter lim="800000"/>
            <a:headEnd/>
            <a:tailEnd/>
          </a:ln>
        </p:spPr>
        <p:txBody>
          <a:bodyPr wrap="none">
            <a:spAutoFit/>
          </a:bodyPr>
          <a:lstStyle/>
          <a:p>
            <a:r>
              <a:rPr lang="en-US" sz="1000" b="1"/>
              <a:t>ea</a:t>
            </a:r>
          </a:p>
        </p:txBody>
      </p:sp>
      <p:sp>
        <p:nvSpPr>
          <p:cNvPr id="166920" name="Text Box 8"/>
          <p:cNvSpPr txBox="1">
            <a:spLocks noChangeArrowheads="1"/>
          </p:cNvSpPr>
          <p:nvPr/>
        </p:nvSpPr>
        <p:spPr bwMode="auto">
          <a:xfrm>
            <a:off x="7529513" y="2362201"/>
            <a:ext cx="254000" cy="244475"/>
          </a:xfrm>
          <a:prstGeom prst="rect">
            <a:avLst/>
          </a:prstGeom>
          <a:noFill/>
          <a:ln w="9525">
            <a:noFill/>
            <a:miter lim="800000"/>
            <a:headEnd/>
            <a:tailEnd/>
          </a:ln>
        </p:spPr>
        <p:txBody>
          <a:bodyPr wrap="none">
            <a:spAutoFit/>
          </a:bodyPr>
          <a:lstStyle/>
          <a:p>
            <a:r>
              <a:rPr lang="en-US" sz="1000" b="1"/>
              <a:t>1</a:t>
            </a:r>
          </a:p>
        </p:txBody>
      </p:sp>
      <p:sp>
        <p:nvSpPr>
          <p:cNvPr id="166921" name="Text Box 9"/>
          <p:cNvSpPr txBox="1">
            <a:spLocks noChangeArrowheads="1"/>
          </p:cNvSpPr>
          <p:nvPr/>
        </p:nvSpPr>
        <p:spPr bwMode="auto">
          <a:xfrm>
            <a:off x="7726363" y="2360614"/>
            <a:ext cx="254000" cy="244475"/>
          </a:xfrm>
          <a:prstGeom prst="rect">
            <a:avLst/>
          </a:prstGeom>
          <a:noFill/>
          <a:ln w="9525">
            <a:noFill/>
            <a:miter lim="800000"/>
            <a:headEnd/>
            <a:tailEnd/>
          </a:ln>
        </p:spPr>
        <p:txBody>
          <a:bodyPr wrap="none">
            <a:spAutoFit/>
          </a:bodyPr>
          <a:lstStyle/>
          <a:p>
            <a:r>
              <a:rPr lang="en-US" sz="1000" b="1"/>
              <a:t>1</a:t>
            </a:r>
          </a:p>
        </p:txBody>
      </p:sp>
      <p:sp>
        <p:nvSpPr>
          <p:cNvPr id="166922" name="Text Box 10"/>
          <p:cNvSpPr txBox="1">
            <a:spLocks noChangeArrowheads="1"/>
          </p:cNvSpPr>
          <p:nvPr/>
        </p:nvSpPr>
        <p:spPr bwMode="auto">
          <a:xfrm>
            <a:off x="2895600" y="2354264"/>
            <a:ext cx="1150938" cy="244475"/>
          </a:xfrm>
          <a:prstGeom prst="rect">
            <a:avLst/>
          </a:prstGeom>
          <a:noFill/>
          <a:ln w="9525">
            <a:noFill/>
            <a:miter lim="800000"/>
            <a:headEnd/>
            <a:tailEnd/>
          </a:ln>
        </p:spPr>
        <p:txBody>
          <a:bodyPr wrap="none">
            <a:spAutoFit/>
          </a:bodyPr>
          <a:lstStyle/>
          <a:p>
            <a:r>
              <a:rPr lang="en-US" sz="1000" b="1"/>
              <a:t>210-01-111-1111</a:t>
            </a:r>
          </a:p>
        </p:txBody>
      </p:sp>
      <p:sp>
        <p:nvSpPr>
          <p:cNvPr id="166923" name="Text Box 11"/>
          <p:cNvSpPr txBox="1">
            <a:spLocks noChangeArrowheads="1"/>
          </p:cNvSpPr>
          <p:nvPr/>
        </p:nvSpPr>
        <p:spPr bwMode="auto">
          <a:xfrm rot="-5400000">
            <a:off x="6665090" y="4267298"/>
            <a:ext cx="2380780" cy="307777"/>
          </a:xfrm>
          <a:prstGeom prst="rect">
            <a:avLst/>
          </a:prstGeom>
          <a:noFill/>
          <a:ln w="9525">
            <a:noFill/>
            <a:miter lim="800000"/>
            <a:headEnd/>
            <a:tailEnd/>
          </a:ln>
        </p:spPr>
        <p:txBody>
          <a:bodyPr wrap="none">
            <a:spAutoFit/>
          </a:bodyPr>
          <a:lstStyle/>
          <a:p>
            <a:r>
              <a:rPr lang="en-US" sz="1400" dirty="0">
                <a:latin typeface="Blackadder ITC" pitchFamily="82" charset="0"/>
              </a:rPr>
              <a:t>J. Smith  </a:t>
            </a:r>
            <a:r>
              <a:rPr lang="en-US" sz="1400" dirty="0" smtClean="0">
                <a:latin typeface="Blackadder ITC" pitchFamily="82" charset="0"/>
              </a:rPr>
              <a:t>1</a:t>
            </a:r>
            <a:r>
              <a:rPr lang="en-US" sz="1400" dirty="0" smtClean="0"/>
              <a:t> 7 September 2021</a:t>
            </a:r>
            <a:endParaRPr lang="en-US" sz="1400" dirty="0"/>
          </a:p>
        </p:txBody>
      </p:sp>
      <p:sp>
        <p:nvSpPr>
          <p:cNvPr id="166924" name="Line 12"/>
          <p:cNvSpPr>
            <a:spLocks noChangeShapeType="1"/>
          </p:cNvSpPr>
          <p:nvPr/>
        </p:nvSpPr>
        <p:spPr bwMode="auto">
          <a:xfrm flipV="1">
            <a:off x="7767639" y="2571750"/>
            <a:ext cx="187325" cy="185738"/>
          </a:xfrm>
          <a:prstGeom prst="line">
            <a:avLst/>
          </a:prstGeom>
          <a:noFill/>
          <a:ln w="9525">
            <a:solidFill>
              <a:schemeClr val="tx1"/>
            </a:solidFill>
            <a:round/>
            <a:headEnd/>
            <a:tailEnd/>
          </a:ln>
        </p:spPr>
        <p:txBody>
          <a:bodyPr/>
          <a:lstStyle/>
          <a:p>
            <a:endParaRPr lang="en-US"/>
          </a:p>
        </p:txBody>
      </p:sp>
      <p:sp>
        <p:nvSpPr>
          <p:cNvPr id="166925" name="Line 13"/>
          <p:cNvSpPr>
            <a:spLocks noChangeShapeType="1"/>
          </p:cNvSpPr>
          <p:nvPr/>
        </p:nvSpPr>
        <p:spPr bwMode="auto">
          <a:xfrm flipV="1">
            <a:off x="7867650" y="2652713"/>
            <a:ext cx="0" cy="685800"/>
          </a:xfrm>
          <a:prstGeom prst="line">
            <a:avLst/>
          </a:prstGeom>
          <a:noFill/>
          <a:ln w="9525">
            <a:solidFill>
              <a:schemeClr val="tx1"/>
            </a:solidFill>
            <a:round/>
            <a:headEnd/>
            <a:tailEnd/>
          </a:ln>
        </p:spPr>
        <p:txBody>
          <a:bodyPr/>
          <a:lstStyle/>
          <a:p>
            <a:endParaRPr lang="en-US"/>
          </a:p>
        </p:txBody>
      </p:sp>
      <p:sp>
        <p:nvSpPr>
          <p:cNvPr id="1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528683763"/>
      </p:ext>
    </p:extLst>
  </p:cSld>
  <p:clrMapOvr>
    <a:masterClrMapping/>
  </p:clrMapOvr>
  <p:transition spd="slow">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m16_01"/>
          <p:cNvPicPr>
            <a:picLocks noChangeAspect="1" noChangeArrowheads="1"/>
          </p:cNvPicPr>
          <p:nvPr/>
        </p:nvPicPr>
        <p:blipFill>
          <a:blip r:embed="rId2" cstate="print"/>
          <a:srcRect/>
          <a:stretch>
            <a:fillRect/>
          </a:stretch>
        </p:blipFill>
        <p:spPr bwMode="auto">
          <a:xfrm rot="4454110">
            <a:off x="5022057" y="4274344"/>
            <a:ext cx="1676400" cy="595313"/>
          </a:xfrm>
          <a:prstGeom prst="rect">
            <a:avLst/>
          </a:prstGeom>
          <a:noFill/>
          <a:ln w="9525">
            <a:noFill/>
            <a:miter lim="800000"/>
            <a:headEnd/>
            <a:tailEnd/>
          </a:ln>
        </p:spPr>
      </p:pic>
      <p:grpSp>
        <p:nvGrpSpPr>
          <p:cNvPr id="2" name="Group 3"/>
          <p:cNvGrpSpPr>
            <a:grpSpLocks/>
          </p:cNvGrpSpPr>
          <p:nvPr/>
        </p:nvGrpSpPr>
        <p:grpSpPr bwMode="auto">
          <a:xfrm>
            <a:off x="6858000" y="3657601"/>
            <a:ext cx="1085850" cy="2347913"/>
            <a:chOff x="4368" y="1152"/>
            <a:chExt cx="684" cy="1479"/>
          </a:xfrm>
        </p:grpSpPr>
        <p:pic>
          <p:nvPicPr>
            <p:cNvPr id="167945" name="Picture 4" descr="soldier with rifle"/>
            <p:cNvPicPr>
              <a:picLocks noChangeAspect="1" noChangeArrowheads="1"/>
            </p:cNvPicPr>
            <p:nvPr/>
          </p:nvPicPr>
          <p:blipFill>
            <a:blip r:embed="rId3" cstate="print"/>
            <a:srcRect/>
            <a:stretch>
              <a:fillRect/>
            </a:stretch>
          </p:blipFill>
          <p:spPr bwMode="auto">
            <a:xfrm>
              <a:off x="4368" y="1152"/>
              <a:ext cx="683" cy="1224"/>
            </a:xfrm>
            <a:prstGeom prst="rect">
              <a:avLst/>
            </a:prstGeom>
            <a:noFill/>
            <a:ln w="9525">
              <a:noFill/>
              <a:miter lim="800000"/>
              <a:headEnd/>
              <a:tailEnd/>
            </a:ln>
          </p:spPr>
        </p:pic>
        <p:sp>
          <p:nvSpPr>
            <p:cNvPr id="167946" name="Text Box 5"/>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pic>
        <p:nvPicPr>
          <p:cNvPr id="167940" name="Picture 6" descr="clipart_soldier"/>
          <p:cNvPicPr>
            <a:picLocks noChangeAspect="1" noChangeArrowheads="1"/>
          </p:cNvPicPr>
          <p:nvPr/>
        </p:nvPicPr>
        <p:blipFill>
          <a:blip r:embed="rId4" cstate="print"/>
          <a:srcRect/>
          <a:stretch>
            <a:fillRect/>
          </a:stretch>
        </p:blipFill>
        <p:spPr bwMode="auto">
          <a:xfrm>
            <a:off x="3810001" y="3810000"/>
            <a:ext cx="1154113" cy="2114550"/>
          </a:xfrm>
          <a:prstGeom prst="rect">
            <a:avLst/>
          </a:prstGeom>
          <a:noFill/>
          <a:ln w="9525">
            <a:noFill/>
            <a:miter lim="800000"/>
            <a:headEnd/>
            <a:tailEnd/>
          </a:ln>
        </p:spPr>
      </p:pic>
      <p:sp>
        <p:nvSpPr>
          <p:cNvPr id="167941" name="Text Box 7"/>
          <p:cNvSpPr txBox="1">
            <a:spLocks noChangeArrowheads="1"/>
          </p:cNvSpPr>
          <p:nvPr/>
        </p:nvSpPr>
        <p:spPr bwMode="auto">
          <a:xfrm>
            <a:off x="3733800" y="5791201"/>
            <a:ext cx="958850" cy="366713"/>
          </a:xfrm>
          <a:prstGeom prst="rect">
            <a:avLst/>
          </a:prstGeom>
          <a:noFill/>
          <a:ln w="9525">
            <a:noFill/>
            <a:miter lim="800000"/>
            <a:headEnd/>
            <a:tailEnd/>
          </a:ln>
        </p:spPr>
        <p:txBody>
          <a:bodyPr wrap="none">
            <a:spAutoFit/>
          </a:bodyPr>
          <a:lstStyle/>
          <a:p>
            <a:r>
              <a:rPr lang="en-US" b="1"/>
              <a:t>Soldier</a:t>
            </a:r>
          </a:p>
        </p:txBody>
      </p:sp>
      <p:sp>
        <p:nvSpPr>
          <p:cNvPr id="167942" name="Text Box 8"/>
          <p:cNvSpPr txBox="1">
            <a:spLocks noChangeArrowheads="1"/>
          </p:cNvSpPr>
          <p:nvPr/>
        </p:nvSpPr>
        <p:spPr bwMode="auto">
          <a:xfrm>
            <a:off x="2400300" y="2001202"/>
            <a:ext cx="7391400" cy="461665"/>
          </a:xfrm>
          <a:prstGeom prst="rect">
            <a:avLst/>
          </a:prstGeom>
          <a:noFill/>
          <a:ln w="9525">
            <a:noFill/>
            <a:miter lim="800000"/>
            <a:headEnd/>
            <a:tailEnd/>
          </a:ln>
        </p:spPr>
        <p:txBody>
          <a:bodyPr>
            <a:spAutoFit/>
          </a:bodyPr>
          <a:lstStyle/>
          <a:p>
            <a:pPr algn="ctr"/>
            <a:r>
              <a:rPr lang="en-US" sz="2400" dirty="0"/>
              <a:t>Lost Weapons Card</a:t>
            </a:r>
          </a:p>
        </p:txBody>
      </p:sp>
      <p:sp>
        <p:nvSpPr>
          <p:cNvPr id="167943" name="Text Box 9"/>
          <p:cNvSpPr txBox="1">
            <a:spLocks noChangeArrowheads="1"/>
          </p:cNvSpPr>
          <p:nvPr/>
        </p:nvSpPr>
        <p:spPr bwMode="auto">
          <a:xfrm>
            <a:off x="3411483" y="2465397"/>
            <a:ext cx="5369034" cy="400110"/>
          </a:xfrm>
          <a:prstGeom prst="rect">
            <a:avLst/>
          </a:prstGeom>
          <a:noFill/>
          <a:ln w="9525">
            <a:noFill/>
            <a:miter lim="800000"/>
            <a:headEnd/>
            <a:tailEnd/>
          </a:ln>
        </p:spPr>
        <p:txBody>
          <a:bodyPr wrap="none">
            <a:spAutoFit/>
          </a:bodyPr>
          <a:lstStyle/>
          <a:p>
            <a:r>
              <a:rPr lang="en-US" sz="2000" dirty="0"/>
              <a:t>Use hand receipt procedures (DA Form 2062)</a:t>
            </a:r>
          </a:p>
        </p:txBody>
      </p:sp>
      <p:sp>
        <p:nvSpPr>
          <p:cNvPr id="677898" name="Text Box 10"/>
          <p:cNvSpPr txBox="1">
            <a:spLocks noChangeArrowheads="1"/>
          </p:cNvSpPr>
          <p:nvPr/>
        </p:nvSpPr>
        <p:spPr bwMode="auto">
          <a:xfrm>
            <a:off x="2171700" y="2764717"/>
            <a:ext cx="7848600" cy="400110"/>
          </a:xfrm>
          <a:prstGeom prst="rect">
            <a:avLst/>
          </a:prstGeom>
          <a:noFill/>
          <a:ln w="9525">
            <a:noFill/>
            <a:miter lim="800000"/>
            <a:headEnd/>
            <a:tailEnd/>
          </a:ln>
        </p:spPr>
        <p:txBody>
          <a:bodyPr wrap="square">
            <a:spAutoFit/>
          </a:bodyPr>
          <a:lstStyle/>
          <a:p>
            <a:r>
              <a:rPr lang="en-US" sz="2000" dirty="0"/>
              <a:t>Soldier must also make entry on weapon control log (FR form 43-1)</a:t>
            </a:r>
          </a:p>
        </p:txBody>
      </p:sp>
      <p:sp>
        <p:nvSpPr>
          <p:cNvPr id="13"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773571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7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789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5181601"/>
            <a:ext cx="7772400" cy="480131"/>
          </a:xfrm>
        </p:spPr>
        <p:txBody>
          <a:bodyPr/>
          <a:lstStyle/>
          <a:p>
            <a:r>
              <a:rPr lang="en-US" sz="2800" dirty="0"/>
              <a:t>Inspections</a:t>
            </a:r>
          </a:p>
        </p:txBody>
      </p:sp>
      <p:sp>
        <p:nvSpPr>
          <p:cNvPr id="3" name="Text Placeholder 2"/>
          <p:cNvSpPr>
            <a:spLocks noGrp="1"/>
          </p:cNvSpPr>
          <p:nvPr>
            <p:ph type="body" idx="1"/>
          </p:nvPr>
        </p:nvSpPr>
        <p:spPr>
          <a:xfrm>
            <a:off x="2246313" y="3595529"/>
            <a:ext cx="7772400" cy="1500187"/>
          </a:xfrm>
        </p:spPr>
        <p:txBody>
          <a:bodyPr/>
          <a:lstStyle/>
          <a:p>
            <a:r>
              <a:rPr lang="en-US" sz="1800" dirty="0"/>
              <a:t>Physical Security vs ICI / SCI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1271" y="1048625"/>
            <a:ext cx="2765388" cy="2911635"/>
          </a:xfrm>
          <a:prstGeom prst="rect">
            <a:avLst/>
          </a:prstGeom>
        </p:spPr>
      </p:pic>
    </p:spTree>
    <p:extLst>
      <p:ext uri="{BB962C8B-B14F-4D97-AF65-F5344CB8AC3E}">
        <p14:creationId xmlns:p14="http://schemas.microsoft.com/office/powerpoint/2010/main" val="19682584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3"/>
          <p:cNvSpPr>
            <a:spLocks noGrp="1" noChangeArrowheads="1"/>
          </p:cNvSpPr>
          <p:nvPr>
            <p:ph type="body" idx="1"/>
          </p:nvPr>
        </p:nvSpPr>
        <p:spPr bwMode="auto">
          <a:xfrm>
            <a:off x="1790700" y="1600200"/>
            <a:ext cx="8610600" cy="2438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lvl="1" eaLnBrk="1" hangingPunct="1">
              <a:buFont typeface="Arial" panose="020B0604020202020204" pitchFamily="34" charset="0"/>
              <a:buChar char="•"/>
            </a:pPr>
            <a:r>
              <a:rPr lang="en-US" sz="2000" dirty="0"/>
              <a:t>Do not use only the FR 43-1 for weapons issue.  </a:t>
            </a:r>
          </a:p>
          <a:p>
            <a:pPr lvl="1" eaLnBrk="1" hangingPunct="1">
              <a:buFontTx/>
              <a:buNone/>
            </a:pPr>
            <a:r>
              <a:rPr lang="en-US" sz="2000" dirty="0"/>
              <a:t>It is not a hand receipt. It is only a Control Log for tracking purposes!</a:t>
            </a:r>
          </a:p>
          <a:p>
            <a:pPr lvl="1" eaLnBrk="1" hangingPunct="1">
              <a:buFontTx/>
              <a:buNone/>
            </a:pPr>
            <a:endParaRPr lang="en-US" b="1" u="sng" dirty="0"/>
          </a:p>
          <a:p>
            <a:pPr lvl="1" eaLnBrk="1" hangingPunct="1">
              <a:buFont typeface="Arial" panose="020B0604020202020204" pitchFamily="34" charset="0"/>
              <a:buChar char="•"/>
            </a:pPr>
            <a:r>
              <a:rPr lang="en-US" sz="2000" dirty="0"/>
              <a:t>The FR 43-1 does not assign responsibility to the soldier.</a:t>
            </a:r>
          </a:p>
          <a:p>
            <a:pPr eaLnBrk="1" hangingPunct="1">
              <a:buFontTx/>
              <a:buNone/>
            </a:pPr>
            <a:endParaRPr lang="en-US" dirty="0"/>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3331142480"/>
      </p:ext>
    </p:extLst>
  </p:cSld>
  <p:clrMapOvr>
    <a:masterClrMapping/>
  </p:clrMapOvr>
  <p:transition spd="slow">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7" name="Picture 3"/>
          <p:cNvPicPr>
            <a:picLocks noChangeAspect="1" noChangeArrowheads="1"/>
          </p:cNvPicPr>
          <p:nvPr/>
        </p:nvPicPr>
        <p:blipFill>
          <a:blip r:embed="rId2" cstate="print"/>
          <a:srcRect l="3125" t="15578" r="9375" b="37691"/>
          <a:stretch>
            <a:fillRect/>
          </a:stretch>
        </p:blipFill>
        <p:spPr bwMode="auto">
          <a:xfrm>
            <a:off x="1524000" y="1228726"/>
            <a:ext cx="9067800" cy="3400425"/>
          </a:xfrm>
          <a:prstGeom prst="rect">
            <a:avLst/>
          </a:prstGeom>
          <a:noFill/>
          <a:ln w="9525">
            <a:noFill/>
            <a:miter lim="800000"/>
            <a:headEnd/>
            <a:tailEnd/>
          </a:ln>
        </p:spPr>
      </p:pic>
      <p:sp>
        <p:nvSpPr>
          <p:cNvPr id="169988" name="Text Box 4"/>
          <p:cNvSpPr txBox="1">
            <a:spLocks noChangeArrowheads="1"/>
          </p:cNvSpPr>
          <p:nvPr/>
        </p:nvSpPr>
        <p:spPr bwMode="auto">
          <a:xfrm>
            <a:off x="1581150" y="2143126"/>
            <a:ext cx="592138" cy="244475"/>
          </a:xfrm>
          <a:prstGeom prst="rect">
            <a:avLst/>
          </a:prstGeom>
          <a:noFill/>
          <a:ln w="9525">
            <a:noFill/>
            <a:miter lim="800000"/>
            <a:headEnd/>
            <a:tailEnd/>
          </a:ln>
        </p:spPr>
        <p:txBody>
          <a:bodyPr wrap="none">
            <a:spAutoFit/>
          </a:bodyPr>
          <a:lstStyle/>
          <a:p>
            <a:r>
              <a:rPr lang="en-US" sz="1000" b="1"/>
              <a:t>M16A4</a:t>
            </a:r>
          </a:p>
        </p:txBody>
      </p:sp>
      <p:sp>
        <p:nvSpPr>
          <p:cNvPr id="169989" name="Text Box 5"/>
          <p:cNvSpPr txBox="1">
            <a:spLocks noChangeArrowheads="1"/>
          </p:cNvSpPr>
          <p:nvPr/>
        </p:nvSpPr>
        <p:spPr bwMode="auto">
          <a:xfrm>
            <a:off x="2252663" y="2157414"/>
            <a:ext cx="463550" cy="244475"/>
          </a:xfrm>
          <a:prstGeom prst="rect">
            <a:avLst/>
          </a:prstGeom>
          <a:noFill/>
          <a:ln w="9525">
            <a:noFill/>
            <a:miter lim="800000"/>
            <a:headEnd/>
            <a:tailEnd/>
          </a:ln>
        </p:spPr>
        <p:txBody>
          <a:bodyPr wrap="none">
            <a:spAutoFit/>
          </a:bodyPr>
          <a:lstStyle/>
          <a:p>
            <a:r>
              <a:rPr lang="en-US" sz="1000" b="1"/>
              <a:t>1123</a:t>
            </a:r>
          </a:p>
        </p:txBody>
      </p:sp>
      <p:sp>
        <p:nvSpPr>
          <p:cNvPr id="169990" name="Text Box 6"/>
          <p:cNvSpPr txBox="1">
            <a:spLocks noChangeArrowheads="1"/>
          </p:cNvSpPr>
          <p:nvPr/>
        </p:nvSpPr>
        <p:spPr bwMode="auto">
          <a:xfrm>
            <a:off x="3421063" y="2185989"/>
            <a:ext cx="254000" cy="244475"/>
          </a:xfrm>
          <a:prstGeom prst="rect">
            <a:avLst/>
          </a:prstGeom>
          <a:noFill/>
          <a:ln w="9525">
            <a:noFill/>
            <a:miter lim="800000"/>
            <a:headEnd/>
            <a:tailEnd/>
          </a:ln>
        </p:spPr>
        <p:txBody>
          <a:bodyPr wrap="none">
            <a:spAutoFit/>
          </a:bodyPr>
          <a:lstStyle/>
          <a:p>
            <a:r>
              <a:rPr lang="en-US" sz="1000" b="1"/>
              <a:t>0</a:t>
            </a:r>
          </a:p>
        </p:txBody>
      </p:sp>
      <p:sp>
        <p:nvSpPr>
          <p:cNvPr id="169991" name="Text Box 7"/>
          <p:cNvSpPr txBox="1">
            <a:spLocks noChangeArrowheads="1"/>
          </p:cNvSpPr>
          <p:nvPr/>
        </p:nvSpPr>
        <p:spPr bwMode="auto">
          <a:xfrm>
            <a:off x="4614863" y="2143126"/>
            <a:ext cx="1088760" cy="246221"/>
          </a:xfrm>
          <a:prstGeom prst="rect">
            <a:avLst/>
          </a:prstGeom>
          <a:noFill/>
          <a:ln w="9525">
            <a:noFill/>
            <a:miter lim="800000"/>
            <a:headEnd/>
            <a:tailEnd/>
          </a:ln>
        </p:spPr>
        <p:txBody>
          <a:bodyPr wrap="none">
            <a:spAutoFit/>
          </a:bodyPr>
          <a:lstStyle/>
          <a:p>
            <a:r>
              <a:rPr lang="en-US" sz="1000" b="1" dirty="0"/>
              <a:t>7</a:t>
            </a:r>
            <a:r>
              <a:rPr lang="en-US" sz="1000" b="1" dirty="0" smtClean="0"/>
              <a:t> Sep 21 </a:t>
            </a:r>
            <a:r>
              <a:rPr lang="en-US" sz="1000" b="1" dirty="0"/>
              <a:t>/ 0900</a:t>
            </a:r>
          </a:p>
        </p:txBody>
      </p:sp>
      <p:sp>
        <p:nvSpPr>
          <p:cNvPr id="169992" name="Text Box 8"/>
          <p:cNvSpPr txBox="1">
            <a:spLocks noChangeArrowheads="1"/>
          </p:cNvSpPr>
          <p:nvPr/>
        </p:nvSpPr>
        <p:spPr bwMode="auto">
          <a:xfrm>
            <a:off x="5757863" y="2143126"/>
            <a:ext cx="965200" cy="244475"/>
          </a:xfrm>
          <a:prstGeom prst="rect">
            <a:avLst/>
          </a:prstGeom>
          <a:noFill/>
          <a:ln w="9525">
            <a:noFill/>
            <a:miter lim="800000"/>
            <a:headEnd/>
            <a:tailEnd/>
          </a:ln>
        </p:spPr>
        <p:txBody>
          <a:bodyPr wrap="none">
            <a:spAutoFit/>
          </a:bodyPr>
          <a:lstStyle/>
          <a:p>
            <a:r>
              <a:rPr lang="en-US" sz="1000" b="1"/>
              <a:t>PFC J. Smith</a:t>
            </a:r>
          </a:p>
        </p:txBody>
      </p:sp>
      <p:sp>
        <p:nvSpPr>
          <p:cNvPr id="169993" name="Text Box 9"/>
          <p:cNvSpPr txBox="1">
            <a:spLocks noChangeArrowheads="1"/>
          </p:cNvSpPr>
          <p:nvPr/>
        </p:nvSpPr>
        <p:spPr bwMode="auto">
          <a:xfrm>
            <a:off x="6977064" y="2143125"/>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69994" name="Text Box 10"/>
          <p:cNvSpPr txBox="1">
            <a:spLocks noChangeArrowheads="1"/>
          </p:cNvSpPr>
          <p:nvPr/>
        </p:nvSpPr>
        <p:spPr bwMode="auto">
          <a:xfrm>
            <a:off x="8120064" y="2143125"/>
            <a:ext cx="377825" cy="274638"/>
          </a:xfrm>
          <a:prstGeom prst="rect">
            <a:avLst/>
          </a:prstGeom>
          <a:noFill/>
          <a:ln w="9525">
            <a:noFill/>
            <a:miter lim="800000"/>
            <a:headEnd/>
            <a:tailEnd/>
          </a:ln>
        </p:spPr>
        <p:txBody>
          <a:bodyPr wrap="none">
            <a:spAutoFit/>
          </a:bodyPr>
          <a:lstStyle/>
          <a:p>
            <a:r>
              <a:rPr lang="en-US" sz="1200" b="1"/>
              <a:t>JA</a:t>
            </a:r>
          </a:p>
        </p:txBody>
      </p:sp>
      <p:sp>
        <p:nvSpPr>
          <p:cNvPr id="680971" name="Rectangle 11"/>
          <p:cNvSpPr>
            <a:spLocks noChangeArrowheads="1"/>
          </p:cNvSpPr>
          <p:nvPr/>
        </p:nvSpPr>
        <p:spPr bwMode="auto">
          <a:xfrm>
            <a:off x="2203269" y="4694147"/>
            <a:ext cx="7772400" cy="923330"/>
          </a:xfrm>
          <a:prstGeom prst="rect">
            <a:avLst/>
          </a:prstGeom>
          <a:noFill/>
          <a:ln w="9525">
            <a:noFill/>
            <a:miter lim="800000"/>
            <a:headEnd/>
            <a:tailEnd/>
          </a:ln>
        </p:spPr>
        <p:txBody>
          <a:bodyPr>
            <a:spAutoFit/>
          </a:bodyPr>
          <a:lstStyle/>
          <a:p>
            <a:pPr algn="ctr"/>
            <a:r>
              <a:rPr lang="en-US" dirty="0"/>
              <a:t>Completed Control Logs (FR 43-1) are kept on file until the </a:t>
            </a:r>
            <a:r>
              <a:rPr lang="en-US" dirty="0">
                <a:solidFill>
                  <a:srgbClr val="FF0000"/>
                </a:solidFill>
              </a:rPr>
              <a:t>next monthly 100% serial number inventories are complete.</a:t>
            </a:r>
          </a:p>
          <a:p>
            <a:pPr algn="ctr"/>
            <a:r>
              <a:rPr lang="en-US" i="1" u="sng" dirty="0"/>
              <a:t>Do not destroy the FR 43-1 if there is still an open entry.</a:t>
            </a:r>
          </a:p>
        </p:txBody>
      </p:sp>
      <p:sp>
        <p:nvSpPr>
          <p:cNvPr id="169996" name="Text Box 12"/>
          <p:cNvSpPr txBox="1">
            <a:spLocks noChangeArrowheads="1"/>
          </p:cNvSpPr>
          <p:nvPr/>
        </p:nvSpPr>
        <p:spPr bwMode="auto">
          <a:xfrm>
            <a:off x="1581150" y="2462214"/>
            <a:ext cx="592138" cy="244475"/>
          </a:xfrm>
          <a:prstGeom prst="rect">
            <a:avLst/>
          </a:prstGeom>
          <a:noFill/>
          <a:ln w="9525">
            <a:noFill/>
            <a:miter lim="800000"/>
            <a:headEnd/>
            <a:tailEnd/>
          </a:ln>
        </p:spPr>
        <p:txBody>
          <a:bodyPr wrap="none">
            <a:spAutoFit/>
          </a:bodyPr>
          <a:lstStyle/>
          <a:p>
            <a:r>
              <a:rPr lang="en-US" sz="1000" b="1"/>
              <a:t>M16A4</a:t>
            </a:r>
          </a:p>
        </p:txBody>
      </p:sp>
      <p:sp>
        <p:nvSpPr>
          <p:cNvPr id="169997" name="Text Box 13"/>
          <p:cNvSpPr txBox="1">
            <a:spLocks noChangeArrowheads="1"/>
          </p:cNvSpPr>
          <p:nvPr/>
        </p:nvSpPr>
        <p:spPr bwMode="auto">
          <a:xfrm>
            <a:off x="1604964" y="2757489"/>
            <a:ext cx="592137" cy="244475"/>
          </a:xfrm>
          <a:prstGeom prst="rect">
            <a:avLst/>
          </a:prstGeom>
          <a:noFill/>
          <a:ln w="9525">
            <a:noFill/>
            <a:miter lim="800000"/>
            <a:headEnd/>
            <a:tailEnd/>
          </a:ln>
        </p:spPr>
        <p:txBody>
          <a:bodyPr wrap="none">
            <a:spAutoFit/>
          </a:bodyPr>
          <a:lstStyle/>
          <a:p>
            <a:r>
              <a:rPr lang="en-US" sz="1000" b="1"/>
              <a:t>M16A4</a:t>
            </a:r>
          </a:p>
        </p:txBody>
      </p:sp>
      <p:sp>
        <p:nvSpPr>
          <p:cNvPr id="169998" name="Text Box 14"/>
          <p:cNvSpPr txBox="1">
            <a:spLocks noChangeArrowheads="1"/>
          </p:cNvSpPr>
          <p:nvPr/>
        </p:nvSpPr>
        <p:spPr bwMode="auto">
          <a:xfrm>
            <a:off x="1600200" y="3079751"/>
            <a:ext cx="592138" cy="244475"/>
          </a:xfrm>
          <a:prstGeom prst="rect">
            <a:avLst/>
          </a:prstGeom>
          <a:noFill/>
          <a:ln w="9525">
            <a:noFill/>
            <a:miter lim="800000"/>
            <a:headEnd/>
            <a:tailEnd/>
          </a:ln>
        </p:spPr>
        <p:txBody>
          <a:bodyPr wrap="none">
            <a:spAutoFit/>
          </a:bodyPr>
          <a:lstStyle/>
          <a:p>
            <a:r>
              <a:rPr lang="en-US" sz="1000" b="1"/>
              <a:t>M16A4</a:t>
            </a:r>
          </a:p>
        </p:txBody>
      </p:sp>
      <p:sp>
        <p:nvSpPr>
          <p:cNvPr id="169999" name="Text Box 15"/>
          <p:cNvSpPr txBox="1">
            <a:spLocks noChangeArrowheads="1"/>
          </p:cNvSpPr>
          <p:nvPr/>
        </p:nvSpPr>
        <p:spPr bwMode="auto">
          <a:xfrm>
            <a:off x="1617664" y="3352801"/>
            <a:ext cx="592137" cy="244475"/>
          </a:xfrm>
          <a:prstGeom prst="rect">
            <a:avLst/>
          </a:prstGeom>
          <a:noFill/>
          <a:ln w="9525">
            <a:noFill/>
            <a:miter lim="800000"/>
            <a:headEnd/>
            <a:tailEnd/>
          </a:ln>
        </p:spPr>
        <p:txBody>
          <a:bodyPr wrap="none">
            <a:spAutoFit/>
          </a:bodyPr>
          <a:lstStyle/>
          <a:p>
            <a:r>
              <a:rPr lang="en-US" sz="1000" b="1"/>
              <a:t>M16A4</a:t>
            </a:r>
          </a:p>
        </p:txBody>
      </p:sp>
      <p:sp>
        <p:nvSpPr>
          <p:cNvPr id="170000" name="Text Box 16"/>
          <p:cNvSpPr txBox="1">
            <a:spLocks noChangeArrowheads="1"/>
          </p:cNvSpPr>
          <p:nvPr/>
        </p:nvSpPr>
        <p:spPr bwMode="auto">
          <a:xfrm>
            <a:off x="2239963" y="2498726"/>
            <a:ext cx="463550" cy="244475"/>
          </a:xfrm>
          <a:prstGeom prst="rect">
            <a:avLst/>
          </a:prstGeom>
          <a:noFill/>
          <a:ln w="9525">
            <a:noFill/>
            <a:miter lim="800000"/>
            <a:headEnd/>
            <a:tailEnd/>
          </a:ln>
        </p:spPr>
        <p:txBody>
          <a:bodyPr wrap="none">
            <a:spAutoFit/>
          </a:bodyPr>
          <a:lstStyle/>
          <a:p>
            <a:r>
              <a:rPr lang="en-US" sz="1000" b="1"/>
              <a:t>9083</a:t>
            </a:r>
          </a:p>
        </p:txBody>
      </p:sp>
      <p:sp>
        <p:nvSpPr>
          <p:cNvPr id="170001" name="Text Box 17"/>
          <p:cNvSpPr txBox="1">
            <a:spLocks noChangeArrowheads="1"/>
          </p:cNvSpPr>
          <p:nvPr/>
        </p:nvSpPr>
        <p:spPr bwMode="auto">
          <a:xfrm>
            <a:off x="2239963" y="2803526"/>
            <a:ext cx="463550" cy="244475"/>
          </a:xfrm>
          <a:prstGeom prst="rect">
            <a:avLst/>
          </a:prstGeom>
          <a:noFill/>
          <a:ln w="9525">
            <a:noFill/>
            <a:miter lim="800000"/>
            <a:headEnd/>
            <a:tailEnd/>
          </a:ln>
        </p:spPr>
        <p:txBody>
          <a:bodyPr wrap="none">
            <a:spAutoFit/>
          </a:bodyPr>
          <a:lstStyle/>
          <a:p>
            <a:r>
              <a:rPr lang="en-US" sz="1000" b="1"/>
              <a:t>9873</a:t>
            </a:r>
          </a:p>
        </p:txBody>
      </p:sp>
      <p:sp>
        <p:nvSpPr>
          <p:cNvPr id="170002" name="Text Box 18"/>
          <p:cNvSpPr txBox="1">
            <a:spLocks noChangeArrowheads="1"/>
          </p:cNvSpPr>
          <p:nvPr/>
        </p:nvSpPr>
        <p:spPr bwMode="auto">
          <a:xfrm>
            <a:off x="2239963" y="3108326"/>
            <a:ext cx="463550" cy="244475"/>
          </a:xfrm>
          <a:prstGeom prst="rect">
            <a:avLst/>
          </a:prstGeom>
          <a:noFill/>
          <a:ln w="9525">
            <a:noFill/>
            <a:miter lim="800000"/>
            <a:headEnd/>
            <a:tailEnd/>
          </a:ln>
        </p:spPr>
        <p:txBody>
          <a:bodyPr wrap="none">
            <a:spAutoFit/>
          </a:bodyPr>
          <a:lstStyle/>
          <a:p>
            <a:r>
              <a:rPr lang="en-US" sz="1000" b="1"/>
              <a:t>6765</a:t>
            </a:r>
          </a:p>
        </p:txBody>
      </p:sp>
      <p:sp>
        <p:nvSpPr>
          <p:cNvPr id="170003" name="Text Box 19"/>
          <p:cNvSpPr txBox="1">
            <a:spLocks noChangeArrowheads="1"/>
          </p:cNvSpPr>
          <p:nvPr/>
        </p:nvSpPr>
        <p:spPr bwMode="auto">
          <a:xfrm>
            <a:off x="2262188" y="3403601"/>
            <a:ext cx="463550" cy="244475"/>
          </a:xfrm>
          <a:prstGeom prst="rect">
            <a:avLst/>
          </a:prstGeom>
          <a:noFill/>
          <a:ln w="9525">
            <a:noFill/>
            <a:miter lim="800000"/>
            <a:headEnd/>
            <a:tailEnd/>
          </a:ln>
        </p:spPr>
        <p:txBody>
          <a:bodyPr wrap="none">
            <a:spAutoFit/>
          </a:bodyPr>
          <a:lstStyle/>
          <a:p>
            <a:r>
              <a:rPr lang="en-US" sz="1000" b="1"/>
              <a:t>3343</a:t>
            </a:r>
          </a:p>
        </p:txBody>
      </p:sp>
      <p:sp>
        <p:nvSpPr>
          <p:cNvPr id="170004" name="Text Box 20"/>
          <p:cNvSpPr txBox="1">
            <a:spLocks noChangeArrowheads="1"/>
          </p:cNvSpPr>
          <p:nvPr/>
        </p:nvSpPr>
        <p:spPr bwMode="auto">
          <a:xfrm>
            <a:off x="2971800" y="2181226"/>
            <a:ext cx="254000" cy="244475"/>
          </a:xfrm>
          <a:prstGeom prst="rect">
            <a:avLst/>
          </a:prstGeom>
          <a:noFill/>
          <a:ln w="9525">
            <a:noFill/>
            <a:miter lim="800000"/>
            <a:headEnd/>
            <a:tailEnd/>
          </a:ln>
        </p:spPr>
        <p:txBody>
          <a:bodyPr wrap="none">
            <a:spAutoFit/>
          </a:bodyPr>
          <a:lstStyle/>
          <a:p>
            <a:r>
              <a:rPr lang="en-US" sz="1000" b="1"/>
              <a:t>0</a:t>
            </a:r>
          </a:p>
        </p:txBody>
      </p:sp>
      <p:sp>
        <p:nvSpPr>
          <p:cNvPr id="170005" name="Text Box 21"/>
          <p:cNvSpPr txBox="1">
            <a:spLocks noChangeArrowheads="1"/>
          </p:cNvSpPr>
          <p:nvPr/>
        </p:nvSpPr>
        <p:spPr bwMode="auto">
          <a:xfrm>
            <a:off x="3429000" y="2743201"/>
            <a:ext cx="254000" cy="244475"/>
          </a:xfrm>
          <a:prstGeom prst="rect">
            <a:avLst/>
          </a:prstGeom>
          <a:noFill/>
          <a:ln w="9525">
            <a:noFill/>
            <a:miter lim="800000"/>
            <a:headEnd/>
            <a:tailEnd/>
          </a:ln>
        </p:spPr>
        <p:txBody>
          <a:bodyPr wrap="none">
            <a:spAutoFit/>
          </a:bodyPr>
          <a:lstStyle/>
          <a:p>
            <a:r>
              <a:rPr lang="en-US" sz="1000" b="1"/>
              <a:t>0</a:t>
            </a:r>
          </a:p>
        </p:txBody>
      </p:sp>
      <p:sp>
        <p:nvSpPr>
          <p:cNvPr id="170006" name="Text Box 22"/>
          <p:cNvSpPr txBox="1">
            <a:spLocks noChangeArrowheads="1"/>
          </p:cNvSpPr>
          <p:nvPr/>
        </p:nvSpPr>
        <p:spPr bwMode="auto">
          <a:xfrm>
            <a:off x="3429000" y="2438401"/>
            <a:ext cx="254000" cy="244475"/>
          </a:xfrm>
          <a:prstGeom prst="rect">
            <a:avLst/>
          </a:prstGeom>
          <a:noFill/>
          <a:ln w="9525">
            <a:noFill/>
            <a:miter lim="800000"/>
            <a:headEnd/>
            <a:tailEnd/>
          </a:ln>
        </p:spPr>
        <p:txBody>
          <a:bodyPr wrap="none">
            <a:spAutoFit/>
          </a:bodyPr>
          <a:lstStyle/>
          <a:p>
            <a:r>
              <a:rPr lang="en-US" sz="1000" b="1"/>
              <a:t>0</a:t>
            </a:r>
          </a:p>
        </p:txBody>
      </p:sp>
      <p:sp>
        <p:nvSpPr>
          <p:cNvPr id="170007" name="Text Box 23"/>
          <p:cNvSpPr txBox="1">
            <a:spLocks noChangeArrowheads="1"/>
          </p:cNvSpPr>
          <p:nvPr/>
        </p:nvSpPr>
        <p:spPr bwMode="auto">
          <a:xfrm>
            <a:off x="2971800" y="2743201"/>
            <a:ext cx="254000" cy="244475"/>
          </a:xfrm>
          <a:prstGeom prst="rect">
            <a:avLst/>
          </a:prstGeom>
          <a:noFill/>
          <a:ln w="9525">
            <a:noFill/>
            <a:miter lim="800000"/>
            <a:headEnd/>
            <a:tailEnd/>
          </a:ln>
        </p:spPr>
        <p:txBody>
          <a:bodyPr wrap="none">
            <a:spAutoFit/>
          </a:bodyPr>
          <a:lstStyle/>
          <a:p>
            <a:r>
              <a:rPr lang="en-US" sz="1000" b="1"/>
              <a:t>0</a:t>
            </a:r>
          </a:p>
        </p:txBody>
      </p:sp>
      <p:sp>
        <p:nvSpPr>
          <p:cNvPr id="170008" name="Text Box 24"/>
          <p:cNvSpPr txBox="1">
            <a:spLocks noChangeArrowheads="1"/>
          </p:cNvSpPr>
          <p:nvPr/>
        </p:nvSpPr>
        <p:spPr bwMode="auto">
          <a:xfrm>
            <a:off x="3429000" y="3048001"/>
            <a:ext cx="254000" cy="244475"/>
          </a:xfrm>
          <a:prstGeom prst="rect">
            <a:avLst/>
          </a:prstGeom>
          <a:noFill/>
          <a:ln w="9525">
            <a:noFill/>
            <a:miter lim="800000"/>
            <a:headEnd/>
            <a:tailEnd/>
          </a:ln>
        </p:spPr>
        <p:txBody>
          <a:bodyPr wrap="none">
            <a:spAutoFit/>
          </a:bodyPr>
          <a:lstStyle/>
          <a:p>
            <a:r>
              <a:rPr lang="en-US" sz="1000" b="1"/>
              <a:t>0</a:t>
            </a:r>
          </a:p>
        </p:txBody>
      </p:sp>
      <p:sp>
        <p:nvSpPr>
          <p:cNvPr id="170009" name="Text Box 25"/>
          <p:cNvSpPr txBox="1">
            <a:spLocks noChangeArrowheads="1"/>
          </p:cNvSpPr>
          <p:nvPr/>
        </p:nvSpPr>
        <p:spPr bwMode="auto">
          <a:xfrm>
            <a:off x="2971800" y="3048001"/>
            <a:ext cx="254000" cy="244475"/>
          </a:xfrm>
          <a:prstGeom prst="rect">
            <a:avLst/>
          </a:prstGeom>
          <a:noFill/>
          <a:ln w="9525">
            <a:noFill/>
            <a:miter lim="800000"/>
            <a:headEnd/>
            <a:tailEnd/>
          </a:ln>
        </p:spPr>
        <p:txBody>
          <a:bodyPr wrap="none">
            <a:spAutoFit/>
          </a:bodyPr>
          <a:lstStyle/>
          <a:p>
            <a:r>
              <a:rPr lang="en-US" sz="1000" b="1"/>
              <a:t>0</a:t>
            </a:r>
          </a:p>
        </p:txBody>
      </p:sp>
      <p:sp>
        <p:nvSpPr>
          <p:cNvPr id="170010" name="Text Box 26"/>
          <p:cNvSpPr txBox="1">
            <a:spLocks noChangeArrowheads="1"/>
          </p:cNvSpPr>
          <p:nvPr/>
        </p:nvSpPr>
        <p:spPr bwMode="auto">
          <a:xfrm>
            <a:off x="3429000" y="3352801"/>
            <a:ext cx="254000" cy="244475"/>
          </a:xfrm>
          <a:prstGeom prst="rect">
            <a:avLst/>
          </a:prstGeom>
          <a:noFill/>
          <a:ln w="9525">
            <a:noFill/>
            <a:miter lim="800000"/>
            <a:headEnd/>
            <a:tailEnd/>
          </a:ln>
        </p:spPr>
        <p:txBody>
          <a:bodyPr wrap="none">
            <a:spAutoFit/>
          </a:bodyPr>
          <a:lstStyle/>
          <a:p>
            <a:r>
              <a:rPr lang="en-US" sz="1000" b="1"/>
              <a:t>0</a:t>
            </a:r>
          </a:p>
        </p:txBody>
      </p:sp>
      <p:sp>
        <p:nvSpPr>
          <p:cNvPr id="170011" name="Text Box 27"/>
          <p:cNvSpPr txBox="1">
            <a:spLocks noChangeArrowheads="1"/>
          </p:cNvSpPr>
          <p:nvPr/>
        </p:nvSpPr>
        <p:spPr bwMode="auto">
          <a:xfrm>
            <a:off x="2971800" y="3352801"/>
            <a:ext cx="254000" cy="244475"/>
          </a:xfrm>
          <a:prstGeom prst="rect">
            <a:avLst/>
          </a:prstGeom>
          <a:noFill/>
          <a:ln w="9525">
            <a:noFill/>
            <a:miter lim="800000"/>
            <a:headEnd/>
            <a:tailEnd/>
          </a:ln>
        </p:spPr>
        <p:txBody>
          <a:bodyPr wrap="none">
            <a:spAutoFit/>
          </a:bodyPr>
          <a:lstStyle/>
          <a:p>
            <a:r>
              <a:rPr lang="en-US" sz="1000" b="1"/>
              <a:t>0</a:t>
            </a:r>
          </a:p>
        </p:txBody>
      </p:sp>
      <p:sp>
        <p:nvSpPr>
          <p:cNvPr id="170012" name="Text Box 28"/>
          <p:cNvSpPr txBox="1">
            <a:spLocks noChangeArrowheads="1"/>
          </p:cNvSpPr>
          <p:nvPr/>
        </p:nvSpPr>
        <p:spPr bwMode="auto">
          <a:xfrm>
            <a:off x="4621213" y="2438401"/>
            <a:ext cx="1088760" cy="246221"/>
          </a:xfrm>
          <a:prstGeom prst="rect">
            <a:avLst/>
          </a:prstGeom>
          <a:noFill/>
          <a:ln w="9525">
            <a:noFill/>
            <a:miter lim="800000"/>
            <a:headEnd/>
            <a:tailEnd/>
          </a:ln>
        </p:spPr>
        <p:txBody>
          <a:bodyPr wrap="none">
            <a:spAutoFit/>
          </a:bodyPr>
          <a:lstStyle/>
          <a:p>
            <a:r>
              <a:rPr lang="en-US" sz="1000" b="1" dirty="0"/>
              <a:t>7</a:t>
            </a:r>
            <a:r>
              <a:rPr lang="en-US" sz="1000" b="1" dirty="0" smtClean="0"/>
              <a:t> Sep 21 </a:t>
            </a:r>
            <a:r>
              <a:rPr lang="en-US" sz="1000" b="1" dirty="0"/>
              <a:t>/ 0905</a:t>
            </a:r>
          </a:p>
        </p:txBody>
      </p:sp>
      <p:sp>
        <p:nvSpPr>
          <p:cNvPr id="170013" name="Text Box 29"/>
          <p:cNvSpPr txBox="1">
            <a:spLocks noChangeArrowheads="1"/>
          </p:cNvSpPr>
          <p:nvPr/>
        </p:nvSpPr>
        <p:spPr bwMode="auto">
          <a:xfrm>
            <a:off x="4621213" y="2760664"/>
            <a:ext cx="1088760" cy="246221"/>
          </a:xfrm>
          <a:prstGeom prst="rect">
            <a:avLst/>
          </a:prstGeom>
          <a:noFill/>
          <a:ln w="9525">
            <a:noFill/>
            <a:miter lim="800000"/>
            <a:headEnd/>
            <a:tailEnd/>
          </a:ln>
        </p:spPr>
        <p:txBody>
          <a:bodyPr wrap="none">
            <a:spAutoFit/>
          </a:bodyPr>
          <a:lstStyle/>
          <a:p>
            <a:r>
              <a:rPr lang="en-US" sz="1000" b="1" dirty="0" smtClean="0"/>
              <a:t>7 Sep 21 </a:t>
            </a:r>
            <a:r>
              <a:rPr lang="en-US" sz="1000" b="1" dirty="0"/>
              <a:t>/ 0906</a:t>
            </a:r>
          </a:p>
        </p:txBody>
      </p:sp>
      <p:sp>
        <p:nvSpPr>
          <p:cNvPr id="170014" name="Text Box 30"/>
          <p:cNvSpPr txBox="1">
            <a:spLocks noChangeArrowheads="1"/>
          </p:cNvSpPr>
          <p:nvPr/>
        </p:nvSpPr>
        <p:spPr bwMode="auto">
          <a:xfrm>
            <a:off x="4621213" y="3048001"/>
            <a:ext cx="1088760" cy="246221"/>
          </a:xfrm>
          <a:prstGeom prst="rect">
            <a:avLst/>
          </a:prstGeom>
          <a:noFill/>
          <a:ln w="9525">
            <a:noFill/>
            <a:miter lim="800000"/>
            <a:headEnd/>
            <a:tailEnd/>
          </a:ln>
        </p:spPr>
        <p:txBody>
          <a:bodyPr wrap="none">
            <a:spAutoFit/>
          </a:bodyPr>
          <a:lstStyle/>
          <a:p>
            <a:r>
              <a:rPr lang="en-US" sz="1000" b="1" dirty="0" smtClean="0"/>
              <a:t>7 Sep 21 </a:t>
            </a:r>
            <a:r>
              <a:rPr lang="en-US" sz="1000" b="1" dirty="0"/>
              <a:t>/ 0910</a:t>
            </a:r>
          </a:p>
        </p:txBody>
      </p:sp>
      <p:sp>
        <p:nvSpPr>
          <p:cNvPr id="170015" name="Text Box 31"/>
          <p:cNvSpPr txBox="1">
            <a:spLocks noChangeArrowheads="1"/>
          </p:cNvSpPr>
          <p:nvPr/>
        </p:nvSpPr>
        <p:spPr bwMode="auto">
          <a:xfrm>
            <a:off x="4621213" y="3352801"/>
            <a:ext cx="1088760" cy="246221"/>
          </a:xfrm>
          <a:prstGeom prst="rect">
            <a:avLst/>
          </a:prstGeom>
          <a:noFill/>
          <a:ln w="9525">
            <a:noFill/>
            <a:miter lim="800000"/>
            <a:headEnd/>
            <a:tailEnd/>
          </a:ln>
        </p:spPr>
        <p:txBody>
          <a:bodyPr wrap="none">
            <a:spAutoFit/>
          </a:bodyPr>
          <a:lstStyle/>
          <a:p>
            <a:r>
              <a:rPr lang="en-US" sz="1000" b="1" dirty="0" smtClean="0"/>
              <a:t>7 Sep 21 </a:t>
            </a:r>
            <a:r>
              <a:rPr lang="en-US" sz="1000" b="1" dirty="0"/>
              <a:t>/ 0911</a:t>
            </a:r>
          </a:p>
        </p:txBody>
      </p:sp>
      <p:sp>
        <p:nvSpPr>
          <p:cNvPr id="170016" name="Text Box 32"/>
          <p:cNvSpPr txBox="1">
            <a:spLocks noChangeArrowheads="1"/>
          </p:cNvSpPr>
          <p:nvPr/>
        </p:nvSpPr>
        <p:spPr bwMode="auto">
          <a:xfrm>
            <a:off x="3657600" y="2162175"/>
            <a:ext cx="1005403" cy="230832"/>
          </a:xfrm>
          <a:prstGeom prst="rect">
            <a:avLst/>
          </a:prstGeom>
          <a:noFill/>
          <a:ln w="9525">
            <a:noFill/>
            <a:miter lim="800000"/>
            <a:headEnd/>
            <a:tailEnd/>
          </a:ln>
        </p:spPr>
        <p:txBody>
          <a:bodyPr wrap="none">
            <a:spAutoFit/>
          </a:bodyPr>
          <a:lstStyle/>
          <a:p>
            <a:r>
              <a:rPr lang="en-US" sz="900" b="1" dirty="0" smtClean="0"/>
              <a:t>8 Sep 21 </a:t>
            </a:r>
            <a:r>
              <a:rPr lang="en-US" sz="900" b="1" dirty="0"/>
              <a:t>/ 1010</a:t>
            </a:r>
          </a:p>
        </p:txBody>
      </p:sp>
      <p:sp>
        <p:nvSpPr>
          <p:cNvPr id="170017" name="Text Box 33"/>
          <p:cNvSpPr txBox="1">
            <a:spLocks noChangeArrowheads="1"/>
          </p:cNvSpPr>
          <p:nvPr/>
        </p:nvSpPr>
        <p:spPr bwMode="auto">
          <a:xfrm>
            <a:off x="3657600" y="2781300"/>
            <a:ext cx="1005403" cy="230832"/>
          </a:xfrm>
          <a:prstGeom prst="rect">
            <a:avLst/>
          </a:prstGeom>
          <a:noFill/>
          <a:ln w="9525">
            <a:noFill/>
            <a:miter lim="800000"/>
            <a:headEnd/>
            <a:tailEnd/>
          </a:ln>
        </p:spPr>
        <p:txBody>
          <a:bodyPr wrap="none">
            <a:spAutoFit/>
          </a:bodyPr>
          <a:lstStyle/>
          <a:p>
            <a:r>
              <a:rPr lang="en-US" sz="900" b="1" dirty="0" smtClean="0"/>
              <a:t>8 Sep 21 </a:t>
            </a:r>
            <a:r>
              <a:rPr lang="en-US" sz="900" b="1" dirty="0"/>
              <a:t>/ 1015</a:t>
            </a:r>
          </a:p>
        </p:txBody>
      </p:sp>
      <p:sp>
        <p:nvSpPr>
          <p:cNvPr id="170018" name="Text Box 34"/>
          <p:cNvSpPr txBox="1">
            <a:spLocks noChangeArrowheads="1"/>
          </p:cNvSpPr>
          <p:nvPr/>
        </p:nvSpPr>
        <p:spPr bwMode="auto">
          <a:xfrm>
            <a:off x="3663950" y="3124200"/>
            <a:ext cx="1005403" cy="230832"/>
          </a:xfrm>
          <a:prstGeom prst="rect">
            <a:avLst/>
          </a:prstGeom>
          <a:noFill/>
          <a:ln w="9525">
            <a:noFill/>
            <a:miter lim="800000"/>
            <a:headEnd/>
            <a:tailEnd/>
          </a:ln>
        </p:spPr>
        <p:txBody>
          <a:bodyPr wrap="none">
            <a:spAutoFit/>
          </a:bodyPr>
          <a:lstStyle/>
          <a:p>
            <a:r>
              <a:rPr lang="en-US" sz="900" b="1" dirty="0" smtClean="0"/>
              <a:t>8 Sep 21 </a:t>
            </a:r>
            <a:r>
              <a:rPr lang="en-US" sz="900" b="1" dirty="0"/>
              <a:t>/ 1017</a:t>
            </a:r>
          </a:p>
        </p:txBody>
      </p:sp>
      <p:sp>
        <p:nvSpPr>
          <p:cNvPr id="170019" name="Text Box 35"/>
          <p:cNvSpPr txBox="1">
            <a:spLocks noChangeArrowheads="1"/>
          </p:cNvSpPr>
          <p:nvPr/>
        </p:nvSpPr>
        <p:spPr bwMode="auto">
          <a:xfrm>
            <a:off x="3663950" y="3414713"/>
            <a:ext cx="1005403" cy="230832"/>
          </a:xfrm>
          <a:prstGeom prst="rect">
            <a:avLst/>
          </a:prstGeom>
          <a:noFill/>
          <a:ln w="9525">
            <a:noFill/>
            <a:miter lim="800000"/>
            <a:headEnd/>
            <a:tailEnd/>
          </a:ln>
        </p:spPr>
        <p:txBody>
          <a:bodyPr wrap="none">
            <a:spAutoFit/>
          </a:bodyPr>
          <a:lstStyle/>
          <a:p>
            <a:r>
              <a:rPr lang="en-US" sz="900" b="1" dirty="0" smtClean="0"/>
              <a:t>8 Sep 21 </a:t>
            </a:r>
            <a:r>
              <a:rPr lang="en-US" sz="900" b="1" dirty="0"/>
              <a:t>/ 1019</a:t>
            </a:r>
          </a:p>
        </p:txBody>
      </p:sp>
      <p:sp>
        <p:nvSpPr>
          <p:cNvPr id="170020" name="Text Box 36"/>
          <p:cNvSpPr txBox="1">
            <a:spLocks noChangeArrowheads="1"/>
          </p:cNvSpPr>
          <p:nvPr/>
        </p:nvSpPr>
        <p:spPr bwMode="auto">
          <a:xfrm>
            <a:off x="5745163" y="2466976"/>
            <a:ext cx="1001712" cy="246063"/>
          </a:xfrm>
          <a:prstGeom prst="rect">
            <a:avLst/>
          </a:prstGeom>
          <a:noFill/>
          <a:ln w="9525">
            <a:noFill/>
            <a:miter lim="800000"/>
            <a:headEnd/>
            <a:tailEnd/>
          </a:ln>
        </p:spPr>
        <p:txBody>
          <a:bodyPr wrap="none">
            <a:spAutoFit/>
          </a:bodyPr>
          <a:lstStyle/>
          <a:p>
            <a:r>
              <a:rPr lang="en-US" sz="1000" b="1"/>
              <a:t>SGT R. Smith</a:t>
            </a:r>
          </a:p>
        </p:txBody>
      </p:sp>
      <p:sp>
        <p:nvSpPr>
          <p:cNvPr id="170021" name="Text Box 37"/>
          <p:cNvSpPr txBox="1">
            <a:spLocks noChangeArrowheads="1"/>
          </p:cNvSpPr>
          <p:nvPr/>
        </p:nvSpPr>
        <p:spPr bwMode="auto">
          <a:xfrm>
            <a:off x="6953250" y="2433638"/>
            <a:ext cx="985838" cy="336550"/>
          </a:xfrm>
          <a:prstGeom prst="rect">
            <a:avLst/>
          </a:prstGeom>
          <a:noFill/>
          <a:ln w="9525">
            <a:noFill/>
            <a:miter lim="800000"/>
            <a:headEnd/>
            <a:tailEnd/>
          </a:ln>
        </p:spPr>
        <p:txBody>
          <a:bodyPr wrap="none">
            <a:spAutoFit/>
          </a:bodyPr>
          <a:lstStyle/>
          <a:p>
            <a:r>
              <a:rPr lang="en-US" sz="1600">
                <a:latin typeface="Blackadder ITC" pitchFamily="82" charset="0"/>
              </a:rPr>
              <a:t>Roy Smith</a:t>
            </a:r>
            <a:endParaRPr lang="en-US" sz="1600"/>
          </a:p>
        </p:txBody>
      </p:sp>
      <p:sp>
        <p:nvSpPr>
          <p:cNvPr id="170022" name="Text Box 38"/>
          <p:cNvSpPr txBox="1">
            <a:spLocks noChangeArrowheads="1"/>
          </p:cNvSpPr>
          <p:nvPr/>
        </p:nvSpPr>
        <p:spPr bwMode="auto">
          <a:xfrm>
            <a:off x="5729289" y="2786064"/>
            <a:ext cx="879475" cy="244475"/>
          </a:xfrm>
          <a:prstGeom prst="rect">
            <a:avLst/>
          </a:prstGeom>
          <a:noFill/>
          <a:ln w="9525">
            <a:noFill/>
            <a:miter lim="800000"/>
            <a:headEnd/>
            <a:tailEnd/>
          </a:ln>
        </p:spPr>
        <p:txBody>
          <a:bodyPr wrap="none">
            <a:spAutoFit/>
          </a:bodyPr>
          <a:lstStyle/>
          <a:p>
            <a:r>
              <a:rPr lang="en-US" sz="1000" b="1"/>
              <a:t>SGT G. Poe</a:t>
            </a:r>
          </a:p>
        </p:txBody>
      </p:sp>
      <p:sp>
        <p:nvSpPr>
          <p:cNvPr id="170023" name="Text Box 39"/>
          <p:cNvSpPr txBox="1">
            <a:spLocks noChangeArrowheads="1"/>
          </p:cNvSpPr>
          <p:nvPr/>
        </p:nvSpPr>
        <p:spPr bwMode="auto">
          <a:xfrm>
            <a:off x="6938963" y="2711450"/>
            <a:ext cx="912812" cy="336550"/>
          </a:xfrm>
          <a:prstGeom prst="rect">
            <a:avLst/>
          </a:prstGeom>
          <a:noFill/>
          <a:ln w="9525">
            <a:noFill/>
            <a:miter lim="800000"/>
            <a:headEnd/>
            <a:tailEnd/>
          </a:ln>
        </p:spPr>
        <p:txBody>
          <a:bodyPr wrap="none">
            <a:spAutoFit/>
          </a:bodyPr>
          <a:lstStyle/>
          <a:p>
            <a:r>
              <a:rPr lang="en-US" sz="1600">
                <a:latin typeface="Blackadder ITC" pitchFamily="82" charset="0"/>
              </a:rPr>
              <a:t>Grace Poe</a:t>
            </a:r>
            <a:endParaRPr lang="en-US" sz="1600"/>
          </a:p>
        </p:txBody>
      </p:sp>
      <p:sp>
        <p:nvSpPr>
          <p:cNvPr id="170024" name="Text Box 40"/>
          <p:cNvSpPr txBox="1">
            <a:spLocks noChangeArrowheads="1"/>
          </p:cNvSpPr>
          <p:nvPr/>
        </p:nvSpPr>
        <p:spPr bwMode="auto">
          <a:xfrm>
            <a:off x="5734050" y="3090864"/>
            <a:ext cx="1085850" cy="244475"/>
          </a:xfrm>
          <a:prstGeom prst="rect">
            <a:avLst/>
          </a:prstGeom>
          <a:noFill/>
          <a:ln w="9525">
            <a:noFill/>
            <a:miter lim="800000"/>
            <a:headEnd/>
            <a:tailEnd/>
          </a:ln>
        </p:spPr>
        <p:txBody>
          <a:bodyPr wrap="none">
            <a:spAutoFit/>
          </a:bodyPr>
          <a:lstStyle/>
          <a:p>
            <a:r>
              <a:rPr lang="en-US" sz="1000" b="1"/>
              <a:t>SGT W. Wilson</a:t>
            </a:r>
          </a:p>
        </p:txBody>
      </p:sp>
      <p:sp>
        <p:nvSpPr>
          <p:cNvPr id="170025" name="Text Box 41"/>
          <p:cNvSpPr txBox="1">
            <a:spLocks noChangeArrowheads="1"/>
          </p:cNvSpPr>
          <p:nvPr/>
        </p:nvSpPr>
        <p:spPr bwMode="auto">
          <a:xfrm>
            <a:off x="6781800" y="3048000"/>
            <a:ext cx="1327150" cy="336550"/>
          </a:xfrm>
          <a:prstGeom prst="rect">
            <a:avLst/>
          </a:prstGeom>
          <a:noFill/>
          <a:ln w="9525">
            <a:noFill/>
            <a:miter lim="800000"/>
            <a:headEnd/>
            <a:tailEnd/>
          </a:ln>
        </p:spPr>
        <p:txBody>
          <a:bodyPr wrap="none">
            <a:spAutoFit/>
          </a:bodyPr>
          <a:lstStyle/>
          <a:p>
            <a:r>
              <a:rPr lang="en-US" sz="1600">
                <a:latin typeface="Blackadder ITC" pitchFamily="82" charset="0"/>
              </a:rPr>
              <a:t>William Wilson</a:t>
            </a:r>
            <a:endParaRPr lang="en-US" sz="1600"/>
          </a:p>
        </p:txBody>
      </p:sp>
      <p:sp>
        <p:nvSpPr>
          <p:cNvPr id="170026" name="Text Box 42"/>
          <p:cNvSpPr txBox="1">
            <a:spLocks noChangeArrowheads="1"/>
          </p:cNvSpPr>
          <p:nvPr/>
        </p:nvSpPr>
        <p:spPr bwMode="auto">
          <a:xfrm>
            <a:off x="5729288" y="3381376"/>
            <a:ext cx="1033462" cy="244475"/>
          </a:xfrm>
          <a:prstGeom prst="rect">
            <a:avLst/>
          </a:prstGeom>
          <a:noFill/>
          <a:ln w="9525">
            <a:noFill/>
            <a:miter lim="800000"/>
            <a:headEnd/>
            <a:tailEnd/>
          </a:ln>
        </p:spPr>
        <p:txBody>
          <a:bodyPr wrap="none">
            <a:spAutoFit/>
          </a:bodyPr>
          <a:lstStyle/>
          <a:p>
            <a:r>
              <a:rPr lang="en-US" sz="1000" b="1"/>
              <a:t>SGT J. Fielder</a:t>
            </a:r>
          </a:p>
        </p:txBody>
      </p:sp>
      <p:sp>
        <p:nvSpPr>
          <p:cNvPr id="170027" name="Text Box 43"/>
          <p:cNvSpPr txBox="1">
            <a:spLocks noChangeArrowheads="1"/>
          </p:cNvSpPr>
          <p:nvPr/>
        </p:nvSpPr>
        <p:spPr bwMode="auto">
          <a:xfrm>
            <a:off x="6800851" y="3333750"/>
            <a:ext cx="1089025" cy="336550"/>
          </a:xfrm>
          <a:prstGeom prst="rect">
            <a:avLst/>
          </a:prstGeom>
          <a:noFill/>
          <a:ln w="9525">
            <a:noFill/>
            <a:miter lim="800000"/>
            <a:headEnd/>
            <a:tailEnd/>
          </a:ln>
        </p:spPr>
        <p:txBody>
          <a:bodyPr wrap="none">
            <a:spAutoFit/>
          </a:bodyPr>
          <a:lstStyle/>
          <a:p>
            <a:r>
              <a:rPr lang="en-US" sz="1600">
                <a:latin typeface="Blackadder ITC" pitchFamily="82" charset="0"/>
              </a:rPr>
              <a:t>Judy Fielder</a:t>
            </a:r>
            <a:endParaRPr lang="en-US" sz="1600"/>
          </a:p>
        </p:txBody>
      </p:sp>
      <p:sp>
        <p:nvSpPr>
          <p:cNvPr id="170028" name="Text Box 44"/>
          <p:cNvSpPr txBox="1">
            <a:spLocks noChangeArrowheads="1"/>
          </p:cNvSpPr>
          <p:nvPr/>
        </p:nvSpPr>
        <p:spPr bwMode="auto">
          <a:xfrm>
            <a:off x="8610600" y="3048000"/>
            <a:ext cx="1327150" cy="336550"/>
          </a:xfrm>
          <a:prstGeom prst="rect">
            <a:avLst/>
          </a:prstGeom>
          <a:noFill/>
          <a:ln w="9525">
            <a:noFill/>
            <a:miter lim="800000"/>
            <a:headEnd/>
            <a:tailEnd/>
          </a:ln>
        </p:spPr>
        <p:txBody>
          <a:bodyPr wrap="none">
            <a:spAutoFit/>
          </a:bodyPr>
          <a:lstStyle/>
          <a:p>
            <a:r>
              <a:rPr lang="en-US" sz="1600">
                <a:latin typeface="Blackadder ITC" pitchFamily="82" charset="0"/>
              </a:rPr>
              <a:t>William Wilson</a:t>
            </a:r>
            <a:endParaRPr lang="en-US" sz="1600"/>
          </a:p>
        </p:txBody>
      </p:sp>
      <p:sp>
        <p:nvSpPr>
          <p:cNvPr id="170029" name="Text Box 45"/>
          <p:cNvSpPr txBox="1">
            <a:spLocks noChangeArrowheads="1"/>
          </p:cNvSpPr>
          <p:nvPr/>
        </p:nvSpPr>
        <p:spPr bwMode="auto">
          <a:xfrm>
            <a:off x="8686801" y="3352800"/>
            <a:ext cx="1089025" cy="336550"/>
          </a:xfrm>
          <a:prstGeom prst="rect">
            <a:avLst/>
          </a:prstGeom>
          <a:noFill/>
          <a:ln w="9525">
            <a:noFill/>
            <a:miter lim="800000"/>
            <a:headEnd/>
            <a:tailEnd/>
          </a:ln>
        </p:spPr>
        <p:txBody>
          <a:bodyPr wrap="none">
            <a:spAutoFit/>
          </a:bodyPr>
          <a:lstStyle/>
          <a:p>
            <a:r>
              <a:rPr lang="en-US" sz="1600">
                <a:latin typeface="Blackadder ITC" pitchFamily="82" charset="0"/>
              </a:rPr>
              <a:t>Judy Fielder</a:t>
            </a:r>
            <a:endParaRPr lang="en-US" sz="1600"/>
          </a:p>
        </p:txBody>
      </p:sp>
      <p:sp>
        <p:nvSpPr>
          <p:cNvPr id="170030" name="Text Box 46"/>
          <p:cNvSpPr txBox="1">
            <a:spLocks noChangeArrowheads="1"/>
          </p:cNvSpPr>
          <p:nvPr/>
        </p:nvSpPr>
        <p:spPr bwMode="auto">
          <a:xfrm>
            <a:off x="8686801" y="2743200"/>
            <a:ext cx="912813" cy="336550"/>
          </a:xfrm>
          <a:prstGeom prst="rect">
            <a:avLst/>
          </a:prstGeom>
          <a:noFill/>
          <a:ln w="9525">
            <a:noFill/>
            <a:miter lim="800000"/>
            <a:headEnd/>
            <a:tailEnd/>
          </a:ln>
        </p:spPr>
        <p:txBody>
          <a:bodyPr wrap="none">
            <a:spAutoFit/>
          </a:bodyPr>
          <a:lstStyle/>
          <a:p>
            <a:r>
              <a:rPr lang="en-US" sz="1600">
                <a:latin typeface="Blackadder ITC" pitchFamily="82" charset="0"/>
              </a:rPr>
              <a:t>Grace Poe</a:t>
            </a:r>
            <a:endParaRPr lang="en-US" sz="1600"/>
          </a:p>
        </p:txBody>
      </p:sp>
      <p:sp>
        <p:nvSpPr>
          <p:cNvPr id="170031" name="Text Box 47"/>
          <p:cNvSpPr txBox="1">
            <a:spLocks noChangeArrowheads="1"/>
          </p:cNvSpPr>
          <p:nvPr/>
        </p:nvSpPr>
        <p:spPr bwMode="auto">
          <a:xfrm>
            <a:off x="8763001" y="2133600"/>
            <a:ext cx="892175" cy="336550"/>
          </a:xfrm>
          <a:prstGeom prst="rect">
            <a:avLst/>
          </a:prstGeom>
          <a:noFill/>
          <a:ln w="9525">
            <a:noFill/>
            <a:miter lim="800000"/>
            <a:headEnd/>
            <a:tailEnd/>
          </a:ln>
        </p:spPr>
        <p:txBody>
          <a:bodyPr wrap="none">
            <a:spAutoFit/>
          </a:bodyPr>
          <a:lstStyle/>
          <a:p>
            <a:r>
              <a:rPr lang="en-US" sz="1600">
                <a:latin typeface="Blackadder ITC" pitchFamily="82" charset="0"/>
              </a:rPr>
              <a:t>J. Smith  </a:t>
            </a:r>
            <a:endParaRPr lang="en-US" sz="1600"/>
          </a:p>
        </p:txBody>
      </p:sp>
      <p:sp>
        <p:nvSpPr>
          <p:cNvPr id="170032" name="Text Box 48"/>
          <p:cNvSpPr txBox="1">
            <a:spLocks noChangeArrowheads="1"/>
          </p:cNvSpPr>
          <p:nvPr/>
        </p:nvSpPr>
        <p:spPr bwMode="auto">
          <a:xfrm>
            <a:off x="8158164" y="2468564"/>
            <a:ext cx="377825" cy="274637"/>
          </a:xfrm>
          <a:prstGeom prst="rect">
            <a:avLst/>
          </a:prstGeom>
          <a:noFill/>
          <a:ln w="9525">
            <a:noFill/>
            <a:miter lim="800000"/>
            <a:headEnd/>
            <a:tailEnd/>
          </a:ln>
        </p:spPr>
        <p:txBody>
          <a:bodyPr wrap="none">
            <a:spAutoFit/>
          </a:bodyPr>
          <a:lstStyle/>
          <a:p>
            <a:r>
              <a:rPr lang="en-US" sz="1200" b="1"/>
              <a:t>JA</a:t>
            </a:r>
          </a:p>
        </p:txBody>
      </p:sp>
      <p:sp>
        <p:nvSpPr>
          <p:cNvPr id="170033" name="Text Box 49"/>
          <p:cNvSpPr txBox="1">
            <a:spLocks noChangeArrowheads="1"/>
          </p:cNvSpPr>
          <p:nvPr/>
        </p:nvSpPr>
        <p:spPr bwMode="auto">
          <a:xfrm>
            <a:off x="8153401" y="2773364"/>
            <a:ext cx="377825" cy="274637"/>
          </a:xfrm>
          <a:prstGeom prst="rect">
            <a:avLst/>
          </a:prstGeom>
          <a:noFill/>
          <a:ln w="9525">
            <a:noFill/>
            <a:miter lim="800000"/>
            <a:headEnd/>
            <a:tailEnd/>
          </a:ln>
        </p:spPr>
        <p:txBody>
          <a:bodyPr wrap="none">
            <a:spAutoFit/>
          </a:bodyPr>
          <a:lstStyle/>
          <a:p>
            <a:r>
              <a:rPr lang="en-US" sz="1200" b="1"/>
              <a:t>JA</a:t>
            </a:r>
          </a:p>
        </p:txBody>
      </p:sp>
      <p:sp>
        <p:nvSpPr>
          <p:cNvPr id="170034" name="Text Box 50"/>
          <p:cNvSpPr txBox="1">
            <a:spLocks noChangeArrowheads="1"/>
          </p:cNvSpPr>
          <p:nvPr/>
        </p:nvSpPr>
        <p:spPr bwMode="auto">
          <a:xfrm>
            <a:off x="8153401" y="3078164"/>
            <a:ext cx="377825" cy="274637"/>
          </a:xfrm>
          <a:prstGeom prst="rect">
            <a:avLst/>
          </a:prstGeom>
          <a:noFill/>
          <a:ln w="9525">
            <a:noFill/>
            <a:miter lim="800000"/>
            <a:headEnd/>
            <a:tailEnd/>
          </a:ln>
        </p:spPr>
        <p:txBody>
          <a:bodyPr wrap="none">
            <a:spAutoFit/>
          </a:bodyPr>
          <a:lstStyle/>
          <a:p>
            <a:r>
              <a:rPr lang="en-US" sz="1200" b="1"/>
              <a:t>JA</a:t>
            </a:r>
          </a:p>
        </p:txBody>
      </p:sp>
      <p:sp>
        <p:nvSpPr>
          <p:cNvPr id="170035" name="Text Box 51"/>
          <p:cNvSpPr txBox="1">
            <a:spLocks noChangeArrowheads="1"/>
          </p:cNvSpPr>
          <p:nvPr/>
        </p:nvSpPr>
        <p:spPr bwMode="auto">
          <a:xfrm>
            <a:off x="8153401" y="3352800"/>
            <a:ext cx="377825" cy="274638"/>
          </a:xfrm>
          <a:prstGeom prst="rect">
            <a:avLst/>
          </a:prstGeom>
          <a:noFill/>
          <a:ln w="9525">
            <a:noFill/>
            <a:miter lim="800000"/>
            <a:headEnd/>
            <a:tailEnd/>
          </a:ln>
        </p:spPr>
        <p:txBody>
          <a:bodyPr wrap="none">
            <a:spAutoFit/>
          </a:bodyPr>
          <a:lstStyle/>
          <a:p>
            <a:r>
              <a:rPr lang="en-US" sz="1200" b="1"/>
              <a:t>JA</a:t>
            </a:r>
          </a:p>
        </p:txBody>
      </p:sp>
      <p:sp>
        <p:nvSpPr>
          <p:cNvPr id="170036" name="Text Box 52"/>
          <p:cNvSpPr txBox="1">
            <a:spLocks noChangeArrowheads="1"/>
          </p:cNvSpPr>
          <p:nvPr/>
        </p:nvSpPr>
        <p:spPr bwMode="auto">
          <a:xfrm>
            <a:off x="9982201" y="2133600"/>
            <a:ext cx="377825" cy="274638"/>
          </a:xfrm>
          <a:prstGeom prst="rect">
            <a:avLst/>
          </a:prstGeom>
          <a:noFill/>
          <a:ln w="9525">
            <a:noFill/>
            <a:miter lim="800000"/>
            <a:headEnd/>
            <a:tailEnd/>
          </a:ln>
        </p:spPr>
        <p:txBody>
          <a:bodyPr wrap="none">
            <a:spAutoFit/>
          </a:bodyPr>
          <a:lstStyle/>
          <a:p>
            <a:r>
              <a:rPr lang="en-US" sz="1200" b="1"/>
              <a:t>JA</a:t>
            </a:r>
          </a:p>
        </p:txBody>
      </p:sp>
      <p:sp>
        <p:nvSpPr>
          <p:cNvPr id="170037" name="Text Box 53"/>
          <p:cNvSpPr txBox="1">
            <a:spLocks noChangeArrowheads="1"/>
          </p:cNvSpPr>
          <p:nvPr/>
        </p:nvSpPr>
        <p:spPr bwMode="auto">
          <a:xfrm>
            <a:off x="9986964" y="2773364"/>
            <a:ext cx="377825" cy="274637"/>
          </a:xfrm>
          <a:prstGeom prst="rect">
            <a:avLst/>
          </a:prstGeom>
          <a:noFill/>
          <a:ln w="9525">
            <a:noFill/>
            <a:miter lim="800000"/>
            <a:headEnd/>
            <a:tailEnd/>
          </a:ln>
        </p:spPr>
        <p:txBody>
          <a:bodyPr wrap="none">
            <a:spAutoFit/>
          </a:bodyPr>
          <a:lstStyle/>
          <a:p>
            <a:r>
              <a:rPr lang="en-US" sz="1200" b="1"/>
              <a:t>JA</a:t>
            </a:r>
          </a:p>
        </p:txBody>
      </p:sp>
      <p:sp>
        <p:nvSpPr>
          <p:cNvPr id="170038" name="Text Box 54"/>
          <p:cNvSpPr txBox="1">
            <a:spLocks noChangeArrowheads="1"/>
          </p:cNvSpPr>
          <p:nvPr/>
        </p:nvSpPr>
        <p:spPr bwMode="auto">
          <a:xfrm>
            <a:off x="9986964" y="3078164"/>
            <a:ext cx="377825" cy="274637"/>
          </a:xfrm>
          <a:prstGeom prst="rect">
            <a:avLst/>
          </a:prstGeom>
          <a:noFill/>
          <a:ln w="9525">
            <a:noFill/>
            <a:miter lim="800000"/>
            <a:headEnd/>
            <a:tailEnd/>
          </a:ln>
        </p:spPr>
        <p:txBody>
          <a:bodyPr wrap="none">
            <a:spAutoFit/>
          </a:bodyPr>
          <a:lstStyle/>
          <a:p>
            <a:r>
              <a:rPr lang="en-US" sz="1200" b="1"/>
              <a:t>JA</a:t>
            </a:r>
          </a:p>
        </p:txBody>
      </p:sp>
      <p:sp>
        <p:nvSpPr>
          <p:cNvPr id="170039" name="Text Box 55"/>
          <p:cNvSpPr txBox="1">
            <a:spLocks noChangeArrowheads="1"/>
          </p:cNvSpPr>
          <p:nvPr/>
        </p:nvSpPr>
        <p:spPr bwMode="auto">
          <a:xfrm>
            <a:off x="9982201" y="3368675"/>
            <a:ext cx="377825" cy="274638"/>
          </a:xfrm>
          <a:prstGeom prst="rect">
            <a:avLst/>
          </a:prstGeom>
          <a:noFill/>
          <a:ln w="9525">
            <a:noFill/>
            <a:miter lim="800000"/>
            <a:headEnd/>
            <a:tailEnd/>
          </a:ln>
        </p:spPr>
        <p:txBody>
          <a:bodyPr wrap="none">
            <a:spAutoFit/>
          </a:bodyPr>
          <a:lstStyle/>
          <a:p>
            <a:r>
              <a:rPr lang="en-US" sz="1200" b="1"/>
              <a:t>JA</a:t>
            </a:r>
          </a:p>
        </p:txBody>
      </p:sp>
      <p:sp>
        <p:nvSpPr>
          <p:cNvPr id="681016" name="Rectangle 56"/>
          <p:cNvSpPr>
            <a:spLocks noChangeArrowheads="1"/>
          </p:cNvSpPr>
          <p:nvPr/>
        </p:nvSpPr>
        <p:spPr bwMode="auto">
          <a:xfrm>
            <a:off x="1643594" y="2408396"/>
            <a:ext cx="8821206" cy="381000"/>
          </a:xfrm>
          <a:prstGeom prst="rect">
            <a:avLst/>
          </a:prstGeom>
          <a:solidFill>
            <a:srgbClr val="FF0000">
              <a:alpha val="36078"/>
            </a:srgbClr>
          </a:solidFill>
          <a:ln w="9525">
            <a:solidFill>
              <a:schemeClr val="tx1"/>
            </a:solidFill>
            <a:miter lim="800000"/>
            <a:headEnd/>
            <a:tailEnd/>
          </a:ln>
        </p:spPr>
        <p:txBody>
          <a:bodyPr wrap="none" anchor="ctr"/>
          <a:lstStyle/>
          <a:p>
            <a:endParaRPr lang="en-US"/>
          </a:p>
        </p:txBody>
      </p:sp>
      <p:sp>
        <p:nvSpPr>
          <p:cNvPr id="5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339316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1016"/>
                                        </p:tgtEl>
                                        <p:attrNameLst>
                                          <p:attrName>style.visibility</p:attrName>
                                        </p:attrNameLst>
                                      </p:cBhvr>
                                      <p:to>
                                        <p:strVal val="visible"/>
                                      </p:to>
                                    </p:set>
                                  </p:childTnLst>
                                </p:cTn>
                              </p:par>
                              <p:par>
                                <p:cTn id="7" presetID="26" presetClass="emph" presetSubtype="0" repeatCount="indefinite" grpId="1" nodeType="withEffect">
                                  <p:stCondLst>
                                    <p:cond delay="0"/>
                                  </p:stCondLst>
                                  <p:childTnLst>
                                    <p:animEffect transition="out" filter="fade">
                                      <p:cBhvr>
                                        <p:cTn id="8" dur="1000" tmFilter="0, 0; .2, .5; .8, .5; 1, 0"/>
                                        <p:tgtEl>
                                          <p:spTgt spid="681016"/>
                                        </p:tgtEl>
                                      </p:cBhvr>
                                    </p:animEffect>
                                    <p:animScale>
                                      <p:cBhvr>
                                        <p:cTn id="9" dur="500" autoRev="1" fill="hold"/>
                                        <p:tgtEl>
                                          <p:spTgt spid="6810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016" grpId="0" animBg="1"/>
      <p:bldP spid="681016" grpId="1"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7" name="Rectangle 3"/>
          <p:cNvSpPr>
            <a:spLocks noGrp="1" noChangeArrowheads="1"/>
          </p:cNvSpPr>
          <p:nvPr>
            <p:ph type="body" idx="1"/>
          </p:nvPr>
        </p:nvSpPr>
        <p:spPr bwMode="auto">
          <a:xfrm>
            <a:off x="2017712" y="1676401"/>
            <a:ext cx="8229600" cy="35814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Additional Issue Situations</a:t>
            </a:r>
            <a:br>
              <a:rPr lang="en-US" sz="2400" dirty="0"/>
            </a:br>
            <a:endParaRPr lang="en-US" sz="2400" dirty="0"/>
          </a:p>
          <a:p>
            <a:pPr eaLnBrk="1" hangingPunct="1">
              <a:lnSpc>
                <a:spcPct val="90000"/>
              </a:lnSpc>
              <a:buFont typeface="Arial" panose="020B0604020202020204" pitchFamily="34" charset="0"/>
              <a:buChar char="•"/>
            </a:pPr>
            <a:r>
              <a:rPr lang="en-US" sz="1800" dirty="0"/>
              <a:t>Equipment not assigned to a single, specific individual:</a:t>
            </a:r>
          </a:p>
          <a:p>
            <a:pPr lvl="1" eaLnBrk="1" hangingPunct="1">
              <a:lnSpc>
                <a:spcPct val="90000"/>
              </a:lnSpc>
            </a:pPr>
            <a:r>
              <a:rPr lang="en-US" sz="1800" dirty="0"/>
              <a:t>DA Form 2062 and Weapons Control Log.</a:t>
            </a:r>
          </a:p>
          <a:p>
            <a:pPr lvl="1" eaLnBrk="1" hangingPunct="1">
              <a:lnSpc>
                <a:spcPct val="90000"/>
              </a:lnSpc>
            </a:pPr>
            <a:endParaRPr lang="en-US" b="1" dirty="0"/>
          </a:p>
          <a:p>
            <a:pPr eaLnBrk="1" hangingPunct="1">
              <a:lnSpc>
                <a:spcPct val="90000"/>
              </a:lnSpc>
              <a:buFont typeface="Arial" panose="020B0604020202020204" pitchFamily="34" charset="0"/>
              <a:buChar char="•"/>
            </a:pPr>
            <a:r>
              <a:rPr lang="en-US" sz="1800" dirty="0"/>
              <a:t>When a single weapon is needed for issue to more than one Soldier (ex. Squad assigned weapon): </a:t>
            </a:r>
          </a:p>
          <a:p>
            <a:pPr lvl="1">
              <a:lnSpc>
                <a:spcPct val="90000"/>
              </a:lnSpc>
            </a:pPr>
            <a:r>
              <a:rPr lang="en-US" sz="1800" dirty="0"/>
              <a:t>DA Form 3749 for each person authorized to withdraw it and Weapons Control Log.</a:t>
            </a:r>
          </a:p>
          <a:p>
            <a:pPr marL="0" indent="0" eaLnBrk="1" hangingPunct="1">
              <a:lnSpc>
                <a:spcPct val="90000"/>
              </a:lnSpc>
              <a:buNone/>
            </a:pPr>
            <a:endParaRPr lang="en-US" sz="2400" b="1" dirty="0"/>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573731593"/>
      </p:ext>
    </p:extLst>
  </p:cSld>
  <p:clrMapOvr>
    <a:masterClrMapping/>
  </p:clrMapOvr>
  <p:transition spd="slow">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260" y="1625849"/>
            <a:ext cx="8229600" cy="424732"/>
          </a:xfrm>
        </p:spPr>
        <p:txBody>
          <a:bodyPr/>
          <a:lstStyle/>
          <a:p>
            <a:pPr algn="ctr"/>
            <a:r>
              <a:rPr lang="en-US" sz="2400" b="0" dirty="0"/>
              <a:t>Check on Learning</a:t>
            </a:r>
          </a:p>
        </p:txBody>
      </p:sp>
      <p:sp>
        <p:nvSpPr>
          <p:cNvPr id="3" name="Content Placeholder 2"/>
          <p:cNvSpPr>
            <a:spLocks noGrp="1"/>
          </p:cNvSpPr>
          <p:nvPr>
            <p:ph idx="1"/>
          </p:nvPr>
        </p:nvSpPr>
        <p:spPr>
          <a:xfrm>
            <a:off x="1950720" y="2484438"/>
            <a:ext cx="8394940" cy="914400"/>
          </a:xfrm>
        </p:spPr>
        <p:txBody>
          <a:bodyPr/>
          <a:lstStyle/>
          <a:p>
            <a:pPr>
              <a:buNone/>
            </a:pPr>
            <a:r>
              <a:rPr lang="en-US" sz="2000" dirty="0"/>
              <a:t>Q:  How would you issue an M4 to a soldier who will be attending Warrior Leaders Course for Two Weeks?</a:t>
            </a:r>
          </a:p>
        </p:txBody>
      </p:sp>
      <p:sp>
        <p:nvSpPr>
          <p:cNvPr id="4" name="Content Placeholder 2"/>
          <p:cNvSpPr txBox="1">
            <a:spLocks/>
          </p:cNvSpPr>
          <p:nvPr/>
        </p:nvSpPr>
        <p:spPr>
          <a:xfrm>
            <a:off x="1950720" y="3622926"/>
            <a:ext cx="8564880" cy="1138487"/>
          </a:xfrm>
          <a:prstGeom prst="rect">
            <a:avLst/>
          </a:prstGeom>
        </p:spPr>
        <p:txBody>
          <a:bodyPr/>
          <a:lstStyle/>
          <a:p>
            <a:pPr marL="342900" indent="-342900" eaLnBrk="0" fontAlgn="base" hangingPunct="0">
              <a:spcBef>
                <a:spcPct val="20000"/>
              </a:spcBef>
              <a:spcAft>
                <a:spcPct val="0"/>
              </a:spcAft>
              <a:defRPr/>
            </a:pPr>
            <a:r>
              <a:rPr lang="en-US" sz="2000" kern="0" dirty="0"/>
              <a:t>A:  Soldier Turns In Weapons Card (DA Form 3749) or Hand Receipt (DA Form 2062), and soldier makes an entry on weapon control log (FR Form 43-1)</a:t>
            </a:r>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17946975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59551" y="2508722"/>
            <a:ext cx="8229600" cy="727464"/>
          </a:xfrm>
        </p:spPr>
        <p:txBody>
          <a:bodyPr/>
          <a:lstStyle/>
          <a:p>
            <a:pPr>
              <a:buNone/>
            </a:pPr>
            <a:r>
              <a:rPr lang="en-US" sz="2000" dirty="0"/>
              <a:t>Q:  How would you issue the Commander’s M9 to his driver so that his driver may clean the Commander’s weapon?</a:t>
            </a:r>
          </a:p>
        </p:txBody>
      </p:sp>
      <p:sp>
        <p:nvSpPr>
          <p:cNvPr id="4" name="Content Placeholder 2"/>
          <p:cNvSpPr txBox="1">
            <a:spLocks/>
          </p:cNvSpPr>
          <p:nvPr/>
        </p:nvSpPr>
        <p:spPr>
          <a:xfrm>
            <a:off x="1959551" y="3666804"/>
            <a:ext cx="8229600" cy="914400"/>
          </a:xfrm>
          <a:prstGeom prst="rect">
            <a:avLst/>
          </a:prstGeom>
        </p:spPr>
        <p:txBody>
          <a:bodyPr/>
          <a:lstStyle/>
          <a:p>
            <a:pPr marL="342900" indent="-342900" eaLnBrk="0" fontAlgn="base" hangingPunct="0">
              <a:spcBef>
                <a:spcPct val="20000"/>
              </a:spcBef>
              <a:spcAft>
                <a:spcPct val="0"/>
              </a:spcAft>
              <a:defRPr/>
            </a:pPr>
            <a:r>
              <a:rPr lang="en-US" sz="2000" kern="0" dirty="0"/>
              <a:t>A:  Commander’s Driver turn in a hand receipt (DA Form 2062) and makes an entry on the weapons control log since the weapon is not assigned to him on the MAL.</a:t>
            </a:r>
          </a:p>
        </p:txBody>
      </p:sp>
      <p:sp>
        <p:nvSpPr>
          <p:cNvPr id="8" name="Title 1"/>
          <p:cNvSpPr txBox="1">
            <a:spLocks/>
          </p:cNvSpPr>
          <p:nvPr/>
        </p:nvSpPr>
        <p:spPr>
          <a:xfrm>
            <a:off x="1968260" y="1625849"/>
            <a:ext cx="8229600" cy="533400"/>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b="0" kern="0"/>
              <a:t>Check on Learning</a:t>
            </a:r>
            <a:endParaRPr lang="en-US" sz="2400" b="0" kern="0" dirty="0"/>
          </a:p>
        </p:txBody>
      </p:sp>
      <p:sp>
        <p:nvSpPr>
          <p:cNvPr id="7"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38585367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617" y="1524000"/>
            <a:ext cx="8229600" cy="2003625"/>
          </a:xfrm>
        </p:spPr>
        <p:txBody>
          <a:bodyPr/>
          <a:lstStyle/>
          <a:p>
            <a:pPr algn="l"/>
            <a:r>
              <a:rPr lang="en-US" sz="2400" b="0" dirty="0">
                <a:solidFill>
                  <a:schemeClr val="tx1"/>
                </a:solidFill>
              </a:rPr>
              <a:t>Simple Vs. Complicated </a:t>
            </a:r>
            <a:br>
              <a:rPr lang="en-US" sz="2400" b="0" dirty="0">
                <a:solidFill>
                  <a:schemeClr val="tx1"/>
                </a:solidFill>
              </a:rPr>
            </a:br>
            <a:r>
              <a:rPr lang="en-US" sz="2400" b="0" dirty="0">
                <a:solidFill>
                  <a:schemeClr val="tx1"/>
                </a:solidFill>
              </a:rPr>
              <a:t/>
            </a:r>
            <a:br>
              <a:rPr lang="en-US" sz="2400" b="0" dirty="0">
                <a:solidFill>
                  <a:schemeClr val="tx1"/>
                </a:solidFill>
              </a:rPr>
            </a:br>
            <a:r>
              <a:rPr lang="en-US" sz="1800" b="0" dirty="0">
                <a:solidFill>
                  <a:schemeClr val="tx1"/>
                </a:solidFill>
              </a:rPr>
              <a:t>* Simple Issue – Only DA Form 3749 (Less Than 24 Hours)</a:t>
            </a:r>
            <a:br>
              <a:rPr lang="en-US" sz="1800" b="0" dirty="0">
                <a:solidFill>
                  <a:schemeClr val="tx1"/>
                </a:solidFill>
              </a:rPr>
            </a:br>
            <a:r>
              <a:rPr lang="en-US" sz="1800" b="0" dirty="0">
                <a:solidFill>
                  <a:schemeClr val="tx1"/>
                </a:solidFill>
              </a:rPr>
              <a:t/>
            </a:r>
            <a:br>
              <a:rPr lang="en-US" sz="1800" b="0" dirty="0">
                <a:solidFill>
                  <a:schemeClr val="tx1"/>
                </a:solidFill>
              </a:rPr>
            </a:br>
            <a:r>
              <a:rPr lang="en-US" sz="1800" b="0" dirty="0">
                <a:solidFill>
                  <a:schemeClr val="tx1"/>
                </a:solidFill>
              </a:rPr>
              <a:t>* Complicated Issue – Weapons Control Log (FR 43-1) </a:t>
            </a:r>
            <a:br>
              <a:rPr lang="en-US" sz="1800" b="0" dirty="0">
                <a:solidFill>
                  <a:schemeClr val="tx1"/>
                </a:solidFill>
              </a:rPr>
            </a:br>
            <a:r>
              <a:rPr lang="en-US" sz="1800" b="0" dirty="0">
                <a:solidFill>
                  <a:schemeClr val="tx1"/>
                </a:solidFill>
              </a:rPr>
              <a:t>		       Some Type of Hand Receipt</a:t>
            </a:r>
            <a:br>
              <a:rPr lang="en-US" sz="1800" b="0" dirty="0">
                <a:solidFill>
                  <a:schemeClr val="tx1"/>
                </a:solidFill>
              </a:rPr>
            </a:br>
            <a:endParaRPr lang="en-US" sz="1800" b="0" dirty="0">
              <a:solidFill>
                <a:schemeClr val="tx1"/>
              </a:solidFill>
            </a:endParaRP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Issue / Turn-in Procedures</a:t>
            </a:r>
            <a:endParaRPr lang="en-US" sz="2800" b="1" kern="0" dirty="0">
              <a:latin typeface="+mj-lt"/>
              <a:ea typeface="+mj-ea"/>
              <a:cs typeface="+mj-cs"/>
            </a:endParaRPr>
          </a:p>
        </p:txBody>
      </p:sp>
    </p:spTree>
    <p:extLst>
      <p:ext uri="{BB962C8B-B14F-4D97-AF65-F5344CB8AC3E}">
        <p14:creationId xmlns:p14="http://schemas.microsoft.com/office/powerpoint/2010/main" val="2674847014"/>
      </p:ext>
    </p:extLst>
  </p:cSld>
  <p:clrMapOvr>
    <a:masterClrMapping/>
  </p:clrMapOvr>
  <p:transition spd="slow">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598637"/>
            <a:ext cx="9144000" cy="586412"/>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r>
              <a:rPr lang="en-US" sz="2400" kern="0" dirty="0">
                <a:solidFill>
                  <a:srgbClr val="000000"/>
                </a:solidFill>
                <a:cs typeface="Arial" panose="020B0604020202020204" pitchFamily="34" charset="0"/>
              </a:rPr>
              <a:t>DAY </a:t>
            </a:r>
            <a:r>
              <a:rPr lang="en-US" sz="2400" kern="0" dirty="0" smtClean="0">
                <a:solidFill>
                  <a:srgbClr val="000000"/>
                </a:solidFill>
                <a:cs typeface="Arial" panose="020B0604020202020204" pitchFamily="34" charset="0"/>
              </a:rPr>
              <a:t>One Review</a:t>
            </a:r>
            <a:endParaRPr lang="en-US" sz="2400" kern="0" dirty="0">
              <a:solidFill>
                <a:srgbClr val="000000"/>
              </a:solidFill>
              <a:cs typeface="Arial" panose="020B0604020202020204" pitchFamily="34" charset="0"/>
            </a:endParaRPr>
          </a:p>
          <a:p>
            <a:endParaRPr lang="en-US" sz="2400" kern="0" dirty="0">
              <a:solidFill>
                <a:srgbClr val="000000"/>
              </a:solidFill>
              <a:cs typeface="Arial" panose="020B0604020202020204" pitchFamily="34" charset="0"/>
            </a:endParaRPr>
          </a:p>
        </p:txBody>
      </p:sp>
      <p:sp>
        <p:nvSpPr>
          <p:cNvPr id="2" name="TextBox 1"/>
          <p:cNvSpPr txBox="1"/>
          <p:nvPr/>
        </p:nvSpPr>
        <p:spPr>
          <a:xfrm>
            <a:off x="1524001" y="1185049"/>
            <a:ext cx="4680373" cy="46628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Intro to PS, the Program and Inspections</a:t>
            </a:r>
            <a:endParaRPr lang="en-US" dirty="0"/>
          </a:p>
          <a:p>
            <a:pPr marL="285750" indent="-285750">
              <a:lnSpc>
                <a:spcPct val="150000"/>
              </a:lnSpc>
              <a:buFont typeface="Arial" panose="020B0604020202020204" pitchFamily="34" charset="0"/>
              <a:buChar char="•"/>
            </a:pPr>
            <a:r>
              <a:rPr lang="en-US" dirty="0" smtClean="0"/>
              <a:t>Exterior Arms Room </a:t>
            </a:r>
          </a:p>
          <a:p>
            <a:pPr marL="285750" indent="-285750">
              <a:lnSpc>
                <a:spcPct val="150000"/>
              </a:lnSpc>
              <a:buFont typeface="Arial" panose="020B0604020202020204" pitchFamily="34" charset="0"/>
              <a:buChar char="•"/>
            </a:pPr>
            <a:r>
              <a:rPr lang="en-US" dirty="0" smtClean="0"/>
              <a:t>Door Security</a:t>
            </a:r>
            <a:endParaRPr lang="en-US" dirty="0"/>
          </a:p>
          <a:p>
            <a:pPr marL="285750" indent="-285750">
              <a:lnSpc>
                <a:spcPct val="150000"/>
              </a:lnSpc>
              <a:buFont typeface="Arial" panose="020B0604020202020204" pitchFamily="34" charset="0"/>
              <a:buChar char="•"/>
            </a:pPr>
            <a:r>
              <a:rPr lang="en-US" dirty="0" smtClean="0"/>
              <a:t>Documentation</a:t>
            </a:r>
          </a:p>
          <a:p>
            <a:pPr marL="285750" indent="-285750">
              <a:lnSpc>
                <a:spcPct val="150000"/>
              </a:lnSpc>
              <a:buFont typeface="Arial" panose="020B0604020202020204" pitchFamily="34" charset="0"/>
              <a:buChar char="•"/>
            </a:pPr>
            <a:r>
              <a:rPr lang="en-US" dirty="0" smtClean="0"/>
              <a:t>Inventory Procedures</a:t>
            </a:r>
          </a:p>
          <a:p>
            <a:pPr marL="285750" indent="-285750">
              <a:lnSpc>
                <a:spcPct val="150000"/>
              </a:lnSpc>
              <a:buFont typeface="Arial" panose="020B0604020202020204" pitchFamily="34" charset="0"/>
              <a:buChar char="•"/>
            </a:pPr>
            <a:r>
              <a:rPr lang="en-US" dirty="0" smtClean="0"/>
              <a:t>AA&amp;E </a:t>
            </a:r>
            <a:r>
              <a:rPr lang="en-US" dirty="0"/>
              <a:t>Key Program</a:t>
            </a:r>
          </a:p>
          <a:p>
            <a:pPr marL="285750" indent="-285750">
              <a:lnSpc>
                <a:spcPct val="150000"/>
              </a:lnSpc>
              <a:buFont typeface="Arial" panose="020B0604020202020204" pitchFamily="34" charset="0"/>
              <a:buChar char="•"/>
            </a:pPr>
            <a:r>
              <a:rPr lang="en-US" dirty="0" smtClean="0"/>
              <a:t>Racks</a:t>
            </a:r>
          </a:p>
          <a:p>
            <a:pPr marL="285750" indent="-285750">
              <a:lnSpc>
                <a:spcPct val="150000"/>
              </a:lnSpc>
              <a:buFont typeface="Arial" panose="020B0604020202020204" pitchFamily="34" charset="0"/>
              <a:buChar char="•"/>
            </a:pPr>
            <a:r>
              <a:rPr lang="en-US" dirty="0" smtClean="0"/>
              <a:t>Locks</a:t>
            </a:r>
            <a:endParaRPr lang="en-US" dirty="0"/>
          </a:p>
          <a:p>
            <a:pPr marL="285750" indent="-285750">
              <a:lnSpc>
                <a:spcPct val="150000"/>
              </a:lnSpc>
              <a:buFont typeface="Arial" panose="020B0604020202020204" pitchFamily="34" charset="0"/>
              <a:buChar char="•"/>
            </a:pPr>
            <a:r>
              <a:rPr lang="en-US" dirty="0" smtClean="0"/>
              <a:t>Storage </a:t>
            </a:r>
            <a:r>
              <a:rPr lang="en-US" dirty="0"/>
              <a:t>of Ammo</a:t>
            </a:r>
          </a:p>
          <a:p>
            <a:pPr marL="285750" indent="-285750">
              <a:lnSpc>
                <a:spcPct val="150000"/>
              </a:lnSpc>
              <a:buFont typeface="Arial" panose="020B0604020202020204" pitchFamily="34" charset="0"/>
              <a:buChar char="•"/>
            </a:pPr>
            <a:r>
              <a:rPr lang="en-US" dirty="0"/>
              <a:t>Issuing Procedures</a:t>
            </a:r>
          </a:p>
          <a:p>
            <a:pPr>
              <a:lnSpc>
                <a:spcPct val="150000"/>
              </a:lnSpc>
            </a:pPr>
            <a:endParaRPr lang="en-US" dirty="0">
              <a:solidFill>
                <a:srgbClr val="C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420" y="3347931"/>
            <a:ext cx="4633580" cy="2424907"/>
          </a:xfrm>
          <a:prstGeom prst="rect">
            <a:avLst/>
          </a:prstGeom>
        </p:spPr>
      </p:pic>
    </p:spTree>
    <p:extLst>
      <p:ext uri="{BB962C8B-B14F-4D97-AF65-F5344CB8AC3E}">
        <p14:creationId xmlns:p14="http://schemas.microsoft.com/office/powerpoint/2010/main" val="4045519602"/>
      </p:ext>
    </p:extLst>
  </p:cSld>
  <p:clrMapOvr>
    <a:masterClrMapping/>
  </p:clrMapOvr>
  <p:transition spd="slow">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24000" y="6271828"/>
            <a:ext cx="1543050" cy="369332"/>
          </a:xfrm>
          <a:prstGeom prst="rect">
            <a:avLst/>
          </a:prstGeom>
          <a:noFill/>
        </p:spPr>
        <p:txBody>
          <a:bodyPr wrap="square" rtlCol="0">
            <a:spAutoFit/>
          </a:bodyPr>
          <a:lstStyle/>
          <a:p>
            <a:r>
              <a:rPr lang="en-US" sz="900" dirty="0">
                <a:solidFill>
                  <a:prstClr val="black"/>
                </a:solidFill>
                <a:latin typeface="Arial" pitchFamily="34" charset="0"/>
                <a:cs typeface="Arial" pitchFamily="34" charset="0"/>
              </a:rPr>
              <a:t>Version Number</a:t>
            </a:r>
          </a:p>
          <a:p>
            <a:r>
              <a:rPr lang="en-US" sz="900" dirty="0">
                <a:solidFill>
                  <a:prstClr val="black"/>
                </a:solidFill>
                <a:latin typeface="Arial" pitchFamily="34" charset="0"/>
                <a:cs typeface="Arial" pitchFamily="34" charset="0"/>
              </a:rPr>
              <a:t>As of </a:t>
            </a:r>
            <a:r>
              <a:rPr lang="en-US" sz="900" dirty="0" smtClean="0">
                <a:solidFill>
                  <a:prstClr val="black"/>
                </a:solidFill>
                <a:latin typeface="Arial" pitchFamily="34" charset="0"/>
                <a:cs typeface="Arial" pitchFamily="34" charset="0"/>
              </a:rPr>
              <a:t>22 Feb 2022</a:t>
            </a:r>
            <a:endParaRPr lang="en-US" sz="900" dirty="0">
              <a:solidFill>
                <a:prstClr val="black"/>
              </a:solidFill>
              <a:latin typeface="Arial" pitchFamily="34" charset="0"/>
              <a:cs typeface="Arial" pitchFamily="34" charset="0"/>
            </a:endParaRPr>
          </a:p>
        </p:txBody>
      </p:sp>
      <p:sp>
        <p:nvSpPr>
          <p:cNvPr id="13" name="TextBox 12"/>
          <p:cNvSpPr txBox="1"/>
          <p:nvPr/>
        </p:nvSpPr>
        <p:spPr>
          <a:xfrm>
            <a:off x="6659485" y="5935470"/>
            <a:ext cx="2819400" cy="838691"/>
          </a:xfrm>
          <a:prstGeom prst="rect">
            <a:avLst/>
          </a:prstGeom>
          <a:noFill/>
        </p:spPr>
        <p:txBody>
          <a:bodyPr wrap="square" rtlCol="0">
            <a:spAutoFit/>
          </a:bodyPr>
          <a:lstStyle/>
          <a:p>
            <a:pPr algn="ctr"/>
            <a:r>
              <a:rPr lang="en-US" b="1" dirty="0">
                <a:solidFill>
                  <a:prstClr val="black"/>
                </a:solidFill>
                <a:latin typeface="Arial" pitchFamily="34" charset="0"/>
                <a:cs typeface="Arial" pitchFamily="34" charset="0"/>
              </a:rPr>
              <a:t>DES</a:t>
            </a:r>
          </a:p>
          <a:p>
            <a:pPr algn="ctr">
              <a:spcBef>
                <a:spcPts val="300"/>
              </a:spcBef>
            </a:pPr>
            <a:r>
              <a:rPr lang="en-US" sz="1400" b="1" dirty="0">
                <a:solidFill>
                  <a:prstClr val="black"/>
                </a:solidFill>
                <a:latin typeface="Arial" pitchFamily="34" charset="0"/>
                <a:cs typeface="Arial" pitchFamily="34" charset="0"/>
              </a:rPr>
              <a:t>Security Branch</a:t>
            </a:r>
          </a:p>
          <a:p>
            <a:pPr algn="ctr"/>
            <a:r>
              <a:rPr lang="en-US" sz="1400" b="1" dirty="0">
                <a:solidFill>
                  <a:prstClr val="black"/>
                </a:solidFill>
                <a:latin typeface="Arial" pitchFamily="34" charset="0"/>
                <a:cs typeface="Arial" pitchFamily="34" charset="0"/>
              </a:rPr>
              <a:t>Physical Security </a:t>
            </a:r>
          </a:p>
        </p:txBody>
      </p:sp>
      <p:sp>
        <p:nvSpPr>
          <p:cNvPr id="11" name="Subtitle 10"/>
          <p:cNvSpPr>
            <a:spLocks noGrp="1"/>
          </p:cNvSpPr>
          <p:nvPr>
            <p:ph type="subTitle" idx="1"/>
          </p:nvPr>
        </p:nvSpPr>
        <p:spPr>
          <a:xfrm>
            <a:off x="2035745" y="5863174"/>
            <a:ext cx="890336" cy="332399"/>
          </a:xfrm>
        </p:spPr>
        <p:txBody>
          <a:bodyPr/>
          <a:lstStyle/>
          <a:p>
            <a:r>
              <a:rPr lang="en-US" dirty="0" smtClean="0"/>
              <a:t>Day 2</a:t>
            </a:r>
            <a:endParaRPr lang="en-US" dirty="0"/>
          </a:p>
        </p:txBody>
      </p:sp>
      <p:sp>
        <p:nvSpPr>
          <p:cNvPr id="10" name="Title 9"/>
          <p:cNvSpPr>
            <a:spLocks noGrp="1"/>
          </p:cNvSpPr>
          <p:nvPr>
            <p:ph type="ctrTitle"/>
          </p:nvPr>
        </p:nvSpPr>
        <p:spPr>
          <a:xfrm>
            <a:off x="651933" y="5366881"/>
            <a:ext cx="4102948" cy="969496"/>
          </a:xfrm>
        </p:spPr>
        <p:txBody>
          <a:bodyPr/>
          <a:lstStyle/>
          <a:p>
            <a:r>
              <a:rPr lang="en-US" dirty="0" smtClean="0"/>
              <a:t>Armorer’s Course</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3338" y="5737016"/>
            <a:ext cx="1119261" cy="11209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8886" y="5743998"/>
            <a:ext cx="1189115" cy="1114002"/>
          </a:xfrm>
          <a:prstGeom prst="rect">
            <a:avLst/>
          </a:prstGeom>
        </p:spPr>
      </p:pic>
    </p:spTree>
    <p:extLst>
      <p:ext uri="{BB962C8B-B14F-4D97-AF65-F5344CB8AC3E}">
        <p14:creationId xmlns:p14="http://schemas.microsoft.com/office/powerpoint/2010/main" val="1061989410"/>
      </p:ext>
    </p:extLst>
  </p:cSld>
  <p:clrMapOvr>
    <a:masterClrMapping/>
  </p:clrMapOvr>
  <p:transition spd="slow">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46664" y="593279"/>
            <a:ext cx="5744362" cy="415498"/>
          </a:xfrm>
          <a:prstGeom prst="rect">
            <a:avLst/>
          </a:prstGeom>
          <a:noFill/>
        </p:spPr>
        <p:txBody>
          <a:bodyPr wrap="square" rtlCol="0">
            <a:spAutoFit/>
          </a:bodyPr>
          <a:lstStyle/>
          <a:p>
            <a:pPr algn="ctr"/>
            <a:r>
              <a:rPr lang="en-US" sz="2100" b="1" dirty="0">
                <a:solidFill>
                  <a:prstClr val="black"/>
                </a:solidFill>
                <a:latin typeface="Arial" panose="020B0604020202020204"/>
              </a:rPr>
              <a:t>Day </a:t>
            </a:r>
            <a:r>
              <a:rPr lang="en-US" sz="2100" b="1" dirty="0" smtClean="0">
                <a:solidFill>
                  <a:prstClr val="black"/>
                </a:solidFill>
                <a:latin typeface="Arial" panose="020B0604020202020204"/>
              </a:rPr>
              <a:t>Two </a:t>
            </a:r>
            <a:r>
              <a:rPr lang="en-US" sz="2100" b="1" dirty="0">
                <a:solidFill>
                  <a:prstClr val="black"/>
                </a:solidFill>
                <a:latin typeface="Arial" panose="020B0604020202020204"/>
              </a:rPr>
              <a:t>Course Topics</a:t>
            </a:r>
          </a:p>
        </p:txBody>
      </p:sp>
      <p:sp>
        <p:nvSpPr>
          <p:cNvPr id="3" name="TextBox 2"/>
          <p:cNvSpPr txBox="1"/>
          <p:nvPr/>
        </p:nvSpPr>
        <p:spPr>
          <a:xfrm>
            <a:off x="0" y="1100667"/>
            <a:ext cx="5188374" cy="404726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IDS</a:t>
            </a:r>
          </a:p>
          <a:p>
            <a:pPr marL="285750" indent="-285750">
              <a:lnSpc>
                <a:spcPct val="150000"/>
              </a:lnSpc>
              <a:buFont typeface="Arial" panose="020B0604020202020204" pitchFamily="34" charset="0"/>
              <a:buChar char="•"/>
            </a:pPr>
            <a:r>
              <a:rPr lang="en-US" dirty="0" smtClean="0"/>
              <a:t>Security of Additional Property</a:t>
            </a:r>
          </a:p>
          <a:p>
            <a:pPr marL="285750" indent="-285750">
              <a:lnSpc>
                <a:spcPct val="150000"/>
              </a:lnSpc>
              <a:buFont typeface="Arial" panose="020B0604020202020204" pitchFamily="34" charset="0"/>
              <a:buChar char="•"/>
            </a:pPr>
            <a:r>
              <a:rPr lang="en-US" dirty="0" smtClean="0"/>
              <a:t>Privately Owned Firearms</a:t>
            </a:r>
          </a:p>
          <a:p>
            <a:pPr marL="285750" indent="-285750">
              <a:lnSpc>
                <a:spcPct val="150000"/>
              </a:lnSpc>
              <a:buFont typeface="Arial" panose="020B0604020202020204" pitchFamily="34" charset="0"/>
              <a:buChar char="•"/>
            </a:pPr>
            <a:r>
              <a:rPr lang="en-US" dirty="0" smtClean="0"/>
              <a:t>Expeditionary Operations</a:t>
            </a:r>
          </a:p>
          <a:p>
            <a:pPr marL="285750" indent="-285750">
              <a:lnSpc>
                <a:spcPct val="150000"/>
              </a:lnSpc>
              <a:buFont typeface="Arial" panose="020B0604020202020204" pitchFamily="34" charset="0"/>
              <a:buChar char="•"/>
            </a:pPr>
            <a:r>
              <a:rPr lang="en-US" dirty="0" smtClean="0"/>
              <a:t>AA&amp;E Checklist PE</a:t>
            </a:r>
          </a:p>
          <a:p>
            <a:pPr marL="285750" indent="-285750">
              <a:lnSpc>
                <a:spcPct val="150000"/>
              </a:lnSpc>
              <a:buFont typeface="Arial" panose="020B0604020202020204" pitchFamily="34" charset="0"/>
              <a:buChar char="•"/>
            </a:pPr>
            <a:r>
              <a:rPr lang="en-US" dirty="0" smtClean="0"/>
              <a:t>Mentorship/Guidebook Overview</a:t>
            </a:r>
          </a:p>
          <a:p>
            <a:pPr marL="285750" indent="-285750">
              <a:lnSpc>
                <a:spcPct val="150000"/>
              </a:lnSpc>
              <a:buFont typeface="Arial" panose="020B0604020202020204" pitchFamily="34" charset="0"/>
              <a:buChar char="•"/>
            </a:pPr>
            <a:r>
              <a:rPr lang="en-US" dirty="0" smtClean="0"/>
              <a:t>Course Review</a:t>
            </a:r>
          </a:p>
          <a:p>
            <a:pPr marL="285750" indent="-285750">
              <a:lnSpc>
                <a:spcPct val="150000"/>
              </a:lnSpc>
              <a:buFont typeface="Arial" panose="020B0604020202020204" pitchFamily="34" charset="0"/>
              <a:buChar char="•"/>
            </a:pPr>
            <a:r>
              <a:rPr lang="en-US" dirty="0" smtClean="0"/>
              <a:t>Course Exam</a:t>
            </a:r>
          </a:p>
          <a:p>
            <a:pPr marL="285750" indent="-285750">
              <a:lnSpc>
                <a:spcPct val="150000"/>
              </a:lnSpc>
              <a:buFont typeface="Arial" panose="020B0604020202020204" pitchFamily="34" charset="0"/>
              <a:buChar char="•"/>
            </a:pPr>
            <a:r>
              <a:rPr lang="en-US" dirty="0" smtClean="0"/>
              <a:t>Exam Review / Closing Remarks</a:t>
            </a:r>
          </a:p>
          <a:p>
            <a:r>
              <a:rPr lang="en-US" sz="1400" dirty="0">
                <a:solidFill>
                  <a:prstClr val="black"/>
                </a:solidFill>
                <a:latin typeface="Arial" panose="020B0604020202020204"/>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8374" y="1100667"/>
            <a:ext cx="7003626" cy="4047262"/>
          </a:xfrm>
          <a:prstGeom prst="rect">
            <a:avLst/>
          </a:prstGeom>
        </p:spPr>
      </p:pic>
    </p:spTree>
    <p:extLst>
      <p:ext uri="{BB962C8B-B14F-4D97-AF65-F5344CB8AC3E}">
        <p14:creationId xmlns:p14="http://schemas.microsoft.com/office/powerpoint/2010/main" val="1074003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96" y="5181601"/>
            <a:ext cx="7772400" cy="480131"/>
          </a:xfrm>
        </p:spPr>
        <p:txBody>
          <a:bodyPr/>
          <a:lstStyle/>
          <a:p>
            <a:r>
              <a:rPr lang="en-US" sz="2800" cap="none" dirty="0"/>
              <a:t>Security Alarms</a:t>
            </a:r>
          </a:p>
        </p:txBody>
      </p:sp>
      <p:sp>
        <p:nvSpPr>
          <p:cNvPr id="3" name="Text Placeholder 2"/>
          <p:cNvSpPr>
            <a:spLocks noGrp="1"/>
          </p:cNvSpPr>
          <p:nvPr>
            <p:ph type="body" idx="1"/>
          </p:nvPr>
        </p:nvSpPr>
        <p:spPr>
          <a:xfrm>
            <a:off x="2228896" y="3681414"/>
            <a:ext cx="7772400" cy="1500187"/>
          </a:xfrm>
        </p:spPr>
        <p:txBody>
          <a:bodyPr/>
          <a:lstStyle/>
          <a:p>
            <a:r>
              <a:rPr lang="en-US" sz="1800" dirty="0"/>
              <a:t>Integrated Commercial Intrusion Detection System (ICIDS)</a:t>
            </a:r>
          </a:p>
        </p:txBody>
      </p:sp>
      <p:pic>
        <p:nvPicPr>
          <p:cNvPr id="4" name="Picture 3"/>
          <p:cNvPicPr>
            <a:picLocks noChangeAspect="1"/>
          </p:cNvPicPr>
          <p:nvPr/>
        </p:nvPicPr>
        <p:blipFill>
          <a:blip r:embed="rId2"/>
          <a:stretch>
            <a:fillRect/>
          </a:stretch>
        </p:blipFill>
        <p:spPr>
          <a:xfrm>
            <a:off x="3172193" y="796852"/>
            <a:ext cx="6146471" cy="3801276"/>
          </a:xfrm>
          <a:prstGeom prst="rect">
            <a:avLst/>
          </a:prstGeom>
        </p:spPr>
      </p:pic>
      <p:sp>
        <p:nvSpPr>
          <p:cNvPr id="5" name="Rectangle 4"/>
          <p:cNvSpPr/>
          <p:nvPr/>
        </p:nvSpPr>
        <p:spPr>
          <a:xfrm>
            <a:off x="4343400" y="914400"/>
            <a:ext cx="3962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558346" y="3810001"/>
            <a:ext cx="533400" cy="7881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0853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3019" y="1139217"/>
            <a:ext cx="5357004" cy="465703"/>
          </a:xfr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en-US" sz="2400" b="0" dirty="0">
                <a:solidFill>
                  <a:schemeClr val="tx1"/>
                </a:solidFill>
              </a:rPr>
              <a:t>DES PS               vs.               UNIT</a:t>
            </a:r>
          </a:p>
        </p:txBody>
      </p:sp>
      <p:sp>
        <p:nvSpPr>
          <p:cNvPr id="4" name="Content Placeholder 3"/>
          <p:cNvSpPr>
            <a:spLocks noGrp="1"/>
          </p:cNvSpPr>
          <p:nvPr>
            <p:ph sz="half" idx="2"/>
          </p:nvPr>
        </p:nvSpPr>
        <p:spPr>
          <a:xfrm>
            <a:off x="1743736" y="1690034"/>
            <a:ext cx="3845238" cy="4702140"/>
          </a:xfrm>
          <a:ln w="38100">
            <a:solidFill>
              <a:schemeClr val="tx1"/>
            </a:solidFill>
          </a:ln>
        </p:spPr>
        <p:txBody>
          <a:bodyPr>
            <a:noAutofit/>
          </a:bodyPr>
          <a:lstStyle/>
          <a:p>
            <a:pPr marL="0" indent="0" algn="ctr">
              <a:buNone/>
            </a:pPr>
            <a:r>
              <a:rPr lang="en-US" sz="1800" u="sng" dirty="0"/>
              <a:t>Physical Security Inspections</a:t>
            </a:r>
          </a:p>
          <a:p>
            <a:pPr>
              <a:buFont typeface="Arial" panose="020B0604020202020204" pitchFamily="34" charset="0"/>
              <a:buChar char="•"/>
            </a:pPr>
            <a:r>
              <a:rPr lang="en-US" sz="1800" b="0" dirty="0"/>
              <a:t>Regulatory Driven (DA)</a:t>
            </a:r>
          </a:p>
          <a:p>
            <a:pPr>
              <a:buFont typeface="Arial" panose="020B0604020202020204" pitchFamily="34" charset="0"/>
              <a:buChar char="•"/>
            </a:pPr>
            <a:r>
              <a:rPr lang="en-US" sz="1800" b="0" dirty="0"/>
              <a:t>Announced</a:t>
            </a:r>
          </a:p>
          <a:p>
            <a:pPr lvl="1">
              <a:buFont typeface="Wingdings" panose="05000000000000000000" pitchFamily="2" charset="2"/>
              <a:buChar char="§"/>
            </a:pPr>
            <a:r>
              <a:rPr lang="en-US" sz="1800" dirty="0"/>
              <a:t>Annual (18 / 24 months)</a:t>
            </a:r>
          </a:p>
          <a:p>
            <a:pPr lvl="1">
              <a:buFont typeface="Wingdings" panose="05000000000000000000" pitchFamily="2" charset="2"/>
              <a:buChar char="§"/>
            </a:pPr>
            <a:r>
              <a:rPr lang="en-US" sz="1800" dirty="0"/>
              <a:t>Re-Inspection (6 months)</a:t>
            </a:r>
          </a:p>
          <a:p>
            <a:pPr lvl="1">
              <a:buFont typeface="Wingdings" panose="05000000000000000000" pitchFamily="2" charset="2"/>
              <a:buChar char="§"/>
            </a:pPr>
            <a:r>
              <a:rPr lang="en-US" sz="1800" dirty="0"/>
              <a:t>Occur during a change in unit status such as deployment, redeployment etc.</a:t>
            </a:r>
          </a:p>
          <a:p>
            <a:pPr lvl="1">
              <a:buFont typeface="Wingdings" panose="05000000000000000000" pitchFamily="2" charset="2"/>
              <a:buChar char="§"/>
            </a:pPr>
            <a:r>
              <a:rPr lang="en-US" sz="1800" dirty="0"/>
              <a:t>Upon establishment of a unit or rear detachment</a:t>
            </a:r>
          </a:p>
          <a:p>
            <a:pPr>
              <a:buFont typeface="Arial" panose="020B0604020202020204" pitchFamily="34" charset="0"/>
              <a:buChar char="•"/>
            </a:pPr>
            <a:r>
              <a:rPr lang="en-US" sz="1800" b="0" dirty="0"/>
              <a:t>Un-announced</a:t>
            </a:r>
          </a:p>
          <a:p>
            <a:pPr>
              <a:buFont typeface="Arial" panose="020B0604020202020204" pitchFamily="34" charset="0"/>
              <a:buChar char="•"/>
            </a:pPr>
            <a:r>
              <a:rPr lang="en-US" sz="1800" b="0" dirty="0"/>
              <a:t>Command Requested</a:t>
            </a:r>
          </a:p>
          <a:p>
            <a:pPr>
              <a:buFont typeface="Arial" panose="020B0604020202020204" pitchFamily="34" charset="0"/>
              <a:buChar char="•"/>
            </a:pPr>
            <a:r>
              <a:rPr lang="en-US" sz="1800" b="0" dirty="0"/>
              <a:t>Command Directed</a:t>
            </a:r>
          </a:p>
          <a:p>
            <a:pPr>
              <a:buFont typeface="Arial" panose="020B0604020202020204" pitchFamily="34" charset="0"/>
              <a:buChar char="•"/>
            </a:pPr>
            <a:r>
              <a:rPr lang="en-US" sz="1800" b="0" dirty="0"/>
              <a:t>15-6 / FLIPL</a:t>
            </a:r>
          </a:p>
        </p:txBody>
      </p:sp>
      <p:sp>
        <p:nvSpPr>
          <p:cNvPr id="6" name="Content Placeholder 5"/>
          <p:cNvSpPr>
            <a:spLocks noGrp="1"/>
          </p:cNvSpPr>
          <p:nvPr>
            <p:ph sz="quarter" idx="4"/>
          </p:nvPr>
        </p:nvSpPr>
        <p:spPr>
          <a:xfrm>
            <a:off x="6267773" y="1690034"/>
            <a:ext cx="4288084" cy="3917136"/>
          </a:xfrm>
          <a:ln w="38100">
            <a:solidFill>
              <a:schemeClr val="tx1"/>
            </a:solidFill>
          </a:ln>
        </p:spPr>
        <p:txBody>
          <a:bodyPr>
            <a:noAutofit/>
          </a:bodyPr>
          <a:lstStyle/>
          <a:p>
            <a:pPr marL="0" indent="0" algn="ctr">
              <a:buNone/>
            </a:pPr>
            <a:r>
              <a:rPr lang="en-US" sz="1800" u="sng" dirty="0"/>
              <a:t>HHQ / PSO Inspections</a:t>
            </a:r>
          </a:p>
          <a:p>
            <a:pPr>
              <a:buFont typeface="Arial" panose="020B0604020202020204" pitchFamily="34" charset="0"/>
              <a:buChar char="•"/>
            </a:pPr>
            <a:r>
              <a:rPr lang="en-US" sz="1800" b="0" dirty="0"/>
              <a:t>Driven and/or conducted by your next higher element (BN, BDE, DIV)</a:t>
            </a:r>
          </a:p>
          <a:p>
            <a:pPr>
              <a:buFont typeface="Arial" panose="020B0604020202020204" pitchFamily="34" charset="0"/>
              <a:buChar char="•"/>
            </a:pPr>
            <a:r>
              <a:rPr lang="en-US" sz="1800" b="0" dirty="0"/>
              <a:t>Occur during a change in unit status such as deployment, redeployment etc. </a:t>
            </a:r>
          </a:p>
          <a:p>
            <a:pPr>
              <a:buFont typeface="Arial" panose="020B0604020202020204" pitchFamily="34" charset="0"/>
              <a:buChar char="•"/>
            </a:pPr>
            <a:r>
              <a:rPr lang="en-US" sz="1800" b="0" dirty="0"/>
              <a:t>Confirm the PHYSEC Program is maintained</a:t>
            </a:r>
          </a:p>
          <a:p>
            <a:pPr>
              <a:buFont typeface="Arial" panose="020B0604020202020204" pitchFamily="34" charset="0"/>
              <a:buChar char="•"/>
            </a:pPr>
            <a:r>
              <a:rPr lang="en-US" sz="1800" b="0" dirty="0"/>
              <a:t>Constant inspections, always ongoing through on the spot corrections, security culture within the organization</a:t>
            </a:r>
          </a:p>
        </p:txBody>
      </p:sp>
      <p:sp>
        <p:nvSpPr>
          <p:cNvPr id="11"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2011341891"/>
      </p:ext>
    </p:extLst>
  </p:cSld>
  <p:clrMapOvr>
    <a:masterClrMapping/>
  </p:clrMapOvr>
  <p:transition spd="slow">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type="body" idx="1"/>
          </p:nvPr>
        </p:nvSpPr>
        <p:spPr bwMode="auto">
          <a:xfrm>
            <a:off x="0" y="1600201"/>
            <a:ext cx="12191999" cy="4373563"/>
          </a:xfrm>
          <a:solidFill>
            <a:srgbClr val="FFFFFF"/>
          </a:solidFill>
          <a:ln>
            <a:miter lim="800000"/>
            <a:headEnd/>
            <a:tailEnd/>
          </a:ln>
        </p:spPr>
        <p:txBody>
          <a:bodyPr vert="horz" wrap="square" lIns="91440" tIns="45720" rIns="91440" bIns="45720" numCol="1" rtlCol="0" anchor="t" anchorCtr="0" compatLnSpc="1">
            <a:prstTxWarp prst="textNoShape">
              <a:avLst/>
            </a:prstTxWarp>
            <a:normAutofit/>
          </a:bodyPr>
          <a:lstStyle/>
          <a:p>
            <a:pPr marL="0" indent="0">
              <a:lnSpc>
                <a:spcPct val="80000"/>
              </a:lnSpc>
              <a:buNone/>
            </a:pPr>
            <a:endParaRPr lang="en-US" dirty="0"/>
          </a:p>
          <a:p>
            <a:pPr>
              <a:lnSpc>
                <a:spcPct val="80000"/>
              </a:lnSpc>
              <a:buFont typeface="Arial" panose="020B0604020202020204" pitchFamily="34" charset="0"/>
              <a:buChar char="•"/>
            </a:pPr>
            <a:r>
              <a:rPr lang="en-US" sz="1800" dirty="0"/>
              <a:t>Unless continuously manned or under constant surveillance (guard), the arms room will be protected by an operational intrusion detection system (IDS).</a:t>
            </a:r>
          </a:p>
          <a:p>
            <a:pPr>
              <a:lnSpc>
                <a:spcPct val="80000"/>
              </a:lnSpc>
              <a:buFont typeface="Arial" panose="020B0604020202020204" pitchFamily="34" charset="0"/>
              <a:buChar char="•"/>
            </a:pPr>
            <a:endParaRPr lang="en-US" sz="1800" dirty="0"/>
          </a:p>
          <a:p>
            <a:pPr>
              <a:lnSpc>
                <a:spcPct val="80000"/>
              </a:lnSpc>
              <a:buFont typeface="Arial" panose="020B0604020202020204" pitchFamily="34" charset="0"/>
              <a:buChar char="•"/>
            </a:pPr>
            <a:r>
              <a:rPr lang="en-US" sz="1800" dirty="0"/>
              <a:t>IDS will be tested Monthly by contacting the Alarms Monitor (239-5469) IAW AR 190-11 para 3-6 m(1). </a:t>
            </a:r>
          </a:p>
          <a:p>
            <a:pPr>
              <a:lnSpc>
                <a:spcPct val="80000"/>
              </a:lnSpc>
              <a:buFont typeface="Arial" panose="020B0604020202020204" pitchFamily="34" charset="0"/>
              <a:buChar char="•"/>
            </a:pPr>
            <a:endParaRPr lang="en-US" sz="1800" dirty="0"/>
          </a:p>
          <a:p>
            <a:pPr marL="990600" lvl="1" indent="-533400">
              <a:lnSpc>
                <a:spcPct val="80000"/>
              </a:lnSpc>
            </a:pPr>
            <a:r>
              <a:rPr lang="en-US" sz="1800" dirty="0"/>
              <a:t>All alarms and tests will be recorded on DA Form 4930 (alarm / intrusion detection record).</a:t>
            </a:r>
            <a:br>
              <a:rPr lang="en-US" sz="1800" dirty="0"/>
            </a:br>
            <a:endParaRPr lang="en-US" sz="1800" dirty="0"/>
          </a:p>
          <a:p>
            <a:pPr eaLnBrk="1" hangingPunct="1">
              <a:lnSpc>
                <a:spcPct val="80000"/>
              </a:lnSpc>
              <a:buFont typeface="Arial" panose="020B0604020202020204" pitchFamily="34" charset="0"/>
              <a:buChar char="•"/>
            </a:pPr>
            <a:r>
              <a:rPr lang="en-US" sz="1800" dirty="0"/>
              <a:t>      Fort Riley uses ICIDS IV as its IDS for record.</a:t>
            </a:r>
          </a:p>
        </p:txBody>
      </p:sp>
      <p:sp>
        <p:nvSpPr>
          <p:cNvPr id="5"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525078777"/>
      </p:ext>
    </p:extLst>
  </p:cSld>
  <p:clrMapOvr>
    <a:masterClrMapping/>
  </p:clrMapOvr>
  <p:transition spd="slow">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 y="2322317"/>
            <a:ext cx="5560110" cy="4187384"/>
          </a:xfrm>
          <a:prstGeom prst="rect">
            <a:avLst/>
          </a:prstGeom>
        </p:spPr>
      </p:pic>
      <p:sp>
        <p:nvSpPr>
          <p:cNvPr id="6" name="TextBox 5"/>
          <p:cNvSpPr txBox="1"/>
          <p:nvPr/>
        </p:nvSpPr>
        <p:spPr>
          <a:xfrm>
            <a:off x="5568611" y="2339251"/>
            <a:ext cx="4936329" cy="1685077"/>
          </a:xfrm>
          <a:prstGeom prst="rect">
            <a:avLst/>
          </a:prstGeom>
          <a:noFill/>
        </p:spPr>
        <p:txBody>
          <a:bodyPr wrap="square" rtlCol="0">
            <a:spAutoFit/>
          </a:bodyPr>
          <a:lstStyle/>
          <a:p>
            <a:r>
              <a:rPr lang="en-US" dirty="0"/>
              <a:t>The RADC is the brain of your ICIDS IV SYSTEM</a:t>
            </a:r>
          </a:p>
          <a:p>
            <a:r>
              <a:rPr lang="en-US" dirty="0"/>
              <a:t>It compiles a list of data and changes </a:t>
            </a:r>
          </a:p>
          <a:p>
            <a:r>
              <a:rPr lang="en-US" dirty="0"/>
              <a:t>and reports to the Primary Monitor Console </a:t>
            </a:r>
          </a:p>
          <a:p>
            <a:r>
              <a:rPr lang="en-US" dirty="0"/>
              <a:t>(Alarm Monitors).</a:t>
            </a:r>
          </a:p>
          <a:p>
            <a:endParaRPr lang="en-US" sz="1350" dirty="0"/>
          </a:p>
        </p:txBody>
      </p:sp>
      <p:sp>
        <p:nvSpPr>
          <p:cNvPr id="7" name="Rectangle 6"/>
          <p:cNvSpPr/>
          <p:nvPr/>
        </p:nvSpPr>
        <p:spPr>
          <a:xfrm>
            <a:off x="5568611" y="4024328"/>
            <a:ext cx="4572000" cy="646331"/>
          </a:xfrm>
          <a:prstGeom prst="rect">
            <a:avLst/>
          </a:prstGeom>
        </p:spPr>
        <p:txBody>
          <a:bodyPr>
            <a:spAutoFit/>
          </a:bodyPr>
          <a:lstStyle/>
          <a:p>
            <a:r>
              <a:rPr lang="en-US" dirty="0"/>
              <a:t>If a RADC triggers an event, the</a:t>
            </a:r>
          </a:p>
          <a:p>
            <a:r>
              <a:rPr lang="en-US" dirty="0"/>
              <a:t>system alarms and notifies the operator.</a:t>
            </a:r>
          </a:p>
        </p:txBody>
      </p:sp>
      <p:sp>
        <p:nvSpPr>
          <p:cNvPr id="9" name="TextBox 8"/>
          <p:cNvSpPr txBox="1"/>
          <p:nvPr/>
        </p:nvSpPr>
        <p:spPr>
          <a:xfrm>
            <a:off x="2671762" y="1281178"/>
            <a:ext cx="6391275" cy="830997"/>
          </a:xfrm>
          <a:prstGeom prst="rect">
            <a:avLst/>
          </a:prstGeom>
          <a:noFill/>
        </p:spPr>
        <p:txBody>
          <a:bodyPr wrap="square" rtlCol="0">
            <a:spAutoFit/>
          </a:bodyPr>
          <a:lstStyle/>
          <a:p>
            <a:pPr lvl="0" algn="ctr">
              <a:spcBef>
                <a:spcPct val="20000"/>
              </a:spcBef>
            </a:pPr>
            <a:r>
              <a:rPr lang="en-US" sz="2400" dirty="0">
                <a:solidFill>
                  <a:prstClr val="black"/>
                </a:solidFill>
                <a:latin typeface="+mj-lt"/>
              </a:rPr>
              <a:t>Remote Area Data Collector</a:t>
            </a:r>
            <a:br>
              <a:rPr lang="en-US" sz="2400" dirty="0">
                <a:solidFill>
                  <a:prstClr val="black"/>
                </a:solidFill>
                <a:latin typeface="+mj-lt"/>
              </a:rPr>
            </a:br>
            <a:r>
              <a:rPr lang="en-US" sz="2400" dirty="0">
                <a:solidFill>
                  <a:prstClr val="black"/>
                </a:solidFill>
                <a:latin typeface="+mj-lt"/>
              </a:rPr>
              <a:t>RADC</a:t>
            </a:r>
          </a:p>
        </p:txBody>
      </p:sp>
      <p:sp>
        <p:nvSpPr>
          <p:cNvPr id="8"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256728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2350824" y="1629051"/>
            <a:ext cx="7707420" cy="369332"/>
          </a:xfrm>
          <a:prstGeom prst="rect">
            <a:avLst/>
          </a:prstGeom>
          <a:noFill/>
          <a:ln w="9525">
            <a:noFill/>
            <a:miter lim="800000"/>
            <a:headEnd/>
            <a:tailEnd/>
          </a:ln>
        </p:spPr>
        <p:txBody>
          <a:bodyPr wrap="square">
            <a:spAutoFit/>
          </a:bodyPr>
          <a:lstStyle/>
          <a:p>
            <a:r>
              <a:rPr lang="en-US" dirty="0"/>
              <a:t>Two types of sensors required, one of which must be a volumetric sensor</a:t>
            </a:r>
          </a:p>
        </p:txBody>
      </p:sp>
      <p:sp>
        <p:nvSpPr>
          <p:cNvPr id="578564" name="Text Box 4"/>
          <p:cNvSpPr txBox="1">
            <a:spLocks noChangeArrowheads="1"/>
          </p:cNvSpPr>
          <p:nvPr/>
        </p:nvSpPr>
        <p:spPr bwMode="auto">
          <a:xfrm>
            <a:off x="1798350" y="4378853"/>
            <a:ext cx="2541080" cy="369332"/>
          </a:xfrm>
          <a:prstGeom prst="rect">
            <a:avLst/>
          </a:prstGeom>
          <a:noFill/>
          <a:ln w="9525">
            <a:noFill/>
            <a:miter lim="800000"/>
            <a:headEnd/>
            <a:tailEnd/>
          </a:ln>
        </p:spPr>
        <p:txBody>
          <a:bodyPr wrap="none">
            <a:spAutoFit/>
          </a:bodyPr>
          <a:lstStyle/>
          <a:p>
            <a:r>
              <a:rPr lang="en-US" sz="1350" b="1" dirty="0"/>
              <a:t> </a:t>
            </a:r>
            <a:r>
              <a:rPr lang="en-US" dirty="0"/>
              <a:t>PIR – Passive Infrared</a:t>
            </a:r>
          </a:p>
        </p:txBody>
      </p:sp>
      <p:sp>
        <p:nvSpPr>
          <p:cNvPr id="580611" name="Text Box 3"/>
          <p:cNvSpPr txBox="1">
            <a:spLocks noChangeArrowheads="1"/>
          </p:cNvSpPr>
          <p:nvPr/>
        </p:nvSpPr>
        <p:spPr bwMode="auto">
          <a:xfrm>
            <a:off x="2831444" y="5856935"/>
            <a:ext cx="2852063" cy="369332"/>
          </a:xfrm>
          <a:prstGeom prst="rect">
            <a:avLst/>
          </a:prstGeom>
          <a:noFill/>
          <a:ln w="9525">
            <a:noFill/>
            <a:miter lim="800000"/>
            <a:headEnd/>
            <a:tailEnd/>
          </a:ln>
        </p:spPr>
        <p:txBody>
          <a:bodyPr wrap="none">
            <a:spAutoFit/>
          </a:bodyPr>
          <a:lstStyle/>
          <a:p>
            <a:r>
              <a:rPr lang="en-US" dirty="0"/>
              <a:t>USM – Ultra-Sonic Motion</a:t>
            </a:r>
          </a:p>
        </p:txBody>
      </p:sp>
      <p:pic>
        <p:nvPicPr>
          <p:cNvPr id="580614" name="Picture 6" descr="MVC-022S"/>
          <p:cNvPicPr>
            <a:picLocks noChangeAspect="1" noChangeArrowheads="1"/>
          </p:cNvPicPr>
          <p:nvPr/>
        </p:nvPicPr>
        <p:blipFill>
          <a:blip r:embed="rId3" cstate="print"/>
          <a:srcRect l="7500" t="33333" r="12500" b="38333"/>
          <a:stretch>
            <a:fillRect/>
          </a:stretch>
        </p:blipFill>
        <p:spPr bwMode="auto">
          <a:xfrm>
            <a:off x="2654556" y="5093623"/>
            <a:ext cx="3028950" cy="804863"/>
          </a:xfrm>
          <a:prstGeom prst="rect">
            <a:avLst/>
          </a:prstGeom>
          <a:noFill/>
          <a:ln w="9525">
            <a:noFill/>
            <a:miter lim="800000"/>
            <a:headEnd/>
            <a:tailEnd/>
          </a:ln>
        </p:spPr>
      </p:pic>
      <p:sp>
        <p:nvSpPr>
          <p:cNvPr id="83980" name="Text Box 3"/>
          <p:cNvSpPr txBox="1">
            <a:spLocks noChangeArrowheads="1"/>
          </p:cNvSpPr>
          <p:nvPr/>
        </p:nvSpPr>
        <p:spPr bwMode="auto">
          <a:xfrm>
            <a:off x="2230008" y="2262938"/>
            <a:ext cx="3878049" cy="369332"/>
          </a:xfrm>
          <a:prstGeom prst="rect">
            <a:avLst/>
          </a:prstGeom>
          <a:noFill/>
          <a:ln w="9525">
            <a:noFill/>
            <a:miter lim="800000"/>
            <a:headEnd/>
            <a:tailEnd/>
          </a:ln>
        </p:spPr>
        <p:txBody>
          <a:bodyPr wrap="none">
            <a:spAutoFit/>
          </a:bodyPr>
          <a:lstStyle/>
          <a:p>
            <a:r>
              <a:rPr lang="en-US" dirty="0"/>
              <a:t>Motion Sensors (Volumetric Sensor)</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5291" y="2656124"/>
            <a:ext cx="1847850" cy="1377292"/>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5948" y="2988462"/>
            <a:ext cx="1784323" cy="137729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6455" y="2690156"/>
            <a:ext cx="2177010" cy="1460659"/>
          </a:xfrm>
          <a:prstGeom prst="rect">
            <a:avLst/>
          </a:prstGeom>
        </p:spPr>
      </p:pic>
      <p:sp>
        <p:nvSpPr>
          <p:cNvPr id="16" name="Text Box 5"/>
          <p:cNvSpPr txBox="1">
            <a:spLocks noChangeArrowheads="1"/>
          </p:cNvSpPr>
          <p:nvPr/>
        </p:nvSpPr>
        <p:spPr bwMode="auto">
          <a:xfrm>
            <a:off x="6544854" y="4054325"/>
            <a:ext cx="3647152" cy="369332"/>
          </a:xfrm>
          <a:prstGeom prst="rect">
            <a:avLst/>
          </a:prstGeom>
          <a:noFill/>
          <a:ln w="9525">
            <a:noFill/>
            <a:miter lim="800000"/>
            <a:headEnd/>
            <a:tailEnd/>
          </a:ln>
        </p:spPr>
        <p:txBody>
          <a:bodyPr wrap="none">
            <a:spAutoFit/>
          </a:bodyPr>
          <a:lstStyle/>
          <a:p>
            <a:r>
              <a:rPr lang="en-US" dirty="0">
                <a:solidFill>
                  <a:prstClr val="black"/>
                </a:solidFill>
              </a:rPr>
              <a:t>BMS – Balanced Magnetic Switch</a:t>
            </a:r>
          </a:p>
        </p:txBody>
      </p:sp>
      <p:sp>
        <p:nvSpPr>
          <p:cNvPr id="17" name="Text Box 3"/>
          <p:cNvSpPr txBox="1">
            <a:spLocks noChangeArrowheads="1"/>
          </p:cNvSpPr>
          <p:nvPr/>
        </p:nvSpPr>
        <p:spPr bwMode="auto">
          <a:xfrm>
            <a:off x="6844598" y="2288075"/>
            <a:ext cx="2364750" cy="369332"/>
          </a:xfrm>
          <a:prstGeom prst="rect">
            <a:avLst/>
          </a:prstGeom>
          <a:noFill/>
          <a:ln w="9525">
            <a:noFill/>
            <a:miter lim="800000"/>
            <a:headEnd/>
            <a:tailEnd/>
          </a:ln>
        </p:spPr>
        <p:txBody>
          <a:bodyPr wrap="none">
            <a:spAutoFit/>
          </a:bodyPr>
          <a:lstStyle/>
          <a:p>
            <a:r>
              <a:rPr lang="en-US" dirty="0">
                <a:solidFill>
                  <a:prstClr val="black"/>
                </a:solidFill>
              </a:rPr>
              <a:t>Point of Entry Sensor</a:t>
            </a:r>
          </a:p>
        </p:txBody>
      </p:sp>
      <p:pic>
        <p:nvPicPr>
          <p:cNvPr id="578567" name="Picture 7" descr="MVC-011S"/>
          <p:cNvPicPr>
            <a:picLocks noChangeAspect="1" noChangeArrowheads="1"/>
          </p:cNvPicPr>
          <p:nvPr/>
        </p:nvPicPr>
        <p:blipFill>
          <a:blip r:embed="rId7" cstate="print">
            <a:lum bright="12000"/>
          </a:blip>
          <a:srcRect l="23750" t="23334" r="20000" b="14999"/>
          <a:stretch>
            <a:fillRect/>
          </a:stretch>
        </p:blipFill>
        <p:spPr bwMode="auto">
          <a:xfrm>
            <a:off x="4339430" y="3677108"/>
            <a:ext cx="1314450" cy="1143000"/>
          </a:xfrm>
          <a:prstGeom prst="rect">
            <a:avLst/>
          </a:prstGeom>
          <a:noFill/>
          <a:ln w="28575">
            <a:solidFill>
              <a:schemeClr val="tx1"/>
            </a:solidFill>
            <a:miter lim="800000"/>
            <a:headEnd/>
            <a:tailEnd/>
          </a:ln>
        </p:spPr>
      </p:pic>
      <p:sp>
        <p:nvSpPr>
          <p:cNvPr id="5" name="Explosion 2 4"/>
          <p:cNvSpPr/>
          <p:nvPr/>
        </p:nvSpPr>
        <p:spPr>
          <a:xfrm>
            <a:off x="3394047" y="1342080"/>
            <a:ext cx="5367324" cy="4670056"/>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Ensure your sensors are not blocked by boxes or arms racks</a:t>
            </a:r>
          </a:p>
          <a:p>
            <a:endParaRPr lang="en-US" sz="1600" b="1" dirty="0">
              <a:solidFill>
                <a:schemeClr val="tx1"/>
              </a:solidFill>
            </a:endParaRPr>
          </a:p>
          <a:p>
            <a:r>
              <a:rPr lang="en-US" sz="1600" b="1" dirty="0">
                <a:solidFill>
                  <a:schemeClr val="tx1"/>
                </a:solidFill>
              </a:rPr>
              <a:t>Motion Sensors should have an unobstructed view of the door</a:t>
            </a:r>
          </a:p>
        </p:txBody>
      </p:sp>
      <p:sp>
        <p:nvSpPr>
          <p:cNvPr id="18"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18959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8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06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4" grpId="0"/>
      <p:bldP spid="580611" grpId="0"/>
      <p:bldP spid="5"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2" name="Text Box 4"/>
          <p:cNvSpPr txBox="1">
            <a:spLocks noChangeArrowheads="1"/>
          </p:cNvSpPr>
          <p:nvPr/>
        </p:nvSpPr>
        <p:spPr bwMode="auto">
          <a:xfrm>
            <a:off x="3301485" y="5483435"/>
            <a:ext cx="5750292" cy="923330"/>
          </a:xfrm>
          <a:prstGeom prst="rect">
            <a:avLst/>
          </a:prstGeom>
          <a:noFill/>
          <a:ln w="9525">
            <a:noFill/>
            <a:miter lim="800000"/>
            <a:headEnd/>
            <a:tailEnd/>
          </a:ln>
        </p:spPr>
        <p:txBody>
          <a:bodyPr wrap="none">
            <a:spAutoFit/>
          </a:bodyPr>
          <a:lstStyle/>
          <a:p>
            <a:pPr algn="ctr"/>
            <a:r>
              <a:rPr lang="en-US" b="1" dirty="0">
                <a:solidFill>
                  <a:prstClr val="black"/>
                </a:solidFill>
              </a:rPr>
              <a:t>Duress Switch</a:t>
            </a:r>
          </a:p>
          <a:p>
            <a:pPr algn="ctr"/>
            <a:r>
              <a:rPr lang="en-US" dirty="0"/>
              <a:t>Unit is a silent application that sounds the alarm when </a:t>
            </a:r>
          </a:p>
          <a:p>
            <a:pPr algn="ctr"/>
            <a:r>
              <a:rPr lang="en-US" dirty="0"/>
              <a:t>personnel are under duress.</a:t>
            </a:r>
            <a:endParaRPr lang="en-US" b="1" dirty="0">
              <a:solidFill>
                <a:prstClr val="black"/>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73584"/>
            <a:ext cx="5751321" cy="2944612"/>
          </a:xfrm>
          <a:prstGeom prst="rect">
            <a:avLst/>
          </a:prstGeom>
        </p:spPr>
      </p:pic>
      <p:pic>
        <p:nvPicPr>
          <p:cNvPr id="580616" name="Picture 8" descr="MVC-033S"/>
          <p:cNvPicPr>
            <a:picLocks noChangeAspect="1" noChangeArrowheads="1"/>
          </p:cNvPicPr>
          <p:nvPr/>
        </p:nvPicPr>
        <p:blipFill>
          <a:blip r:embed="rId4" cstate="print"/>
          <a:srcRect l="30000" t="21666" r="7500" b="21667"/>
          <a:stretch>
            <a:fillRect/>
          </a:stretch>
        </p:blipFill>
        <p:spPr bwMode="auto">
          <a:xfrm>
            <a:off x="5751321" y="1973584"/>
            <a:ext cx="6440680" cy="2944612"/>
          </a:xfrm>
          <a:prstGeom prst="rect">
            <a:avLst/>
          </a:prstGeom>
          <a:noFill/>
          <a:ln w="9525">
            <a:noFill/>
            <a:miter lim="800000"/>
            <a:headEnd/>
            <a:tailEnd/>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6447" y="1008407"/>
            <a:ext cx="7340367" cy="4475028"/>
          </a:xfrm>
          <a:prstGeom prst="rect">
            <a:avLst/>
          </a:prstGeom>
        </p:spPr>
      </p:pic>
      <p:sp>
        <p:nvSpPr>
          <p:cNvPr id="7"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1617313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524000"/>
            <a:ext cx="5334000" cy="3429000"/>
          </a:xfrm>
        </p:spPr>
        <p:txBody>
          <a:bodyPr>
            <a:normAutofit/>
          </a:bodyPr>
          <a:lstStyle/>
          <a:p>
            <a:pPr marL="0" indent="0">
              <a:buNone/>
            </a:pPr>
            <a:r>
              <a:rPr lang="en-US" dirty="0"/>
              <a:t>Reasons for Activation</a:t>
            </a:r>
          </a:p>
          <a:p>
            <a:endParaRPr lang="en-US" sz="1800" dirty="0"/>
          </a:p>
          <a:p>
            <a:pPr>
              <a:buFont typeface="Arial" panose="020B0604020202020204" pitchFamily="34" charset="0"/>
              <a:buChar char="•"/>
            </a:pPr>
            <a:r>
              <a:rPr lang="en-US" sz="1800" dirty="0" smtClean="0"/>
              <a:t> Unauthorized </a:t>
            </a:r>
            <a:r>
              <a:rPr lang="en-US" sz="1800" dirty="0"/>
              <a:t>Entry Attempts</a:t>
            </a:r>
          </a:p>
          <a:p>
            <a:pPr>
              <a:buFont typeface="Arial" panose="020B0604020202020204" pitchFamily="34" charset="0"/>
              <a:buChar char="•"/>
            </a:pPr>
            <a:r>
              <a:rPr lang="en-US" sz="1800" dirty="0" smtClean="0"/>
              <a:t> Tampering </a:t>
            </a:r>
            <a:endParaRPr lang="en-US" sz="1800" dirty="0"/>
          </a:p>
          <a:p>
            <a:pPr>
              <a:buFont typeface="Arial" panose="020B0604020202020204" pitchFamily="34" charset="0"/>
              <a:buChar char="•"/>
            </a:pPr>
            <a:r>
              <a:rPr lang="en-US" sz="1800" dirty="0" smtClean="0"/>
              <a:t> Power </a:t>
            </a:r>
            <a:r>
              <a:rPr lang="en-US" sz="1800" dirty="0"/>
              <a:t>Loss </a:t>
            </a:r>
          </a:p>
          <a:p>
            <a:pPr>
              <a:buFont typeface="Arial" panose="020B0604020202020204" pitchFamily="34" charset="0"/>
              <a:buChar char="•"/>
            </a:pPr>
            <a:r>
              <a:rPr lang="en-US" sz="1800" dirty="0" smtClean="0"/>
              <a:t> Communications </a:t>
            </a:r>
            <a:r>
              <a:rPr lang="en-US" sz="1800" dirty="0"/>
              <a:t>Failure</a:t>
            </a:r>
          </a:p>
          <a:p>
            <a:pPr>
              <a:buFont typeface="Arial" panose="020B0604020202020204" pitchFamily="34" charset="0"/>
              <a:buChar char="•"/>
            </a:pPr>
            <a:r>
              <a:rPr lang="en-US" sz="1800" dirty="0" smtClean="0"/>
              <a:t> Duress </a:t>
            </a:r>
            <a:endParaRPr lang="en-US" sz="1800" dirty="0"/>
          </a:p>
          <a:p>
            <a:pPr>
              <a:buFont typeface="Arial" panose="020B0604020202020204" pitchFamily="34" charset="0"/>
              <a:buChar char="•"/>
            </a:pPr>
            <a:r>
              <a:rPr lang="en-US" sz="1800" dirty="0" smtClean="0"/>
              <a:t> Nuisance</a:t>
            </a:r>
            <a:endParaRPr lang="en-US" sz="1800" dirty="0"/>
          </a:p>
          <a:p>
            <a:pPr>
              <a:buFont typeface="Arial" panose="020B0604020202020204" pitchFamily="34" charset="0"/>
              <a:buChar char="•"/>
            </a:pPr>
            <a:r>
              <a:rPr lang="en-US" sz="1800" dirty="0" smtClean="0"/>
              <a:t> Test</a:t>
            </a:r>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031" y="1905000"/>
            <a:ext cx="5581821" cy="3581400"/>
          </a:xfrm>
          <a:prstGeom prst="rect">
            <a:avLst/>
          </a:prstGeom>
        </p:spPr>
      </p:pic>
      <p:sp>
        <p:nvSpPr>
          <p:cNvPr id="5"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920454176"/>
      </p:ext>
    </p:extLst>
  </p:cSld>
  <p:clrMapOvr>
    <a:masterClrMapping/>
  </p:clrMapOvr>
  <p:transition spd="slow">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7843"/>
            <a:ext cx="12192000" cy="3428999"/>
          </a:xfrm>
        </p:spPr>
        <p:txBody>
          <a:bodyPr/>
          <a:lstStyle/>
          <a:p>
            <a:pPr>
              <a:buFont typeface="Arial" panose="020B0604020202020204" pitchFamily="34" charset="0"/>
              <a:buChar char="•"/>
            </a:pPr>
            <a:r>
              <a:rPr lang="en-US" sz="1800" dirty="0" smtClean="0"/>
              <a:t> PIC-Personal </a:t>
            </a:r>
            <a:r>
              <a:rPr lang="en-US" sz="1800" dirty="0"/>
              <a:t>Identification Cipher (6 Digit #)</a:t>
            </a:r>
            <a:br>
              <a:rPr lang="en-US" sz="1800" dirty="0"/>
            </a:br>
            <a:endParaRPr lang="en-US" sz="1800" dirty="0"/>
          </a:p>
          <a:p>
            <a:pPr>
              <a:buFont typeface="Arial" panose="020B0604020202020204" pitchFamily="34" charset="0"/>
              <a:buChar char="•"/>
            </a:pPr>
            <a:r>
              <a:rPr lang="en-US" sz="1800" dirty="0" smtClean="0"/>
              <a:t> PIN-Personal </a:t>
            </a:r>
            <a:r>
              <a:rPr lang="en-US" sz="1800" dirty="0"/>
              <a:t>Identification Number (4 Digit </a:t>
            </a:r>
            <a:r>
              <a:rPr lang="en-US" sz="1800" dirty="0" smtClean="0"/>
              <a:t>#)</a:t>
            </a:r>
          </a:p>
          <a:p>
            <a:pPr>
              <a:buFont typeface="Arial" panose="020B0604020202020204" pitchFamily="34" charset="0"/>
              <a:buChar char="•"/>
            </a:pPr>
            <a:endParaRPr lang="en-US" sz="1800" dirty="0"/>
          </a:p>
          <a:p>
            <a:pPr>
              <a:buFont typeface="Arial" panose="020B0604020202020204" pitchFamily="34" charset="0"/>
              <a:buChar char="•"/>
            </a:pPr>
            <a:r>
              <a:rPr lang="en-US" sz="1800" dirty="0" smtClean="0"/>
              <a:t> Shows </a:t>
            </a:r>
            <a:r>
              <a:rPr lang="en-US" sz="1800" dirty="0"/>
              <a:t>who accessed or secured the system and at what time.</a:t>
            </a:r>
            <a:br>
              <a:rPr lang="en-US" sz="1800" dirty="0"/>
            </a:br>
            <a:endParaRPr lang="en-US" sz="1800" dirty="0"/>
          </a:p>
          <a:p>
            <a:pPr>
              <a:buFont typeface="Arial" panose="020B0604020202020204" pitchFamily="34" charset="0"/>
              <a:buChar char="•"/>
            </a:pPr>
            <a:r>
              <a:rPr lang="en-US" sz="1800" dirty="0" smtClean="0"/>
              <a:t> No </a:t>
            </a:r>
            <a:r>
              <a:rPr lang="en-US" sz="1800" dirty="0"/>
              <a:t>logging out of the system required.</a:t>
            </a:r>
            <a:br>
              <a:rPr lang="en-US" sz="1800" dirty="0"/>
            </a:br>
            <a:endParaRPr lang="en-US" sz="1800" dirty="0"/>
          </a:p>
          <a:p>
            <a:pPr>
              <a:buFont typeface="Arial" panose="020B0604020202020204" pitchFamily="34" charset="0"/>
              <a:buChar char="•"/>
            </a:pPr>
            <a:r>
              <a:rPr lang="en-US" sz="1800" dirty="0" smtClean="0"/>
              <a:t> PIC/PIN </a:t>
            </a:r>
            <a:r>
              <a:rPr lang="en-US" sz="1800" dirty="0"/>
              <a:t>will work in other arms rooms if you are listed on the unaccompanied access roster.</a:t>
            </a:r>
          </a:p>
        </p:txBody>
      </p:sp>
      <p:sp>
        <p:nvSpPr>
          <p:cNvPr id="5" name="TextBox 4"/>
          <p:cNvSpPr txBox="1"/>
          <p:nvPr/>
        </p:nvSpPr>
        <p:spPr>
          <a:xfrm>
            <a:off x="0" y="1526178"/>
            <a:ext cx="6391275" cy="461665"/>
          </a:xfrm>
          <a:prstGeom prst="rect">
            <a:avLst/>
          </a:prstGeom>
          <a:noFill/>
        </p:spPr>
        <p:txBody>
          <a:bodyPr wrap="square" rtlCol="0">
            <a:spAutoFit/>
          </a:bodyPr>
          <a:lstStyle/>
          <a:p>
            <a:pPr lvl="0">
              <a:spcBef>
                <a:spcPct val="20000"/>
              </a:spcBef>
            </a:pPr>
            <a:r>
              <a:rPr lang="en-US" sz="2400" dirty="0">
                <a:solidFill>
                  <a:prstClr val="black"/>
                </a:solidFill>
                <a:latin typeface="+mj-lt"/>
              </a:rPr>
              <a:t>PIC/PIN</a:t>
            </a:r>
          </a:p>
        </p:txBody>
      </p:sp>
      <p:sp>
        <p:nvSpPr>
          <p:cNvPr id="7"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3878038931"/>
      </p:ext>
    </p:extLst>
  </p:cSld>
  <p:clrMapOvr>
    <a:masterClrMapping/>
  </p:clrMapOvr>
  <p:transition spd="slow">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47132"/>
            <a:ext cx="12192000" cy="4953000"/>
          </a:xfrm>
        </p:spPr>
        <p:txBody>
          <a:bodyPr>
            <a:normAutofit fontScale="92500" lnSpcReduction="10000"/>
          </a:bodyPr>
          <a:lstStyle/>
          <a:p>
            <a:pPr marL="385763" indent="-385763">
              <a:lnSpc>
                <a:spcPct val="150000"/>
              </a:lnSpc>
              <a:buFont typeface="+mj-lt"/>
              <a:buAutoNum type="arabicPeriod"/>
            </a:pPr>
            <a:r>
              <a:rPr lang="en-US" sz="2000" dirty="0"/>
              <a:t>Complete your Command Screening (DA Form </a:t>
            </a:r>
            <a:r>
              <a:rPr lang="en-US" sz="2000" dirty="0" smtClean="0"/>
              <a:t>7708)</a:t>
            </a:r>
            <a:endParaRPr lang="en-US" sz="2000" dirty="0"/>
          </a:p>
          <a:p>
            <a:pPr marL="385763" indent="-385763">
              <a:lnSpc>
                <a:spcPct val="150000"/>
              </a:lnSpc>
              <a:buFont typeface="+mj-lt"/>
              <a:buAutoNum type="arabicPeriod"/>
            </a:pPr>
            <a:r>
              <a:rPr lang="en-US" sz="2000" dirty="0"/>
              <a:t>Obtain your updated Unaccompanied Access </a:t>
            </a:r>
            <a:r>
              <a:rPr lang="en-US" sz="2000" dirty="0" smtClean="0"/>
              <a:t>Roster and CDR’s assumption of command orders</a:t>
            </a:r>
            <a:endParaRPr lang="en-US" sz="2000" dirty="0"/>
          </a:p>
          <a:p>
            <a:pPr marL="385763" indent="-385763">
              <a:lnSpc>
                <a:spcPct val="150000"/>
              </a:lnSpc>
              <a:buFont typeface="+mj-lt"/>
              <a:buAutoNum type="arabicPeriod"/>
            </a:pPr>
            <a:r>
              <a:rPr lang="en-US" sz="2000" dirty="0"/>
              <a:t>Bring the completed documents to ICIDS PIC/PIN Office located in BLDG </a:t>
            </a:r>
            <a:r>
              <a:rPr lang="en-US" sz="2000" dirty="0" smtClean="0"/>
              <a:t>217</a:t>
            </a:r>
            <a:endParaRPr lang="en-US" sz="2000" dirty="0"/>
          </a:p>
          <a:p>
            <a:pPr marL="385763" indent="-385763">
              <a:lnSpc>
                <a:spcPct val="150000"/>
              </a:lnSpc>
              <a:buFont typeface="+mj-lt"/>
              <a:buAutoNum type="arabicPeriod"/>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a:p>
          <a:p>
            <a:pPr marL="0" indent="0">
              <a:lnSpc>
                <a:spcPct val="150000"/>
              </a:lnSpc>
              <a:buNone/>
            </a:pPr>
            <a:endParaRPr lang="en-US" sz="2000" dirty="0" smtClean="0"/>
          </a:p>
          <a:p>
            <a:pPr marL="0" indent="0">
              <a:lnSpc>
                <a:spcPct val="150000"/>
              </a:lnSpc>
              <a:buNone/>
            </a:pPr>
            <a:r>
              <a:rPr lang="en-US" sz="2000" dirty="0" smtClean="0"/>
              <a:t>Numbers </a:t>
            </a:r>
            <a:r>
              <a:rPr lang="en-US" sz="2000" dirty="0"/>
              <a:t>are issued daily from 0800 – 1600 in </a:t>
            </a:r>
            <a:r>
              <a:rPr lang="en-US" sz="2000" dirty="0" smtClean="0"/>
              <a:t>Bldg. 217</a:t>
            </a:r>
            <a:endParaRPr lang="en-US" sz="2000" dirty="0"/>
          </a:p>
        </p:txBody>
      </p:sp>
      <p:pic>
        <p:nvPicPr>
          <p:cNvPr id="8" name="Picture 7"/>
          <p:cNvPicPr>
            <a:picLocks noChangeAspect="1"/>
          </p:cNvPicPr>
          <p:nvPr/>
        </p:nvPicPr>
        <p:blipFill>
          <a:blip r:embed="rId3"/>
          <a:stretch>
            <a:fillRect/>
          </a:stretch>
        </p:blipFill>
        <p:spPr>
          <a:xfrm>
            <a:off x="2499220" y="3097634"/>
            <a:ext cx="4191000" cy="2678404"/>
          </a:xfrm>
          <a:prstGeom prst="rect">
            <a:avLst/>
          </a:prstGeom>
        </p:spPr>
      </p:pic>
      <p:sp>
        <p:nvSpPr>
          <p:cNvPr id="9" name="Oval 8"/>
          <p:cNvSpPr/>
          <p:nvPr/>
        </p:nvSpPr>
        <p:spPr>
          <a:xfrm>
            <a:off x="6384333" y="5069865"/>
            <a:ext cx="152400" cy="1524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4044743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6" presetClass="emph" presetSubtype="0" fill="hold" grpId="1" nodeType="withEffect">
                                  <p:stCondLst>
                                    <p:cond delay="0"/>
                                  </p:stCondLst>
                                  <p:childTnLst>
                                    <p:animEffect transition="out" filter="fade">
                                      <p:cBhvr>
                                        <p:cTn id="12" dur="500" tmFilter="0, 0; .2, .5; .8, .5; 1, 0"/>
                                        <p:tgtEl>
                                          <p:spTgt spid="9"/>
                                        </p:tgtEl>
                                      </p:cBhvr>
                                    </p:animEffect>
                                    <p:animScale>
                                      <p:cBhvr>
                                        <p:cTn id="13"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7" name="Picture 3"/>
          <p:cNvPicPr>
            <a:picLocks noChangeAspect="1" noChangeArrowheads="1"/>
          </p:cNvPicPr>
          <p:nvPr/>
        </p:nvPicPr>
        <p:blipFill>
          <a:blip r:embed="rId3" cstate="print"/>
          <a:srcRect l="3125" t="14516" r="3125" b="50000"/>
          <a:stretch>
            <a:fillRect/>
          </a:stretch>
        </p:blipFill>
        <p:spPr bwMode="auto">
          <a:xfrm>
            <a:off x="1676400" y="1655922"/>
            <a:ext cx="8915400" cy="2451735"/>
          </a:xfrm>
          <a:prstGeom prst="rect">
            <a:avLst/>
          </a:prstGeom>
          <a:noFill/>
          <a:ln w="9525">
            <a:noFill/>
            <a:miter lim="800000"/>
            <a:headEnd/>
            <a:tailEnd/>
          </a:ln>
        </p:spPr>
      </p:pic>
      <p:pic>
        <p:nvPicPr>
          <p:cNvPr id="576516" name="Picture 4"/>
          <p:cNvPicPr>
            <a:picLocks noChangeAspect="1" noChangeArrowheads="1"/>
          </p:cNvPicPr>
          <p:nvPr/>
        </p:nvPicPr>
        <p:blipFill>
          <a:blip r:embed="rId4" cstate="print"/>
          <a:srcRect l="7031" t="75807" r="25781" b="14516"/>
          <a:stretch>
            <a:fillRect/>
          </a:stretch>
        </p:blipFill>
        <p:spPr bwMode="auto">
          <a:xfrm>
            <a:off x="1828800" y="5029201"/>
            <a:ext cx="8534400" cy="893763"/>
          </a:xfrm>
          <a:prstGeom prst="rect">
            <a:avLst/>
          </a:prstGeom>
          <a:noFill/>
          <a:ln w="9525">
            <a:noFill/>
            <a:miter lim="800000"/>
            <a:headEnd/>
            <a:tailEnd/>
          </a:ln>
        </p:spPr>
      </p:pic>
      <p:sp>
        <p:nvSpPr>
          <p:cNvPr id="82949" name="Text Box 5"/>
          <p:cNvSpPr txBox="1">
            <a:spLocks noChangeArrowheads="1"/>
          </p:cNvSpPr>
          <p:nvPr/>
        </p:nvSpPr>
        <p:spPr bwMode="auto">
          <a:xfrm>
            <a:off x="6770875" y="2174598"/>
            <a:ext cx="2859694" cy="307777"/>
          </a:xfrm>
          <a:prstGeom prst="rect">
            <a:avLst/>
          </a:prstGeom>
          <a:noFill/>
          <a:ln w="9525">
            <a:noFill/>
            <a:miter lim="800000"/>
            <a:headEnd/>
            <a:tailEnd/>
          </a:ln>
        </p:spPr>
        <p:txBody>
          <a:bodyPr wrap="none">
            <a:spAutoFit/>
          </a:bodyPr>
          <a:lstStyle/>
          <a:p>
            <a:r>
              <a:rPr lang="en-US" sz="1400" dirty="0"/>
              <a:t>A CO, 123rd CSSB/ FORT RILEY</a:t>
            </a:r>
          </a:p>
        </p:txBody>
      </p:sp>
      <p:sp>
        <p:nvSpPr>
          <p:cNvPr id="576518" name="Text Box 6"/>
          <p:cNvSpPr txBox="1">
            <a:spLocks noChangeArrowheads="1"/>
          </p:cNvSpPr>
          <p:nvPr/>
        </p:nvSpPr>
        <p:spPr bwMode="auto">
          <a:xfrm>
            <a:off x="1724933" y="3314283"/>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576519" name="Text Box 7"/>
          <p:cNvSpPr txBox="1">
            <a:spLocks noChangeArrowheads="1"/>
          </p:cNvSpPr>
          <p:nvPr/>
        </p:nvSpPr>
        <p:spPr bwMode="auto">
          <a:xfrm>
            <a:off x="3470275" y="3298430"/>
            <a:ext cx="311150" cy="366712"/>
          </a:xfrm>
          <a:prstGeom prst="rect">
            <a:avLst/>
          </a:prstGeom>
          <a:noFill/>
          <a:ln w="9525">
            <a:noFill/>
            <a:miter lim="800000"/>
            <a:headEnd/>
            <a:tailEnd/>
          </a:ln>
        </p:spPr>
        <p:txBody>
          <a:bodyPr wrap="none">
            <a:spAutoFit/>
          </a:bodyPr>
          <a:lstStyle/>
          <a:p>
            <a:r>
              <a:rPr lang="en-US" dirty="0"/>
              <a:t>4</a:t>
            </a:r>
          </a:p>
        </p:txBody>
      </p:sp>
      <p:sp>
        <p:nvSpPr>
          <p:cNvPr id="576520" name="Rectangle 8"/>
          <p:cNvSpPr>
            <a:spLocks noChangeArrowheads="1"/>
          </p:cNvSpPr>
          <p:nvPr/>
        </p:nvSpPr>
        <p:spPr bwMode="auto">
          <a:xfrm>
            <a:off x="7543800" y="5072063"/>
            <a:ext cx="685800" cy="228600"/>
          </a:xfrm>
          <a:prstGeom prst="rect">
            <a:avLst/>
          </a:prstGeom>
          <a:solidFill>
            <a:srgbClr val="FFFF00">
              <a:alpha val="25098"/>
            </a:srgbClr>
          </a:solidFill>
          <a:ln w="9525">
            <a:solidFill>
              <a:schemeClr val="tx1"/>
            </a:solidFill>
            <a:miter lim="800000"/>
            <a:headEnd/>
            <a:tailEnd/>
          </a:ln>
        </p:spPr>
        <p:txBody>
          <a:bodyPr wrap="none" anchor="ctr"/>
          <a:lstStyle/>
          <a:p>
            <a:endParaRPr lang="en-US"/>
          </a:p>
        </p:txBody>
      </p:sp>
      <p:sp>
        <p:nvSpPr>
          <p:cNvPr id="576521" name="Text Box 9"/>
          <p:cNvSpPr txBox="1">
            <a:spLocks noChangeArrowheads="1"/>
          </p:cNvSpPr>
          <p:nvPr/>
        </p:nvSpPr>
        <p:spPr bwMode="auto">
          <a:xfrm>
            <a:off x="3898666" y="3400420"/>
            <a:ext cx="646331" cy="230832"/>
          </a:xfrm>
          <a:prstGeom prst="rect">
            <a:avLst/>
          </a:prstGeom>
          <a:noFill/>
          <a:ln w="9525">
            <a:noFill/>
            <a:miter lim="800000"/>
            <a:headEnd/>
            <a:tailEnd/>
          </a:ln>
        </p:spPr>
        <p:txBody>
          <a:bodyPr wrap="none">
            <a:spAutoFit/>
          </a:bodyPr>
          <a:lstStyle/>
          <a:p>
            <a:r>
              <a:rPr lang="en-US" sz="900" dirty="0" smtClean="0"/>
              <a:t>7 Sep 21</a:t>
            </a:r>
            <a:endParaRPr lang="en-US" sz="900" dirty="0"/>
          </a:p>
        </p:txBody>
      </p:sp>
      <p:sp>
        <p:nvSpPr>
          <p:cNvPr id="576522" name="Text Box 10"/>
          <p:cNvSpPr txBox="1">
            <a:spLocks noChangeArrowheads="1"/>
          </p:cNvSpPr>
          <p:nvPr/>
        </p:nvSpPr>
        <p:spPr bwMode="auto">
          <a:xfrm>
            <a:off x="4574427" y="3389667"/>
            <a:ext cx="466794" cy="246221"/>
          </a:xfrm>
          <a:prstGeom prst="rect">
            <a:avLst/>
          </a:prstGeom>
          <a:noFill/>
          <a:ln w="9525">
            <a:noFill/>
            <a:miter lim="800000"/>
            <a:headEnd/>
            <a:tailEnd/>
          </a:ln>
        </p:spPr>
        <p:txBody>
          <a:bodyPr wrap="none">
            <a:spAutoFit/>
          </a:bodyPr>
          <a:lstStyle/>
          <a:p>
            <a:r>
              <a:rPr lang="en-US" sz="1000" dirty="0"/>
              <a:t>1003</a:t>
            </a:r>
          </a:p>
        </p:txBody>
      </p:sp>
      <p:sp>
        <p:nvSpPr>
          <p:cNvPr id="576523" name="Text Box 11"/>
          <p:cNvSpPr txBox="1">
            <a:spLocks noChangeArrowheads="1"/>
          </p:cNvSpPr>
          <p:nvPr/>
        </p:nvSpPr>
        <p:spPr bwMode="auto">
          <a:xfrm>
            <a:off x="5148263" y="3367881"/>
            <a:ext cx="463550" cy="244475"/>
          </a:xfrm>
          <a:prstGeom prst="rect">
            <a:avLst/>
          </a:prstGeom>
          <a:noFill/>
          <a:ln w="9525">
            <a:noFill/>
            <a:miter lim="800000"/>
            <a:headEnd/>
            <a:tailEnd/>
          </a:ln>
        </p:spPr>
        <p:txBody>
          <a:bodyPr wrap="none">
            <a:spAutoFit/>
          </a:bodyPr>
          <a:lstStyle/>
          <a:p>
            <a:r>
              <a:rPr lang="en-US" sz="1000" dirty="0"/>
              <a:t>1013</a:t>
            </a:r>
          </a:p>
        </p:txBody>
      </p:sp>
      <p:sp>
        <p:nvSpPr>
          <p:cNvPr id="576524" name="Text Box 12"/>
          <p:cNvSpPr txBox="1">
            <a:spLocks noChangeArrowheads="1"/>
          </p:cNvSpPr>
          <p:nvPr/>
        </p:nvSpPr>
        <p:spPr bwMode="auto">
          <a:xfrm>
            <a:off x="5774531" y="3388519"/>
            <a:ext cx="452438" cy="244475"/>
          </a:xfrm>
          <a:prstGeom prst="rect">
            <a:avLst/>
          </a:prstGeom>
          <a:noFill/>
          <a:ln w="9525">
            <a:noFill/>
            <a:miter lim="800000"/>
            <a:headEnd/>
            <a:tailEnd/>
          </a:ln>
        </p:spPr>
        <p:txBody>
          <a:bodyPr wrap="none">
            <a:spAutoFit/>
          </a:bodyPr>
          <a:lstStyle/>
          <a:p>
            <a:r>
              <a:rPr lang="en-US" sz="1000" dirty="0"/>
              <a:t>HOT</a:t>
            </a:r>
          </a:p>
        </p:txBody>
      </p:sp>
      <p:sp>
        <p:nvSpPr>
          <p:cNvPr id="576525" name="Text Box 13"/>
          <p:cNvSpPr txBox="1">
            <a:spLocks noChangeArrowheads="1"/>
          </p:cNvSpPr>
          <p:nvPr/>
        </p:nvSpPr>
        <p:spPr bwMode="auto">
          <a:xfrm>
            <a:off x="6363548" y="3206750"/>
            <a:ext cx="1430337" cy="396875"/>
          </a:xfrm>
          <a:prstGeom prst="rect">
            <a:avLst/>
          </a:prstGeom>
          <a:noFill/>
          <a:ln w="9525">
            <a:noFill/>
            <a:miter lim="800000"/>
            <a:headEnd/>
            <a:tailEnd/>
          </a:ln>
        </p:spPr>
        <p:txBody>
          <a:bodyPr wrap="none">
            <a:spAutoFit/>
          </a:bodyPr>
          <a:lstStyle/>
          <a:p>
            <a:r>
              <a:rPr lang="en-US" sz="1000" dirty="0"/>
              <a:t>Monthly Test</a:t>
            </a:r>
          </a:p>
          <a:p>
            <a:r>
              <a:rPr lang="en-US" sz="1000" dirty="0"/>
              <a:t>Called Alarms Monitor</a:t>
            </a:r>
          </a:p>
        </p:txBody>
      </p:sp>
      <p:sp>
        <p:nvSpPr>
          <p:cNvPr id="576526" name="Text Box 14"/>
          <p:cNvSpPr txBox="1">
            <a:spLocks noChangeArrowheads="1"/>
          </p:cNvSpPr>
          <p:nvPr/>
        </p:nvSpPr>
        <p:spPr bwMode="auto">
          <a:xfrm>
            <a:off x="9836188" y="3194384"/>
            <a:ext cx="516488" cy="461665"/>
          </a:xfrm>
          <a:prstGeom prst="rect">
            <a:avLst/>
          </a:prstGeom>
          <a:noFill/>
          <a:ln w="9525">
            <a:noFill/>
            <a:miter lim="800000"/>
            <a:headEnd/>
            <a:tailEnd/>
          </a:ln>
        </p:spPr>
        <p:txBody>
          <a:bodyPr wrap="none">
            <a:spAutoFit/>
          </a:bodyPr>
          <a:lstStyle/>
          <a:p>
            <a:r>
              <a:rPr lang="en-US" sz="1200" b="1" dirty="0"/>
              <a:t>RAB</a:t>
            </a:r>
          </a:p>
          <a:p>
            <a:r>
              <a:rPr lang="en-US" sz="1200" b="1" dirty="0"/>
              <a:t>JDA</a:t>
            </a:r>
          </a:p>
        </p:txBody>
      </p:sp>
      <p:sp>
        <p:nvSpPr>
          <p:cNvPr id="576527" name="Line 15"/>
          <p:cNvSpPr>
            <a:spLocks noChangeShapeType="1"/>
          </p:cNvSpPr>
          <p:nvPr/>
        </p:nvSpPr>
        <p:spPr bwMode="auto">
          <a:xfrm flipV="1">
            <a:off x="2590800" y="3581400"/>
            <a:ext cx="20638" cy="1066800"/>
          </a:xfrm>
          <a:prstGeom prst="line">
            <a:avLst/>
          </a:prstGeom>
          <a:noFill/>
          <a:ln w="28575">
            <a:solidFill>
              <a:schemeClr val="tx1"/>
            </a:solidFill>
            <a:round/>
            <a:headEnd/>
            <a:tailEnd type="triangle" w="med" len="med"/>
          </a:ln>
        </p:spPr>
        <p:txBody>
          <a:bodyPr/>
          <a:lstStyle/>
          <a:p>
            <a:endParaRPr lang="en-US"/>
          </a:p>
        </p:txBody>
      </p:sp>
      <p:sp>
        <p:nvSpPr>
          <p:cNvPr id="576528" name="Text Box 16"/>
          <p:cNvSpPr txBox="1">
            <a:spLocks noChangeArrowheads="1"/>
          </p:cNvSpPr>
          <p:nvPr/>
        </p:nvSpPr>
        <p:spPr bwMode="auto">
          <a:xfrm>
            <a:off x="1726125" y="4648201"/>
            <a:ext cx="1830950" cy="461665"/>
          </a:xfrm>
          <a:prstGeom prst="rect">
            <a:avLst/>
          </a:prstGeom>
          <a:noFill/>
          <a:ln w="9525">
            <a:noFill/>
            <a:miter lim="800000"/>
            <a:headEnd/>
            <a:tailEnd/>
          </a:ln>
        </p:spPr>
        <p:txBody>
          <a:bodyPr wrap="none">
            <a:spAutoFit/>
          </a:bodyPr>
          <a:lstStyle/>
          <a:p>
            <a:pPr algn="ctr"/>
            <a:r>
              <a:rPr lang="en-US" sz="1200" dirty="0"/>
              <a:t>Enter </a:t>
            </a:r>
            <a:r>
              <a:rPr lang="en-US" sz="1200" dirty="0" err="1"/>
              <a:t>Bldg</a:t>
            </a:r>
            <a:r>
              <a:rPr lang="en-US" sz="1200" dirty="0"/>
              <a:t> Number and </a:t>
            </a:r>
          </a:p>
          <a:p>
            <a:pPr algn="ctr"/>
            <a:r>
              <a:rPr lang="en-US" sz="1200" dirty="0"/>
              <a:t>“Room” Number</a:t>
            </a:r>
          </a:p>
        </p:txBody>
      </p:sp>
      <p:sp>
        <p:nvSpPr>
          <p:cNvPr id="576529" name="Line 17"/>
          <p:cNvSpPr>
            <a:spLocks noChangeShapeType="1"/>
          </p:cNvSpPr>
          <p:nvPr/>
        </p:nvSpPr>
        <p:spPr bwMode="auto">
          <a:xfrm flipH="1" flipV="1">
            <a:off x="3683000" y="3652838"/>
            <a:ext cx="3784600" cy="1376363"/>
          </a:xfrm>
          <a:prstGeom prst="line">
            <a:avLst/>
          </a:prstGeom>
          <a:noFill/>
          <a:ln w="31750">
            <a:solidFill>
              <a:schemeClr val="tx1"/>
            </a:solidFill>
            <a:round/>
            <a:headEnd/>
            <a:tailEnd type="triangle" w="med" len="med"/>
          </a:ln>
        </p:spPr>
        <p:txBody>
          <a:bodyPr/>
          <a:lstStyle/>
          <a:p>
            <a:endParaRPr lang="en-US"/>
          </a:p>
        </p:txBody>
      </p:sp>
      <p:sp>
        <p:nvSpPr>
          <p:cNvPr id="576530" name="Text Box 18"/>
          <p:cNvSpPr txBox="1">
            <a:spLocks noChangeArrowheads="1"/>
          </p:cNvSpPr>
          <p:nvPr/>
        </p:nvSpPr>
        <p:spPr bwMode="auto">
          <a:xfrm>
            <a:off x="3657601" y="4648200"/>
            <a:ext cx="944563" cy="274638"/>
          </a:xfrm>
          <a:prstGeom prst="rect">
            <a:avLst/>
          </a:prstGeom>
          <a:noFill/>
          <a:ln w="9525">
            <a:noFill/>
            <a:miter lim="800000"/>
            <a:headEnd/>
            <a:tailEnd/>
          </a:ln>
        </p:spPr>
        <p:txBody>
          <a:bodyPr wrap="none">
            <a:spAutoFit/>
          </a:bodyPr>
          <a:lstStyle/>
          <a:p>
            <a:r>
              <a:rPr lang="en-US" sz="1200" dirty="0"/>
              <a:t>Enter Date</a:t>
            </a:r>
          </a:p>
        </p:txBody>
      </p:sp>
      <p:sp>
        <p:nvSpPr>
          <p:cNvPr id="576531" name="Line 19"/>
          <p:cNvSpPr>
            <a:spLocks noChangeShapeType="1"/>
          </p:cNvSpPr>
          <p:nvPr/>
        </p:nvSpPr>
        <p:spPr bwMode="auto">
          <a:xfrm flipV="1">
            <a:off x="3962400" y="3631252"/>
            <a:ext cx="171451" cy="864548"/>
          </a:xfrm>
          <a:prstGeom prst="line">
            <a:avLst/>
          </a:prstGeom>
          <a:noFill/>
          <a:ln w="31750">
            <a:solidFill>
              <a:schemeClr val="tx1"/>
            </a:solidFill>
            <a:round/>
            <a:headEnd/>
            <a:tailEnd type="triangle" w="med" len="med"/>
          </a:ln>
        </p:spPr>
        <p:txBody>
          <a:bodyPr/>
          <a:lstStyle/>
          <a:p>
            <a:endParaRPr lang="en-US"/>
          </a:p>
        </p:txBody>
      </p:sp>
      <p:sp>
        <p:nvSpPr>
          <p:cNvPr id="576532" name="Text Box 20"/>
          <p:cNvSpPr txBox="1">
            <a:spLocks noChangeArrowheads="1"/>
          </p:cNvSpPr>
          <p:nvPr/>
        </p:nvSpPr>
        <p:spPr bwMode="auto">
          <a:xfrm>
            <a:off x="4724401" y="4572001"/>
            <a:ext cx="1218603" cy="461665"/>
          </a:xfrm>
          <a:prstGeom prst="rect">
            <a:avLst/>
          </a:prstGeom>
          <a:noFill/>
          <a:ln w="9525">
            <a:noFill/>
            <a:miter lim="800000"/>
            <a:headEnd/>
            <a:tailEnd/>
          </a:ln>
        </p:spPr>
        <p:txBody>
          <a:bodyPr wrap="none">
            <a:spAutoFit/>
          </a:bodyPr>
          <a:lstStyle/>
          <a:p>
            <a:r>
              <a:rPr lang="en-US" sz="1200" dirty="0"/>
              <a:t>Enter Start and</a:t>
            </a:r>
          </a:p>
          <a:p>
            <a:r>
              <a:rPr lang="en-US" sz="1200" dirty="0"/>
              <a:t>Stop Time</a:t>
            </a:r>
          </a:p>
        </p:txBody>
      </p:sp>
      <p:sp>
        <p:nvSpPr>
          <p:cNvPr id="576533" name="Line 21"/>
          <p:cNvSpPr>
            <a:spLocks noChangeShapeType="1"/>
          </p:cNvSpPr>
          <p:nvPr/>
        </p:nvSpPr>
        <p:spPr bwMode="auto">
          <a:xfrm flipH="1" flipV="1">
            <a:off x="4854511" y="3581400"/>
            <a:ext cx="174689" cy="990600"/>
          </a:xfrm>
          <a:prstGeom prst="line">
            <a:avLst/>
          </a:prstGeom>
          <a:noFill/>
          <a:ln w="31750">
            <a:solidFill>
              <a:schemeClr val="tx1"/>
            </a:solidFill>
            <a:round/>
            <a:headEnd/>
            <a:tailEnd type="triangle" w="med" len="med"/>
          </a:ln>
        </p:spPr>
        <p:txBody>
          <a:bodyPr/>
          <a:lstStyle/>
          <a:p>
            <a:endParaRPr lang="en-US"/>
          </a:p>
        </p:txBody>
      </p:sp>
      <p:sp>
        <p:nvSpPr>
          <p:cNvPr id="576534" name="Line 22"/>
          <p:cNvSpPr>
            <a:spLocks noChangeShapeType="1"/>
          </p:cNvSpPr>
          <p:nvPr/>
        </p:nvSpPr>
        <p:spPr bwMode="auto">
          <a:xfrm flipV="1">
            <a:off x="5334000" y="3629306"/>
            <a:ext cx="44450" cy="942695"/>
          </a:xfrm>
          <a:prstGeom prst="line">
            <a:avLst/>
          </a:prstGeom>
          <a:noFill/>
          <a:ln w="31750">
            <a:solidFill>
              <a:schemeClr val="tx1"/>
            </a:solidFill>
            <a:round/>
            <a:headEnd/>
            <a:tailEnd type="triangle" w="med" len="med"/>
          </a:ln>
        </p:spPr>
        <p:txBody>
          <a:bodyPr/>
          <a:lstStyle/>
          <a:p>
            <a:endParaRPr lang="en-US"/>
          </a:p>
        </p:txBody>
      </p:sp>
      <p:sp>
        <p:nvSpPr>
          <p:cNvPr id="576535" name="Text Box 23"/>
          <p:cNvSpPr txBox="1">
            <a:spLocks noChangeArrowheads="1"/>
          </p:cNvSpPr>
          <p:nvPr/>
        </p:nvSpPr>
        <p:spPr bwMode="auto">
          <a:xfrm>
            <a:off x="6172201" y="4572000"/>
            <a:ext cx="1216025" cy="457200"/>
          </a:xfrm>
          <a:prstGeom prst="rect">
            <a:avLst/>
          </a:prstGeom>
          <a:noFill/>
          <a:ln w="9525">
            <a:noFill/>
            <a:miter lim="800000"/>
            <a:headEnd/>
            <a:tailEnd/>
          </a:ln>
        </p:spPr>
        <p:txBody>
          <a:bodyPr wrap="none">
            <a:spAutoFit/>
          </a:bodyPr>
          <a:lstStyle/>
          <a:p>
            <a:r>
              <a:rPr lang="en-US" sz="1200" dirty="0"/>
              <a:t>Enter Weather</a:t>
            </a:r>
          </a:p>
          <a:p>
            <a:r>
              <a:rPr lang="en-US" sz="1200" dirty="0"/>
              <a:t>Conditions</a:t>
            </a:r>
          </a:p>
        </p:txBody>
      </p:sp>
      <p:sp>
        <p:nvSpPr>
          <p:cNvPr id="576536" name="Line 24"/>
          <p:cNvSpPr>
            <a:spLocks noChangeShapeType="1"/>
          </p:cNvSpPr>
          <p:nvPr/>
        </p:nvSpPr>
        <p:spPr bwMode="auto">
          <a:xfrm flipH="1" flipV="1">
            <a:off x="6076950" y="3612356"/>
            <a:ext cx="476250" cy="1035845"/>
          </a:xfrm>
          <a:prstGeom prst="line">
            <a:avLst/>
          </a:prstGeom>
          <a:noFill/>
          <a:ln w="31750">
            <a:solidFill>
              <a:schemeClr val="tx1"/>
            </a:solidFill>
            <a:round/>
            <a:headEnd/>
            <a:tailEnd type="triangle" w="med" len="med"/>
          </a:ln>
        </p:spPr>
        <p:txBody>
          <a:bodyPr/>
          <a:lstStyle/>
          <a:p>
            <a:endParaRPr lang="en-US"/>
          </a:p>
        </p:txBody>
      </p:sp>
      <p:sp>
        <p:nvSpPr>
          <p:cNvPr id="576537" name="Text Box 25"/>
          <p:cNvSpPr txBox="1">
            <a:spLocks noChangeArrowheads="1"/>
          </p:cNvSpPr>
          <p:nvPr/>
        </p:nvSpPr>
        <p:spPr bwMode="auto">
          <a:xfrm>
            <a:off x="7425283" y="4419601"/>
            <a:ext cx="1253035" cy="461665"/>
          </a:xfrm>
          <a:prstGeom prst="rect">
            <a:avLst/>
          </a:prstGeom>
          <a:noFill/>
          <a:ln w="9525">
            <a:noFill/>
            <a:miter lim="800000"/>
            <a:headEnd/>
            <a:tailEnd/>
          </a:ln>
        </p:spPr>
        <p:txBody>
          <a:bodyPr wrap="none">
            <a:spAutoFit/>
          </a:bodyPr>
          <a:lstStyle/>
          <a:p>
            <a:pPr algn="ctr"/>
            <a:r>
              <a:rPr lang="en-US" sz="1200" dirty="0"/>
              <a:t>Enter What You</a:t>
            </a:r>
          </a:p>
          <a:p>
            <a:pPr algn="ctr"/>
            <a:r>
              <a:rPr lang="en-US" sz="1200" dirty="0"/>
              <a:t>Did</a:t>
            </a:r>
          </a:p>
        </p:txBody>
      </p:sp>
      <p:sp>
        <p:nvSpPr>
          <p:cNvPr id="576538" name="Line 26"/>
          <p:cNvSpPr>
            <a:spLocks noChangeShapeType="1"/>
          </p:cNvSpPr>
          <p:nvPr/>
        </p:nvSpPr>
        <p:spPr bwMode="auto">
          <a:xfrm flipH="1" flipV="1">
            <a:off x="7327222" y="3581400"/>
            <a:ext cx="445179" cy="838200"/>
          </a:xfrm>
          <a:prstGeom prst="line">
            <a:avLst/>
          </a:prstGeom>
          <a:noFill/>
          <a:ln w="31750">
            <a:solidFill>
              <a:schemeClr val="tx1"/>
            </a:solidFill>
            <a:round/>
            <a:headEnd/>
            <a:tailEnd type="triangle" w="med" len="med"/>
          </a:ln>
        </p:spPr>
        <p:txBody>
          <a:bodyPr/>
          <a:lstStyle/>
          <a:p>
            <a:endParaRPr lang="en-US"/>
          </a:p>
        </p:txBody>
      </p:sp>
      <p:sp>
        <p:nvSpPr>
          <p:cNvPr id="576539" name="Text Box 27"/>
          <p:cNvSpPr txBox="1">
            <a:spLocks noChangeArrowheads="1"/>
          </p:cNvSpPr>
          <p:nvPr/>
        </p:nvSpPr>
        <p:spPr bwMode="auto">
          <a:xfrm>
            <a:off x="8894630" y="4343401"/>
            <a:ext cx="1471878" cy="646331"/>
          </a:xfrm>
          <a:prstGeom prst="rect">
            <a:avLst/>
          </a:prstGeom>
          <a:noFill/>
          <a:ln w="9525">
            <a:noFill/>
            <a:miter lim="800000"/>
            <a:headEnd/>
            <a:tailEnd/>
          </a:ln>
        </p:spPr>
        <p:txBody>
          <a:bodyPr wrap="none">
            <a:spAutoFit/>
          </a:bodyPr>
          <a:lstStyle/>
          <a:p>
            <a:pPr algn="ctr"/>
            <a:r>
              <a:rPr lang="en-US" sz="1200" dirty="0"/>
              <a:t>Enter Alarms</a:t>
            </a:r>
          </a:p>
          <a:p>
            <a:pPr algn="ctr"/>
            <a:r>
              <a:rPr lang="en-US" sz="1200" dirty="0"/>
              <a:t>Monitor Initials and</a:t>
            </a:r>
          </a:p>
          <a:p>
            <a:pPr algn="ctr"/>
            <a:r>
              <a:rPr lang="en-US" sz="1200" dirty="0"/>
              <a:t>Your Initials</a:t>
            </a:r>
          </a:p>
        </p:txBody>
      </p:sp>
      <p:sp>
        <p:nvSpPr>
          <p:cNvPr id="576540" name="Line 28"/>
          <p:cNvSpPr>
            <a:spLocks noChangeShapeType="1"/>
          </p:cNvSpPr>
          <p:nvPr/>
        </p:nvSpPr>
        <p:spPr bwMode="auto">
          <a:xfrm flipV="1">
            <a:off x="9753600" y="3581400"/>
            <a:ext cx="169079" cy="762000"/>
          </a:xfrm>
          <a:prstGeom prst="line">
            <a:avLst/>
          </a:prstGeom>
          <a:noFill/>
          <a:ln w="31750">
            <a:solidFill>
              <a:schemeClr val="tx1"/>
            </a:solidFill>
            <a:round/>
            <a:headEnd/>
            <a:tailEnd type="triangle" w="med" len="med"/>
          </a:ln>
        </p:spPr>
        <p:txBody>
          <a:bodyPr/>
          <a:lstStyle/>
          <a:p>
            <a:endParaRPr lang="en-US"/>
          </a:p>
        </p:txBody>
      </p:sp>
      <p:sp>
        <p:nvSpPr>
          <p:cNvPr id="576541" name="Text Box 29"/>
          <p:cNvSpPr txBox="1">
            <a:spLocks noChangeArrowheads="1"/>
          </p:cNvSpPr>
          <p:nvPr/>
        </p:nvSpPr>
        <p:spPr bwMode="auto">
          <a:xfrm>
            <a:off x="1934369" y="4388801"/>
            <a:ext cx="8399463" cy="641350"/>
          </a:xfrm>
          <a:prstGeom prst="rect">
            <a:avLst/>
          </a:prstGeom>
          <a:solidFill>
            <a:schemeClr val="bg1"/>
          </a:solidFill>
          <a:ln w="9525">
            <a:noFill/>
            <a:miter lim="800000"/>
            <a:headEnd/>
            <a:tailEnd/>
          </a:ln>
        </p:spPr>
        <p:txBody>
          <a:bodyPr>
            <a:spAutoFit/>
          </a:bodyPr>
          <a:lstStyle/>
          <a:p>
            <a:pPr algn="ctr"/>
            <a:r>
              <a:rPr lang="en-US" b="1" dirty="0"/>
              <a:t>Ensure you annotate All False and Nuisance Alarms As Well On This Form.  This Information Is Used By The Alarm Tech To Trouble Shoot The System.</a:t>
            </a:r>
          </a:p>
        </p:txBody>
      </p:sp>
      <p:sp>
        <p:nvSpPr>
          <p:cNvPr id="30" name="TextBox 29"/>
          <p:cNvSpPr txBox="1"/>
          <p:nvPr/>
        </p:nvSpPr>
        <p:spPr>
          <a:xfrm>
            <a:off x="2504310" y="5029200"/>
            <a:ext cx="7331879" cy="369332"/>
          </a:xfrm>
          <a:prstGeom prst="rect">
            <a:avLst/>
          </a:prstGeom>
          <a:solidFill>
            <a:schemeClr val="bg1"/>
          </a:solidFill>
        </p:spPr>
        <p:txBody>
          <a:bodyPr wrap="none" rtlCol="0">
            <a:spAutoFit/>
          </a:bodyPr>
          <a:lstStyle/>
          <a:p>
            <a:r>
              <a:rPr lang="en-US" b="1" dirty="0"/>
              <a:t>Completed DA Form 4930 must be maintained on file for 90 Days.</a:t>
            </a:r>
          </a:p>
        </p:txBody>
      </p:sp>
      <p:grpSp>
        <p:nvGrpSpPr>
          <p:cNvPr id="2" name="Group 39"/>
          <p:cNvGrpSpPr/>
          <p:nvPr/>
        </p:nvGrpSpPr>
        <p:grpSpPr>
          <a:xfrm>
            <a:off x="1792073" y="3679810"/>
            <a:ext cx="8597227" cy="451627"/>
            <a:chOff x="268072" y="3679809"/>
            <a:chExt cx="8597227" cy="451627"/>
          </a:xfrm>
        </p:grpSpPr>
        <p:sp>
          <p:nvSpPr>
            <p:cNvPr id="31" name="Text Box 6"/>
            <p:cNvSpPr txBox="1">
              <a:spLocks noChangeArrowheads="1"/>
            </p:cNvSpPr>
            <p:nvPr/>
          </p:nvSpPr>
          <p:spPr bwMode="auto">
            <a:xfrm>
              <a:off x="268072" y="3753832"/>
              <a:ext cx="1438214" cy="338554"/>
            </a:xfrm>
            <a:prstGeom prst="rect">
              <a:avLst/>
            </a:prstGeom>
            <a:noFill/>
            <a:ln w="9525">
              <a:noFill/>
              <a:miter lim="800000"/>
              <a:headEnd/>
              <a:tailEnd/>
            </a:ln>
          </p:spPr>
          <p:txBody>
            <a:bodyPr wrap="none">
              <a:spAutoFit/>
            </a:bodyPr>
            <a:lstStyle/>
            <a:p>
              <a:r>
                <a:rPr lang="en-US" sz="1600" dirty="0"/>
                <a:t>BLDG 7803-1</a:t>
              </a:r>
            </a:p>
          </p:txBody>
        </p:sp>
        <p:sp>
          <p:nvSpPr>
            <p:cNvPr id="32" name="Text Box 7"/>
            <p:cNvSpPr txBox="1">
              <a:spLocks noChangeArrowheads="1"/>
            </p:cNvSpPr>
            <p:nvPr/>
          </p:nvSpPr>
          <p:spPr bwMode="auto">
            <a:xfrm>
              <a:off x="1947799" y="3764724"/>
              <a:ext cx="311150" cy="366712"/>
            </a:xfrm>
            <a:prstGeom prst="rect">
              <a:avLst/>
            </a:prstGeom>
            <a:noFill/>
            <a:ln w="9525">
              <a:noFill/>
              <a:miter lim="800000"/>
              <a:headEnd/>
              <a:tailEnd/>
            </a:ln>
          </p:spPr>
          <p:txBody>
            <a:bodyPr wrap="none">
              <a:spAutoFit/>
            </a:bodyPr>
            <a:lstStyle/>
            <a:p>
              <a:r>
                <a:rPr lang="en-US" dirty="0"/>
                <a:t>3</a:t>
              </a:r>
            </a:p>
          </p:txBody>
        </p:sp>
        <p:sp>
          <p:nvSpPr>
            <p:cNvPr id="33" name="Text Box 9"/>
            <p:cNvSpPr txBox="1">
              <a:spLocks noChangeArrowheads="1"/>
            </p:cNvSpPr>
            <p:nvPr/>
          </p:nvSpPr>
          <p:spPr bwMode="auto">
            <a:xfrm>
              <a:off x="2393099" y="3861554"/>
              <a:ext cx="646331" cy="230832"/>
            </a:xfrm>
            <a:prstGeom prst="rect">
              <a:avLst/>
            </a:prstGeom>
            <a:noFill/>
            <a:ln w="9525">
              <a:noFill/>
              <a:miter lim="800000"/>
              <a:headEnd/>
              <a:tailEnd/>
            </a:ln>
          </p:spPr>
          <p:txBody>
            <a:bodyPr wrap="none">
              <a:spAutoFit/>
            </a:bodyPr>
            <a:lstStyle/>
            <a:p>
              <a:r>
                <a:rPr lang="en-US" sz="900" dirty="0" smtClean="0"/>
                <a:t>7 Sep 21</a:t>
              </a:r>
              <a:endParaRPr lang="en-US" sz="900" dirty="0"/>
            </a:p>
          </p:txBody>
        </p:sp>
        <p:sp>
          <p:nvSpPr>
            <p:cNvPr id="34" name="Text Box 10"/>
            <p:cNvSpPr txBox="1">
              <a:spLocks noChangeArrowheads="1"/>
            </p:cNvSpPr>
            <p:nvPr/>
          </p:nvSpPr>
          <p:spPr bwMode="auto">
            <a:xfrm>
              <a:off x="3057751" y="3839289"/>
              <a:ext cx="466794" cy="246221"/>
            </a:xfrm>
            <a:prstGeom prst="rect">
              <a:avLst/>
            </a:prstGeom>
            <a:noFill/>
            <a:ln w="9525">
              <a:noFill/>
              <a:miter lim="800000"/>
              <a:headEnd/>
              <a:tailEnd/>
            </a:ln>
          </p:spPr>
          <p:txBody>
            <a:bodyPr wrap="none">
              <a:spAutoFit/>
            </a:bodyPr>
            <a:lstStyle/>
            <a:p>
              <a:r>
                <a:rPr lang="en-US" sz="1000" dirty="0"/>
                <a:t>0200</a:t>
              </a:r>
            </a:p>
          </p:txBody>
        </p:sp>
        <p:sp>
          <p:nvSpPr>
            <p:cNvPr id="35" name="Text Box 11"/>
            <p:cNvSpPr txBox="1">
              <a:spLocks noChangeArrowheads="1"/>
            </p:cNvSpPr>
            <p:nvPr/>
          </p:nvSpPr>
          <p:spPr bwMode="auto">
            <a:xfrm>
              <a:off x="3673874" y="3832758"/>
              <a:ext cx="466794" cy="246221"/>
            </a:xfrm>
            <a:prstGeom prst="rect">
              <a:avLst/>
            </a:prstGeom>
            <a:noFill/>
            <a:ln w="9525">
              <a:noFill/>
              <a:miter lim="800000"/>
              <a:headEnd/>
              <a:tailEnd/>
            </a:ln>
          </p:spPr>
          <p:txBody>
            <a:bodyPr wrap="none">
              <a:spAutoFit/>
            </a:bodyPr>
            <a:lstStyle/>
            <a:p>
              <a:r>
                <a:rPr lang="en-US" sz="1000" dirty="0"/>
                <a:t>0330</a:t>
              </a:r>
            </a:p>
          </p:txBody>
        </p:sp>
        <p:sp>
          <p:nvSpPr>
            <p:cNvPr id="36" name="Text Box 12"/>
            <p:cNvSpPr txBox="1">
              <a:spLocks noChangeArrowheads="1"/>
            </p:cNvSpPr>
            <p:nvPr/>
          </p:nvSpPr>
          <p:spPr bwMode="auto">
            <a:xfrm>
              <a:off x="4295449" y="3848851"/>
              <a:ext cx="452438" cy="244475"/>
            </a:xfrm>
            <a:prstGeom prst="rect">
              <a:avLst/>
            </a:prstGeom>
            <a:noFill/>
            <a:ln w="9525">
              <a:noFill/>
              <a:miter lim="800000"/>
              <a:headEnd/>
              <a:tailEnd/>
            </a:ln>
          </p:spPr>
          <p:txBody>
            <a:bodyPr wrap="none">
              <a:spAutoFit/>
            </a:bodyPr>
            <a:lstStyle/>
            <a:p>
              <a:r>
                <a:rPr lang="en-US" sz="1000" dirty="0"/>
                <a:t>HOT</a:t>
              </a:r>
            </a:p>
          </p:txBody>
        </p:sp>
        <p:sp>
          <p:nvSpPr>
            <p:cNvPr id="37" name="Text Box 13"/>
            <p:cNvSpPr txBox="1">
              <a:spLocks noChangeArrowheads="1"/>
            </p:cNvSpPr>
            <p:nvPr/>
          </p:nvSpPr>
          <p:spPr bwMode="auto">
            <a:xfrm>
              <a:off x="5067546" y="3834237"/>
              <a:ext cx="888385" cy="246221"/>
            </a:xfrm>
            <a:prstGeom prst="rect">
              <a:avLst/>
            </a:prstGeom>
            <a:noFill/>
            <a:ln w="9525">
              <a:noFill/>
              <a:miter lim="800000"/>
              <a:headEnd/>
              <a:tailEnd/>
            </a:ln>
          </p:spPr>
          <p:txBody>
            <a:bodyPr wrap="none">
              <a:spAutoFit/>
            </a:bodyPr>
            <a:lstStyle/>
            <a:p>
              <a:r>
                <a:rPr lang="en-US" sz="1000" dirty="0"/>
                <a:t>Reset Alarm</a:t>
              </a:r>
            </a:p>
          </p:txBody>
        </p:sp>
        <p:sp>
          <p:nvSpPr>
            <p:cNvPr id="38" name="Text Box 14"/>
            <p:cNvSpPr txBox="1">
              <a:spLocks noChangeArrowheads="1"/>
            </p:cNvSpPr>
            <p:nvPr/>
          </p:nvSpPr>
          <p:spPr bwMode="auto">
            <a:xfrm>
              <a:off x="8321560" y="3772431"/>
              <a:ext cx="543739" cy="307777"/>
            </a:xfrm>
            <a:prstGeom prst="rect">
              <a:avLst/>
            </a:prstGeom>
            <a:noFill/>
            <a:ln w="9525">
              <a:noFill/>
              <a:miter lim="800000"/>
              <a:headEnd/>
              <a:tailEnd/>
            </a:ln>
          </p:spPr>
          <p:txBody>
            <a:bodyPr wrap="none">
              <a:spAutoFit/>
            </a:bodyPr>
            <a:lstStyle/>
            <a:p>
              <a:r>
                <a:rPr lang="en-US" sz="1400" b="1" dirty="0"/>
                <a:t>JDA</a:t>
              </a:r>
            </a:p>
          </p:txBody>
        </p:sp>
        <p:sp>
          <p:nvSpPr>
            <p:cNvPr id="39" name="Text Box 13"/>
            <p:cNvSpPr txBox="1">
              <a:spLocks noChangeArrowheads="1"/>
            </p:cNvSpPr>
            <p:nvPr/>
          </p:nvSpPr>
          <p:spPr bwMode="auto">
            <a:xfrm>
              <a:off x="6527800" y="3679809"/>
              <a:ext cx="1414170" cy="400110"/>
            </a:xfrm>
            <a:prstGeom prst="rect">
              <a:avLst/>
            </a:prstGeom>
            <a:noFill/>
            <a:ln w="9525">
              <a:noFill/>
              <a:miter lim="800000"/>
              <a:headEnd/>
              <a:tailEnd/>
            </a:ln>
          </p:spPr>
          <p:txBody>
            <a:bodyPr wrap="none">
              <a:spAutoFit/>
            </a:bodyPr>
            <a:lstStyle/>
            <a:p>
              <a:r>
                <a:rPr lang="en-US" sz="1000" dirty="0"/>
                <a:t>Mouse in Arms Room</a:t>
              </a:r>
            </a:p>
            <a:p>
              <a:r>
                <a:rPr lang="en-US" sz="1000" dirty="0"/>
                <a:t>Activated PIR</a:t>
              </a:r>
            </a:p>
          </p:txBody>
        </p:sp>
      </p:grpSp>
      <p:sp>
        <p:nvSpPr>
          <p:cNvPr id="42" name="Rectangle 3"/>
          <p:cNvSpPr txBox="1">
            <a:spLocks noChangeArrowheads="1"/>
          </p:cNvSpPr>
          <p:nvPr/>
        </p:nvSpPr>
        <p:spPr bwMode="auto">
          <a:xfrm>
            <a:off x="3073869" y="597534"/>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6442978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65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6527"/>
                                        </p:tgtEl>
                                        <p:attrNameLst>
                                          <p:attrName>style.visibility</p:attrName>
                                        </p:attrNameLst>
                                      </p:cBhvr>
                                      <p:to>
                                        <p:strVal val="visible"/>
                                      </p:to>
                                    </p:set>
                                  </p:childTnLst>
                                  <p:subTnLst>
                                    <p:set>
                                      <p:cBhvr override="childStyle">
                                        <p:cTn dur="1" fill="hold" display="0" masterRel="nextClick" afterEffect="1"/>
                                        <p:tgtEl>
                                          <p:spTgt spid="576527"/>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576528"/>
                                        </p:tgtEl>
                                        <p:attrNameLst>
                                          <p:attrName>style.visibility</p:attrName>
                                        </p:attrNameLst>
                                      </p:cBhvr>
                                      <p:to>
                                        <p:strVal val="visible"/>
                                      </p:to>
                                    </p:set>
                                  </p:childTnLst>
                                  <p:subTnLst>
                                    <p:set>
                                      <p:cBhvr override="childStyle">
                                        <p:cTn dur="1" fill="hold" display="0" masterRel="nextClick" afterEffect="1"/>
                                        <p:tgtEl>
                                          <p:spTgt spid="57652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6516"/>
                                        </p:tgtEl>
                                        <p:attrNameLst>
                                          <p:attrName>style.visibility</p:attrName>
                                        </p:attrNameLst>
                                      </p:cBhvr>
                                      <p:to>
                                        <p:strVal val="visible"/>
                                      </p:to>
                                    </p:set>
                                  </p:childTnLst>
                                  <p:subTnLst>
                                    <p:set>
                                      <p:cBhvr override="childStyle">
                                        <p:cTn dur="1" fill="hold" display="0" masterRel="nextClick" afterEffect="1"/>
                                        <p:tgtEl>
                                          <p:spTgt spid="57651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576520"/>
                                        </p:tgtEl>
                                        <p:attrNameLst>
                                          <p:attrName>style.visibility</p:attrName>
                                        </p:attrNameLst>
                                      </p:cBhvr>
                                      <p:to>
                                        <p:strVal val="visible"/>
                                      </p:to>
                                    </p:set>
                                  </p:childTnLst>
                                  <p:subTnLst>
                                    <p:set>
                                      <p:cBhvr override="childStyle">
                                        <p:cTn dur="1" fill="hold" display="0" masterRel="nextClick" afterEffect="1"/>
                                        <p:tgtEl>
                                          <p:spTgt spid="576520"/>
                                        </p:tgtEl>
                                        <p:attrNameLst>
                                          <p:attrName>style.visibility</p:attrName>
                                        </p:attrNameLst>
                                      </p:cBhvr>
                                      <p:to>
                                        <p:strVal val="hidden"/>
                                      </p:to>
                                    </p:set>
                                  </p:subTnLst>
                                </p:cTn>
                              </p:par>
                              <p:par>
                                <p:cTn id="17" presetID="1" presetClass="entr" presetSubtype="0" fill="hold" grpId="0" nodeType="withEffect">
                                  <p:stCondLst>
                                    <p:cond delay="0"/>
                                  </p:stCondLst>
                                  <p:childTnLst>
                                    <p:set>
                                      <p:cBhvr>
                                        <p:cTn id="18" dur="1" fill="hold">
                                          <p:stCondLst>
                                            <p:cond delay="0"/>
                                          </p:stCondLst>
                                        </p:cTn>
                                        <p:tgtEl>
                                          <p:spTgt spid="576529"/>
                                        </p:tgtEl>
                                        <p:attrNameLst>
                                          <p:attrName>style.visibility</p:attrName>
                                        </p:attrNameLst>
                                      </p:cBhvr>
                                      <p:to>
                                        <p:strVal val="visible"/>
                                      </p:to>
                                    </p:set>
                                  </p:childTnLst>
                                  <p:subTnLst>
                                    <p:set>
                                      <p:cBhvr override="childStyle">
                                        <p:cTn dur="1" fill="hold" display="0" masterRel="nextClick" afterEffect="1"/>
                                        <p:tgtEl>
                                          <p:spTgt spid="576529"/>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765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6530"/>
                                        </p:tgtEl>
                                        <p:attrNameLst>
                                          <p:attrName>style.visibility</p:attrName>
                                        </p:attrNameLst>
                                      </p:cBhvr>
                                      <p:to>
                                        <p:strVal val="visible"/>
                                      </p:to>
                                    </p:set>
                                  </p:childTnLst>
                                  <p:subTnLst>
                                    <p:set>
                                      <p:cBhvr override="childStyle">
                                        <p:cTn dur="1" fill="hold" display="0" masterRel="nextClick" afterEffect="1"/>
                                        <p:tgtEl>
                                          <p:spTgt spid="576530"/>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576531"/>
                                        </p:tgtEl>
                                        <p:attrNameLst>
                                          <p:attrName>style.visibility</p:attrName>
                                        </p:attrNameLst>
                                      </p:cBhvr>
                                      <p:to>
                                        <p:strVal val="visible"/>
                                      </p:to>
                                    </p:set>
                                  </p:childTnLst>
                                  <p:subTnLst>
                                    <p:set>
                                      <p:cBhvr override="childStyle">
                                        <p:cTn dur="1" fill="hold" display="0" masterRel="nextClick" afterEffect="1"/>
                                        <p:tgtEl>
                                          <p:spTgt spid="576531"/>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5765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76533"/>
                                        </p:tgtEl>
                                        <p:attrNameLst>
                                          <p:attrName>style.visibility</p:attrName>
                                        </p:attrNameLst>
                                      </p:cBhvr>
                                      <p:to>
                                        <p:strVal val="visible"/>
                                      </p:to>
                                    </p:set>
                                  </p:childTnLst>
                                  <p:subTnLst>
                                    <p:set>
                                      <p:cBhvr override="childStyle">
                                        <p:cTn dur="1" fill="hold" display="0" masterRel="nextClick" afterEffect="1"/>
                                        <p:tgtEl>
                                          <p:spTgt spid="576533"/>
                                        </p:tgtEl>
                                        <p:attrNameLst>
                                          <p:attrName>style.visibility</p:attrName>
                                        </p:attrNameLst>
                                      </p:cBhvr>
                                      <p:to>
                                        <p:strVal val="hidden"/>
                                      </p:to>
                                    </p:set>
                                  </p:subTnLst>
                                </p:cTn>
                              </p:par>
                              <p:par>
                                <p:cTn id="33" presetID="1" presetClass="entr" presetSubtype="0" fill="hold" grpId="0" nodeType="withEffect">
                                  <p:stCondLst>
                                    <p:cond delay="0"/>
                                  </p:stCondLst>
                                  <p:childTnLst>
                                    <p:set>
                                      <p:cBhvr>
                                        <p:cTn id="34" dur="1" fill="hold">
                                          <p:stCondLst>
                                            <p:cond delay="0"/>
                                          </p:stCondLst>
                                        </p:cTn>
                                        <p:tgtEl>
                                          <p:spTgt spid="576534"/>
                                        </p:tgtEl>
                                        <p:attrNameLst>
                                          <p:attrName>style.visibility</p:attrName>
                                        </p:attrNameLst>
                                      </p:cBhvr>
                                      <p:to>
                                        <p:strVal val="visible"/>
                                      </p:to>
                                    </p:set>
                                  </p:childTnLst>
                                  <p:subTnLst>
                                    <p:set>
                                      <p:cBhvr override="childStyle">
                                        <p:cTn dur="1" fill="hold" display="0" masterRel="nextClick" afterEffect="1"/>
                                        <p:tgtEl>
                                          <p:spTgt spid="576534"/>
                                        </p:tgtEl>
                                        <p:attrNameLst>
                                          <p:attrName>style.visibility</p:attrName>
                                        </p:attrNameLst>
                                      </p:cBhvr>
                                      <p:to>
                                        <p:strVal val="hidden"/>
                                      </p:to>
                                    </p:set>
                                  </p:subTnLst>
                                </p:cTn>
                              </p:par>
                              <p:par>
                                <p:cTn id="35" presetID="1" presetClass="entr" presetSubtype="0" fill="hold" grpId="0" nodeType="withEffect">
                                  <p:stCondLst>
                                    <p:cond delay="0"/>
                                  </p:stCondLst>
                                  <p:childTnLst>
                                    <p:set>
                                      <p:cBhvr>
                                        <p:cTn id="36" dur="1" fill="hold">
                                          <p:stCondLst>
                                            <p:cond delay="0"/>
                                          </p:stCondLst>
                                        </p:cTn>
                                        <p:tgtEl>
                                          <p:spTgt spid="5765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65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76532"/>
                                        </p:tgtEl>
                                        <p:attrNameLst>
                                          <p:attrName>style.visibility</p:attrName>
                                        </p:attrNameLst>
                                      </p:cBhvr>
                                      <p:to>
                                        <p:strVal val="visible"/>
                                      </p:to>
                                    </p:set>
                                  </p:childTnLst>
                                  <p:subTnLst>
                                    <p:set>
                                      <p:cBhvr override="childStyle">
                                        <p:cTn dur="1" fill="hold" display="0" masterRel="nextClick" afterEffect="1"/>
                                        <p:tgtEl>
                                          <p:spTgt spid="576532"/>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76536"/>
                                        </p:tgtEl>
                                        <p:attrNameLst>
                                          <p:attrName>style.visibility</p:attrName>
                                        </p:attrNameLst>
                                      </p:cBhvr>
                                      <p:to>
                                        <p:strVal val="visible"/>
                                      </p:to>
                                    </p:set>
                                  </p:childTnLst>
                                  <p:subTnLst>
                                    <p:set>
                                      <p:cBhvr override="childStyle">
                                        <p:cTn dur="1" fill="hold" display="0" masterRel="nextClick" afterEffect="1"/>
                                        <p:tgtEl>
                                          <p:spTgt spid="576536"/>
                                        </p:tgtEl>
                                        <p:attrNameLst>
                                          <p:attrName>style.visibility</p:attrName>
                                        </p:attrNameLst>
                                      </p:cBhvr>
                                      <p:to>
                                        <p:strVal val="hidden"/>
                                      </p:to>
                                    </p:set>
                                  </p:subTnLst>
                                </p:cTn>
                              </p:par>
                              <p:par>
                                <p:cTn id="45" presetID="1" presetClass="entr" presetSubtype="0" fill="hold" grpId="0" nodeType="withEffect">
                                  <p:stCondLst>
                                    <p:cond delay="0"/>
                                  </p:stCondLst>
                                  <p:childTnLst>
                                    <p:set>
                                      <p:cBhvr>
                                        <p:cTn id="46" dur="1" fill="hold">
                                          <p:stCondLst>
                                            <p:cond delay="0"/>
                                          </p:stCondLst>
                                        </p:cTn>
                                        <p:tgtEl>
                                          <p:spTgt spid="576535"/>
                                        </p:tgtEl>
                                        <p:attrNameLst>
                                          <p:attrName>style.visibility</p:attrName>
                                        </p:attrNameLst>
                                      </p:cBhvr>
                                      <p:to>
                                        <p:strVal val="visible"/>
                                      </p:to>
                                    </p:set>
                                  </p:childTnLst>
                                  <p:subTnLst>
                                    <p:set>
                                      <p:cBhvr override="childStyle">
                                        <p:cTn dur="1" fill="hold" display="0" masterRel="nextClick" afterEffect="1"/>
                                        <p:tgtEl>
                                          <p:spTgt spid="576535"/>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5765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6538"/>
                                        </p:tgtEl>
                                        <p:attrNameLst>
                                          <p:attrName>style.visibility</p:attrName>
                                        </p:attrNameLst>
                                      </p:cBhvr>
                                      <p:to>
                                        <p:strVal val="visible"/>
                                      </p:to>
                                    </p:set>
                                  </p:childTnLst>
                                  <p:subTnLst>
                                    <p:set>
                                      <p:cBhvr override="childStyle">
                                        <p:cTn dur="1" fill="hold" display="0" masterRel="nextClick" afterEffect="1"/>
                                        <p:tgtEl>
                                          <p:spTgt spid="576538"/>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576537"/>
                                        </p:tgtEl>
                                        <p:attrNameLst>
                                          <p:attrName>style.visibility</p:attrName>
                                        </p:attrNameLst>
                                      </p:cBhvr>
                                      <p:to>
                                        <p:strVal val="visible"/>
                                      </p:to>
                                    </p:set>
                                  </p:childTnLst>
                                  <p:subTnLst>
                                    <p:set>
                                      <p:cBhvr override="childStyle">
                                        <p:cTn dur="1" fill="hold" display="0" masterRel="nextClick" afterEffect="1"/>
                                        <p:tgtEl>
                                          <p:spTgt spid="576537"/>
                                        </p:tgtEl>
                                        <p:attrNameLst>
                                          <p:attrName>style.visibility</p:attrName>
                                        </p:attrNameLst>
                                      </p:cBhvr>
                                      <p:to>
                                        <p:strVal val="hidden"/>
                                      </p:to>
                                    </p:set>
                                  </p:subTnLst>
                                </p:cTn>
                              </p:par>
                              <p:par>
                                <p:cTn id="55" presetID="1" presetClass="entr" presetSubtype="0" fill="hold" grpId="0" nodeType="withEffect">
                                  <p:stCondLst>
                                    <p:cond delay="0"/>
                                  </p:stCondLst>
                                  <p:childTnLst>
                                    <p:set>
                                      <p:cBhvr>
                                        <p:cTn id="56" dur="1" fill="hold">
                                          <p:stCondLst>
                                            <p:cond delay="0"/>
                                          </p:stCondLst>
                                        </p:cTn>
                                        <p:tgtEl>
                                          <p:spTgt spid="5765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76539"/>
                                        </p:tgtEl>
                                        <p:attrNameLst>
                                          <p:attrName>style.visibility</p:attrName>
                                        </p:attrNameLst>
                                      </p:cBhvr>
                                      <p:to>
                                        <p:strVal val="visible"/>
                                      </p:to>
                                    </p:set>
                                  </p:childTnLst>
                                  <p:subTnLst>
                                    <p:set>
                                      <p:cBhvr override="childStyle">
                                        <p:cTn dur="1" fill="hold" display="0" masterRel="nextClick" afterEffect="1"/>
                                        <p:tgtEl>
                                          <p:spTgt spid="576539"/>
                                        </p:tgtEl>
                                        <p:attrNameLst>
                                          <p:attrName>style.visibility</p:attrName>
                                        </p:attrNameLst>
                                      </p:cBhvr>
                                      <p:to>
                                        <p:strVal val="hidden"/>
                                      </p:to>
                                    </p:set>
                                  </p:subTnLst>
                                </p:cTn>
                              </p:par>
                              <p:par>
                                <p:cTn id="61" presetID="1" presetClass="entr" presetSubtype="0" fill="hold" grpId="0" nodeType="withEffect">
                                  <p:stCondLst>
                                    <p:cond delay="0"/>
                                  </p:stCondLst>
                                  <p:childTnLst>
                                    <p:set>
                                      <p:cBhvr>
                                        <p:cTn id="62" dur="1" fill="hold">
                                          <p:stCondLst>
                                            <p:cond delay="0"/>
                                          </p:stCondLst>
                                        </p:cTn>
                                        <p:tgtEl>
                                          <p:spTgt spid="576540"/>
                                        </p:tgtEl>
                                        <p:attrNameLst>
                                          <p:attrName>style.visibility</p:attrName>
                                        </p:attrNameLst>
                                      </p:cBhvr>
                                      <p:to>
                                        <p:strVal val="visible"/>
                                      </p:to>
                                    </p:set>
                                  </p:childTnLst>
                                  <p:subTnLst>
                                    <p:set>
                                      <p:cBhvr override="childStyle">
                                        <p:cTn dur="1" fill="hold" display="0" masterRel="nextClick" afterEffect="1"/>
                                        <p:tgtEl>
                                          <p:spTgt spid="576540"/>
                                        </p:tgtEl>
                                        <p:attrNameLst>
                                          <p:attrName>style.visibility</p:attrName>
                                        </p:attrNameLst>
                                      </p:cBhvr>
                                      <p:to>
                                        <p:strVal val="hidden"/>
                                      </p:to>
                                    </p:set>
                                  </p:subTnLst>
                                </p:cTn>
                              </p:par>
                              <p:par>
                                <p:cTn id="63" presetID="1" presetClass="entr" presetSubtype="0" fill="hold" grpId="0" nodeType="withEffect">
                                  <p:stCondLst>
                                    <p:cond delay="0"/>
                                  </p:stCondLst>
                                  <p:childTnLst>
                                    <p:set>
                                      <p:cBhvr>
                                        <p:cTn id="64" dur="1" fill="hold">
                                          <p:stCondLst>
                                            <p:cond delay="0"/>
                                          </p:stCondLst>
                                        </p:cTn>
                                        <p:tgtEl>
                                          <p:spTgt spid="57652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654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8" grpId="0"/>
      <p:bldP spid="576519" grpId="0"/>
      <p:bldP spid="576520" grpId="0" animBg="1"/>
      <p:bldP spid="576521" grpId="0"/>
      <p:bldP spid="576522" grpId="0"/>
      <p:bldP spid="576523" grpId="0"/>
      <p:bldP spid="576524" grpId="0"/>
      <p:bldP spid="576525" grpId="0"/>
      <p:bldP spid="576526" grpId="0"/>
      <p:bldP spid="576527" grpId="0" animBg="1"/>
      <p:bldP spid="576528" grpId="0"/>
      <p:bldP spid="576529" grpId="0" animBg="1"/>
      <p:bldP spid="576530" grpId="0"/>
      <p:bldP spid="576531" grpId="0" animBg="1"/>
      <p:bldP spid="576532" grpId="0"/>
      <p:bldP spid="576533" grpId="0" animBg="1"/>
      <p:bldP spid="576534" grpId="0" animBg="1"/>
      <p:bldP spid="576535" grpId="0"/>
      <p:bldP spid="576536" grpId="0" animBg="1"/>
      <p:bldP spid="576537" grpId="0"/>
      <p:bldP spid="576538" grpId="0" animBg="1"/>
      <p:bldP spid="576539" grpId="0"/>
      <p:bldP spid="576540" grpId="0" animBg="1"/>
      <p:bldP spid="576541" grpId="0" animBg="1"/>
      <p:bldP spid="30"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bwMode="auto">
          <a:xfrm>
            <a:off x="0" y="1512117"/>
            <a:ext cx="12192000" cy="4360178"/>
          </a:xfrm>
          <a:noFill/>
          <a:ln>
            <a:miter lim="800000"/>
            <a:headEnd/>
            <a:tailEnd/>
          </a:ln>
        </p:spPr>
        <p:txBody>
          <a:bodyPr vert="horz" wrap="square" lIns="91440" tIns="45720" rIns="91440" bIns="45720" numCol="1" rtlCol="0" anchor="t" anchorCtr="0" compatLnSpc="1">
            <a:prstTxWarp prst="textNoShape">
              <a:avLst/>
            </a:prstTxWarp>
            <a:normAutofit/>
          </a:bodyPr>
          <a:lstStyle/>
          <a:p>
            <a:pPr marL="0" indent="0">
              <a:buNone/>
            </a:pPr>
            <a:r>
              <a:rPr lang="en-US" dirty="0" smtClean="0"/>
              <a:t>Access rosters not utilizing the proper format will not be accepted</a:t>
            </a:r>
          </a:p>
          <a:p>
            <a:pPr lvl="1" eaLnBrk="1" hangingPunct="1"/>
            <a:r>
              <a:rPr lang="en-US" dirty="0" smtClean="0"/>
              <a:t> Proper room number and zone number listed on access roster</a:t>
            </a:r>
          </a:p>
          <a:p>
            <a:pPr lvl="1" eaLnBrk="1" hangingPunct="1"/>
            <a:r>
              <a:rPr lang="en-US" dirty="0" smtClean="0"/>
              <a:t> Ensure the DoD ID Number is used, not SSN</a:t>
            </a:r>
          </a:p>
          <a:p>
            <a:pPr lvl="1" eaLnBrk="1" hangingPunct="1"/>
            <a:r>
              <a:rPr lang="en-US" dirty="0" smtClean="0"/>
              <a:t> Building number and phone </a:t>
            </a:r>
            <a:r>
              <a:rPr lang="en-US" dirty="0"/>
              <a:t>n</a:t>
            </a:r>
            <a:r>
              <a:rPr lang="en-US" dirty="0" smtClean="0"/>
              <a:t>umber of duty hour and non-duty hour POCs</a:t>
            </a:r>
          </a:p>
          <a:p>
            <a:pPr lvl="1" eaLnBrk="1" hangingPunct="1"/>
            <a:r>
              <a:rPr lang="en-US" dirty="0" smtClean="0"/>
              <a:t> Email address of Commander and 1SG at a minimum.</a:t>
            </a:r>
          </a:p>
        </p:txBody>
      </p:sp>
      <p:sp>
        <p:nvSpPr>
          <p:cNvPr id="4" name="Rectangle 3"/>
          <p:cNvSpPr txBox="1">
            <a:spLocks noChangeArrowheads="1"/>
          </p:cNvSpPr>
          <p:nvPr/>
        </p:nvSpPr>
        <p:spPr bwMode="auto">
          <a:xfrm>
            <a:off x="3242298" y="597210"/>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Intrusion Detection System</a:t>
            </a:r>
            <a:endParaRPr lang="en-US" kern="0" dirty="0"/>
          </a:p>
        </p:txBody>
      </p:sp>
    </p:spTree>
    <p:extLst>
      <p:ext uri="{BB962C8B-B14F-4D97-AF65-F5344CB8AC3E}">
        <p14:creationId xmlns:p14="http://schemas.microsoft.com/office/powerpoint/2010/main" val="878892132"/>
      </p:ext>
    </p:extLst>
  </p:cSld>
  <p:clrMapOvr>
    <a:masterClrMapping/>
  </p:clrMapOvr>
  <p:transition spd="slow">
    <p:fade/>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980892"/>
            <a:ext cx="5068887" cy="424732"/>
          </a:xfrm>
        </p:spPr>
        <p:txBody>
          <a:bodyPr/>
          <a:lstStyle/>
          <a:p>
            <a:pPr algn="ctr"/>
            <a:r>
              <a:rPr lang="en-US" sz="2400" cap="none" dirty="0">
                <a:solidFill>
                  <a:schemeClr val="tx1"/>
                </a:solidFill>
              </a:rPr>
              <a:t>Security Of Additional Property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1066800"/>
            <a:ext cx="3581400" cy="3581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003847"/>
            <a:ext cx="2667000" cy="17145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017" y="1688784"/>
            <a:ext cx="2143125" cy="2143125"/>
          </a:xfrm>
          <a:prstGeom prst="rect">
            <a:avLst/>
          </a:prstGeom>
        </p:spPr>
      </p:pic>
      <p:sp>
        <p:nvSpPr>
          <p:cNvPr id="9" name="Rectangle 8"/>
          <p:cNvSpPr/>
          <p:nvPr/>
        </p:nvSpPr>
        <p:spPr>
          <a:xfrm>
            <a:off x="5486400" y="2514600"/>
            <a:ext cx="1713616"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2" descr="Amazon.com: Steiner MM1050 Military-Marine 10x50 Tactical Binocular :  Electron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8048625" y="3831909"/>
            <a:ext cx="2343150" cy="1952625"/>
          </a:xfrm>
          <a:prstGeom prst="rect">
            <a:avLst/>
          </a:prstGeom>
        </p:spPr>
      </p:pic>
      <p:pic>
        <p:nvPicPr>
          <p:cNvPr id="10" name="Picture 9"/>
          <p:cNvPicPr>
            <a:picLocks noChangeAspect="1"/>
          </p:cNvPicPr>
          <p:nvPr/>
        </p:nvPicPr>
        <p:blipFill>
          <a:blip r:embed="rId6"/>
          <a:stretch>
            <a:fillRect/>
          </a:stretch>
        </p:blipFill>
        <p:spPr>
          <a:xfrm>
            <a:off x="9865993" y="1216149"/>
            <a:ext cx="1981166" cy="1289896"/>
          </a:xfrm>
          <a:prstGeom prst="rect">
            <a:avLst/>
          </a:prstGeom>
        </p:spPr>
      </p:pic>
    </p:spTree>
    <p:extLst>
      <p:ext uri="{BB962C8B-B14F-4D97-AF65-F5344CB8AC3E}">
        <p14:creationId xmlns:p14="http://schemas.microsoft.com/office/powerpoint/2010/main" val="27640032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1144438"/>
            <a:ext cx="9144000" cy="4893647"/>
          </a:xfrm>
          <a:prstGeom prst="rect">
            <a:avLst/>
          </a:prstGeom>
          <a:noFill/>
        </p:spPr>
        <p:txBody>
          <a:bodyPr wrap="square" rtlCol="0">
            <a:spAutoFit/>
          </a:bodyPr>
          <a:lstStyle/>
          <a:p>
            <a:r>
              <a:rPr lang="en-US" sz="2400" dirty="0"/>
              <a:t>Inspection Reporting:</a:t>
            </a:r>
          </a:p>
          <a:p>
            <a:r>
              <a:rPr lang="en-US" dirty="0"/>
              <a:t> </a:t>
            </a:r>
          </a:p>
          <a:p>
            <a:pPr>
              <a:buFont typeface="Arial" pitchFamily="34" charset="0"/>
              <a:buChar char="•"/>
            </a:pPr>
            <a:r>
              <a:rPr lang="en-US" dirty="0"/>
              <a:t> Inspection results go to:</a:t>
            </a:r>
          </a:p>
          <a:p>
            <a:pPr lvl="1">
              <a:buFont typeface="Arial" pitchFamily="34" charset="0"/>
              <a:buChar char="•"/>
            </a:pPr>
            <a:r>
              <a:rPr lang="en-US" dirty="0"/>
              <a:t> Commander</a:t>
            </a:r>
          </a:p>
          <a:p>
            <a:pPr lvl="1">
              <a:buFont typeface="Arial" pitchFamily="34" charset="0"/>
              <a:buChar char="•"/>
            </a:pPr>
            <a:r>
              <a:rPr lang="en-US" dirty="0"/>
              <a:t> Next Higher Command</a:t>
            </a:r>
          </a:p>
          <a:p>
            <a:pPr>
              <a:buFont typeface="Arial" pitchFamily="34" charset="0"/>
              <a:buChar char="•"/>
            </a:pPr>
            <a:r>
              <a:rPr lang="en-US" dirty="0"/>
              <a:t> Must be maintained on file until next inspection</a:t>
            </a:r>
          </a:p>
          <a:p>
            <a:endParaRPr lang="en-US" dirty="0"/>
          </a:p>
          <a:p>
            <a:pPr>
              <a:buFont typeface="Arial" pitchFamily="34" charset="0"/>
              <a:buChar char="•"/>
            </a:pPr>
            <a:r>
              <a:rPr lang="en-US" dirty="0"/>
              <a:t> Recurring deficiencies will be tracked on reports until corrected</a:t>
            </a:r>
          </a:p>
          <a:p>
            <a:pPr>
              <a:buFont typeface="Arial" pitchFamily="34" charset="0"/>
              <a:buChar char="•"/>
            </a:pPr>
            <a:endParaRPr lang="en-US" dirty="0"/>
          </a:p>
          <a:p>
            <a:pPr>
              <a:buFont typeface="Arial" pitchFamily="34" charset="0"/>
              <a:buChar char="•"/>
            </a:pPr>
            <a:r>
              <a:rPr lang="en-US" dirty="0"/>
              <a:t>Commander required to submit Corrective Actions Plan within </a:t>
            </a:r>
            <a:r>
              <a:rPr lang="en-US" u="sng" dirty="0"/>
              <a:t>30 days</a:t>
            </a:r>
            <a:r>
              <a:rPr lang="en-US" dirty="0"/>
              <a:t> of receiving report. Re-inspections cannot be conducted until the CAP is submitted.</a:t>
            </a:r>
          </a:p>
          <a:p>
            <a:pPr lvl="1">
              <a:buFont typeface="Arial" pitchFamily="34" charset="0"/>
              <a:buChar char="•"/>
            </a:pPr>
            <a:r>
              <a:rPr lang="en-US" dirty="0"/>
              <a:t> Unit will remain Not Adequate. </a:t>
            </a:r>
          </a:p>
          <a:p>
            <a:pPr lvl="1">
              <a:buFont typeface="Arial" pitchFamily="34" charset="0"/>
              <a:buChar char="•"/>
            </a:pPr>
            <a:r>
              <a:rPr lang="en-US" dirty="0"/>
              <a:t> CAP submitted to both next HHQ and the FRSB Office.</a:t>
            </a:r>
          </a:p>
          <a:p>
            <a:pPr>
              <a:buFont typeface="Arial" pitchFamily="34" charset="0"/>
              <a:buChar char="•"/>
            </a:pPr>
            <a:endParaRPr lang="en-US" dirty="0"/>
          </a:p>
          <a:p>
            <a:pPr>
              <a:buFont typeface="Arial" pitchFamily="34" charset="0"/>
              <a:buChar char="•"/>
            </a:pPr>
            <a:r>
              <a:rPr lang="en-US" dirty="0"/>
              <a:t>Not Adequate rating requires a re-inspection within 6 months (</a:t>
            </a:r>
            <a:r>
              <a:rPr lang="en-US" u="sng" dirty="0"/>
              <a:t>once the Corrective Actions Plan is received</a:t>
            </a:r>
            <a:r>
              <a:rPr lang="en-US" dirty="0"/>
              <a:t>). Further, within our new SMS reporting system units will continue to be re-inspected until they receive a “Adequate” rating.  </a:t>
            </a:r>
          </a:p>
        </p:txBody>
      </p:sp>
      <p:sp>
        <p:nvSpPr>
          <p:cNvPr id="4"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0298" y="1247954"/>
            <a:ext cx="3248025" cy="1409700"/>
          </a:xfrm>
          <a:prstGeom prst="rect">
            <a:avLst/>
          </a:prstGeom>
        </p:spPr>
      </p:pic>
    </p:spTree>
    <p:extLst>
      <p:ext uri="{BB962C8B-B14F-4D97-AF65-F5344CB8AC3E}">
        <p14:creationId xmlns:p14="http://schemas.microsoft.com/office/powerpoint/2010/main" val="2943606429"/>
      </p:ext>
    </p:extLst>
  </p:cSld>
  <p:clrMapOvr>
    <a:masterClrMapping/>
  </p:clrMapOvr>
  <p:transition spd="slow">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bwMode="auto">
          <a:xfrm>
            <a:off x="-1" y="1293703"/>
            <a:ext cx="12192001" cy="206654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Tool Such As Hammers, Bolt Cutters, Chisels, Crow Bars And Similar Items </a:t>
            </a:r>
            <a:r>
              <a:rPr lang="en-US" sz="2400" i="1" u="sng" dirty="0"/>
              <a:t>Will Not - - -</a:t>
            </a:r>
          </a:p>
          <a:p>
            <a:pPr lvl="1" eaLnBrk="1" hangingPunct="1">
              <a:lnSpc>
                <a:spcPct val="90000"/>
              </a:lnSpc>
            </a:pPr>
            <a:r>
              <a:rPr lang="en-US" sz="1800" dirty="0"/>
              <a:t>Be readily accessible.    </a:t>
            </a:r>
          </a:p>
          <a:p>
            <a:pPr lvl="1" eaLnBrk="1" hangingPunct="1">
              <a:lnSpc>
                <a:spcPct val="90000"/>
              </a:lnSpc>
            </a:pPr>
            <a:r>
              <a:rPr lang="en-US" sz="1800" dirty="0"/>
              <a:t>Be stored in the vicinity of the arms room</a:t>
            </a:r>
          </a:p>
          <a:p>
            <a:pPr lvl="1" eaLnBrk="1" hangingPunct="1">
              <a:lnSpc>
                <a:spcPct val="90000"/>
              </a:lnSpc>
            </a:pPr>
            <a:r>
              <a:rPr lang="en-US" sz="1800" dirty="0"/>
              <a:t>Be stored in the supply room when entry to the arms room is located within the supply room</a:t>
            </a:r>
            <a:r>
              <a:rPr lang="en-US" sz="1800" dirty="0" smtClean="0"/>
              <a:t>.</a:t>
            </a:r>
            <a:endParaRPr lang="en-US" sz="1800" i="1" dirty="0"/>
          </a:p>
        </p:txBody>
      </p:sp>
      <p:sp>
        <p:nvSpPr>
          <p:cNvPr id="2" name="Rectangle 1"/>
          <p:cNvSpPr/>
          <p:nvPr/>
        </p:nvSpPr>
        <p:spPr>
          <a:xfrm>
            <a:off x="0" y="3666744"/>
            <a:ext cx="8897112" cy="2252924"/>
          </a:xfrm>
          <a:prstGeom prst="rect">
            <a:avLst/>
          </a:prstGeom>
        </p:spPr>
        <p:txBody>
          <a:bodyPr wrap="square">
            <a:spAutoFit/>
          </a:bodyPr>
          <a:lstStyle/>
          <a:p>
            <a:pPr marL="342900" lvl="0" indent="-342900" fontAlgn="base">
              <a:lnSpc>
                <a:spcPct val="90000"/>
              </a:lnSpc>
              <a:spcBef>
                <a:spcPct val="20000"/>
              </a:spcBef>
              <a:spcAft>
                <a:spcPct val="0"/>
              </a:spcAft>
              <a:buFont typeface="Arial" panose="020B0604020202020204" pitchFamily="34" charset="0"/>
              <a:buChar char="•"/>
            </a:pPr>
            <a:r>
              <a:rPr lang="en-US" sz="2400" b="1" dirty="0" smtClean="0"/>
              <a:t>Bolt cutter control and accountability</a:t>
            </a:r>
            <a:endParaRPr lang="en-US" sz="2400" b="1" i="1" u="sng" kern="0" dirty="0">
              <a:solidFill>
                <a:srgbClr val="000000"/>
              </a:solidFill>
            </a:endParaRPr>
          </a:p>
          <a:p>
            <a:pPr marL="690562" lvl="1" indent="-285750" fontAlgn="base">
              <a:lnSpc>
                <a:spcPct val="90000"/>
              </a:lnSpc>
              <a:spcBef>
                <a:spcPct val="20000"/>
              </a:spcBef>
              <a:spcAft>
                <a:spcPct val="0"/>
              </a:spcAft>
              <a:buFont typeface="Arial" panose="020B0604020202020204" pitchFamily="34" charset="0"/>
              <a:buChar char="•"/>
            </a:pPr>
            <a:r>
              <a:rPr lang="en-US" kern="0" dirty="0">
                <a:solidFill>
                  <a:srgbClr val="000000"/>
                </a:solidFill>
              </a:rPr>
              <a:t>Be </a:t>
            </a:r>
            <a:r>
              <a:rPr lang="en-US" dirty="0"/>
              <a:t>Secured in </a:t>
            </a:r>
            <a:r>
              <a:rPr lang="en-US" dirty="0" smtClean="0"/>
              <a:t>the Supply </a:t>
            </a:r>
            <a:r>
              <a:rPr lang="en-US" dirty="0"/>
              <a:t>room.</a:t>
            </a:r>
          </a:p>
          <a:p>
            <a:pPr marL="690562" lvl="1" indent="-285750" fontAlgn="base">
              <a:lnSpc>
                <a:spcPct val="90000"/>
              </a:lnSpc>
              <a:spcBef>
                <a:spcPct val="20000"/>
              </a:spcBef>
              <a:spcAft>
                <a:spcPct val="0"/>
              </a:spcAft>
              <a:buFont typeface="Arial" panose="020B0604020202020204" pitchFamily="34" charset="0"/>
              <a:buChar char="•"/>
            </a:pPr>
            <a:r>
              <a:rPr lang="en-US" dirty="0" smtClean="0"/>
              <a:t>Double barrier protection.</a:t>
            </a:r>
          </a:p>
          <a:p>
            <a:pPr marL="690562" lvl="1" indent="-285750" fontAlgn="base">
              <a:lnSpc>
                <a:spcPct val="90000"/>
              </a:lnSpc>
              <a:spcBef>
                <a:spcPct val="20000"/>
              </a:spcBef>
              <a:spcAft>
                <a:spcPct val="0"/>
              </a:spcAft>
              <a:buFont typeface="Arial" panose="020B0604020202020204" pitchFamily="34" charset="0"/>
              <a:buChar char="•"/>
            </a:pPr>
            <a:r>
              <a:rPr lang="en-US" dirty="0"/>
              <a:t>Issued </a:t>
            </a:r>
            <a:r>
              <a:rPr lang="en-US" dirty="0" smtClean="0"/>
              <a:t>to only the primary </a:t>
            </a:r>
            <a:r>
              <a:rPr lang="en-US" dirty="0"/>
              <a:t>or </a:t>
            </a:r>
            <a:r>
              <a:rPr lang="en-US" dirty="0" smtClean="0"/>
              <a:t>alternate </a:t>
            </a:r>
            <a:r>
              <a:rPr lang="en-US" dirty="0"/>
              <a:t>key control personnel</a:t>
            </a:r>
            <a:r>
              <a:rPr lang="en-US" dirty="0" smtClean="0"/>
              <a:t>.</a:t>
            </a:r>
          </a:p>
          <a:p>
            <a:pPr marL="690562" lvl="1" indent="-285750" fontAlgn="base">
              <a:lnSpc>
                <a:spcPct val="90000"/>
              </a:lnSpc>
              <a:spcBef>
                <a:spcPct val="20000"/>
              </a:spcBef>
              <a:spcAft>
                <a:spcPct val="0"/>
              </a:spcAft>
              <a:buFont typeface="Arial" panose="020B0604020202020204" pitchFamily="34" charset="0"/>
              <a:buChar char="•"/>
            </a:pPr>
            <a:r>
              <a:rPr lang="en-US" dirty="0" smtClean="0"/>
              <a:t>Log book/Excel for </a:t>
            </a:r>
            <a:r>
              <a:rPr lang="en-US" dirty="0"/>
              <a:t>control and accountability</a:t>
            </a:r>
            <a:r>
              <a:rPr lang="en-US" dirty="0" smtClean="0"/>
              <a:t>.</a:t>
            </a:r>
          </a:p>
          <a:p>
            <a:pPr marL="690562" lvl="1" indent="-285750" fontAlgn="base">
              <a:lnSpc>
                <a:spcPct val="90000"/>
              </a:lnSpc>
              <a:spcBef>
                <a:spcPct val="20000"/>
              </a:spcBef>
              <a:spcAft>
                <a:spcPct val="0"/>
              </a:spcAft>
              <a:buFont typeface="Arial" panose="020B0604020202020204" pitchFamily="34" charset="0"/>
              <a:buChar char="•"/>
            </a:pPr>
            <a:r>
              <a:rPr lang="en-US" dirty="0"/>
              <a:t>Accurate information annotated pertaining to lock being cut</a:t>
            </a:r>
            <a:r>
              <a:rPr lang="en-US" dirty="0" smtClean="0"/>
              <a:t>.</a:t>
            </a:r>
          </a:p>
          <a:p>
            <a:pPr marL="690562" lvl="1" indent="-285750" fontAlgn="base">
              <a:lnSpc>
                <a:spcPct val="90000"/>
              </a:lnSpc>
              <a:spcBef>
                <a:spcPct val="20000"/>
              </a:spcBef>
              <a:spcAft>
                <a:spcPct val="0"/>
              </a:spcAft>
              <a:buFont typeface="Arial" panose="020B0604020202020204" pitchFamily="34" charset="0"/>
              <a:buChar char="•"/>
            </a:pPr>
            <a:r>
              <a:rPr lang="en-US" dirty="0" smtClean="0"/>
              <a:t>Keys </a:t>
            </a:r>
            <a:r>
              <a:rPr lang="en-US" dirty="0"/>
              <a:t>controlled IAW AR 190-51</a:t>
            </a:r>
            <a:r>
              <a:rPr lang="en-US" dirty="0" smtClean="0"/>
              <a:t>.</a:t>
            </a:r>
            <a:endParaRPr lang="en-US" i="1" dirty="0"/>
          </a:p>
        </p:txBody>
      </p: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pic>
        <p:nvPicPr>
          <p:cNvPr id="7170" name="Picture 2" descr="RIDGID 14228 Model S30 Bolt Cutter, Heavy-Duty Bolt Cutter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09407" y="3526187"/>
            <a:ext cx="2257632" cy="159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366035"/>
      </p:ext>
    </p:extLst>
  </p:cSld>
  <p:clrMapOvr>
    <a:masterClrMapping/>
  </p:clrMapOvr>
  <p:transition spd="slow">
    <p:fade/>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0" y="1435101"/>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High-Value Items: </a:t>
            </a:r>
            <a:br>
              <a:rPr lang="en-US" sz="2400" dirty="0"/>
            </a:br>
            <a:endParaRPr lang="en-US" sz="2400" dirty="0"/>
          </a:p>
          <a:p>
            <a:pPr eaLnBrk="1" hangingPunct="1">
              <a:lnSpc>
                <a:spcPct val="90000"/>
              </a:lnSpc>
              <a:buFont typeface="Arial" panose="020B0604020202020204" pitchFamily="34" charset="0"/>
              <a:buChar char="•"/>
            </a:pPr>
            <a:r>
              <a:rPr lang="en-US" sz="1800" dirty="0" smtClean="0"/>
              <a:t> </a:t>
            </a:r>
            <a:r>
              <a:rPr lang="en-US" sz="1800" b="0" dirty="0" smtClean="0"/>
              <a:t>Will </a:t>
            </a:r>
            <a:r>
              <a:rPr lang="en-US" sz="1800" b="0" dirty="0"/>
              <a:t>not be stored in the arms room when other secure facilities are reasonably available.</a:t>
            </a:r>
          </a:p>
          <a:p>
            <a:pPr eaLnBrk="1" hangingPunct="1">
              <a:lnSpc>
                <a:spcPct val="90000"/>
              </a:lnSpc>
              <a:buFont typeface="Arial" panose="020B0604020202020204" pitchFamily="34" charset="0"/>
              <a:buChar char="•"/>
            </a:pPr>
            <a:r>
              <a:rPr lang="en-US" sz="1800" b="0" dirty="0" smtClean="0"/>
              <a:t> When </a:t>
            </a:r>
            <a:r>
              <a:rPr lang="en-US" sz="1800" b="0" dirty="0"/>
              <a:t>other secure facilities are not available, the Commander must prepare an informal memorandum to the Armorer authorizing the storage of high-value, sensitive items in the arms room</a:t>
            </a:r>
            <a:endParaRPr lang="en-US" sz="1800" b="0" dirty="0">
              <a:solidFill>
                <a:srgbClr val="FF0000"/>
              </a:solidFill>
            </a:endParaRPr>
          </a:p>
        </p:txBody>
      </p:sp>
      <p:sp>
        <p:nvSpPr>
          <p:cNvPr id="86020" name="Text Box 4"/>
          <p:cNvSpPr txBox="1">
            <a:spLocks noChangeArrowheads="1"/>
          </p:cNvSpPr>
          <p:nvPr/>
        </p:nvSpPr>
        <p:spPr bwMode="auto">
          <a:xfrm>
            <a:off x="0" y="4051301"/>
            <a:ext cx="12192000" cy="1126462"/>
          </a:xfrm>
          <a:prstGeom prst="rect">
            <a:avLst/>
          </a:prstGeom>
          <a:noFill/>
          <a:ln w="9525">
            <a:noFill/>
            <a:miter lim="800000"/>
            <a:headEnd/>
            <a:tailEnd/>
          </a:ln>
        </p:spPr>
        <p:txBody>
          <a:bodyPr wrap="square">
            <a:spAutoFit/>
          </a:bodyPr>
          <a:lstStyle/>
          <a:p>
            <a:pPr algn="ctr">
              <a:lnSpc>
                <a:spcPct val="80000"/>
              </a:lnSpc>
              <a:spcBef>
                <a:spcPct val="20000"/>
              </a:spcBef>
            </a:pPr>
            <a:r>
              <a:rPr lang="en-US" sz="2400" b="1" dirty="0" smtClean="0"/>
              <a:t>NOTE:</a:t>
            </a:r>
          </a:p>
          <a:p>
            <a:pPr algn="ctr">
              <a:lnSpc>
                <a:spcPct val="80000"/>
              </a:lnSpc>
              <a:spcBef>
                <a:spcPct val="20000"/>
              </a:spcBef>
            </a:pPr>
            <a:endParaRPr lang="en-US" sz="2400" dirty="0" smtClean="0"/>
          </a:p>
          <a:p>
            <a:pPr algn="ctr">
              <a:lnSpc>
                <a:spcPct val="80000"/>
              </a:lnSpc>
              <a:spcBef>
                <a:spcPct val="20000"/>
              </a:spcBef>
            </a:pPr>
            <a:r>
              <a:rPr lang="en-US" sz="2400" b="1" dirty="0" smtClean="0"/>
              <a:t>Remember the Big Four (4) AA&amp;E and NVD’s must be secured in the Arms Room.</a:t>
            </a:r>
            <a:r>
              <a:rPr lang="en-US" sz="2400" dirty="0" smtClean="0"/>
              <a:t>  </a:t>
            </a:r>
            <a:endParaRPr lang="en-US" sz="2800" dirty="0"/>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spTree>
    <p:extLst>
      <p:ext uri="{BB962C8B-B14F-4D97-AF65-F5344CB8AC3E}">
        <p14:creationId xmlns:p14="http://schemas.microsoft.com/office/powerpoint/2010/main" val="1446086498"/>
      </p:ext>
    </p:extLst>
  </p:cSld>
  <p:clrMapOvr>
    <a:masterClrMapping/>
  </p:clrMapOvr>
  <p:transition spd="slow">
    <p:fade/>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type="body" idx="1"/>
          </p:nvPr>
        </p:nvSpPr>
        <p:spPr bwMode="auto">
          <a:xfrm>
            <a:off x="0" y="1600202"/>
            <a:ext cx="12192000" cy="262785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90000"/>
              </a:lnSpc>
              <a:buNone/>
            </a:pPr>
            <a:r>
              <a:rPr lang="en-US" sz="2400" dirty="0"/>
              <a:t>Pilferable Items: </a:t>
            </a:r>
            <a:br>
              <a:rPr lang="en-US" sz="2400" dirty="0"/>
            </a:br>
            <a:endParaRPr lang="en-US" sz="2400" dirty="0"/>
          </a:p>
          <a:p>
            <a:pPr eaLnBrk="1" hangingPunct="1">
              <a:lnSpc>
                <a:spcPct val="90000"/>
              </a:lnSpc>
              <a:buFont typeface="Arial" panose="020B0604020202020204" pitchFamily="34" charset="0"/>
              <a:buChar char="•"/>
            </a:pPr>
            <a:r>
              <a:rPr lang="en-US" sz="1800" dirty="0" smtClean="0"/>
              <a:t> </a:t>
            </a:r>
            <a:r>
              <a:rPr lang="en-US" sz="1800" b="0" dirty="0" smtClean="0"/>
              <a:t>Readily </a:t>
            </a:r>
            <a:r>
              <a:rPr lang="en-US" sz="1800" b="0" dirty="0"/>
              <a:t>available civilian equivalent.</a:t>
            </a:r>
          </a:p>
          <a:p>
            <a:pPr eaLnBrk="1" hangingPunct="1">
              <a:lnSpc>
                <a:spcPct val="90000"/>
              </a:lnSpc>
              <a:buFont typeface="Arial" panose="020B0604020202020204" pitchFamily="34" charset="0"/>
              <a:buChar char="•"/>
            </a:pPr>
            <a:r>
              <a:rPr lang="en-US" sz="1800" b="0" dirty="0" smtClean="0"/>
              <a:t> May </a:t>
            </a:r>
            <a:r>
              <a:rPr lang="en-US" sz="1800" b="0" dirty="0"/>
              <a:t>or may not be sensitive items.</a:t>
            </a:r>
          </a:p>
          <a:p>
            <a:pPr eaLnBrk="1" hangingPunct="1">
              <a:lnSpc>
                <a:spcPct val="90000"/>
              </a:lnSpc>
              <a:buFont typeface="Arial" panose="020B0604020202020204" pitchFamily="34" charset="0"/>
              <a:buChar char="•"/>
            </a:pPr>
            <a:r>
              <a:rPr lang="en-US" sz="1800" b="0" dirty="0" smtClean="0"/>
              <a:t> Typically </a:t>
            </a:r>
            <a:r>
              <a:rPr lang="en-US" sz="1800" b="0" dirty="0"/>
              <a:t>don’t have serial numbers assigned to specific items.</a:t>
            </a:r>
          </a:p>
          <a:p>
            <a:pPr eaLnBrk="1" hangingPunct="1">
              <a:lnSpc>
                <a:spcPct val="90000"/>
              </a:lnSpc>
              <a:buFont typeface="Arial" panose="020B0604020202020204" pitchFamily="34" charset="0"/>
              <a:buChar char="•"/>
            </a:pPr>
            <a:r>
              <a:rPr lang="en-US" sz="1800" b="0" dirty="0" smtClean="0"/>
              <a:t> Required </a:t>
            </a:r>
            <a:r>
              <a:rPr lang="en-US" sz="1800" b="0" dirty="0"/>
              <a:t>to be inventoried at same frequency as other property stored in the arms room. (open/closing, change-of-custody, 100% serial number, etc.)</a:t>
            </a: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spTree>
    <p:extLst>
      <p:ext uri="{BB962C8B-B14F-4D97-AF65-F5344CB8AC3E}">
        <p14:creationId xmlns:p14="http://schemas.microsoft.com/office/powerpoint/2010/main" val="1895271819"/>
      </p:ext>
    </p:extLst>
  </p:cSld>
  <p:clrMapOvr>
    <a:masterClrMapping/>
  </p:clrMapOvr>
  <p:transition spd="slow">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bwMode="auto">
          <a:xfrm>
            <a:off x="1640305" y="1257301"/>
            <a:ext cx="8839200" cy="2819399"/>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buFontTx/>
              <a:buNone/>
            </a:pPr>
            <a:r>
              <a:rPr lang="en-US" sz="3600" b="1" dirty="0"/>
              <a:t>   </a:t>
            </a:r>
            <a:r>
              <a:rPr lang="en-US" sz="2400" b="1" dirty="0"/>
              <a:t>Storage of Controlled Cryptographic Items (CCI)</a:t>
            </a:r>
          </a:p>
          <a:p>
            <a:pPr marL="0" indent="0" eaLnBrk="1" hangingPunct="1">
              <a:buNone/>
            </a:pPr>
            <a:r>
              <a:rPr lang="en-US" sz="1800" b="0" dirty="0"/>
              <a:t>CCI (keyed or </a:t>
            </a:r>
            <a:r>
              <a:rPr lang="en-US" sz="1800" b="0" dirty="0" smtClean="0"/>
              <a:t>un-keyed</a:t>
            </a:r>
            <a:r>
              <a:rPr lang="en-US" sz="1800" b="0" dirty="0"/>
              <a:t>) </a:t>
            </a:r>
            <a:r>
              <a:rPr lang="en-US" sz="1800" u="sng" dirty="0"/>
              <a:t>shall not be stored</a:t>
            </a:r>
            <a:r>
              <a:rPr lang="en-US" sz="1800" b="0" u="sng" dirty="0"/>
              <a:t> </a:t>
            </a:r>
            <a:r>
              <a:rPr lang="en-US" sz="1800" b="0" dirty="0"/>
              <a:t>in vaults, security containers, or arms storage facilities containing items of monetary value (e.g., cash, jewelry, precious metals, etc), weapons, ammunition, or other sensitive items.</a:t>
            </a:r>
          </a:p>
          <a:p>
            <a:pPr algn="ctr" eaLnBrk="1" hangingPunct="1">
              <a:buFontTx/>
              <a:buNone/>
            </a:pPr>
            <a:endParaRPr lang="en-US" sz="1800" b="1" dirty="0"/>
          </a:p>
          <a:p>
            <a:pPr algn="ctr" eaLnBrk="1" hangingPunct="1">
              <a:buFontTx/>
              <a:buNone/>
            </a:pPr>
            <a:endParaRPr lang="en-US" b="1" dirty="0"/>
          </a:p>
        </p:txBody>
      </p:sp>
      <p:sp>
        <p:nvSpPr>
          <p:cNvPr id="4" name="TextBox 3"/>
          <p:cNvSpPr txBox="1"/>
          <p:nvPr/>
        </p:nvSpPr>
        <p:spPr>
          <a:xfrm>
            <a:off x="6432241" y="5059326"/>
            <a:ext cx="3211135" cy="369332"/>
          </a:xfrm>
          <a:prstGeom prst="rect">
            <a:avLst/>
          </a:prstGeom>
          <a:noFill/>
        </p:spPr>
        <p:txBody>
          <a:bodyPr wrap="none" rtlCol="0">
            <a:spAutoFit/>
          </a:bodyPr>
          <a:lstStyle/>
          <a:p>
            <a:r>
              <a:rPr lang="en-US" b="1" dirty="0"/>
              <a:t>AR 380-40, paragraph 8-8 c.</a:t>
            </a:r>
          </a:p>
        </p:txBody>
      </p:sp>
      <p:pic>
        <p:nvPicPr>
          <p:cNvPr id="1673218" name="Picture 2" descr="http://jproc.ca/crypto/kgv-11_lg.gif"/>
          <p:cNvPicPr>
            <a:picLocks noChangeAspect="1" noChangeArrowheads="1"/>
          </p:cNvPicPr>
          <p:nvPr/>
        </p:nvPicPr>
        <p:blipFill>
          <a:blip r:embed="rId3" cstate="print"/>
          <a:srcRect/>
          <a:stretch>
            <a:fillRect/>
          </a:stretch>
        </p:blipFill>
        <p:spPr bwMode="auto">
          <a:xfrm>
            <a:off x="1638300" y="3078567"/>
            <a:ext cx="3429000" cy="2986866"/>
          </a:xfrm>
          <a:prstGeom prst="rect">
            <a:avLst/>
          </a:prstGeom>
          <a:noFill/>
        </p:spPr>
      </p:pic>
      <p:cxnSp>
        <p:nvCxnSpPr>
          <p:cNvPr id="7" name="Straight Arrow Connector 6"/>
          <p:cNvCxnSpPr>
            <a:stCxn id="8" idx="1"/>
          </p:cNvCxnSpPr>
          <p:nvPr/>
        </p:nvCxnSpPr>
        <p:spPr>
          <a:xfrm flipH="1">
            <a:off x="4286250" y="3718626"/>
            <a:ext cx="2266950" cy="358074"/>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553200" y="3210794"/>
            <a:ext cx="3657600" cy="1015663"/>
          </a:xfrm>
          <a:prstGeom prst="rect">
            <a:avLst/>
          </a:prstGeom>
          <a:noFill/>
          <a:ln w="6350">
            <a:solidFill>
              <a:schemeClr val="tx1"/>
            </a:solidFill>
          </a:ln>
        </p:spPr>
        <p:txBody>
          <a:bodyPr wrap="square" rtlCol="0">
            <a:spAutoFit/>
          </a:bodyPr>
          <a:lstStyle/>
          <a:p>
            <a:pPr algn="ctr"/>
            <a:r>
              <a:rPr lang="en-US" sz="2000" dirty="0"/>
              <a:t>All CCI will have a data-plate on it identifying it as a Controlled Cryptographic Item.  </a:t>
            </a:r>
          </a:p>
        </p:txBody>
      </p:sp>
      <p:sp>
        <p:nvSpPr>
          <p:cNvPr id="10" name="TextBox 9"/>
          <p:cNvSpPr txBox="1"/>
          <p:nvPr/>
        </p:nvSpPr>
        <p:spPr>
          <a:xfrm>
            <a:off x="6424220" y="4441340"/>
            <a:ext cx="4572000" cy="646331"/>
          </a:xfrm>
          <a:prstGeom prst="rect">
            <a:avLst/>
          </a:prstGeom>
          <a:noFill/>
        </p:spPr>
        <p:txBody>
          <a:bodyPr wrap="square" rtlCol="0">
            <a:spAutoFit/>
          </a:bodyPr>
          <a:lstStyle/>
          <a:p>
            <a:r>
              <a:rPr lang="en-US" dirty="0"/>
              <a:t>CCI is anything with a CIIC (Controlled Item Inventory Code) “9”</a:t>
            </a:r>
          </a:p>
        </p:txBody>
      </p:sp>
      <p:sp>
        <p:nvSpPr>
          <p:cNvPr id="9"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spTree>
    <p:extLst>
      <p:ext uri="{BB962C8B-B14F-4D97-AF65-F5344CB8AC3E}">
        <p14:creationId xmlns:p14="http://schemas.microsoft.com/office/powerpoint/2010/main" val="3159200915"/>
      </p:ext>
    </p:extLst>
  </p:cSld>
  <p:clrMapOvr>
    <a:masterClrMapping/>
  </p:clrMapOvr>
  <p:transition spd="slow">
    <p:fade/>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2" cstate="print"/>
          <a:srcRect l="16149" t="12500" r="22597" b="21875"/>
          <a:stretch>
            <a:fillRect/>
          </a:stretch>
        </p:blipFill>
        <p:spPr bwMode="auto">
          <a:xfrm>
            <a:off x="1752600" y="1295401"/>
            <a:ext cx="5791200" cy="4932727"/>
          </a:xfrm>
          <a:prstGeom prst="rect">
            <a:avLst/>
          </a:prstGeom>
          <a:noFill/>
          <a:ln w="9525">
            <a:noFill/>
            <a:miter lim="800000"/>
            <a:headEnd/>
            <a:tailEnd/>
          </a:ln>
        </p:spPr>
      </p:pic>
      <p:sp>
        <p:nvSpPr>
          <p:cNvPr id="9" name="Content Placeholder 2"/>
          <p:cNvSpPr>
            <a:spLocks noGrp="1"/>
          </p:cNvSpPr>
          <p:nvPr>
            <p:ph idx="1"/>
          </p:nvPr>
        </p:nvSpPr>
        <p:spPr>
          <a:xfrm>
            <a:off x="7848600" y="3810000"/>
            <a:ext cx="2667000" cy="685800"/>
          </a:xfrm>
        </p:spPr>
        <p:txBody>
          <a:bodyPr>
            <a:normAutofit fontScale="92500" lnSpcReduction="10000"/>
          </a:bodyPr>
          <a:lstStyle/>
          <a:p>
            <a:pPr>
              <a:buNone/>
            </a:pPr>
            <a:r>
              <a:rPr lang="en-US" dirty="0" smtClean="0"/>
              <a:t>Click on CIIC for More Information</a:t>
            </a:r>
          </a:p>
        </p:txBody>
      </p:sp>
      <p:cxnSp>
        <p:nvCxnSpPr>
          <p:cNvPr id="10" name="Straight Arrow Connector 9"/>
          <p:cNvCxnSpPr>
            <a:stCxn id="9" idx="1"/>
          </p:cNvCxnSpPr>
          <p:nvPr/>
        </p:nvCxnSpPr>
        <p:spPr>
          <a:xfrm flipH="1">
            <a:off x="6096000" y="4152900"/>
            <a:ext cx="1752600" cy="15621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Additional Property</a:t>
            </a:r>
            <a:endParaRPr lang="en-US" sz="2800" b="1" kern="0" dirty="0">
              <a:latin typeface="+mj-lt"/>
              <a:ea typeface="+mj-ea"/>
              <a:cs typeface="+mj-cs"/>
            </a:endParaRPr>
          </a:p>
        </p:txBody>
      </p:sp>
    </p:spTree>
    <p:extLst>
      <p:ext uri="{BB962C8B-B14F-4D97-AF65-F5344CB8AC3E}">
        <p14:creationId xmlns:p14="http://schemas.microsoft.com/office/powerpoint/2010/main" val="1958686219"/>
      </p:ext>
    </p:extLst>
  </p:cSld>
  <p:clrMapOvr>
    <a:masterClrMapping/>
  </p:clrMapOvr>
  <p:transition spd="slow">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96" y="5105401"/>
            <a:ext cx="7772400" cy="480131"/>
          </a:xfrm>
        </p:spPr>
        <p:txBody>
          <a:bodyPr/>
          <a:lstStyle/>
          <a:p>
            <a:r>
              <a:rPr lang="en-US" sz="2800" dirty="0">
                <a:solidFill>
                  <a:schemeClr val="tx1"/>
                </a:solidFill>
              </a:rPr>
              <a:t>Privately owned </a:t>
            </a:r>
            <a:r>
              <a:rPr lang="en-US" sz="2800" dirty="0" smtClean="0">
                <a:solidFill>
                  <a:schemeClr val="tx1"/>
                </a:solidFill>
              </a:rPr>
              <a:t>Weapons</a:t>
            </a:r>
            <a:endParaRPr lang="en-US" sz="2800" dirty="0">
              <a:solidFill>
                <a:schemeClr val="tx1"/>
              </a:solidFill>
            </a:endParaRPr>
          </a:p>
        </p:txBody>
      </p:sp>
      <p:sp>
        <p:nvSpPr>
          <p:cNvPr id="3" name="Text Placeholder 2"/>
          <p:cNvSpPr>
            <a:spLocks noGrp="1"/>
          </p:cNvSpPr>
          <p:nvPr>
            <p:ph type="body" idx="1"/>
          </p:nvPr>
        </p:nvSpPr>
        <p:spPr>
          <a:xfrm>
            <a:off x="2228896" y="3505201"/>
            <a:ext cx="7772400" cy="1500187"/>
          </a:xfrm>
        </p:spPr>
        <p:txBody>
          <a:bodyPr/>
          <a:lstStyle/>
          <a:p>
            <a:r>
              <a:rPr lang="en-US" sz="1800" dirty="0"/>
              <a:t>Storage and Control of </a:t>
            </a:r>
            <a:r>
              <a:rPr lang="en-US" sz="1800" dirty="0" smtClean="0"/>
              <a:t>POW’s</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120" y="633309"/>
            <a:ext cx="4637748" cy="4472092"/>
          </a:xfrm>
          <a:prstGeom prst="rect">
            <a:avLst/>
          </a:prstGeom>
        </p:spPr>
      </p:pic>
    </p:spTree>
    <p:extLst>
      <p:ext uri="{BB962C8B-B14F-4D97-AF65-F5344CB8AC3E}">
        <p14:creationId xmlns:p14="http://schemas.microsoft.com/office/powerpoint/2010/main" val="2034307467"/>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4294967295"/>
          </p:nvPr>
        </p:nvSpPr>
        <p:spPr bwMode="auto">
          <a:xfrm>
            <a:off x="1" y="1323707"/>
            <a:ext cx="6615404" cy="5072128"/>
          </a:xfrm>
          <a:prstGeom prst="rect">
            <a:avLst/>
          </a:prstGeom>
          <a:solidFill>
            <a:srgbClr val="FFFFFF"/>
          </a:solidFill>
          <a:ln>
            <a:miter lim="800000"/>
            <a:headEnd/>
            <a:tailEnd/>
          </a:ln>
        </p:spPr>
        <p:txBody>
          <a:bodyPr>
            <a:normAutofit/>
          </a:bodyPr>
          <a:lstStyle/>
          <a:p>
            <a:pPr eaLnBrk="1" hangingPunct="1">
              <a:buFontTx/>
              <a:buNone/>
            </a:pPr>
            <a:r>
              <a:rPr lang="en-US" sz="2400" dirty="0"/>
              <a:t>Firearm</a:t>
            </a:r>
            <a:endParaRPr lang="en-US" sz="2400" i="1" dirty="0">
              <a:solidFill>
                <a:srgbClr val="FF3300"/>
              </a:solidFill>
            </a:endParaRPr>
          </a:p>
          <a:p>
            <a:pPr marL="0" indent="0" eaLnBrk="1" hangingPunct="1">
              <a:buNone/>
            </a:pPr>
            <a:r>
              <a:rPr lang="en-US" sz="1800" b="0" dirty="0" smtClean="0"/>
              <a:t>Any </a:t>
            </a:r>
            <a:r>
              <a:rPr lang="en-US" sz="1800" b="0" dirty="0"/>
              <a:t>revolver, pistol, rifle, shotgun, </a:t>
            </a:r>
            <a:r>
              <a:rPr lang="en-US" sz="1800" b="0" dirty="0" smtClean="0"/>
              <a:t>or </a:t>
            </a:r>
            <a:r>
              <a:rPr lang="en-US" sz="1800" b="0" dirty="0"/>
              <a:t>other device designed for or capable of propelling a bullet or other projectile by means of an explosive or compressed charge. </a:t>
            </a:r>
            <a:endParaRPr lang="en-US" sz="1800" b="0" dirty="0" smtClean="0"/>
          </a:p>
          <a:p>
            <a:pPr marL="0" indent="0" eaLnBrk="1" hangingPunct="1">
              <a:buNone/>
            </a:pPr>
            <a:endParaRPr lang="en-US" sz="2000" i="1" dirty="0"/>
          </a:p>
          <a:p>
            <a:pPr eaLnBrk="1" hangingPunct="1">
              <a:buFontTx/>
              <a:buNone/>
            </a:pPr>
            <a:r>
              <a:rPr lang="en-US" sz="2400" dirty="0"/>
              <a:t>Weapon</a:t>
            </a:r>
            <a:endParaRPr lang="en-US" sz="2400" i="1" dirty="0">
              <a:solidFill>
                <a:srgbClr val="FF3300"/>
              </a:solidFill>
            </a:endParaRPr>
          </a:p>
          <a:p>
            <a:pPr marL="0" indent="0" eaLnBrk="1" hangingPunct="1">
              <a:buNone/>
            </a:pPr>
            <a:r>
              <a:rPr lang="en-US" sz="1800" b="0" dirty="0" smtClean="0"/>
              <a:t>Anything </a:t>
            </a:r>
            <a:r>
              <a:rPr lang="en-US" sz="1800" b="0" dirty="0"/>
              <a:t>designed or used for inflicting bodily harm or physical damage</a:t>
            </a:r>
            <a:r>
              <a:rPr lang="en-US" sz="1800" b="0" dirty="0" smtClean="0"/>
              <a:t>.</a:t>
            </a:r>
          </a:p>
          <a:p>
            <a:pPr marL="0" indent="0" eaLnBrk="1" hangingPunct="1">
              <a:buNone/>
            </a:pPr>
            <a:endParaRPr lang="en-US" sz="2000" i="1" dirty="0"/>
          </a:p>
          <a:p>
            <a:pPr eaLnBrk="1" hangingPunct="1">
              <a:buFontTx/>
              <a:buNone/>
            </a:pPr>
            <a:r>
              <a:rPr lang="en-US" sz="2400" dirty="0"/>
              <a:t>Privately-Owned </a:t>
            </a:r>
            <a:r>
              <a:rPr lang="en-US" sz="2400" dirty="0" smtClean="0"/>
              <a:t>Weapon</a:t>
            </a:r>
            <a:endParaRPr lang="en-US" sz="2400" i="1" dirty="0" smtClean="0">
              <a:solidFill>
                <a:srgbClr val="FF3300"/>
              </a:solidFill>
            </a:endParaRPr>
          </a:p>
          <a:p>
            <a:pPr marL="0" indent="0" eaLnBrk="1" hangingPunct="1">
              <a:buNone/>
            </a:pPr>
            <a:r>
              <a:rPr lang="en-US" sz="1800" b="0" dirty="0" smtClean="0"/>
              <a:t>Any weapon in the possession of an individual, other than authorized military weapons in an individual’s possession as part of official military duties. </a:t>
            </a:r>
            <a:endParaRPr lang="en-US" sz="1800" b="0" i="1" dirty="0" smtClean="0"/>
          </a:p>
          <a:p>
            <a:pPr algn="ctr" eaLnBrk="1" hangingPunct="1">
              <a:buFontTx/>
              <a:buNone/>
            </a:pPr>
            <a:endParaRPr lang="en-US" b="1" i="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4106" y="1158860"/>
            <a:ext cx="3086788" cy="16496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146" y="2817846"/>
            <a:ext cx="5753878" cy="3522111"/>
          </a:xfrm>
          <a:prstGeom prst="rect">
            <a:avLst/>
          </a:prstGeom>
        </p:spPr>
      </p:pic>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2918439265"/>
      </p:ext>
    </p:extLst>
  </p:cSld>
  <p:clrMapOvr>
    <a:masterClrMapping/>
  </p:clrMapOvr>
  <p:transition spd="slow">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5"/>
          <p:cNvSpPr>
            <a:spLocks noChangeArrowheads="1"/>
          </p:cNvSpPr>
          <p:nvPr/>
        </p:nvSpPr>
        <p:spPr bwMode="auto">
          <a:xfrm>
            <a:off x="426722" y="1102931"/>
            <a:ext cx="6477932" cy="4647426"/>
          </a:xfrm>
          <a:prstGeom prst="rect">
            <a:avLst/>
          </a:prstGeom>
          <a:noFill/>
          <a:ln w="9525">
            <a:noFill/>
            <a:miter lim="800000"/>
            <a:headEnd/>
            <a:tailEnd/>
          </a:ln>
        </p:spPr>
        <p:txBody>
          <a:bodyPr wrap="square" anchor="ctr">
            <a:spAutoFit/>
          </a:bodyPr>
          <a:lstStyle/>
          <a:p>
            <a:pPr eaLnBrk="0" hangingPunct="0">
              <a:spcAft>
                <a:spcPts val="1200"/>
              </a:spcAft>
            </a:pPr>
            <a:r>
              <a:rPr lang="en-US" sz="2400" b="1" dirty="0" smtClean="0">
                <a:latin typeface="Arial" charset="0"/>
                <a:ea typeface="Times New Roman" pitchFamily="18" charset="0"/>
                <a:cs typeface="Arial" charset="0"/>
              </a:rPr>
              <a:t>Applicable Regulations:</a:t>
            </a:r>
            <a:endParaRPr lang="en-US" sz="2400" b="1" dirty="0">
              <a:latin typeface="Arial" charset="0"/>
              <a:ea typeface="Times New Roman" pitchFamily="18" charset="0"/>
              <a:cs typeface="Arial" charset="0"/>
            </a:endParaRPr>
          </a:p>
          <a:p>
            <a:pPr marL="342900" indent="-342900" eaLnBrk="0" hangingPunct="0">
              <a:spcAft>
                <a:spcPts val="1200"/>
              </a:spcAft>
              <a:buFont typeface="Arial" panose="020B0604020202020204" pitchFamily="34" charset="0"/>
              <a:buChar char="•"/>
            </a:pPr>
            <a:r>
              <a:rPr lang="en-US" dirty="0">
                <a:latin typeface="Arial" charset="0"/>
                <a:ea typeface="Times New Roman" pitchFamily="18" charset="0"/>
                <a:cs typeface="Arial" charset="0"/>
              </a:rPr>
              <a:t>AR 190-11 para </a:t>
            </a:r>
            <a:r>
              <a:rPr lang="en-US" dirty="0" smtClean="0">
                <a:latin typeface="Arial" charset="0"/>
                <a:ea typeface="Times New Roman" pitchFamily="18" charset="0"/>
                <a:cs typeface="Arial" charset="0"/>
              </a:rPr>
              <a:t>4-5: </a:t>
            </a:r>
            <a:r>
              <a:rPr lang="en-US" dirty="0">
                <a:latin typeface="Arial" charset="0"/>
                <a:ea typeface="Times New Roman" pitchFamily="18" charset="0"/>
                <a:cs typeface="Arial" charset="0"/>
              </a:rPr>
              <a:t>prohibits POFs unless policy designated in writing by Senior Commander.</a:t>
            </a:r>
          </a:p>
          <a:p>
            <a:pPr marL="342900" indent="-34290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FR 190-1 (Dated: 3 Apr 2018</a:t>
            </a:r>
            <a:r>
              <a:rPr lang="en-US" dirty="0">
                <a:latin typeface="Arial" charset="0"/>
                <a:ea typeface="Times New Roman" pitchFamily="18" charset="0"/>
                <a:cs typeface="Arial" charset="0"/>
              </a:rPr>
              <a:t>): </a:t>
            </a:r>
            <a:r>
              <a:rPr lang="en-US" dirty="0" smtClean="0">
                <a:latin typeface="Arial" charset="0"/>
                <a:ea typeface="Times New Roman" pitchFamily="18" charset="0"/>
                <a:cs typeface="Arial" charset="0"/>
              </a:rPr>
              <a:t>Fort Riley specific regulation titled Privately Owned Weapons, Explosives </a:t>
            </a:r>
            <a:r>
              <a:rPr lang="en-US" dirty="0">
                <a:latin typeface="Arial" charset="0"/>
                <a:ea typeface="Times New Roman" pitchFamily="18" charset="0"/>
                <a:cs typeface="Arial" charset="0"/>
              </a:rPr>
              <a:t>a</a:t>
            </a:r>
            <a:r>
              <a:rPr lang="en-US" dirty="0" smtClean="0">
                <a:latin typeface="Arial" charset="0"/>
                <a:ea typeface="Times New Roman" pitchFamily="18" charset="0"/>
                <a:cs typeface="Arial" charset="0"/>
              </a:rPr>
              <a:t>nd Ammunition.</a:t>
            </a:r>
          </a:p>
          <a:p>
            <a:pPr eaLnBrk="0" hangingPunct="0">
              <a:spcAft>
                <a:spcPts val="1200"/>
              </a:spcAft>
            </a:pPr>
            <a:r>
              <a:rPr lang="en-US" sz="2400" b="1" dirty="0" smtClean="0">
                <a:latin typeface="Arial" charset="0"/>
                <a:ea typeface="Times New Roman" pitchFamily="18" charset="0"/>
                <a:cs typeface="Arial" charset="0"/>
              </a:rPr>
              <a:t>Unit Requirements:</a:t>
            </a:r>
            <a:endParaRPr lang="en-US" sz="2400" b="1" dirty="0">
              <a:latin typeface="Arial" charset="0"/>
              <a:ea typeface="Times New Roman" pitchFamily="18" charset="0"/>
              <a:cs typeface="Arial" charset="0"/>
            </a:endParaRPr>
          </a:p>
          <a:p>
            <a:pPr marL="342900" indent="-342900" eaLnBrk="0" hangingPunct="0">
              <a:spcAft>
                <a:spcPts val="1200"/>
              </a:spcAft>
              <a:buFont typeface="Arial" panose="020B0604020202020204" pitchFamily="34" charset="0"/>
              <a:buChar char="•"/>
            </a:pPr>
            <a:r>
              <a:rPr lang="en-US" dirty="0">
                <a:latin typeface="Arial" charset="0"/>
                <a:ea typeface="Times New Roman" pitchFamily="18" charset="0"/>
                <a:cs typeface="Arial" charset="0"/>
              </a:rPr>
              <a:t>FR Form </a:t>
            </a:r>
            <a:r>
              <a:rPr lang="en-US" dirty="0" smtClean="0">
                <a:latin typeface="Arial" charset="0"/>
                <a:ea typeface="Times New Roman" pitchFamily="18" charset="0"/>
                <a:cs typeface="Arial" charset="0"/>
              </a:rPr>
              <a:t>102-1 </a:t>
            </a:r>
            <a:r>
              <a:rPr lang="en-US" dirty="0">
                <a:latin typeface="Arial" charset="0"/>
                <a:ea typeface="Times New Roman" pitchFamily="18" charset="0"/>
                <a:cs typeface="Arial" charset="0"/>
              </a:rPr>
              <a:t>maintained on </a:t>
            </a:r>
            <a:r>
              <a:rPr lang="en-US" dirty="0" smtClean="0">
                <a:latin typeface="Arial" charset="0"/>
                <a:ea typeface="Times New Roman" pitchFamily="18" charset="0"/>
                <a:cs typeface="Arial" charset="0"/>
              </a:rPr>
              <a:t>file until the Soldier/Family Member departs the organization.</a:t>
            </a:r>
            <a:endParaRPr lang="en-US" dirty="0">
              <a:latin typeface="Arial" charset="0"/>
              <a:ea typeface="Times New Roman" pitchFamily="18" charset="0"/>
              <a:cs typeface="Arial" charset="0"/>
            </a:endParaRPr>
          </a:p>
          <a:p>
            <a:pPr marL="342900" indent="-342900" eaLnBrk="0" hangingPunct="0">
              <a:spcAft>
                <a:spcPts val="1200"/>
              </a:spcAft>
              <a:buFont typeface="Arial" panose="020B0604020202020204" pitchFamily="34" charset="0"/>
              <a:buChar char="•"/>
            </a:pPr>
            <a:r>
              <a:rPr lang="en-US" dirty="0" smtClean="0">
                <a:latin typeface="Arial" charset="0"/>
                <a:ea typeface="Times New Roman" pitchFamily="18" charset="0"/>
                <a:cs typeface="Arial" charset="0"/>
              </a:rPr>
              <a:t>Have policies, plans and procedures in place for storing privately owned weapons.  Plan tailored by the CDR for their specific situation based on mission, facility space, etc.…</a:t>
            </a:r>
            <a:endParaRPr lang="en-US" dirty="0">
              <a:latin typeface="Arial" charset="0"/>
              <a:ea typeface="Times New Roman" pitchFamily="18" charset="0"/>
              <a:cs typeface="Arial" charset="0"/>
            </a:endParaRPr>
          </a:p>
        </p:txBody>
      </p:sp>
      <p:pic>
        <p:nvPicPr>
          <p:cNvPr id="3" name="Picture 2"/>
          <p:cNvPicPr>
            <a:picLocks noChangeAspect="1"/>
          </p:cNvPicPr>
          <p:nvPr/>
        </p:nvPicPr>
        <p:blipFill>
          <a:blip r:embed="rId3"/>
          <a:stretch>
            <a:fillRect/>
          </a:stretch>
        </p:blipFill>
        <p:spPr>
          <a:xfrm>
            <a:off x="7069230" y="1020762"/>
            <a:ext cx="3957548" cy="4729595"/>
          </a:xfrm>
          <a:prstGeom prst="rect">
            <a:avLst/>
          </a:prstGeom>
          <a:ln>
            <a:solidFill>
              <a:schemeClr val="tx1"/>
            </a:solidFill>
          </a:ln>
        </p:spPr>
      </p:pic>
      <p:sp>
        <p:nvSpPr>
          <p:cNvPr id="5" name="Rectangle 4"/>
          <p:cNvSpPr/>
          <p:nvPr/>
        </p:nvSpPr>
        <p:spPr>
          <a:xfrm rot="19809564">
            <a:off x="7060220" y="1684582"/>
            <a:ext cx="2603791" cy="707886"/>
          </a:xfrm>
          <a:prstGeom prst="rect">
            <a:avLst/>
          </a:prstGeom>
          <a:noFill/>
        </p:spPr>
        <p:txBody>
          <a:bodyPr wrap="none" lIns="91440" tIns="45720" rIns="91440" bIns="45720">
            <a:spAutoFit/>
          </a:bodyPr>
          <a:lstStyle/>
          <a:p>
            <a:pPr algn="ctr"/>
            <a:r>
              <a:rPr lang="en-US" sz="2000" b="1" cap="none" spc="0" dirty="0" smtClean="0">
                <a:ln w="0"/>
                <a:solidFill>
                  <a:srgbClr val="FF0000"/>
                </a:solidFill>
                <a:effectLst>
                  <a:outerShdw blurRad="38100" dist="19050" dir="2700000" algn="tl" rotWithShape="0">
                    <a:schemeClr val="dk1">
                      <a:alpha val="40000"/>
                    </a:schemeClr>
                  </a:outerShdw>
                </a:effectLst>
              </a:rPr>
              <a:t>NEW REGULATION </a:t>
            </a:r>
          </a:p>
          <a:p>
            <a:pPr algn="ctr"/>
            <a:r>
              <a:rPr lang="en-US" sz="2000" b="1" cap="none" spc="0" dirty="0" smtClean="0">
                <a:ln w="0"/>
                <a:solidFill>
                  <a:srgbClr val="FF0000"/>
                </a:solidFill>
                <a:effectLst>
                  <a:outerShdw blurRad="38100" dist="19050" dir="2700000" algn="tl" rotWithShape="0">
                    <a:schemeClr val="dk1">
                      <a:alpha val="40000"/>
                    </a:schemeClr>
                  </a:outerShdw>
                </a:effectLst>
              </a:rPr>
              <a:t>APR 2018!</a:t>
            </a:r>
            <a:endParaRPr lang="en-US" sz="2000" b="1" cap="none" spc="0" dirty="0">
              <a:ln w="0"/>
              <a:solidFill>
                <a:srgbClr val="FF0000"/>
              </a:solidFill>
              <a:effectLst>
                <a:outerShdw blurRad="38100" dist="19050" dir="2700000" algn="tl" rotWithShape="0">
                  <a:schemeClr val="dk1">
                    <a:alpha val="40000"/>
                  </a:schemeClr>
                </a:outerShdw>
              </a:effectLst>
            </a:endParaRPr>
          </a:p>
        </p:txBody>
      </p:sp>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745836362"/>
      </p:ext>
    </p:extLst>
  </p:cSld>
  <p:clrMapOvr>
    <a:masterClrMapping/>
  </p:clrMapOvr>
  <p:transition spd="slow">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4"/>
          <p:cNvSpPr txBox="1">
            <a:spLocks noChangeArrowheads="1"/>
          </p:cNvSpPr>
          <p:nvPr/>
        </p:nvSpPr>
        <p:spPr bwMode="auto">
          <a:xfrm>
            <a:off x="5318450" y="1360142"/>
            <a:ext cx="6307494" cy="5016758"/>
          </a:xfrm>
          <a:prstGeom prst="rect">
            <a:avLst/>
          </a:prstGeom>
          <a:noFill/>
          <a:ln w="9525">
            <a:noFill/>
            <a:miter lim="800000"/>
            <a:headEnd/>
            <a:tailEnd/>
          </a:ln>
        </p:spPr>
        <p:txBody>
          <a:bodyPr wrap="square">
            <a:spAutoFit/>
          </a:bodyPr>
          <a:lstStyle/>
          <a:p>
            <a:pPr algn="ctr"/>
            <a:r>
              <a:rPr lang="en-US" sz="2400" u="sng" dirty="0" smtClean="0"/>
              <a:t>FR 102-3 (SEP 2019)</a:t>
            </a:r>
          </a:p>
          <a:p>
            <a:pPr>
              <a:buFontTx/>
              <a:buChar char="•"/>
            </a:pPr>
            <a:endParaRPr lang="en-US" sz="2400" dirty="0" smtClean="0"/>
          </a:p>
          <a:p>
            <a:pPr marL="285750" indent="-285750">
              <a:buFont typeface="Arial" panose="020B0604020202020204" pitchFamily="34" charset="0"/>
              <a:buChar char="•"/>
            </a:pPr>
            <a:r>
              <a:rPr lang="en-US" sz="2400" dirty="0" smtClean="0"/>
              <a:t>Request permission for </a:t>
            </a:r>
            <a:r>
              <a:rPr lang="en-US" sz="2400" dirty="0"/>
              <a:t>up to 5</a:t>
            </a:r>
            <a:r>
              <a:rPr lang="en-US" sz="2400" dirty="0" smtClean="0"/>
              <a:t> firearms per form.</a:t>
            </a:r>
            <a:endParaRPr lang="en-US" sz="2400"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Valid for 24 Hours.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a:t>Firearms brought onto post or purchased on post </a:t>
            </a:r>
            <a:r>
              <a:rPr lang="en-US" sz="2400" dirty="0" smtClean="0"/>
              <a:t>must be </a:t>
            </a:r>
            <a:r>
              <a:rPr lang="en-US" sz="2400" dirty="0"/>
              <a:t>registered in the ALERTS within 24 </a:t>
            </a:r>
            <a:r>
              <a:rPr lang="en-US" sz="2400" dirty="0" smtClean="0"/>
              <a:t>hours. </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Issued at AAFES gun counter, and all ACP during VCC non business hours.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VCC authorized to issue 7 day temporary registration.</a:t>
            </a:r>
            <a:endParaRPr lang="en-US" sz="2400" dirty="0"/>
          </a:p>
        </p:txBody>
      </p:sp>
      <p:pic>
        <p:nvPicPr>
          <p:cNvPr id="2" name="Picture 1"/>
          <p:cNvPicPr>
            <a:picLocks noChangeAspect="1"/>
          </p:cNvPicPr>
          <p:nvPr/>
        </p:nvPicPr>
        <p:blipFill>
          <a:blip r:embed="rId3"/>
          <a:stretch>
            <a:fillRect/>
          </a:stretch>
        </p:blipFill>
        <p:spPr>
          <a:xfrm>
            <a:off x="0" y="1360142"/>
            <a:ext cx="5254281" cy="5016758"/>
          </a:xfrm>
          <a:prstGeom prst="rect">
            <a:avLst/>
          </a:prstGeom>
        </p:spPr>
      </p:pic>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352312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3187">
                                            <p:txEl>
                                              <p:pRg st="4" end="4"/>
                                            </p:txEl>
                                          </p:spTgt>
                                        </p:tgtEl>
                                        <p:attrNameLst>
                                          <p:attrName>style.visibility</p:attrName>
                                        </p:attrNameLst>
                                      </p:cBhvr>
                                      <p:to>
                                        <p:strVal val="visible"/>
                                      </p:to>
                                    </p:set>
                                    <p:anim calcmode="lin" valueType="num">
                                      <p:cBhvr additive="base">
                                        <p:cTn id="25" dur="500" fill="hold"/>
                                        <p:tgtEl>
                                          <p:spTgt spid="931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31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3187">
                                            <p:txEl>
                                              <p:pRg st="6" end="6"/>
                                            </p:txEl>
                                          </p:spTgt>
                                        </p:tgtEl>
                                        <p:attrNameLst>
                                          <p:attrName>style.visibility</p:attrName>
                                        </p:attrNameLst>
                                      </p:cBhvr>
                                      <p:to>
                                        <p:strVal val="visible"/>
                                      </p:to>
                                    </p:set>
                                    <p:anim calcmode="lin" valueType="num">
                                      <p:cBhvr additive="base">
                                        <p:cTn id="31" dur="500" fill="hold"/>
                                        <p:tgtEl>
                                          <p:spTgt spid="9318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1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3187">
                                            <p:txEl>
                                              <p:pRg st="8" end="8"/>
                                            </p:txEl>
                                          </p:spTgt>
                                        </p:tgtEl>
                                        <p:attrNameLst>
                                          <p:attrName>style.visibility</p:attrName>
                                        </p:attrNameLst>
                                      </p:cBhvr>
                                      <p:to>
                                        <p:strVal val="visible"/>
                                      </p:to>
                                    </p:set>
                                    <p:anim calcmode="lin" valueType="num">
                                      <p:cBhvr additive="base">
                                        <p:cTn id="37" dur="500" fill="hold"/>
                                        <p:tgtEl>
                                          <p:spTgt spid="9318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318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3187">
                                            <p:txEl>
                                              <p:pRg st="10" end="10"/>
                                            </p:txEl>
                                          </p:spTgt>
                                        </p:tgtEl>
                                        <p:attrNameLst>
                                          <p:attrName>style.visibility</p:attrName>
                                        </p:attrNameLst>
                                      </p:cBhvr>
                                      <p:to>
                                        <p:strVal val="visible"/>
                                      </p:to>
                                    </p:set>
                                    <p:anim calcmode="lin" valueType="num">
                                      <p:cBhvr additive="base">
                                        <p:cTn id="43" dur="500" fill="hold"/>
                                        <p:tgtEl>
                                          <p:spTgt spid="93187">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318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4"/>
          <p:cNvSpPr txBox="1">
            <a:spLocks noChangeArrowheads="1"/>
          </p:cNvSpPr>
          <p:nvPr/>
        </p:nvSpPr>
        <p:spPr bwMode="auto">
          <a:xfrm>
            <a:off x="5044698" y="1083662"/>
            <a:ext cx="7147301" cy="4524315"/>
          </a:xfrm>
          <a:prstGeom prst="rect">
            <a:avLst/>
          </a:prstGeom>
          <a:noFill/>
          <a:ln w="9525">
            <a:noFill/>
            <a:miter lim="800000"/>
            <a:headEnd/>
            <a:tailEnd/>
          </a:ln>
        </p:spPr>
        <p:txBody>
          <a:bodyPr wrap="square">
            <a:spAutoFit/>
          </a:bodyPr>
          <a:lstStyle/>
          <a:p>
            <a:pPr algn="ctr"/>
            <a:r>
              <a:rPr lang="en-US" sz="2400" u="sng" dirty="0" smtClean="0"/>
              <a:t>FR 102-1 (MAR 2018)</a:t>
            </a:r>
          </a:p>
          <a:p>
            <a:pPr>
              <a:buFontTx/>
              <a:buChar char="•"/>
            </a:pPr>
            <a:endParaRPr lang="en-US" sz="2400" dirty="0" smtClean="0"/>
          </a:p>
          <a:p>
            <a:pPr marL="285750" indent="-285750">
              <a:buFont typeface="Arial" panose="020B0604020202020204" pitchFamily="34" charset="0"/>
              <a:buChar char="•"/>
            </a:pPr>
            <a:r>
              <a:rPr lang="en-US" sz="2400" dirty="0" smtClean="0"/>
              <a:t>Register </a:t>
            </a:r>
            <a:r>
              <a:rPr lang="en-US" sz="2400" dirty="0"/>
              <a:t>up to </a:t>
            </a:r>
            <a:r>
              <a:rPr lang="en-US" sz="2400" dirty="0" smtClean="0"/>
              <a:t>6 firearms per form</a:t>
            </a:r>
            <a:endParaRPr lang="en-US" sz="2400"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Valid for 3 years (All)</a:t>
            </a:r>
          </a:p>
          <a:p>
            <a:pPr marL="285750" indent="-285750">
              <a:buFont typeface="Arial" panose="020B0604020202020204" pitchFamily="34" charset="0"/>
              <a:buChar char="•"/>
            </a:pPr>
            <a:endParaRPr lang="en-US" sz="800" dirty="0" smtClean="0"/>
          </a:p>
          <a:p>
            <a:pPr marL="285750" indent="-285750">
              <a:buFont typeface="Arial" panose="020B0604020202020204" pitchFamily="34" charset="0"/>
              <a:buChar char="•"/>
            </a:pPr>
            <a:r>
              <a:rPr lang="en-US" sz="2400" dirty="0"/>
              <a:t>DES VCC </a:t>
            </a:r>
            <a:r>
              <a:rPr lang="en-US" sz="2400" dirty="0" smtClean="0"/>
              <a:t>will </a:t>
            </a:r>
            <a:r>
              <a:rPr lang="en-US" sz="2400" dirty="0"/>
              <a:t>stamp the Commanders copy of the FR Form </a:t>
            </a:r>
            <a:r>
              <a:rPr lang="en-US" sz="2400" dirty="0" smtClean="0"/>
              <a:t>102-1.</a:t>
            </a:r>
            <a:endParaRPr lang="en-US" sz="2400" dirty="0"/>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sz="2400" dirty="0" smtClean="0"/>
              <a:t>Commander must maintain copies of the </a:t>
            </a:r>
            <a:r>
              <a:rPr lang="en-US" sz="2400" dirty="0"/>
              <a:t>FR Form 102-1 </a:t>
            </a:r>
            <a:r>
              <a:rPr lang="en-US" sz="2400" dirty="0" smtClean="0"/>
              <a:t>of personnel within the unit approved to bring firearms on post.  (including family members and guest). (Generally maintained by the Unit Armorer)</a:t>
            </a:r>
            <a:endParaRPr lang="en-US" sz="2400" dirty="0"/>
          </a:p>
        </p:txBody>
      </p:sp>
      <p:pic>
        <p:nvPicPr>
          <p:cNvPr id="4" name="Picture 3"/>
          <p:cNvPicPr>
            <a:picLocks noChangeAspect="1"/>
          </p:cNvPicPr>
          <p:nvPr/>
        </p:nvPicPr>
        <p:blipFill>
          <a:blip r:embed="rId3"/>
          <a:stretch>
            <a:fillRect/>
          </a:stretch>
        </p:blipFill>
        <p:spPr>
          <a:xfrm>
            <a:off x="1" y="1083662"/>
            <a:ext cx="4936210" cy="5412817"/>
          </a:xfrm>
          <a:prstGeom prst="rect">
            <a:avLst/>
          </a:prstGeom>
        </p:spPr>
      </p:pic>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3325085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3187">
                                            <p:txEl>
                                              <p:pRg st="2" end="2"/>
                                            </p:txEl>
                                          </p:spTgt>
                                        </p:tgtEl>
                                        <p:attrNameLst>
                                          <p:attrName>style.visibility</p:attrName>
                                        </p:attrNameLst>
                                      </p:cBhvr>
                                      <p:to>
                                        <p:strVal val="visible"/>
                                      </p:to>
                                    </p:set>
                                    <p:anim calcmode="lin" valueType="num">
                                      <p:cBhvr additive="base">
                                        <p:cTn id="19" dur="500" fill="hold"/>
                                        <p:tgtEl>
                                          <p:spTgt spid="931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3187">
                                            <p:txEl>
                                              <p:pRg st="4" end="4"/>
                                            </p:txEl>
                                          </p:spTgt>
                                        </p:tgtEl>
                                        <p:attrNameLst>
                                          <p:attrName>style.visibility</p:attrName>
                                        </p:attrNameLst>
                                      </p:cBhvr>
                                      <p:to>
                                        <p:strVal val="visible"/>
                                      </p:to>
                                    </p:set>
                                    <p:anim calcmode="lin" valueType="num">
                                      <p:cBhvr additive="base">
                                        <p:cTn id="25" dur="500" fill="hold"/>
                                        <p:tgtEl>
                                          <p:spTgt spid="931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31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3187">
                                            <p:txEl>
                                              <p:pRg st="6" end="6"/>
                                            </p:txEl>
                                          </p:spTgt>
                                        </p:tgtEl>
                                        <p:attrNameLst>
                                          <p:attrName>style.visibility</p:attrName>
                                        </p:attrNameLst>
                                      </p:cBhvr>
                                      <p:to>
                                        <p:strVal val="visible"/>
                                      </p:to>
                                    </p:set>
                                    <p:anim calcmode="lin" valueType="num">
                                      <p:cBhvr additive="base">
                                        <p:cTn id="31" dur="500" fill="hold"/>
                                        <p:tgtEl>
                                          <p:spTgt spid="9318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1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3187">
                                            <p:txEl>
                                              <p:pRg st="8" end="8"/>
                                            </p:txEl>
                                          </p:spTgt>
                                        </p:tgtEl>
                                        <p:attrNameLst>
                                          <p:attrName>style.visibility</p:attrName>
                                        </p:attrNameLst>
                                      </p:cBhvr>
                                      <p:to>
                                        <p:strVal val="visible"/>
                                      </p:to>
                                    </p:set>
                                    <p:anim calcmode="lin" valueType="num">
                                      <p:cBhvr additive="base">
                                        <p:cTn id="37" dur="500" fill="hold"/>
                                        <p:tgtEl>
                                          <p:spTgt spid="9318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318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958196" y="2021762"/>
            <a:ext cx="4191000" cy="4038600"/>
          </a:xfrm>
        </p:spPr>
        <p:txBody>
          <a:bodyPr/>
          <a:lstStyle/>
          <a:p>
            <a:pPr marL="800100" lvl="1" indent="-342900">
              <a:buFontTx/>
              <a:buChar char="•"/>
            </a:pPr>
            <a:r>
              <a:rPr lang="en-US" sz="1800" dirty="0"/>
              <a:t>Administrative Security</a:t>
            </a:r>
          </a:p>
          <a:p>
            <a:pPr marL="1147763" lvl="2" indent="-342900"/>
            <a:r>
              <a:rPr lang="en-US" sz="1400" dirty="0"/>
              <a:t>CO / BTRY / TRP level</a:t>
            </a:r>
          </a:p>
          <a:p>
            <a:pPr marL="1147763" lvl="2" indent="-342900"/>
            <a:r>
              <a:rPr lang="en-US" sz="1400" dirty="0"/>
              <a:t>BN / BDE level</a:t>
            </a:r>
          </a:p>
          <a:p>
            <a:pPr marL="1147763" lvl="2" indent="-342900"/>
            <a:r>
              <a:rPr lang="en-US" sz="1400" dirty="0"/>
              <a:t>DIV / Directorate level</a:t>
            </a:r>
          </a:p>
          <a:p>
            <a:pPr marL="800100" lvl="1" indent="-342900">
              <a:buFontTx/>
              <a:buChar char="•"/>
            </a:pPr>
            <a:r>
              <a:rPr lang="en-US" sz="1800" dirty="0"/>
              <a:t>Admin Keys and Combinations</a:t>
            </a:r>
          </a:p>
          <a:p>
            <a:pPr marL="800100" lvl="1" indent="-342900">
              <a:buFontTx/>
              <a:buChar char="•"/>
            </a:pPr>
            <a:r>
              <a:rPr lang="en-US" sz="1800" dirty="0"/>
              <a:t>Supply Room Security</a:t>
            </a:r>
          </a:p>
          <a:p>
            <a:pPr marL="800100" lvl="1" indent="-342900">
              <a:buFontTx/>
              <a:buChar char="•"/>
            </a:pPr>
            <a:r>
              <a:rPr lang="en-US" sz="1800" dirty="0"/>
              <a:t>Arms Room Operations</a:t>
            </a:r>
          </a:p>
          <a:p>
            <a:pPr marL="800100" lvl="1" indent="-342900">
              <a:buFontTx/>
              <a:buChar char="•"/>
            </a:pPr>
            <a:r>
              <a:rPr lang="en-US" sz="1800" dirty="0"/>
              <a:t>AA&amp;E Key Control</a:t>
            </a:r>
          </a:p>
          <a:p>
            <a:pPr marL="800100" lvl="1" indent="-342900">
              <a:buFontTx/>
              <a:buChar char="•"/>
            </a:pPr>
            <a:r>
              <a:rPr lang="en-US" sz="1800" dirty="0"/>
              <a:t>Motor Pool (Tactical Vehicle Storage)</a:t>
            </a:r>
          </a:p>
          <a:p>
            <a:pPr marL="800100" lvl="1" indent="-342900">
              <a:buFontTx/>
              <a:buChar char="•"/>
            </a:pPr>
            <a:r>
              <a:rPr lang="en-US" sz="1800" dirty="0"/>
              <a:t>POL Storage</a:t>
            </a:r>
          </a:p>
          <a:p>
            <a:endParaRPr lang="en-US" dirty="0"/>
          </a:p>
        </p:txBody>
      </p:sp>
      <p:sp>
        <p:nvSpPr>
          <p:cNvPr id="6" name="Content Placeholder 5"/>
          <p:cNvSpPr>
            <a:spLocks noGrp="1"/>
          </p:cNvSpPr>
          <p:nvPr>
            <p:ph sz="half" idx="2"/>
          </p:nvPr>
        </p:nvSpPr>
        <p:spPr>
          <a:xfrm>
            <a:off x="6028426" y="2021762"/>
            <a:ext cx="4495800" cy="4114800"/>
          </a:xfrm>
        </p:spPr>
        <p:txBody>
          <a:bodyPr/>
          <a:lstStyle/>
          <a:p>
            <a:pPr marL="800100" lvl="1" indent="-342900">
              <a:buFontTx/>
              <a:buChar char="•"/>
            </a:pPr>
            <a:r>
              <a:rPr lang="en-US" sz="1800" dirty="0"/>
              <a:t>ICIDS</a:t>
            </a:r>
          </a:p>
          <a:p>
            <a:pPr marL="800100" lvl="1" indent="-342900">
              <a:buFontTx/>
              <a:buChar char="•"/>
            </a:pPr>
            <a:r>
              <a:rPr lang="en-US" sz="1800" dirty="0"/>
              <a:t>Tool Security</a:t>
            </a:r>
          </a:p>
          <a:p>
            <a:pPr marL="800100" lvl="1" indent="-342900">
              <a:buFontTx/>
              <a:buChar char="•"/>
            </a:pPr>
            <a:r>
              <a:rPr lang="en-US" sz="1800" dirty="0"/>
              <a:t>High-value items storage</a:t>
            </a:r>
          </a:p>
          <a:p>
            <a:pPr marL="800100" lvl="1" indent="-342900">
              <a:buFontTx/>
              <a:buChar char="•"/>
            </a:pPr>
            <a:r>
              <a:rPr lang="en-US" sz="1800" dirty="0"/>
              <a:t>FP measures</a:t>
            </a:r>
          </a:p>
          <a:p>
            <a:pPr marL="800100" lvl="1" indent="-342900">
              <a:buFontTx/>
              <a:buChar char="•"/>
            </a:pPr>
            <a:r>
              <a:rPr lang="en-US" sz="1800" dirty="0"/>
              <a:t>Airfield Security</a:t>
            </a:r>
          </a:p>
          <a:p>
            <a:pPr marL="800100" lvl="1" indent="-342900">
              <a:buFontTx/>
              <a:buChar char="•"/>
            </a:pPr>
            <a:r>
              <a:rPr lang="en-US" sz="1800" dirty="0"/>
              <a:t>POF’s and Privately Owned Ammunition</a:t>
            </a:r>
          </a:p>
          <a:p>
            <a:pPr marL="800100" lvl="1" indent="-342900">
              <a:buFontTx/>
              <a:buChar char="•"/>
            </a:pPr>
            <a:r>
              <a:rPr lang="en-US" sz="1800" dirty="0"/>
              <a:t>OCIE Storage</a:t>
            </a:r>
          </a:p>
          <a:p>
            <a:pPr marL="800100" lvl="1" indent="-342900">
              <a:buFontTx/>
              <a:buChar char="•"/>
            </a:pPr>
            <a:r>
              <a:rPr lang="en-US" sz="1800" dirty="0"/>
              <a:t>Subsistence Facilities</a:t>
            </a:r>
          </a:p>
          <a:p>
            <a:pPr marL="800100" lvl="1" indent="-342900">
              <a:buFontTx/>
              <a:buChar char="•"/>
            </a:pPr>
            <a:r>
              <a:rPr lang="en-US" sz="1800" dirty="0"/>
              <a:t>PLL Storage</a:t>
            </a:r>
          </a:p>
          <a:p>
            <a:endParaRPr lang="en-US" dirty="0"/>
          </a:p>
        </p:txBody>
      </p:sp>
      <p:sp>
        <p:nvSpPr>
          <p:cNvPr id="7" name="TextBox 6"/>
          <p:cNvSpPr txBox="1"/>
          <p:nvPr/>
        </p:nvSpPr>
        <p:spPr>
          <a:xfrm>
            <a:off x="2705100" y="1294136"/>
            <a:ext cx="6324600" cy="892552"/>
          </a:xfrm>
          <a:prstGeom prst="rect">
            <a:avLst/>
          </a:prstGeom>
          <a:noFill/>
        </p:spPr>
        <p:txBody>
          <a:bodyPr wrap="square" rtlCol="0">
            <a:spAutoFit/>
          </a:bodyPr>
          <a:lstStyle/>
          <a:p>
            <a:pPr lvl="0" algn="ctr"/>
            <a:r>
              <a:rPr lang="en-US" sz="2800" b="1" u="sng" kern="0" dirty="0"/>
              <a:t>Inspection Areas</a:t>
            </a:r>
          </a:p>
          <a:p>
            <a:pPr algn="ctr"/>
            <a:endParaRPr lang="en-US" sz="2400" b="1" dirty="0"/>
          </a:p>
        </p:txBody>
      </p:sp>
      <p:sp>
        <p:nvSpPr>
          <p:cNvPr id="9" name="Rectangle 3"/>
          <p:cNvSpPr txBox="1">
            <a:spLocks noChangeArrowheads="1"/>
          </p:cNvSpPr>
          <p:nvPr/>
        </p:nvSpPr>
        <p:spPr bwMode="auto">
          <a:xfrm>
            <a:off x="2895600" y="50493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Inspections</a:t>
            </a:r>
            <a:endParaRPr lang="en-US" kern="0" dirty="0"/>
          </a:p>
        </p:txBody>
      </p:sp>
    </p:spTree>
    <p:extLst>
      <p:ext uri="{BB962C8B-B14F-4D97-AF65-F5344CB8AC3E}">
        <p14:creationId xmlns:p14="http://schemas.microsoft.com/office/powerpoint/2010/main" val="2424182644"/>
      </p:ext>
    </p:extLst>
  </p:cSld>
  <p:clrMapOvr>
    <a:masterClrMapping/>
  </p:clrMapOvr>
  <p:transition spd="slow">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5"/>
          <p:cNvSpPr>
            <a:spLocks noChangeArrowheads="1"/>
          </p:cNvSpPr>
          <p:nvPr/>
        </p:nvSpPr>
        <p:spPr bwMode="auto">
          <a:xfrm>
            <a:off x="0" y="1320561"/>
            <a:ext cx="7351279" cy="3570208"/>
          </a:xfrm>
          <a:prstGeom prst="rect">
            <a:avLst/>
          </a:prstGeom>
          <a:noFill/>
          <a:ln w="9525">
            <a:noFill/>
            <a:miter lim="800000"/>
            <a:headEnd/>
            <a:tailEnd/>
          </a:ln>
        </p:spPr>
        <p:txBody>
          <a:bodyPr wrap="square" anchor="ctr">
            <a:spAutoFit/>
          </a:bodyPr>
          <a:lstStyle/>
          <a:p>
            <a:pPr indent="393700" eaLnBrk="0" hangingPunct="0">
              <a:spcAft>
                <a:spcPts val="1200"/>
              </a:spcAft>
            </a:pPr>
            <a:r>
              <a:rPr lang="en-US" sz="2400" dirty="0" smtClean="0">
                <a:latin typeface="Arial" charset="0"/>
                <a:ea typeface="Times New Roman" pitchFamily="18" charset="0"/>
                <a:cs typeface="Arial" charset="0"/>
              </a:rPr>
              <a:t>Registration </a:t>
            </a:r>
            <a:r>
              <a:rPr lang="en-US" sz="2400" dirty="0">
                <a:latin typeface="Arial" charset="0"/>
                <a:ea typeface="Times New Roman" pitchFamily="18" charset="0"/>
                <a:cs typeface="Arial" charset="0"/>
              </a:rPr>
              <a:t>Process</a:t>
            </a:r>
          </a:p>
          <a:p>
            <a:pPr lvl="2" indent="393700" eaLnBrk="0" hangingPunct="0">
              <a:spcAft>
                <a:spcPts val="1200"/>
              </a:spcAft>
              <a:buFont typeface="+mj-lt"/>
              <a:buAutoNum type="arabicPeriod"/>
            </a:pPr>
            <a:r>
              <a:rPr lang="en-US" dirty="0">
                <a:latin typeface="Arial" charset="0"/>
                <a:ea typeface="Times New Roman" pitchFamily="18" charset="0"/>
                <a:cs typeface="Arial" charset="0"/>
              </a:rPr>
              <a:t>Validate POF is </a:t>
            </a:r>
            <a:r>
              <a:rPr lang="en-US" dirty="0" smtClean="0">
                <a:latin typeface="Arial" charset="0"/>
                <a:ea typeface="Times New Roman" pitchFamily="18" charset="0"/>
                <a:cs typeface="Arial" charset="0"/>
              </a:rPr>
              <a:t>legal FR Form 102-3 (24 HR Permission for Privately Owned Firearms On Fort Riley)</a:t>
            </a:r>
            <a:endParaRPr lang="en-US" dirty="0">
              <a:latin typeface="Arial" charset="0"/>
              <a:ea typeface="Times New Roman" pitchFamily="18" charset="0"/>
              <a:cs typeface="Arial" charset="0"/>
            </a:endParaRPr>
          </a:p>
          <a:p>
            <a:pPr lvl="2" indent="393700" eaLnBrk="0" hangingPunct="0">
              <a:spcAft>
                <a:spcPts val="1200"/>
              </a:spcAft>
              <a:buFont typeface="+mj-lt"/>
              <a:buAutoNum type="arabicPeriod"/>
            </a:pPr>
            <a:r>
              <a:rPr lang="en-US" dirty="0">
                <a:latin typeface="Arial" charset="0"/>
                <a:ea typeface="Times New Roman" pitchFamily="18" charset="0"/>
                <a:cs typeface="Arial" charset="0"/>
              </a:rPr>
              <a:t>Obtain Commander’s permission by completing FR form </a:t>
            </a:r>
            <a:r>
              <a:rPr lang="en-US" dirty="0" smtClean="0">
                <a:latin typeface="Arial" charset="0"/>
                <a:ea typeface="Times New Roman" pitchFamily="18" charset="0"/>
                <a:cs typeface="Arial" charset="0"/>
              </a:rPr>
              <a:t>102-1 Request for </a:t>
            </a:r>
            <a:r>
              <a:rPr lang="en-US" dirty="0">
                <a:latin typeface="Arial" charset="0"/>
                <a:ea typeface="Times New Roman" pitchFamily="18" charset="0"/>
                <a:cs typeface="Arial" charset="0"/>
              </a:rPr>
              <a:t>Registration </a:t>
            </a:r>
            <a:r>
              <a:rPr lang="en-US" dirty="0" smtClean="0">
                <a:latin typeface="Arial" charset="0"/>
                <a:ea typeface="Times New Roman" pitchFamily="18" charset="0"/>
                <a:cs typeface="Arial" charset="0"/>
              </a:rPr>
              <a:t>of Privately </a:t>
            </a:r>
            <a:r>
              <a:rPr lang="en-US" dirty="0">
                <a:latin typeface="Arial" charset="0"/>
                <a:ea typeface="Times New Roman" pitchFamily="18" charset="0"/>
                <a:cs typeface="Arial" charset="0"/>
              </a:rPr>
              <a:t>Owned </a:t>
            </a:r>
            <a:r>
              <a:rPr lang="en-US" dirty="0" smtClean="0">
                <a:latin typeface="Arial" charset="0"/>
                <a:ea typeface="Times New Roman" pitchFamily="18" charset="0"/>
                <a:cs typeface="Arial" charset="0"/>
              </a:rPr>
              <a:t>Firearms.</a:t>
            </a:r>
          </a:p>
          <a:p>
            <a:pPr lvl="2" indent="393700" eaLnBrk="0" hangingPunct="0">
              <a:spcAft>
                <a:spcPts val="1200"/>
              </a:spcAft>
              <a:buFont typeface="+mj-lt"/>
              <a:buAutoNum type="arabicPeriod"/>
            </a:pPr>
            <a:r>
              <a:rPr lang="en-US" dirty="0" smtClean="0">
                <a:latin typeface="Arial" charset="0"/>
                <a:ea typeface="Times New Roman" pitchFamily="18" charset="0"/>
                <a:cs typeface="Arial" charset="0"/>
              </a:rPr>
              <a:t>Complete registration process at Visitor Control Center (VCC). </a:t>
            </a:r>
            <a:r>
              <a:rPr lang="en-US" b="1" dirty="0" smtClean="0">
                <a:latin typeface="Arial" charset="0"/>
                <a:ea typeface="Times New Roman" pitchFamily="18" charset="0"/>
                <a:cs typeface="Arial" charset="0"/>
              </a:rPr>
              <a:t>(Henry ACP, I-70 exit 301)</a:t>
            </a:r>
          </a:p>
          <a:p>
            <a:pPr lvl="2" indent="393700" eaLnBrk="0" hangingPunct="0">
              <a:spcAft>
                <a:spcPts val="1200"/>
              </a:spcAft>
              <a:buFont typeface="+mj-lt"/>
              <a:buAutoNum type="arabicPeriod"/>
            </a:pPr>
            <a:r>
              <a:rPr lang="en-US" dirty="0" smtClean="0">
                <a:latin typeface="Arial" charset="0"/>
                <a:ea typeface="Times New Roman" pitchFamily="18" charset="0"/>
                <a:cs typeface="Arial" charset="0"/>
              </a:rPr>
              <a:t>DES VCC personnel is the final registration authority, and will stamp the Commanders copy of the FR Form 102-1, and the ALERTS generated permanent registration form.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5750" y="1543565"/>
            <a:ext cx="4286250" cy="3124200"/>
          </a:xfrm>
          <a:prstGeom prst="rect">
            <a:avLst/>
          </a:prstGeom>
        </p:spPr>
      </p:pic>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3272279928"/>
      </p:ext>
    </p:extLst>
  </p:cSld>
  <p:clrMapOvr>
    <a:masterClrMapping/>
  </p:clrMapOvr>
  <p:transition spd="slow">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7" name="Rectangle 3"/>
          <p:cNvSpPr>
            <a:spLocks noGrp="1" noChangeArrowheads="1"/>
          </p:cNvSpPr>
          <p:nvPr>
            <p:ph type="body" idx="4294967295"/>
          </p:nvPr>
        </p:nvSpPr>
        <p:spPr bwMode="auto">
          <a:xfrm>
            <a:off x="0" y="1220128"/>
            <a:ext cx="12192000" cy="4648200"/>
          </a:xfrm>
          <a:prstGeom prst="rect">
            <a:avLst/>
          </a:prstGeom>
          <a:solidFill>
            <a:srgbClr val="FFFFFF"/>
          </a:solidFill>
          <a:ln>
            <a:miter lim="800000"/>
            <a:headEnd/>
            <a:tailEnd/>
          </a:ln>
        </p:spPr>
        <p:txBody>
          <a:bodyPr>
            <a:noAutofit/>
          </a:bodyPr>
          <a:lstStyle/>
          <a:p>
            <a:pPr eaLnBrk="1" hangingPunct="1">
              <a:lnSpc>
                <a:spcPct val="100000"/>
              </a:lnSpc>
              <a:buFontTx/>
              <a:buNone/>
            </a:pPr>
            <a:r>
              <a:rPr lang="en-US" sz="1800" b="1" u="sng" dirty="0">
                <a:latin typeface="Arial" panose="020B0604020202020204" pitchFamily="34" charset="0"/>
                <a:cs typeface="Arial" panose="020B0604020202020204" pitchFamily="34" charset="0"/>
              </a:rPr>
              <a:t>Commanders </a:t>
            </a:r>
            <a:r>
              <a:rPr lang="en-US" sz="1800" b="1" u="sng" dirty="0" smtClean="0">
                <a:latin typeface="Arial" panose="020B0604020202020204" pitchFamily="34" charset="0"/>
                <a:cs typeface="Arial" panose="020B0604020202020204" pitchFamily="34" charset="0"/>
              </a:rPr>
              <a:t>Responsibilities:</a:t>
            </a:r>
          </a:p>
          <a:p>
            <a:pPr>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Brief </a:t>
            </a:r>
            <a:r>
              <a:rPr lang="en-US" sz="1800" b="0" dirty="0">
                <a:latin typeface="Arial" panose="020B0604020202020204" pitchFamily="34" charset="0"/>
                <a:cs typeface="Arial" panose="020B0604020202020204" pitchFamily="34" charset="0"/>
              </a:rPr>
              <a:t>all newly assigned personnel on this regulation and ensure that members </a:t>
            </a:r>
            <a:r>
              <a:rPr lang="en-US" sz="1800" b="0" dirty="0" smtClean="0">
                <a:latin typeface="Arial" panose="020B0604020202020204" pitchFamily="34" charset="0"/>
                <a:cs typeface="Arial" panose="020B0604020202020204" pitchFamily="34" charset="0"/>
              </a:rPr>
              <a:t>of their </a:t>
            </a:r>
            <a:r>
              <a:rPr lang="en-US" sz="1800" b="0" dirty="0">
                <a:latin typeface="Arial" panose="020B0604020202020204" pitchFamily="34" charset="0"/>
                <a:cs typeface="Arial" panose="020B0604020202020204" pitchFamily="34" charset="0"/>
              </a:rPr>
              <a:t>command are briefed on any changes to this regulation, Federal laws, state </a:t>
            </a:r>
            <a:r>
              <a:rPr lang="en-US" sz="1800" b="0" dirty="0" smtClean="0">
                <a:latin typeface="Arial" panose="020B0604020202020204" pitchFamily="34" charset="0"/>
                <a:cs typeface="Arial" panose="020B0604020202020204" pitchFamily="34" charset="0"/>
              </a:rPr>
              <a:t>laws, or </a:t>
            </a:r>
            <a:r>
              <a:rPr lang="en-US" sz="1800" b="0" dirty="0">
                <a:latin typeface="Arial" panose="020B0604020202020204" pitchFamily="34" charset="0"/>
                <a:cs typeface="Arial" panose="020B0604020202020204" pitchFamily="34" charset="0"/>
              </a:rPr>
              <a:t>local ordinances</a:t>
            </a:r>
            <a:r>
              <a:rPr lang="en-US" sz="1800" b="0" dirty="0" smtClean="0">
                <a:latin typeface="Arial" panose="020B0604020202020204" pitchFamily="34" charset="0"/>
                <a:cs typeface="Arial" panose="020B0604020202020204" pitchFamily="34" charset="0"/>
              </a:rPr>
              <a:t>.</a:t>
            </a:r>
          </a:p>
          <a:p>
            <a:pPr>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Establish </a:t>
            </a:r>
            <a:r>
              <a:rPr lang="en-US" sz="1800" b="0" dirty="0">
                <a:latin typeface="Arial" panose="020B0604020202020204" pitchFamily="34" charset="0"/>
                <a:cs typeface="Arial" panose="020B0604020202020204" pitchFamily="34" charset="0"/>
              </a:rPr>
              <a:t>in and out-processing procedures at the unit level to identify if Soldiers </a:t>
            </a:r>
            <a:r>
              <a:rPr lang="en-US" sz="1800" b="0" dirty="0" smtClean="0">
                <a:latin typeface="Arial" panose="020B0604020202020204" pitchFamily="34" charset="0"/>
                <a:cs typeface="Arial" panose="020B0604020202020204" pitchFamily="34" charset="0"/>
              </a:rPr>
              <a:t>in the </a:t>
            </a:r>
            <a:r>
              <a:rPr lang="en-US" sz="1800" b="0" dirty="0">
                <a:latin typeface="Arial" panose="020B0604020202020204" pitchFamily="34" charset="0"/>
                <a:cs typeface="Arial" panose="020B0604020202020204" pitchFamily="34" charset="0"/>
              </a:rPr>
              <a:t>command and Family Members they sponsor who reside on the installation own </a:t>
            </a:r>
            <a:r>
              <a:rPr lang="en-US" sz="1800" b="0" dirty="0" smtClean="0">
                <a:latin typeface="Arial" panose="020B0604020202020204" pitchFamily="34" charset="0"/>
                <a:cs typeface="Arial" panose="020B0604020202020204" pitchFamily="34" charset="0"/>
              </a:rPr>
              <a:t>or possess </a:t>
            </a:r>
            <a:r>
              <a:rPr lang="en-US" sz="1800" b="0" dirty="0">
                <a:latin typeface="Arial" panose="020B0604020202020204" pitchFamily="34" charset="0"/>
                <a:cs typeface="Arial" panose="020B0604020202020204" pitchFamily="34" charset="0"/>
              </a:rPr>
              <a:t>a firearm requiring storage on the installation or those who reside off </a:t>
            </a:r>
            <a:r>
              <a:rPr lang="en-US" sz="1800" b="0" dirty="0" smtClean="0">
                <a:latin typeface="Arial" panose="020B0604020202020204" pitchFamily="34" charset="0"/>
                <a:cs typeface="Arial" panose="020B0604020202020204" pitchFamily="34" charset="0"/>
              </a:rPr>
              <a:t>the installation </a:t>
            </a:r>
            <a:r>
              <a:rPr lang="en-US" sz="1800" b="0" dirty="0">
                <a:latin typeface="Arial" panose="020B0604020202020204" pitchFamily="34" charset="0"/>
                <a:cs typeface="Arial" panose="020B0604020202020204" pitchFamily="34" charset="0"/>
              </a:rPr>
              <a:t>have a need to bring a firearm on the installation</a:t>
            </a:r>
            <a:r>
              <a:rPr lang="en-US" sz="1800" b="0" dirty="0" smtClean="0">
                <a:latin typeface="Arial" panose="020B0604020202020204" pitchFamily="34" charset="0"/>
                <a:cs typeface="Arial" panose="020B0604020202020204" pitchFamily="34" charset="0"/>
              </a:rPr>
              <a:t>. Establish </a:t>
            </a:r>
            <a:r>
              <a:rPr lang="en-US" sz="1800" b="0" dirty="0">
                <a:latin typeface="Arial" panose="020B0604020202020204" pitchFamily="34" charset="0"/>
                <a:cs typeface="Arial" panose="020B0604020202020204" pitchFamily="34" charset="0"/>
              </a:rPr>
              <a:t>unit SOP for POFs</a:t>
            </a:r>
            <a:r>
              <a:rPr lang="en-US" sz="1800" b="0" dirty="0" smtClean="0">
                <a:latin typeface="Arial" panose="020B0604020202020204" pitchFamily="34" charset="0"/>
                <a:cs typeface="Arial" panose="020B0604020202020204" pitchFamily="34" charset="0"/>
              </a:rPr>
              <a:t>.</a:t>
            </a:r>
          </a:p>
          <a:p>
            <a:pPr>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Make </a:t>
            </a:r>
            <a:r>
              <a:rPr lang="en-US" sz="1800" b="0" dirty="0">
                <a:latin typeface="Arial" panose="020B0604020202020204" pitchFamily="34" charset="0"/>
                <a:cs typeface="Arial" panose="020B0604020202020204" pitchFamily="34" charset="0"/>
              </a:rPr>
              <a:t>decisions on the appropriate storage location of firearms on </a:t>
            </a:r>
            <a:r>
              <a:rPr lang="en-US" sz="1800" b="0" dirty="0" smtClean="0">
                <a:latin typeface="Arial" panose="020B0604020202020204" pitchFamily="34" charset="0"/>
                <a:cs typeface="Arial" panose="020B0604020202020204" pitchFamily="34" charset="0"/>
              </a:rPr>
              <a:t>request approvals </a:t>
            </a:r>
            <a:r>
              <a:rPr lang="en-US" sz="1800" b="0" dirty="0">
                <a:latin typeface="Arial" panose="020B0604020202020204" pitchFamily="34" charset="0"/>
                <a:cs typeface="Arial" panose="020B0604020202020204" pitchFamily="34" charset="0"/>
              </a:rPr>
              <a:t>by appropriate annotation on FR 102-1</a:t>
            </a:r>
            <a:r>
              <a:rPr lang="en-US" sz="1800" b="0" dirty="0" smtClean="0">
                <a:latin typeface="Arial" panose="020B0604020202020204" pitchFamily="34" charset="0"/>
                <a:cs typeface="Arial" panose="020B0604020202020204" pitchFamily="34" charset="0"/>
              </a:rPr>
              <a:t>.</a:t>
            </a:r>
          </a:p>
          <a:p>
            <a:pPr eaLnBrk="1" hangingPunct="1">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Ensure </a:t>
            </a:r>
            <a:r>
              <a:rPr lang="en-US" sz="1800" b="0" dirty="0">
                <a:latin typeface="Arial" panose="020B0604020202020204" pitchFamily="34" charset="0"/>
                <a:cs typeface="Arial" panose="020B0604020202020204" pitchFamily="34" charset="0"/>
              </a:rPr>
              <a:t>POFs and ammunition in the arms room are inventoried at the same frequency as military weapons and ammunition. (Add to monthly serial number inventory</a:t>
            </a:r>
            <a:r>
              <a:rPr lang="en-US" sz="1800" b="0" dirty="0" smtClean="0">
                <a:latin typeface="Arial" panose="020B0604020202020204" pitchFamily="34" charset="0"/>
                <a:cs typeface="Arial" panose="020B0604020202020204" pitchFamily="34" charset="0"/>
              </a:rPr>
              <a:t>)</a:t>
            </a:r>
          </a:p>
          <a:p>
            <a:pPr eaLnBrk="1" hangingPunct="1">
              <a:lnSpc>
                <a:spcPct val="100000"/>
              </a:lnSpc>
              <a:buFont typeface="Arial" panose="020B0604020202020204" pitchFamily="34" charset="0"/>
              <a:buChar char="•"/>
            </a:pPr>
            <a:r>
              <a:rPr lang="en-US" sz="1800" b="0" dirty="0" smtClean="0">
                <a:latin typeface="Arial" panose="020B0604020202020204" pitchFamily="34" charset="0"/>
                <a:cs typeface="Arial" panose="020B0604020202020204" pitchFamily="34" charset="0"/>
              </a:rPr>
              <a:t>Provide </a:t>
            </a:r>
            <a:r>
              <a:rPr lang="en-US" sz="1800" b="0" u="sng" dirty="0">
                <a:latin typeface="Arial" panose="020B0604020202020204" pitchFamily="34" charset="0"/>
                <a:cs typeface="Arial" panose="020B0604020202020204" pitchFamily="34" charset="0"/>
              </a:rPr>
              <a:t>written authorization to </a:t>
            </a:r>
            <a:r>
              <a:rPr lang="en-US" sz="1800" b="0" u="sng" dirty="0" smtClean="0">
                <a:latin typeface="Arial" panose="020B0604020202020204" pitchFamily="34" charset="0"/>
                <a:cs typeface="Arial" panose="020B0604020202020204" pitchFamily="34" charset="0"/>
              </a:rPr>
              <a:t>store and </a:t>
            </a:r>
            <a:r>
              <a:rPr lang="en-US" sz="1800" b="0" u="sng" dirty="0">
                <a:latin typeface="Arial" panose="020B0604020202020204" pitchFamily="34" charset="0"/>
                <a:cs typeface="Arial" panose="020B0604020202020204" pitchFamily="34" charset="0"/>
              </a:rPr>
              <a:t>remove POFs</a:t>
            </a:r>
            <a:r>
              <a:rPr lang="en-US" sz="1800" b="0" dirty="0">
                <a:latin typeface="Arial" panose="020B0604020202020204" pitchFamily="34" charset="0"/>
                <a:cs typeface="Arial" panose="020B0604020202020204" pitchFamily="34" charset="0"/>
              </a:rPr>
              <a:t>, ammunition and other privately owned weapons in the arms </a:t>
            </a:r>
            <a:r>
              <a:rPr lang="en-US" sz="1800" b="0" dirty="0" smtClean="0">
                <a:latin typeface="Arial" panose="020B0604020202020204" pitchFamily="34" charset="0"/>
                <a:cs typeface="Arial" panose="020B0604020202020204" pitchFamily="34" charset="0"/>
              </a:rPr>
              <a:t>room.</a:t>
            </a:r>
            <a:r>
              <a:rPr lang="en-US" sz="1800" dirty="0" smtClean="0">
                <a:latin typeface="Arial" panose="020B0604020202020204" pitchFamily="34" charset="0"/>
                <a:cs typeface="Arial" panose="020B0604020202020204" pitchFamily="34" charset="0"/>
              </a:rPr>
              <a:t> </a:t>
            </a:r>
          </a:p>
          <a:p>
            <a:pPr eaLnBrk="1" hangingPunct="1">
              <a:lnSpc>
                <a:spcPct val="100000"/>
              </a:lnSpc>
            </a:pPr>
            <a:endParaRPr lang="en-US" sz="1800"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a:p>
            <a:pPr algn="ctr" eaLnBrk="1" hangingPunct="1">
              <a:lnSpc>
                <a:spcPct val="100000"/>
              </a:lnSpc>
              <a:buFontTx/>
              <a:buNone/>
            </a:pPr>
            <a:endParaRPr lang="en-US" sz="1800" b="1"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1169439402"/>
      </p:ext>
    </p:extLst>
  </p:cSld>
  <p:clrMapOvr>
    <a:masterClrMapping/>
  </p:clrMapOvr>
  <p:transition spd="slow">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29774"/>
            <a:ext cx="12192000" cy="5355312"/>
          </a:xfrm>
          <a:prstGeom prst="rect">
            <a:avLst/>
          </a:prstGeom>
        </p:spPr>
        <p:txBody>
          <a:bodyPr wrap="square">
            <a:spAutoFit/>
          </a:bodyPr>
          <a:lstStyle/>
          <a:p>
            <a:r>
              <a:rPr lang="en-US" b="1" u="sng" dirty="0" smtClean="0"/>
              <a:t> Commanders Responsibilities cont.:</a:t>
            </a:r>
            <a:endParaRPr lang="en-US" b="1" u="sng" dirty="0"/>
          </a:p>
          <a:p>
            <a:pPr marL="285750" indent="-285750">
              <a:buFont typeface="Arial" panose="020B0604020202020204" pitchFamily="34" charset="0"/>
              <a:buChar char="•"/>
            </a:pPr>
            <a:r>
              <a:rPr lang="en-US" dirty="0" smtClean="0"/>
              <a:t>Maintain </a:t>
            </a:r>
            <a:r>
              <a:rPr lang="en-US" dirty="0"/>
              <a:t>records of all approved FR 102-1 of Soldiers in the command and their immediate Family members. Once the firearms are registered through DES, the Soldier will return the FR 102-1 to the Commander. (Generally maintained by the Unit Armorer</a:t>
            </a:r>
            <a:r>
              <a:rPr lang="en-US" dirty="0" smtClean="0"/>
              <a:t>)</a:t>
            </a:r>
          </a:p>
          <a:p>
            <a:endParaRPr lang="en-US" dirty="0" smtClean="0"/>
          </a:p>
          <a:p>
            <a:pPr marL="285750" indent="-285750">
              <a:buFont typeface="Arial" panose="020B0604020202020204" pitchFamily="34" charset="0"/>
              <a:buChar char="•"/>
            </a:pPr>
            <a:r>
              <a:rPr lang="en-US" u="sng" dirty="0" smtClean="0"/>
              <a:t>Establish </a:t>
            </a:r>
            <a:r>
              <a:rPr lang="en-US" u="sng" dirty="0"/>
              <a:t>and identify individual limits on the quantity and type of privately </a:t>
            </a:r>
            <a:r>
              <a:rPr lang="en-US" u="sng" dirty="0" smtClean="0"/>
              <a:t>owned ammunition</a:t>
            </a:r>
            <a:r>
              <a:rPr lang="en-US" dirty="0" smtClean="0"/>
              <a:t> </a:t>
            </a:r>
            <a:r>
              <a:rPr lang="en-US" dirty="0"/>
              <a:t>that may be stored in the arms room, based upon availability of space </a:t>
            </a:r>
            <a:r>
              <a:rPr lang="en-US" dirty="0" smtClean="0"/>
              <a:t>and safety </a:t>
            </a:r>
            <a:r>
              <a:rPr lang="en-US" dirty="0"/>
              <a:t>considerations. Limits must be annotated in the unit arms room </a:t>
            </a:r>
            <a:r>
              <a:rPr lang="en-US" dirty="0" smtClean="0"/>
              <a:t>standing operating </a:t>
            </a:r>
            <a:r>
              <a:rPr lang="en-US" dirty="0"/>
              <a:t>procedures (SOP</a:t>
            </a:r>
            <a:r>
              <a:rPr lang="en-US" dirty="0" smtClean="0"/>
              <a:t>).</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Ensure </a:t>
            </a:r>
            <a:r>
              <a:rPr lang="en-US" dirty="0"/>
              <a:t>the security and control of privately-owned firearms that are stored in </a:t>
            </a:r>
            <a:r>
              <a:rPr lang="en-US" dirty="0" smtClean="0"/>
              <a:t>the unit </a:t>
            </a:r>
            <a:r>
              <a:rPr lang="en-US" dirty="0"/>
              <a:t>arms room.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Secure </a:t>
            </a:r>
            <a:r>
              <a:rPr lang="en-US" dirty="0"/>
              <a:t>privately </a:t>
            </a:r>
            <a:r>
              <a:rPr lang="en-US" dirty="0" smtClean="0"/>
              <a:t>owned weapons </a:t>
            </a:r>
            <a:r>
              <a:rPr lang="en-US" dirty="0"/>
              <a:t>and ammunition in unit arms rooms in locked containers separate from </a:t>
            </a:r>
            <a:r>
              <a:rPr lang="en-US" dirty="0" smtClean="0"/>
              <a:t>military arms</a:t>
            </a:r>
            <a:r>
              <a:rPr lang="en-US" dirty="0"/>
              <a:t>, ammunition, and explosives</a:t>
            </a:r>
            <a:r>
              <a:rPr lang="en-US" dirty="0" smtClean="0"/>
              <a:t>.</a:t>
            </a:r>
            <a:r>
              <a:rPr lang="en-US" dirty="0"/>
              <a:t> </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Conduct </a:t>
            </a:r>
            <a:r>
              <a:rPr lang="en-US" dirty="0"/>
              <a:t>unannounced inspections of their unit areas to include parking areas </a:t>
            </a:r>
            <a:r>
              <a:rPr lang="en-US" dirty="0" smtClean="0"/>
              <a:t>to ensure </a:t>
            </a:r>
            <a:r>
              <a:rPr lang="en-US" dirty="0"/>
              <a:t>that proper storage of weapons and registration of firearms is </a:t>
            </a:r>
            <a:r>
              <a:rPr lang="en-US" dirty="0" smtClean="0"/>
              <a:t>being accomplished</a:t>
            </a:r>
            <a:r>
              <a:rPr lang="en-US" dirty="0"/>
              <a:t>. </a:t>
            </a:r>
            <a:endParaRPr lang="en-US" dirty="0" smtClean="0"/>
          </a:p>
          <a:p>
            <a:endParaRPr lang="en-US" dirty="0" smtClean="0"/>
          </a:p>
          <a:p>
            <a:pPr marL="285750" indent="-285750">
              <a:buFont typeface="Arial" panose="020B0604020202020204" pitchFamily="34" charset="0"/>
              <a:buChar char="•"/>
            </a:pPr>
            <a:r>
              <a:rPr lang="en-US" dirty="0" smtClean="0"/>
              <a:t>Immediately </a:t>
            </a:r>
            <a:r>
              <a:rPr lang="en-US" dirty="0"/>
              <a:t>notify the Military Police (MP) Desk Sergeant upon discovery of a </a:t>
            </a:r>
            <a:r>
              <a:rPr lang="en-US" dirty="0" smtClean="0"/>
              <a:t>loss of </a:t>
            </a:r>
            <a:r>
              <a:rPr lang="en-US" dirty="0"/>
              <a:t>accountability for privately owned firearms stored in the unit arms room.</a:t>
            </a:r>
          </a:p>
        </p:txBody>
      </p:sp>
      <p:sp>
        <p:nvSpPr>
          <p:cNvPr id="5"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1682390081"/>
      </p:ext>
    </p:extLst>
  </p:cSld>
  <p:clrMapOvr>
    <a:masterClrMapping/>
  </p:clrMapOvr>
  <p:transition spd="slow">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1" name="Rectangle 3"/>
          <p:cNvSpPr>
            <a:spLocks noGrp="1" noChangeArrowheads="1"/>
          </p:cNvSpPr>
          <p:nvPr>
            <p:ph type="body" idx="4294967295"/>
          </p:nvPr>
        </p:nvSpPr>
        <p:spPr bwMode="auto">
          <a:xfrm>
            <a:off x="1" y="1020762"/>
            <a:ext cx="9982200" cy="3322638"/>
          </a:xfrm>
          <a:prstGeom prst="rect">
            <a:avLst/>
          </a:prstGeom>
          <a:solidFill>
            <a:srgbClr val="FFFFFF"/>
          </a:solidFill>
          <a:ln>
            <a:miter lim="800000"/>
            <a:headEnd/>
            <a:tailEnd/>
          </a:ln>
        </p:spPr>
        <p:txBody>
          <a:bodyPr>
            <a:noAutofit/>
          </a:bodyPr>
          <a:lstStyle/>
          <a:p>
            <a:pPr eaLnBrk="1" hangingPunct="1">
              <a:lnSpc>
                <a:spcPct val="90000"/>
              </a:lnSpc>
              <a:buFontTx/>
              <a:buNone/>
            </a:pPr>
            <a:r>
              <a:rPr lang="en-US" sz="1800" b="1" u="sng" dirty="0"/>
              <a:t>Armorers </a:t>
            </a:r>
            <a:r>
              <a:rPr lang="en-US" sz="1800" b="1" u="sng" dirty="0" smtClean="0"/>
              <a:t>Responsibilities:</a:t>
            </a:r>
            <a:r>
              <a:rPr lang="en-US" sz="2400" dirty="0"/>
              <a:t/>
            </a:r>
            <a:br>
              <a:rPr lang="en-US" sz="2400" dirty="0"/>
            </a:br>
            <a:endParaRPr lang="en-US" sz="2400" dirty="0" smtClean="0"/>
          </a:p>
          <a:p>
            <a:pPr eaLnBrk="1" hangingPunct="1">
              <a:lnSpc>
                <a:spcPct val="90000"/>
              </a:lnSpc>
              <a:buFont typeface="Arial" panose="020B0604020202020204" pitchFamily="34" charset="0"/>
              <a:buChar char="•"/>
            </a:pPr>
            <a:r>
              <a:rPr lang="en-US" sz="1400" b="0" i="1" u="sng" dirty="0" smtClean="0"/>
              <a:t>Meet the storage requirements of FR 190-1 Appendix B.</a:t>
            </a:r>
          </a:p>
          <a:p>
            <a:pPr eaLnBrk="1" hangingPunct="1">
              <a:lnSpc>
                <a:spcPct val="90000"/>
              </a:lnSpc>
              <a:buFont typeface="Arial" panose="020B0604020202020204" pitchFamily="34" charset="0"/>
              <a:buChar char="•"/>
            </a:pPr>
            <a:endParaRPr lang="en-US" sz="1400" b="0" dirty="0"/>
          </a:p>
          <a:p>
            <a:pPr eaLnBrk="1" hangingPunct="1">
              <a:lnSpc>
                <a:spcPct val="90000"/>
              </a:lnSpc>
              <a:buFont typeface="Arial" panose="020B0604020202020204" pitchFamily="34" charset="0"/>
              <a:buChar char="•"/>
            </a:pPr>
            <a:r>
              <a:rPr lang="en-US" sz="1400" b="0" dirty="0" smtClean="0"/>
              <a:t>Sign </a:t>
            </a:r>
            <a:r>
              <a:rPr lang="en-US" sz="1400" b="0" dirty="0"/>
              <a:t>for POF from owner and give owner hand </a:t>
            </a:r>
            <a:r>
              <a:rPr lang="en-US" sz="1400" b="0" dirty="0" smtClean="0"/>
              <a:t>receipt. Issue </a:t>
            </a:r>
            <a:r>
              <a:rPr lang="en-US" sz="1400" b="0" dirty="0"/>
              <a:t>owner DA Form 3749 (equipment receipt) in order for owner to draw POF in the future</a:t>
            </a:r>
            <a:r>
              <a:rPr lang="en-US" sz="1400" b="0" dirty="0" smtClean="0"/>
              <a:t>.</a:t>
            </a:r>
          </a:p>
          <a:p>
            <a:pPr eaLnBrk="1" hangingPunct="1">
              <a:lnSpc>
                <a:spcPct val="90000"/>
              </a:lnSpc>
              <a:buFont typeface="Arial" panose="020B0604020202020204" pitchFamily="34" charset="0"/>
              <a:buChar char="•"/>
            </a:pPr>
            <a:endParaRPr lang="en-US" sz="1400" b="0" dirty="0"/>
          </a:p>
          <a:p>
            <a:pPr eaLnBrk="1" hangingPunct="1">
              <a:lnSpc>
                <a:spcPct val="90000"/>
              </a:lnSpc>
              <a:buFont typeface="Arial" panose="020B0604020202020204" pitchFamily="34" charset="0"/>
              <a:buChar char="•"/>
            </a:pPr>
            <a:r>
              <a:rPr lang="en-US" sz="1400" b="0" dirty="0"/>
              <a:t>Ensure written permission is received from the unit commander prior to issuing the POF</a:t>
            </a:r>
            <a:r>
              <a:rPr lang="en-US" sz="1400" b="0" dirty="0" smtClean="0"/>
              <a:t>.</a:t>
            </a:r>
          </a:p>
          <a:p>
            <a:pPr eaLnBrk="1" hangingPunct="1">
              <a:lnSpc>
                <a:spcPct val="90000"/>
              </a:lnSpc>
              <a:buFont typeface="Arial" panose="020B0604020202020204" pitchFamily="34" charset="0"/>
              <a:buChar char="•"/>
            </a:pPr>
            <a:endParaRPr lang="en-US" sz="1400" b="0" dirty="0"/>
          </a:p>
          <a:p>
            <a:pPr eaLnBrk="1" hangingPunct="1">
              <a:lnSpc>
                <a:spcPct val="90000"/>
              </a:lnSpc>
              <a:buFont typeface="Arial" panose="020B0604020202020204" pitchFamily="34" charset="0"/>
              <a:buChar char="•"/>
            </a:pPr>
            <a:r>
              <a:rPr lang="en-US" sz="1400" b="0" dirty="0"/>
              <a:t>Ensure same issuance procedures are followed when issuing a POF as you would when issuing a military weapon. </a:t>
            </a:r>
            <a:endParaRPr lang="en-US" sz="1400" b="0" dirty="0" smtClean="0"/>
          </a:p>
          <a:p>
            <a:pPr eaLnBrk="1" hangingPunct="1">
              <a:lnSpc>
                <a:spcPct val="90000"/>
              </a:lnSpc>
            </a:pPr>
            <a:endParaRPr lang="en-US" sz="1400" b="0" dirty="0"/>
          </a:p>
          <a:p>
            <a:pPr eaLnBrk="1" hangingPunct="1">
              <a:lnSpc>
                <a:spcPct val="90000"/>
              </a:lnSpc>
              <a:buFont typeface="Arial" panose="020B0604020202020204" pitchFamily="34" charset="0"/>
              <a:buChar char="•"/>
            </a:pPr>
            <a:r>
              <a:rPr lang="en-US" sz="1400" b="0" dirty="0"/>
              <a:t>Ensure POFs and civilian ammunition are stored separately from military weapons and ammunition. The are required to be stored in an approved container for AA&amp;E</a:t>
            </a:r>
            <a:r>
              <a:rPr lang="en-US" sz="1400" b="0" dirty="0" smtClean="0"/>
              <a:t>.</a:t>
            </a:r>
          </a:p>
          <a:p>
            <a:pPr eaLnBrk="1" hangingPunct="1">
              <a:lnSpc>
                <a:spcPct val="90000"/>
              </a:lnSpc>
              <a:buFont typeface="Arial" panose="020B0604020202020204" pitchFamily="34" charset="0"/>
              <a:buChar char="•"/>
            </a:pPr>
            <a:endParaRPr lang="en-US" sz="1400" b="0" dirty="0"/>
          </a:p>
          <a:p>
            <a:pPr eaLnBrk="1" hangingPunct="1">
              <a:lnSpc>
                <a:spcPct val="90000"/>
              </a:lnSpc>
              <a:buFont typeface="Arial" panose="020B0604020202020204" pitchFamily="34" charset="0"/>
              <a:buChar char="•"/>
            </a:pPr>
            <a:r>
              <a:rPr lang="en-US" sz="1400" b="0" dirty="0"/>
              <a:t>Inventory POFs and other privately owned weapons at the same frequency as Government owned </a:t>
            </a:r>
            <a:r>
              <a:rPr lang="en-US" sz="1400" b="0" dirty="0" smtClean="0"/>
              <a:t>AA&amp;E</a:t>
            </a:r>
          </a:p>
          <a:p>
            <a:pPr eaLnBrk="1" hangingPunct="1">
              <a:lnSpc>
                <a:spcPct val="90000"/>
              </a:lnSpc>
              <a:buFont typeface="Arial" panose="020B0604020202020204" pitchFamily="34" charset="0"/>
              <a:buChar char="•"/>
            </a:pPr>
            <a:endParaRPr lang="en-US" sz="1400" b="0" dirty="0" smtClean="0"/>
          </a:p>
          <a:p>
            <a:pPr eaLnBrk="1" hangingPunct="1">
              <a:lnSpc>
                <a:spcPct val="90000"/>
              </a:lnSpc>
              <a:buFont typeface="Arial" panose="020B0604020202020204" pitchFamily="34" charset="0"/>
              <a:buChar char="•"/>
            </a:pPr>
            <a:r>
              <a:rPr lang="en-US" sz="1400" b="0" u="sng" dirty="0" smtClean="0"/>
              <a:t>Maintain accountability of temporary release authorization documents for 90 days and permanent removal documentation for 2 years</a:t>
            </a:r>
            <a:r>
              <a:rPr lang="en-US" sz="1400" b="0" dirty="0" smtClean="0"/>
              <a:t>.</a:t>
            </a:r>
            <a:endParaRPr lang="en-US" sz="1400" b="0" dirty="0"/>
          </a:p>
          <a:p>
            <a:pPr eaLnBrk="1" hangingPunct="1">
              <a:lnSpc>
                <a:spcPct val="90000"/>
              </a:lnSpc>
              <a:buFontTx/>
              <a:buNone/>
            </a:pPr>
            <a:endParaRPr lang="en-US" b="1" dirty="0"/>
          </a:p>
          <a:p>
            <a:pPr algn="ctr" eaLnBrk="1" hangingPunct="1">
              <a:lnSpc>
                <a:spcPct val="90000"/>
              </a:lnSpc>
              <a:buFontTx/>
              <a:buNone/>
            </a:pPr>
            <a:endParaRPr lang="en-US" b="1" dirty="0"/>
          </a:p>
          <a:p>
            <a:pPr algn="ctr" eaLnBrk="1" hangingPunct="1">
              <a:lnSpc>
                <a:spcPct val="90000"/>
              </a:lnSpc>
              <a:buFontTx/>
              <a:buNone/>
            </a:pPr>
            <a:endParaRPr lang="en-US" b="1" dirty="0"/>
          </a:p>
          <a:p>
            <a:pPr algn="ctr" eaLnBrk="1" hangingPunct="1">
              <a:lnSpc>
                <a:spcPct val="90000"/>
              </a:lnSpc>
              <a:buFontTx/>
              <a:buNone/>
            </a:pPr>
            <a:endParaRPr lang="en-US" b="1" dirty="0"/>
          </a:p>
          <a:p>
            <a:pPr algn="ctr" eaLnBrk="1" hangingPunct="1">
              <a:lnSpc>
                <a:spcPct val="90000"/>
              </a:lnSpc>
              <a:buFontTx/>
              <a:buNone/>
            </a:pPr>
            <a:endParaRPr lang="en-US" b="1" dirty="0"/>
          </a:p>
        </p:txBody>
      </p:sp>
      <p:sp>
        <p:nvSpPr>
          <p:cNvPr id="4"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Privately Owned Firearms</a:t>
            </a:r>
          </a:p>
        </p:txBody>
      </p:sp>
    </p:spTree>
    <p:extLst>
      <p:ext uri="{BB962C8B-B14F-4D97-AF65-F5344CB8AC3E}">
        <p14:creationId xmlns:p14="http://schemas.microsoft.com/office/powerpoint/2010/main" val="3910056294"/>
      </p:ext>
    </p:extLst>
  </p:cSld>
  <p:clrMapOvr>
    <a:masterClrMapping/>
  </p:clrMapOvr>
  <p:transition spd="slow">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984" y="3521674"/>
            <a:ext cx="4085968" cy="22983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244" y="3521673"/>
            <a:ext cx="6400800" cy="229835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0907" y="1579546"/>
            <a:ext cx="4769709" cy="1841213"/>
          </a:xfrm>
          <a:prstGeom prst="rect">
            <a:avLst/>
          </a:prstGeom>
        </p:spPr>
      </p:pic>
      <p:sp>
        <p:nvSpPr>
          <p:cNvPr id="12" name="TextBox 11"/>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
        <p:nvSpPr>
          <p:cNvPr id="4" name="Rectangle 3"/>
          <p:cNvSpPr/>
          <p:nvPr/>
        </p:nvSpPr>
        <p:spPr>
          <a:xfrm>
            <a:off x="-58503" y="5820030"/>
            <a:ext cx="10023913" cy="646331"/>
          </a:xfrm>
          <a:prstGeom prst="rect">
            <a:avLst/>
          </a:prstGeom>
        </p:spPr>
        <p:txBody>
          <a:bodyPr wrap="square">
            <a:spAutoFit/>
          </a:bodyPr>
          <a:lstStyle/>
          <a:p>
            <a:r>
              <a:rPr lang="en-US" b="1" i="1" dirty="0">
                <a:latin typeface="TimesNewRoman"/>
                <a:ea typeface="Calibri" panose="020F0502020204030204" pitchFamily="34" charset="0"/>
                <a:cs typeface="TimesNewRoman"/>
              </a:rPr>
              <a:t>“The force is often most vulnerable to an enemy or adversary surprise attack during preparation</a:t>
            </a:r>
            <a:r>
              <a:rPr lang="en-US" b="1" i="1" dirty="0" smtClean="0">
                <a:latin typeface="TimesNewRoman"/>
                <a:ea typeface="Calibri" panose="020F0502020204030204" pitchFamily="34" charset="0"/>
                <a:cs typeface="TimesNewRoman"/>
              </a:rPr>
              <a:t>.” </a:t>
            </a:r>
            <a:r>
              <a:rPr lang="en-US" sz="1400" b="1" i="1" dirty="0" smtClean="0">
                <a:latin typeface="TimesNewRoman"/>
                <a:ea typeface="Calibri" panose="020F0502020204030204" pitchFamily="34" charset="0"/>
                <a:cs typeface="TimesNewRoman"/>
              </a:rPr>
              <a:t>ADRP 3-37</a:t>
            </a:r>
            <a:endParaRPr lang="en-US" sz="1400" b="1" i="1" dirty="0"/>
          </a:p>
        </p:txBody>
      </p:sp>
    </p:spTree>
    <p:extLst>
      <p:ext uri="{BB962C8B-B14F-4D97-AF65-F5344CB8AC3E}">
        <p14:creationId xmlns:p14="http://schemas.microsoft.com/office/powerpoint/2010/main" val="3269110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1+ppt_w/2"/>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885043" y="1278667"/>
            <a:ext cx="4306957" cy="4886670"/>
          </a:xfrm>
          <a:prstGeom prst="rect">
            <a:avLst/>
          </a:prstGeom>
        </p:spPr>
      </p:pic>
      <p:sp>
        <p:nvSpPr>
          <p:cNvPr id="5" name="Rectangle 4"/>
          <p:cNvSpPr/>
          <p:nvPr/>
        </p:nvSpPr>
        <p:spPr>
          <a:xfrm>
            <a:off x="0" y="1903535"/>
            <a:ext cx="8452022" cy="4616648"/>
          </a:xfrm>
          <a:prstGeom prst="rect">
            <a:avLst/>
          </a:prstGeom>
        </p:spPr>
        <p:txBody>
          <a:bodyPr wrap="square">
            <a:spAutoFit/>
          </a:bodyPr>
          <a:lstStyle/>
          <a:p>
            <a:pPr algn="ctr"/>
            <a:r>
              <a:rPr lang="en-US" sz="2000" b="1" dirty="0" smtClean="0"/>
              <a:t>Rear Detachment Physical Security Requirements</a:t>
            </a:r>
          </a:p>
          <a:p>
            <a:endParaRPr lang="en-US" dirty="0"/>
          </a:p>
          <a:p>
            <a:pPr marL="285750" indent="-285750">
              <a:buFont typeface="Arial" panose="020B0604020202020204" pitchFamily="34" charset="0"/>
              <a:buChar char="•"/>
            </a:pPr>
            <a:r>
              <a:rPr lang="en-US" sz="1600" dirty="0" smtClean="0"/>
              <a:t>There is </a:t>
            </a:r>
            <a:r>
              <a:rPr lang="en-US" sz="1600" b="1" dirty="0" smtClean="0"/>
              <a:t>no relief from physical security requirements for the Rear Detachment</a:t>
            </a:r>
            <a:r>
              <a:rPr lang="en-US" sz="1600" dirty="0" smtClean="0"/>
              <a:t>.  The rear detachment area is often a haven for criminal activity.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Rear Detachment Commanders must ensure that assets are protected, inspections are conducted, and equipment is accounted for.  Security checks are an important tool to accomplish this mission.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At times, this can be more difficult due to consolidated assets, including arms rooms, motor pools, and other property book adjustments.  </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Additionally, personal property should be included in security plans and special considerations given to “pack-in” situations in the barracks.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smtClean="0"/>
              <a:t>The PSO should assist Rear Detachments with establishing their physical security plans and battle rhythm prior to deployment, it should be planned, resourced, and rehearsed during field training and other opportunities.</a:t>
            </a:r>
            <a:endParaRPr lang="en-US" sz="1600" b="1" dirty="0"/>
          </a:p>
        </p:txBody>
      </p:sp>
      <p:sp>
        <p:nvSpPr>
          <p:cNvPr id="8" name="TextBox 7"/>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797552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98620"/>
            <a:ext cx="12060195" cy="4370427"/>
          </a:xfrm>
          <a:prstGeom prst="rect">
            <a:avLst/>
          </a:prstGeom>
        </p:spPr>
        <p:txBody>
          <a:bodyPr wrap="square">
            <a:spAutoFit/>
          </a:bodyPr>
          <a:lstStyle/>
          <a:p>
            <a:pPr algn="ctr"/>
            <a:r>
              <a:rPr lang="en-US" sz="2000" b="1" dirty="0" smtClean="0"/>
              <a:t>Rear Detachment Physical Security Requirements</a:t>
            </a:r>
          </a:p>
          <a:p>
            <a:endParaRPr lang="en-US" dirty="0"/>
          </a:p>
          <a:p>
            <a:pPr marL="285750" indent="-285750">
              <a:buFont typeface="Arial" panose="020B0604020202020204" pitchFamily="34" charset="0"/>
              <a:buChar char="•"/>
            </a:pPr>
            <a:r>
              <a:rPr lang="en-US" sz="1600" dirty="0"/>
              <a:t>During the deploying unit's absence from home station, a duty officer or duty NCO will conduct a daily check of the arms room entrance. </a:t>
            </a: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The </a:t>
            </a:r>
            <a:r>
              <a:rPr lang="en-US" sz="1600" dirty="0"/>
              <a:t>rear </a:t>
            </a:r>
            <a:r>
              <a:rPr lang="en-US" sz="1600" dirty="0" smtClean="0"/>
              <a:t>detachment </a:t>
            </a:r>
            <a:r>
              <a:rPr lang="en-US" sz="1600" dirty="0"/>
              <a:t>armorer will </a:t>
            </a:r>
            <a:r>
              <a:rPr lang="en-US" sz="1600" dirty="0" smtClean="0"/>
              <a:t>test </a:t>
            </a:r>
            <a:r>
              <a:rPr lang="en-US" sz="1600" dirty="0"/>
              <a:t>the IDS on a monthly basis. If the IDS is not operating or is malfunctioning, the rear detachment commander must post an armed guard at the arms room until all weapons and ammunition stored therein can be relocated to an alternate arms room or the IDS is </a:t>
            </a:r>
            <a:r>
              <a:rPr lang="en-US" sz="1600" dirty="0" smtClean="0"/>
              <a:t>repaired.  </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Privately </a:t>
            </a:r>
            <a:r>
              <a:rPr lang="en-US" sz="1600" dirty="0"/>
              <a:t>owned </a:t>
            </a:r>
            <a:r>
              <a:rPr lang="en-US" sz="1600" dirty="0" smtClean="0"/>
              <a:t>weapons </a:t>
            </a:r>
            <a:r>
              <a:rPr lang="en-US" sz="1600" dirty="0"/>
              <a:t>stored in unit arms room will be included on the inventory lists and stored in the arms room IAW AR 190-11 and AR 190-13.</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Government property, other than AA&amp;E, will be placed under continuous surveillance or afforded protection by other means (fenced enclosure, secured within bldg.) </a:t>
            </a:r>
            <a:r>
              <a:rPr lang="en-US" sz="1600" dirty="0" smtClean="0"/>
              <a:t>to </a:t>
            </a:r>
            <a:r>
              <a:rPr lang="en-US" sz="1600" dirty="0"/>
              <a:t>preclude unauthorized access to these </a:t>
            </a:r>
            <a:r>
              <a:rPr lang="en-US" sz="1600" dirty="0" smtClean="0"/>
              <a:t>items.</a:t>
            </a:r>
            <a:r>
              <a:rPr lang="en-US" sz="1600" dirty="0"/>
              <a:t> </a:t>
            </a:r>
            <a:r>
              <a:rPr lang="en-US" sz="1600" dirty="0" smtClean="0"/>
              <a:t> </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If </a:t>
            </a:r>
            <a:r>
              <a:rPr lang="en-US" sz="1600" dirty="0"/>
              <a:t>no rear detachment is established, all AA&amp;E, sensitive and high </a:t>
            </a:r>
            <a:r>
              <a:rPr lang="en-US" sz="1600" dirty="0" smtClean="0"/>
              <a:t>value </a:t>
            </a:r>
            <a:r>
              <a:rPr lang="en-US" sz="1600" dirty="0"/>
              <a:t>items not accompanying the unit will be turned-in to the LRC, Supply and Services Division. At no time will AA&amp;E or sensitive items be left unattended and/or unsecured.</a:t>
            </a:r>
          </a:p>
        </p:txBody>
      </p:sp>
      <p:sp>
        <p:nvSpPr>
          <p:cNvPr id="5" name="TextBox 4"/>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214784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431508"/>
            <a:ext cx="12060195" cy="2646878"/>
          </a:xfrm>
          <a:prstGeom prst="rect">
            <a:avLst/>
          </a:prstGeom>
        </p:spPr>
        <p:txBody>
          <a:bodyPr wrap="square">
            <a:spAutoFit/>
          </a:bodyPr>
          <a:lstStyle/>
          <a:p>
            <a:pPr algn="ctr"/>
            <a:r>
              <a:rPr lang="en-US" sz="2000" b="1" dirty="0" smtClean="0"/>
              <a:t>Rear Detachment Physical Security Requirements</a:t>
            </a:r>
          </a:p>
          <a:p>
            <a:endParaRPr lang="en-US" dirty="0"/>
          </a:p>
          <a:p>
            <a:pPr marL="285750" indent="-285750">
              <a:buFont typeface="Arial" panose="020B0604020202020204" pitchFamily="34" charset="0"/>
              <a:buChar char="•"/>
            </a:pPr>
            <a:r>
              <a:rPr lang="en-US" sz="1600" dirty="0"/>
              <a:t>Personal property, when removed from individual </a:t>
            </a:r>
            <a:r>
              <a:rPr lang="en-US" sz="1600" dirty="0" smtClean="0"/>
              <a:t>billet </a:t>
            </a:r>
            <a:r>
              <a:rPr lang="en-US" sz="1600" dirty="0"/>
              <a:t>rooms, will be locked, sealed, and protected by controlling access to building/areas where the property is stored. </a:t>
            </a:r>
            <a:r>
              <a:rPr lang="en-US" sz="1600" dirty="0" smtClean="0"/>
              <a:t>Commanders will either post </a:t>
            </a:r>
            <a:r>
              <a:rPr lang="en-US" sz="1600" dirty="0"/>
              <a:t>guards or </a:t>
            </a:r>
            <a:r>
              <a:rPr lang="en-US" sz="1600" dirty="0" smtClean="0"/>
              <a:t>secure </a:t>
            </a:r>
            <a:r>
              <a:rPr lang="en-US" sz="1600" dirty="0"/>
              <a:t>the storage building (or room) and </a:t>
            </a:r>
            <a:r>
              <a:rPr lang="en-US" sz="1600" dirty="0" smtClean="0"/>
              <a:t>control </a:t>
            </a:r>
            <a:r>
              <a:rPr lang="en-US" sz="1600" dirty="0"/>
              <a:t>access to the </a:t>
            </a:r>
            <a:r>
              <a:rPr lang="en-US" sz="1600" dirty="0" smtClean="0"/>
              <a:t>keys.</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When personal property is stored in the barracks, personnel not deploying with the unit should be consolidated in the barracks. Personnel staying back will be separated from billets/rooms used as storage areas</a:t>
            </a:r>
            <a:r>
              <a:rPr lang="en-US" sz="1600" dirty="0" smtClean="0"/>
              <a:t>.</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u="sng" dirty="0"/>
              <a:t>Checks of the storage area(s) will be conducted every eight hours and recorded on the staff duty DA 1594, Staff Journal</a:t>
            </a:r>
            <a:r>
              <a:rPr lang="en-US" sz="1600" u="sng" dirty="0" smtClean="0"/>
              <a:t>.</a:t>
            </a:r>
            <a:endParaRPr lang="en-US" u="sng"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5721" y="4053017"/>
            <a:ext cx="9184473" cy="2304534"/>
          </a:xfrm>
          <a:prstGeom prst="rect">
            <a:avLst/>
          </a:prstGeom>
        </p:spPr>
      </p:pic>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3078786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5459" y="1815288"/>
            <a:ext cx="3286541" cy="4121426"/>
          </a:xfrm>
          <a:prstGeom prst="rect">
            <a:avLst/>
          </a:prstGeom>
        </p:spPr>
      </p:pic>
      <p:sp>
        <p:nvSpPr>
          <p:cNvPr id="3" name="TextBox 2"/>
          <p:cNvSpPr txBox="1"/>
          <p:nvPr/>
        </p:nvSpPr>
        <p:spPr>
          <a:xfrm>
            <a:off x="0" y="1686943"/>
            <a:ext cx="8905459" cy="3662541"/>
          </a:xfrm>
          <a:prstGeom prst="rect">
            <a:avLst/>
          </a:prstGeom>
          <a:noFill/>
        </p:spPr>
        <p:txBody>
          <a:bodyPr wrap="square" rtlCol="0">
            <a:spAutoFit/>
          </a:bodyPr>
          <a:lstStyle/>
          <a:p>
            <a:endParaRPr lang="en-US" sz="2000" b="1"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No </a:t>
            </a:r>
            <a:r>
              <a:rPr lang="en-US" sz="1600" b="1" dirty="0">
                <a:latin typeface="Arial" panose="020B0604020202020204" pitchFamily="34" charset="0"/>
                <a:cs typeface="Arial" panose="020B0604020202020204" pitchFamily="34" charset="0"/>
              </a:rPr>
              <a:t>AA&amp;E items will be left unattended or unsecured at any time.</a:t>
            </a:r>
            <a:r>
              <a:rPr lang="en-US" sz="1600" dirty="0">
                <a:latin typeface="Arial" panose="020B0604020202020204" pitchFamily="34" charset="0"/>
                <a:cs typeface="Arial" panose="020B0604020202020204" pitchFamily="34" charset="0"/>
              </a:rPr>
              <a:t> AR </a:t>
            </a:r>
            <a:r>
              <a:rPr lang="en-US" sz="1600" dirty="0" smtClean="0">
                <a:latin typeface="Arial" panose="020B0604020202020204" pitchFamily="34" charset="0"/>
                <a:cs typeface="Arial" panose="020B0604020202020204" pitchFamily="34" charset="0"/>
              </a:rPr>
              <a:t>190-11 para </a:t>
            </a:r>
            <a:r>
              <a:rPr lang="en-US" sz="1600" dirty="0">
                <a:latin typeface="Arial" panose="020B0604020202020204" pitchFamily="34" charset="0"/>
                <a:cs typeface="Arial" panose="020B0604020202020204" pitchFamily="34" charset="0"/>
              </a:rPr>
              <a:t>7-10b</a:t>
            </a:r>
          </a:p>
          <a:p>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Commanders will ensure that enough security measures are taken to protect AA&amp;E being moved by unit or organization transportation, on or off installations. </a:t>
            </a:r>
          </a:p>
          <a:p>
            <a:pPr marL="342900" indent="-342900">
              <a:buFont typeface="Arial" panose="020B0604020202020204" pitchFamily="34" charset="0"/>
              <a:buChar char="•"/>
            </a:pPr>
            <a:endParaRPr lang="en-US" sz="1600" b="1" i="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u="sng" dirty="0" smtClean="0">
                <a:latin typeface="Arial" panose="020B0604020202020204" pitchFamily="34" charset="0"/>
                <a:cs typeface="Arial" panose="020B0604020202020204" pitchFamily="34" charset="0"/>
              </a:rPr>
              <a:t>All movements of Category I and Category II AA&amp;E require armed guards regardless of the FPCON</a:t>
            </a:r>
            <a:r>
              <a:rPr lang="en-US" sz="1600" u="sng" dirty="0">
                <a:latin typeface="Arial" panose="020B0604020202020204" pitchFamily="34" charset="0"/>
                <a:cs typeface="Arial" panose="020B0604020202020204" pitchFamily="34" charset="0"/>
              </a:rPr>
              <a:t>. AR 190-11 para </a:t>
            </a:r>
            <a:r>
              <a:rPr lang="en-US" sz="1600" u="sng" dirty="0" smtClean="0">
                <a:latin typeface="Arial" panose="020B0604020202020204" pitchFamily="34" charset="0"/>
                <a:cs typeface="Arial" panose="020B0604020202020204" pitchFamily="34" charset="0"/>
              </a:rPr>
              <a:t>7-10c</a:t>
            </a:r>
            <a:endParaRPr lang="en-US" sz="1600" u="sng"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Request separate containers for AA&amp;E and classified materials</a:t>
            </a:r>
            <a:r>
              <a:rPr lang="en-US" sz="1600" dirty="0" smtClean="0">
                <a:latin typeface="Arial" panose="020B0604020202020204" pitchFamily="34" charset="0"/>
                <a:cs typeface="Arial" panose="020B0604020202020204" pitchFamily="34" charset="0"/>
              </a:rPr>
              <a:t>.  One “sensitive items” container does not met regulatory intent in most circumstances.</a:t>
            </a:r>
          </a:p>
          <a:p>
            <a:endParaRPr lang="en-US" sz="16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Individual issued AA&amp;E is the responsibility of that Soldier.</a:t>
            </a:r>
            <a:endParaRPr lang="en-US" sz="1600"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28370050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1+ppt_w/2"/>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6"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1+ppt_w/2"/>
                                          </p:val>
                                        </p:tav>
                                      </p:tavLst>
                                    </p:anim>
                                    <p:anim calcmode="lin" valueType="num">
                                      <p:cBhvr additive="base">
                                        <p:cTn id="13" dur="500"/>
                                        <p:tgtEl>
                                          <p:spTgt spid="6"/>
                                        </p:tgtEl>
                                        <p:attrNameLst>
                                          <p:attrName>ppt_y</p:attrName>
                                        </p:attrNameLst>
                                      </p:cBhvr>
                                      <p:tavLst>
                                        <p:tav tm="0">
                                          <p:val>
                                            <p:strVal val="ppt_y"/>
                                          </p:val>
                                        </p:tav>
                                        <p:tav tm="100000">
                                          <p:val>
                                            <p:strVal val="1+ppt_h/2"/>
                                          </p:val>
                                        </p:tav>
                                      </p:tavLst>
                                    </p:anim>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230609"/>
            <a:ext cx="12192000" cy="4647426"/>
          </a:xfrm>
          <a:prstGeom prst="rect">
            <a:avLst/>
          </a:prstGeom>
          <a:noFill/>
        </p:spPr>
        <p:txBody>
          <a:bodyPr wrap="square" rtlCol="0">
            <a:spAutoFit/>
          </a:bodyPr>
          <a:lstStyle/>
          <a:p>
            <a:pPr algn="ctr"/>
            <a:r>
              <a:rPr lang="en-US" sz="2000" b="1" dirty="0" smtClean="0"/>
              <a:t>Shipping AA&amp;E and Sensitive Items</a:t>
            </a:r>
          </a:p>
          <a:p>
            <a:pPr algn="ctr"/>
            <a:endParaRPr lang="en-US" sz="2000" dirty="0" smtClean="0"/>
          </a:p>
          <a:p>
            <a:pPr marL="285750" lvl="0" indent="-285750">
              <a:buFont typeface="Arial" panose="020B0604020202020204" pitchFamily="34" charset="0"/>
              <a:buChar char="•"/>
            </a:pPr>
            <a:r>
              <a:rPr lang="en-US" sz="1600" dirty="0">
                <a:solidFill>
                  <a:srgbClr val="000000"/>
                </a:solidFill>
              </a:rPr>
              <a:t>It is Army policy that weapons or sensitive items such as funds, jewels, precious metals, or drugs </a:t>
            </a:r>
            <a:r>
              <a:rPr lang="en-US" sz="1600" u="sng" dirty="0">
                <a:solidFill>
                  <a:srgbClr val="000000"/>
                </a:solidFill>
              </a:rPr>
              <a:t>will not be stored in the same container or facility used to safeguard classified information</a:t>
            </a:r>
            <a:r>
              <a:rPr lang="en-US" sz="1600" dirty="0" smtClean="0">
                <a:solidFill>
                  <a:srgbClr val="000000"/>
                </a:solidFill>
              </a:rPr>
              <a:t>.</a:t>
            </a:r>
          </a:p>
          <a:p>
            <a:pPr marL="285750" lvl="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When </a:t>
            </a:r>
            <a:r>
              <a:rPr lang="en-US" sz="1600" dirty="0"/>
              <a:t>used for transporting AA&amp;E, the doors of approved intermodal containers (MILVAN, SEAVAN, </a:t>
            </a:r>
            <a:r>
              <a:rPr lang="en-US" sz="1600" dirty="0" smtClean="0"/>
              <a:t>or CONEX</a:t>
            </a:r>
            <a:r>
              <a:rPr lang="en-US" sz="1600" dirty="0"/>
              <a:t>) will be securely closed and sealed. </a:t>
            </a: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End-opening </a:t>
            </a:r>
            <a:r>
              <a:rPr lang="en-US" sz="1600" dirty="0"/>
              <a:t>containers will be placed door-to-door during rail shipments</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Barriers on the rail cars will be used to protect side-opening containers and deter the opening of such cars. The </a:t>
            </a:r>
            <a:r>
              <a:rPr lang="en-US" sz="1600" dirty="0" smtClean="0"/>
              <a:t>AA&amp;E will </a:t>
            </a:r>
            <a:r>
              <a:rPr lang="en-US" sz="1600" dirty="0"/>
              <a:t>be placed in the rear of containers behind </a:t>
            </a:r>
            <a:r>
              <a:rPr lang="en-US" sz="1600" dirty="0" smtClean="0"/>
              <a:t>non sensitive </a:t>
            </a:r>
            <a:r>
              <a:rPr lang="en-US" sz="1600" dirty="0"/>
              <a:t>items to reduce the opportunity of theft</a:t>
            </a:r>
            <a:r>
              <a:rPr lang="en-US" sz="1600" dirty="0" smtClean="0"/>
              <a:t>.</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In the event of contingencies, exercises, or rotational unit movements where it is not practical to use containers,</a:t>
            </a:r>
          </a:p>
          <a:p>
            <a:r>
              <a:rPr lang="en-US" sz="1600" dirty="0" smtClean="0"/>
              <a:t>     only </a:t>
            </a:r>
            <a:r>
              <a:rPr lang="en-US" sz="1600" dirty="0"/>
              <a:t>armored vehicles that are locked and sealed will be used to ship </a:t>
            </a:r>
            <a:r>
              <a:rPr lang="en-US" sz="1600" dirty="0" smtClean="0"/>
              <a:t>AA&amp;E</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The AA&amp;E will be provided </a:t>
            </a:r>
            <a:r>
              <a:rPr lang="en-US" sz="1600" dirty="0" smtClean="0"/>
              <a:t>double barrier </a:t>
            </a:r>
            <a:r>
              <a:rPr lang="en-US" sz="1600" dirty="0"/>
              <a:t>protection by placing it in separate, locked, and sealed containers, affixed to the interior of the </a:t>
            </a:r>
            <a:r>
              <a:rPr lang="en-US" sz="1600" dirty="0" smtClean="0"/>
              <a:t>locked/sealed armored </a:t>
            </a:r>
            <a:r>
              <a:rPr lang="en-US" sz="1600" dirty="0"/>
              <a:t>vehicles in a manner that precludes easy removal</a:t>
            </a:r>
            <a:r>
              <a:rPr lang="en-US" sz="1600" dirty="0" smtClean="0"/>
              <a:t>.</a:t>
            </a:r>
          </a:p>
        </p:txBody>
      </p:sp>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924479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590096"/>
            <a:ext cx="7659149" cy="523220"/>
          </a:xfrm>
          <a:prstGeom prst="rect">
            <a:avLst/>
          </a:prstGeom>
          <a:noFill/>
        </p:spPr>
        <p:txBody>
          <a:bodyPr wrap="square" rtlCol="0">
            <a:spAutoFit/>
          </a:bodyPr>
          <a:lstStyle/>
          <a:p>
            <a:pPr algn="ctr"/>
            <a:r>
              <a:rPr lang="en-US" sz="2800" b="1" dirty="0" smtClean="0"/>
              <a:t>Day One Course Topics</a:t>
            </a:r>
            <a:endParaRPr lang="en-US" sz="2800" b="1" dirty="0"/>
          </a:p>
        </p:txBody>
      </p:sp>
      <p:sp>
        <p:nvSpPr>
          <p:cNvPr id="3" name="TextBox 2"/>
          <p:cNvSpPr txBox="1"/>
          <p:nvPr/>
        </p:nvSpPr>
        <p:spPr>
          <a:xfrm>
            <a:off x="0" y="1100946"/>
            <a:ext cx="5642108" cy="42473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smtClean="0"/>
              <a:t>Intro to PS, the Program, and Inspections</a:t>
            </a:r>
          </a:p>
          <a:p>
            <a:pPr marL="285750" indent="-285750">
              <a:lnSpc>
                <a:spcPct val="150000"/>
              </a:lnSpc>
              <a:buFont typeface="Arial" panose="020B0604020202020204" pitchFamily="34" charset="0"/>
              <a:buChar char="•"/>
            </a:pPr>
            <a:r>
              <a:rPr lang="en-US" dirty="0" smtClean="0"/>
              <a:t>Exterior Arms Room </a:t>
            </a:r>
          </a:p>
          <a:p>
            <a:pPr marL="285750" indent="-285750">
              <a:lnSpc>
                <a:spcPct val="150000"/>
              </a:lnSpc>
              <a:buFont typeface="Arial" panose="020B0604020202020204" pitchFamily="34" charset="0"/>
              <a:buChar char="•"/>
            </a:pPr>
            <a:r>
              <a:rPr lang="en-US" dirty="0" smtClean="0"/>
              <a:t>Door Security</a:t>
            </a:r>
          </a:p>
          <a:p>
            <a:pPr marL="285750" indent="-285750">
              <a:lnSpc>
                <a:spcPct val="150000"/>
              </a:lnSpc>
              <a:buFont typeface="Arial" panose="020B0604020202020204" pitchFamily="34" charset="0"/>
              <a:buChar char="•"/>
            </a:pPr>
            <a:r>
              <a:rPr lang="en-US" dirty="0" smtClean="0"/>
              <a:t>Documentation</a:t>
            </a:r>
          </a:p>
          <a:p>
            <a:pPr marL="285750" indent="-285750">
              <a:lnSpc>
                <a:spcPct val="150000"/>
              </a:lnSpc>
              <a:buFont typeface="Arial" panose="020B0604020202020204" pitchFamily="34" charset="0"/>
              <a:buChar char="•"/>
            </a:pPr>
            <a:r>
              <a:rPr lang="en-US" dirty="0" smtClean="0"/>
              <a:t>Inventory Procedures</a:t>
            </a:r>
          </a:p>
          <a:p>
            <a:pPr marL="285750" indent="-285750">
              <a:lnSpc>
                <a:spcPct val="150000"/>
              </a:lnSpc>
              <a:buFont typeface="Arial" panose="020B0604020202020204" pitchFamily="34" charset="0"/>
              <a:buChar char="•"/>
            </a:pPr>
            <a:r>
              <a:rPr lang="en-US" dirty="0" smtClean="0"/>
              <a:t>AA&amp;E Key Program</a:t>
            </a:r>
          </a:p>
          <a:p>
            <a:pPr marL="285750" indent="-285750">
              <a:lnSpc>
                <a:spcPct val="150000"/>
              </a:lnSpc>
              <a:buFont typeface="Arial" panose="020B0604020202020204" pitchFamily="34" charset="0"/>
              <a:buChar char="•"/>
            </a:pPr>
            <a:r>
              <a:rPr lang="en-US" dirty="0" smtClean="0"/>
              <a:t>Racks</a:t>
            </a:r>
          </a:p>
          <a:p>
            <a:pPr marL="285750" indent="-285750">
              <a:lnSpc>
                <a:spcPct val="150000"/>
              </a:lnSpc>
              <a:buFont typeface="Arial" panose="020B0604020202020204" pitchFamily="34" charset="0"/>
              <a:buChar char="•"/>
            </a:pPr>
            <a:r>
              <a:rPr lang="en-US" dirty="0" smtClean="0"/>
              <a:t>Locks</a:t>
            </a:r>
          </a:p>
          <a:p>
            <a:pPr marL="285750" indent="-285750">
              <a:lnSpc>
                <a:spcPct val="150000"/>
              </a:lnSpc>
              <a:buFont typeface="Arial" panose="020B0604020202020204" pitchFamily="34" charset="0"/>
              <a:buChar char="•"/>
            </a:pPr>
            <a:r>
              <a:rPr lang="en-US" dirty="0" smtClean="0"/>
              <a:t>Storage of Ammo</a:t>
            </a:r>
          </a:p>
          <a:p>
            <a:pPr marL="285750" indent="-285750">
              <a:lnSpc>
                <a:spcPct val="150000"/>
              </a:lnSpc>
              <a:buFont typeface="Arial" panose="020B0604020202020204" pitchFamily="34" charset="0"/>
              <a:buChar char="•"/>
            </a:pPr>
            <a:r>
              <a:rPr lang="en-US" dirty="0" smtClean="0"/>
              <a:t>Issuing Procedures</a:t>
            </a:r>
            <a:endParaRPr lang="en-US" dirty="0"/>
          </a:p>
        </p:txBody>
      </p:sp>
      <p:pic>
        <p:nvPicPr>
          <p:cNvPr id="6146" name="Picture 2" descr="Assault Rifle military weapons guns wallpaper | 1920x1200 | 30680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2108" y="1100946"/>
            <a:ext cx="6549891" cy="4247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04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345" y="5233987"/>
            <a:ext cx="7772400" cy="480131"/>
          </a:xfrm>
        </p:spPr>
        <p:txBody>
          <a:bodyPr/>
          <a:lstStyle/>
          <a:p>
            <a:r>
              <a:rPr lang="en-US" sz="2800" dirty="0">
                <a:solidFill>
                  <a:schemeClr val="tx1"/>
                </a:solidFill>
              </a:rPr>
              <a:t>ARMS ROOM OPERATIONS</a:t>
            </a:r>
          </a:p>
        </p:txBody>
      </p:sp>
      <p:pic>
        <p:nvPicPr>
          <p:cNvPr id="7" name="Picture 6"/>
          <p:cNvPicPr>
            <a:picLocks noChangeAspect="1"/>
          </p:cNvPicPr>
          <p:nvPr/>
        </p:nvPicPr>
        <p:blipFill>
          <a:blip r:embed="rId2"/>
          <a:stretch>
            <a:fillRect/>
          </a:stretch>
        </p:blipFill>
        <p:spPr>
          <a:xfrm>
            <a:off x="2819400" y="990600"/>
            <a:ext cx="6477000" cy="3698662"/>
          </a:xfrm>
          <a:prstGeom prst="rect">
            <a:avLst/>
          </a:prstGeom>
        </p:spPr>
      </p:pic>
    </p:spTree>
    <p:extLst>
      <p:ext uri="{BB962C8B-B14F-4D97-AF65-F5344CB8AC3E}">
        <p14:creationId xmlns:p14="http://schemas.microsoft.com/office/powerpoint/2010/main" val="59989492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833696"/>
            <a:ext cx="11755394" cy="4401205"/>
          </a:xfrm>
          <a:prstGeom prst="rect">
            <a:avLst/>
          </a:prstGeom>
        </p:spPr>
        <p:txBody>
          <a:bodyPr wrap="square">
            <a:spAutoFit/>
          </a:bodyPr>
          <a:lstStyle/>
          <a:p>
            <a:pPr lvl="0"/>
            <a:r>
              <a:rPr lang="en-US" sz="2000" b="1" dirty="0" smtClean="0">
                <a:solidFill>
                  <a:srgbClr val="000000"/>
                </a:solidFill>
              </a:rPr>
              <a:t>                 Shipping </a:t>
            </a:r>
            <a:r>
              <a:rPr lang="en-US" sz="2000" b="1" dirty="0">
                <a:solidFill>
                  <a:srgbClr val="000000"/>
                </a:solidFill>
              </a:rPr>
              <a:t>AA&amp;E and Sensitive Items</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1600" dirty="0" smtClean="0"/>
              <a:t>Army </a:t>
            </a:r>
            <a:r>
              <a:rPr lang="en-US" sz="1600" dirty="0"/>
              <a:t>activities involved with AA&amp;E shipments will implement a </a:t>
            </a:r>
            <a:endParaRPr lang="en-US" sz="1600" dirty="0" smtClean="0"/>
          </a:p>
          <a:p>
            <a:r>
              <a:rPr lang="en-US" sz="1600" dirty="0" smtClean="0"/>
              <a:t>seal control </a:t>
            </a:r>
            <a:r>
              <a:rPr lang="en-US" sz="1600" dirty="0"/>
              <a:t>program per AR 190–51 to </a:t>
            </a:r>
            <a:r>
              <a:rPr lang="en-US" sz="1600" dirty="0" smtClean="0"/>
              <a:t>ensure accountability/control</a:t>
            </a:r>
          </a:p>
          <a:p>
            <a:r>
              <a:rPr lang="en-US" sz="1600" dirty="0" smtClean="0"/>
              <a:t>of </a:t>
            </a:r>
            <a:r>
              <a:rPr lang="en-US" sz="1600" dirty="0"/>
              <a:t>seals</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u="sng" dirty="0"/>
              <a:t>Shipments must be checked immediately upon receipt to ensure </a:t>
            </a:r>
            <a:endParaRPr lang="en-US" sz="1600" u="sng" dirty="0" smtClean="0"/>
          </a:p>
          <a:p>
            <a:r>
              <a:rPr lang="en-US" sz="1600" u="sng" dirty="0" smtClean="0"/>
              <a:t>that </a:t>
            </a:r>
            <a:r>
              <a:rPr lang="en-US" sz="1600" u="sng" dirty="0"/>
              <a:t>the seals are intact and for any signs </a:t>
            </a:r>
            <a:r>
              <a:rPr lang="en-US" sz="1600" u="sng" dirty="0" smtClean="0"/>
              <a:t>of damage </a:t>
            </a:r>
            <a:r>
              <a:rPr lang="en-US" sz="1600" u="sng" dirty="0"/>
              <a:t>or tampering. </a:t>
            </a:r>
            <a:endParaRPr lang="en-US" sz="1600" u="sng"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u="sng" dirty="0" smtClean="0"/>
              <a:t>If </a:t>
            </a:r>
            <a:r>
              <a:rPr lang="en-US" sz="1600" u="sng" dirty="0"/>
              <a:t>there are any such </a:t>
            </a:r>
            <a:r>
              <a:rPr lang="en-US" sz="1600" b="1" u="sng" dirty="0"/>
              <a:t>signs</a:t>
            </a:r>
            <a:r>
              <a:rPr lang="en-US" sz="1600" u="sng" dirty="0"/>
              <a:t>, there must be an </a:t>
            </a:r>
            <a:r>
              <a:rPr lang="en-US" sz="1600" b="1" u="sng" dirty="0"/>
              <a:t>immediate inventory</a:t>
            </a:r>
            <a:r>
              <a:rPr lang="en-US" sz="1600" b="1" dirty="0"/>
              <a:t> </a:t>
            </a:r>
            <a:endParaRPr lang="en-US" sz="1600" b="1" dirty="0" smtClean="0"/>
          </a:p>
          <a:p>
            <a:r>
              <a:rPr lang="en-US" sz="1600" dirty="0" smtClean="0"/>
              <a:t>to </a:t>
            </a:r>
            <a:r>
              <a:rPr lang="en-US" sz="1600" dirty="0"/>
              <a:t>verify quantities </a:t>
            </a:r>
            <a:r>
              <a:rPr lang="en-US" sz="1600" dirty="0" smtClean="0"/>
              <a:t>received and </a:t>
            </a:r>
            <a:r>
              <a:rPr lang="en-US" sz="1600" dirty="0"/>
              <a:t>to determine the extent of any </a:t>
            </a:r>
          </a:p>
          <a:p>
            <a:r>
              <a:rPr lang="en-US" sz="1600" dirty="0" smtClean="0"/>
              <a:t>damage </a:t>
            </a:r>
            <a:r>
              <a:rPr lang="en-US" sz="1600" dirty="0"/>
              <a:t>or tampering on all Category I and Category II AA&amp;E </a:t>
            </a:r>
            <a:endParaRPr lang="en-US" sz="1600" dirty="0" smtClean="0"/>
          </a:p>
          <a:p>
            <a:r>
              <a:rPr lang="en-US" sz="1600" dirty="0" smtClean="0"/>
              <a:t>and classified AA&amp;E </a:t>
            </a:r>
            <a:r>
              <a:rPr lang="en-US" sz="1600" dirty="0"/>
              <a:t>shipments. </a:t>
            </a:r>
            <a:endParaRPr lang="en-US" sz="1600" dirty="0" smtClean="0"/>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If </a:t>
            </a:r>
            <a:r>
              <a:rPr lang="en-US" sz="1600" dirty="0"/>
              <a:t>the </a:t>
            </a:r>
            <a:r>
              <a:rPr lang="en-US" sz="1600" b="1" dirty="0"/>
              <a:t>seals are intact</a:t>
            </a:r>
            <a:r>
              <a:rPr lang="en-US" sz="1600" dirty="0"/>
              <a:t>, quantity verification must take place no later than the </a:t>
            </a:r>
            <a:r>
              <a:rPr lang="en-US" sz="1600" b="1" dirty="0"/>
              <a:t>next working day</a:t>
            </a:r>
            <a:r>
              <a:rPr lang="en-US" sz="1600" dirty="0"/>
              <a:t>. </a:t>
            </a:r>
            <a:r>
              <a:rPr lang="en-US" sz="1600" dirty="0" smtClean="0"/>
              <a:t>The </a:t>
            </a:r>
          </a:p>
          <a:p>
            <a:r>
              <a:rPr lang="en-US" sz="1600" dirty="0" smtClean="0"/>
              <a:t>requirement </a:t>
            </a:r>
            <a:r>
              <a:rPr lang="en-US" sz="1600" dirty="0"/>
              <a:t>to check seals and verify quantities received includes shipments of all categories of sensitive or </a:t>
            </a:r>
            <a:r>
              <a:rPr lang="en-US" sz="1600" dirty="0" smtClean="0"/>
              <a:t>classified AA&amp;E </a:t>
            </a:r>
            <a:r>
              <a:rPr lang="en-US" sz="1600" dirty="0"/>
              <a:t>and uncategorized Class A and Class B ammunition and explosives.</a:t>
            </a:r>
          </a:p>
        </p:txBody>
      </p:sp>
      <p:pic>
        <p:nvPicPr>
          <p:cNvPr id="5" name="Picture 4"/>
          <p:cNvPicPr>
            <a:picLocks noChangeAspect="1"/>
          </p:cNvPicPr>
          <p:nvPr/>
        </p:nvPicPr>
        <p:blipFill>
          <a:blip r:embed="rId2"/>
          <a:stretch>
            <a:fillRect/>
          </a:stretch>
        </p:blipFill>
        <p:spPr>
          <a:xfrm>
            <a:off x="7844928" y="1336184"/>
            <a:ext cx="4069492" cy="3538485"/>
          </a:xfrm>
          <a:prstGeom prst="rect">
            <a:avLst/>
          </a:prstGeom>
        </p:spPr>
      </p:pic>
      <p:sp>
        <p:nvSpPr>
          <p:cNvPr id="7" name="TextBox 6"/>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3397402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1+ppt_w/2"/>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264805"/>
            <a:ext cx="12192000" cy="4616648"/>
          </a:xfrm>
          <a:prstGeom prst="rect">
            <a:avLst/>
          </a:prstGeom>
          <a:noFill/>
        </p:spPr>
        <p:txBody>
          <a:bodyPr wrap="square" rtlCol="0">
            <a:spAutoFit/>
          </a:bodyPr>
          <a:lstStyle/>
          <a:p>
            <a:pPr algn="ctr"/>
            <a:r>
              <a:rPr lang="en-US" sz="2000" b="1" dirty="0" smtClean="0"/>
              <a:t>Representative Risk Categories</a:t>
            </a:r>
          </a:p>
          <a:p>
            <a:pPr algn="ctr"/>
            <a:endParaRPr lang="en-US" b="1" dirty="0" smtClean="0"/>
          </a:p>
          <a:p>
            <a:r>
              <a:rPr lang="en-US" sz="1600" b="1" dirty="0" smtClean="0"/>
              <a:t>Category </a:t>
            </a:r>
            <a:r>
              <a:rPr lang="en-US" sz="1600" b="1" dirty="0"/>
              <a:t>I</a:t>
            </a:r>
            <a:r>
              <a:rPr lang="en-US" sz="1600" dirty="0"/>
              <a:t> </a:t>
            </a:r>
            <a:r>
              <a:rPr lang="en-US" sz="1600" dirty="0" smtClean="0"/>
              <a:t>(Missiles And Rockets).</a:t>
            </a:r>
          </a:p>
          <a:p>
            <a:endParaRPr lang="en-US" sz="1600" dirty="0"/>
          </a:p>
          <a:p>
            <a:r>
              <a:rPr lang="en-US" sz="1600" dirty="0"/>
              <a:t>(1) Nonnuclear </a:t>
            </a:r>
            <a:r>
              <a:rPr lang="en-US" sz="1600" dirty="0" smtClean="0"/>
              <a:t>man portable </a:t>
            </a:r>
            <a:r>
              <a:rPr lang="en-US" sz="1600" dirty="0"/>
              <a:t>missiles and rockets “in a ready-to-fire” configuration; for example, Redeye, Stinger,</a:t>
            </a:r>
          </a:p>
          <a:p>
            <a:r>
              <a:rPr lang="en-US" sz="1600" dirty="0"/>
              <a:t>Dragon, Javelin, light antitank weapon (66mm), shoulder-launched multi-purpose assault weapon rocket (83mm), </a:t>
            </a:r>
            <a:r>
              <a:rPr lang="en-US" sz="1600" dirty="0" smtClean="0"/>
              <a:t>and AT–4 </a:t>
            </a:r>
            <a:r>
              <a:rPr lang="en-US" sz="1600" dirty="0"/>
              <a:t>anti-armor launcher and cartridge (84mm). Also included are the tube-launched, optically-tracked, </a:t>
            </a:r>
            <a:r>
              <a:rPr lang="en-US" sz="1600" dirty="0" smtClean="0"/>
              <a:t>wire-guided missile </a:t>
            </a:r>
            <a:r>
              <a:rPr lang="en-US" sz="1600" dirty="0"/>
              <a:t>(TOW) weapon and the Hellfire missile</a:t>
            </a:r>
            <a:r>
              <a:rPr lang="en-US" sz="1600" dirty="0" smtClean="0"/>
              <a:t>.</a:t>
            </a:r>
          </a:p>
          <a:p>
            <a:endParaRPr lang="en-US" sz="1600" dirty="0" smtClean="0"/>
          </a:p>
          <a:p>
            <a:r>
              <a:rPr lang="en-US" sz="1600" dirty="0" smtClean="0"/>
              <a:t>(</a:t>
            </a:r>
            <a:r>
              <a:rPr lang="en-US" sz="1600" dirty="0"/>
              <a:t>2) These weapons, when jointly stored or transported with the launcher tube and/or grip stock and the explosive</a:t>
            </a:r>
          </a:p>
          <a:p>
            <a:r>
              <a:rPr lang="en-US" sz="1600" dirty="0"/>
              <a:t>round, though not in a ready-to-fire configuration will be considered Category I weapon items</a:t>
            </a:r>
            <a:r>
              <a:rPr lang="en-US" sz="1600" dirty="0" smtClean="0"/>
              <a:t>.</a:t>
            </a:r>
          </a:p>
          <a:p>
            <a:endParaRPr lang="en-US" sz="1600" dirty="0"/>
          </a:p>
          <a:p>
            <a:r>
              <a:rPr lang="en-US" sz="1600" b="1" dirty="0" smtClean="0"/>
              <a:t>Category </a:t>
            </a:r>
            <a:r>
              <a:rPr lang="en-US" sz="1600" b="1" dirty="0"/>
              <a:t>II</a:t>
            </a:r>
            <a:r>
              <a:rPr lang="en-US" sz="1600" dirty="0"/>
              <a:t>. Light automatic weapons, including .50 caliber, M16A2 rifle, M4 rifle, Squad Automatic Weapon,</a:t>
            </a:r>
          </a:p>
          <a:p>
            <a:r>
              <a:rPr lang="en-US" sz="1600" dirty="0"/>
              <a:t>M240b machine gun, and 40mm MK 19 grenade launcher. </a:t>
            </a:r>
            <a:endParaRPr lang="en-US" sz="1600" dirty="0" smtClean="0"/>
          </a:p>
          <a:p>
            <a:endParaRPr lang="en-US" sz="1600" dirty="0" smtClean="0"/>
          </a:p>
          <a:p>
            <a:r>
              <a:rPr lang="en-US" sz="1600" i="1" dirty="0"/>
              <a:t>*</a:t>
            </a:r>
            <a:r>
              <a:rPr lang="en-US" sz="1600" i="1" dirty="0" smtClean="0"/>
              <a:t>Weapon </a:t>
            </a:r>
            <a:r>
              <a:rPr lang="en-US" sz="1600" i="1" dirty="0"/>
              <a:t>components such as silencers, mufflers, and </a:t>
            </a:r>
            <a:r>
              <a:rPr lang="en-US" sz="1600" i="1" dirty="0" smtClean="0"/>
              <a:t>noise suppression </a:t>
            </a:r>
            <a:r>
              <a:rPr lang="en-US" sz="1600" i="1" dirty="0"/>
              <a:t>devices will be treated as Category II items</a:t>
            </a:r>
            <a:r>
              <a:rPr lang="en-US" sz="1600" i="1" dirty="0" smtClean="0"/>
              <a:t>.</a:t>
            </a:r>
          </a:p>
          <a:p>
            <a:endParaRPr lang="en-US" sz="1600" i="1" dirty="0"/>
          </a:p>
          <a:p>
            <a:r>
              <a:rPr lang="en-US" sz="1600" b="1" i="1" dirty="0" smtClean="0"/>
              <a:t>*Research your specific items in AR 190-11 APP B</a:t>
            </a:r>
            <a:endParaRPr lang="en-US" sz="1600" b="1" i="1" dirty="0"/>
          </a:p>
        </p:txBody>
      </p:sp>
      <p:sp>
        <p:nvSpPr>
          <p:cNvPr id="6" name="TextBox 5"/>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4240339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1+ppt_w/2"/>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9856" y="1458783"/>
            <a:ext cx="3060710" cy="400110"/>
          </a:xfrm>
          <a:prstGeom prst="rect">
            <a:avLst/>
          </a:prstGeom>
          <a:noFill/>
        </p:spPr>
        <p:txBody>
          <a:bodyPr wrap="none" rtlCol="0">
            <a:spAutoFit/>
          </a:bodyPr>
          <a:lstStyle/>
          <a:p>
            <a:r>
              <a:rPr lang="en-US" sz="2000" b="1" dirty="0" smtClean="0"/>
              <a:t>In Transit Guard Forces</a:t>
            </a:r>
            <a:endParaRPr lang="en-US" sz="2000" b="1" dirty="0"/>
          </a:p>
        </p:txBody>
      </p:sp>
      <p:sp>
        <p:nvSpPr>
          <p:cNvPr id="5" name="Rectangle 4"/>
          <p:cNvSpPr/>
          <p:nvPr/>
        </p:nvSpPr>
        <p:spPr>
          <a:xfrm>
            <a:off x="0" y="1858893"/>
            <a:ext cx="7080422" cy="4308872"/>
          </a:xfrm>
          <a:prstGeom prst="rect">
            <a:avLst/>
          </a:prstGeom>
        </p:spPr>
        <p:txBody>
          <a:bodyPr wrap="square">
            <a:spAutoFit/>
          </a:bodyPr>
          <a:lstStyle/>
          <a:p>
            <a:pPr marL="285750" indent="-285750">
              <a:buFont typeface="Arial" panose="020B0604020202020204" pitchFamily="34" charset="0"/>
              <a:buChar char="•"/>
            </a:pPr>
            <a:r>
              <a:rPr lang="en-US" sz="1600" dirty="0" smtClean="0"/>
              <a:t>Unit equipment must be safeguarded according to governing regulations and SOPs while it is being transported to, and staged at, installations, marshaling areas, and ports of embarkation.</a:t>
            </a:r>
          </a:p>
          <a:p>
            <a:endParaRPr lang="en-US" sz="1600" dirty="0" smtClean="0"/>
          </a:p>
          <a:p>
            <a:pPr marL="285750" indent="-285750">
              <a:buFont typeface="Arial" panose="020B0604020202020204" pitchFamily="34" charset="0"/>
              <a:buChar char="•"/>
            </a:pPr>
            <a:r>
              <a:rPr lang="en-US" sz="1600" dirty="0" smtClean="0"/>
              <a:t>Certain cargo categories require care while in transit and some special cargo categories require extraordinary protection and monitoring while in transit.</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Measures of protection and monitoring range from continuous surveillance to a simple seal used in shipping.</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Rail movement may require rail guards, while shipments by sea may require personnel assigned as supercargo.</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The threat to the particular asset can increase the specific security requirement, however, the minimums are mandatory.</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827" y="1726746"/>
            <a:ext cx="4792172" cy="4176584"/>
          </a:xfrm>
          <a:prstGeom prst="rect">
            <a:avLst/>
          </a:prstGeom>
        </p:spPr>
      </p:pic>
      <p:sp>
        <p:nvSpPr>
          <p:cNvPr id="8" name="TextBox 7"/>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6624049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84720" y="1308992"/>
            <a:ext cx="1622560" cy="400110"/>
          </a:xfrm>
          <a:prstGeom prst="rect">
            <a:avLst/>
          </a:prstGeom>
          <a:noFill/>
        </p:spPr>
        <p:txBody>
          <a:bodyPr wrap="none" rtlCol="0">
            <a:spAutoFit/>
          </a:bodyPr>
          <a:lstStyle/>
          <a:p>
            <a:r>
              <a:rPr lang="en-US" sz="2000" b="1" dirty="0" smtClean="0"/>
              <a:t>Rail Guards</a:t>
            </a:r>
            <a:endParaRPr lang="en-US" sz="2000" b="1" dirty="0"/>
          </a:p>
        </p:txBody>
      </p:sp>
      <p:sp>
        <p:nvSpPr>
          <p:cNvPr id="6" name="Rectangle 5"/>
          <p:cNvSpPr/>
          <p:nvPr/>
        </p:nvSpPr>
        <p:spPr>
          <a:xfrm>
            <a:off x="0" y="2300820"/>
            <a:ext cx="12192000" cy="3570208"/>
          </a:xfrm>
          <a:prstGeom prst="rect">
            <a:avLst/>
          </a:prstGeom>
        </p:spPr>
        <p:txBody>
          <a:bodyPr wrap="square">
            <a:spAutoFit/>
          </a:bodyPr>
          <a:lstStyle/>
          <a:p>
            <a:pPr marL="285750" indent="-285750">
              <a:buFont typeface="Arial" panose="020B0604020202020204" pitchFamily="34" charset="0"/>
              <a:buChar char="•"/>
            </a:pPr>
            <a:r>
              <a:rPr lang="en-US" sz="1600" dirty="0" smtClean="0"/>
              <a:t>Physical Security Requirements remain during rail load operations and shipments.</a:t>
            </a:r>
          </a:p>
          <a:p>
            <a:endParaRPr lang="en-US" sz="1600" dirty="0" smtClean="0"/>
          </a:p>
          <a:p>
            <a:pPr marL="285750" indent="-285750">
              <a:buFont typeface="Arial" panose="020B0604020202020204" pitchFamily="34" charset="0"/>
              <a:buChar char="•"/>
            </a:pPr>
            <a:r>
              <a:rPr lang="en-US" sz="1600" dirty="0" smtClean="0"/>
              <a:t>The </a:t>
            </a:r>
            <a:r>
              <a:rPr lang="en-US" sz="1600" dirty="0"/>
              <a:t>deploying unit commander coordinates with the installation transportation officer (continental </a:t>
            </a:r>
            <a:r>
              <a:rPr lang="en-US" sz="1600" dirty="0" smtClean="0"/>
              <a:t>United States</a:t>
            </a:r>
            <a:r>
              <a:rPr lang="en-US" sz="1600" dirty="0"/>
              <a:t>) or the unit movement coordinator (outside the continental United States) and authorized </a:t>
            </a:r>
            <a:r>
              <a:rPr lang="en-US" sz="1600" dirty="0" smtClean="0"/>
              <a:t>railroad representatives </a:t>
            </a:r>
            <a:r>
              <a:rPr lang="en-US" sz="1600" dirty="0"/>
              <a:t>on guard or escort matters</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Guards or escorts are armed at the installation </a:t>
            </a:r>
            <a:r>
              <a:rPr lang="en-US" sz="1600" dirty="0" smtClean="0"/>
              <a:t>commander’s discretion for CAT III and IV AA&amp;E. </a:t>
            </a:r>
            <a:r>
              <a:rPr lang="en-US" sz="1600" dirty="0"/>
              <a:t>When armed guards are used, all participating railroads must be notified. All armed guards </a:t>
            </a:r>
            <a:r>
              <a:rPr lang="en-US" sz="1600" dirty="0" smtClean="0"/>
              <a:t>must be </a:t>
            </a:r>
            <a:r>
              <a:rPr lang="en-US" sz="1600" dirty="0"/>
              <a:t>familiar with the rules of engagement and trained in the use of force</a:t>
            </a:r>
            <a:r>
              <a:rPr lang="en-US" sz="1600" dirty="0" smtClean="0"/>
              <a:t>.</a:t>
            </a:r>
          </a:p>
          <a:p>
            <a:endParaRPr lang="en-US" sz="1600" dirty="0"/>
          </a:p>
          <a:p>
            <a:pPr marL="285750" indent="-285750">
              <a:buFont typeface="Arial" panose="020B0604020202020204" pitchFamily="34" charset="0"/>
              <a:buChar char="•"/>
            </a:pPr>
            <a:r>
              <a:rPr lang="en-US" sz="1600" dirty="0"/>
              <a:t>Cargo guards or escorts maintain surveillance over military equipment during the journey </a:t>
            </a:r>
            <a:r>
              <a:rPr lang="en-US" sz="1600" dirty="0" smtClean="0"/>
              <a:t>and notify </a:t>
            </a:r>
            <a:r>
              <a:rPr lang="en-US" sz="1600" dirty="0"/>
              <a:t>railroad personnel of any </a:t>
            </a:r>
            <a:r>
              <a:rPr lang="en-US" sz="1600" dirty="0" smtClean="0"/>
              <a:t>problems. When </a:t>
            </a:r>
            <a:r>
              <a:rPr lang="en-US" sz="1600" dirty="0"/>
              <a:t>outside </a:t>
            </a:r>
            <a:r>
              <a:rPr lang="en-US" sz="1600" dirty="0" smtClean="0"/>
              <a:t>the continental </a:t>
            </a:r>
            <a:r>
              <a:rPr lang="en-US" sz="1600" dirty="0"/>
              <a:t>United States, host nation support is used when appropriate</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Escorts are instructed on locomotive and </a:t>
            </a:r>
            <a:r>
              <a:rPr lang="en-US" sz="1600" dirty="0" smtClean="0"/>
              <a:t>railroad safety</a:t>
            </a:r>
            <a:r>
              <a:rPr lang="en-US" sz="1600" dirty="0"/>
              <a:t>. Additionally, escorts will be briefed on the rules of engagement before the train leaves the station</a:t>
            </a:r>
            <a:r>
              <a:rPr lang="en-US" sz="1600" dirty="0" smtClean="0"/>
              <a:t>.</a:t>
            </a:r>
            <a:r>
              <a:rPr lang="en-US" dirty="0" smtClean="0">
                <a:solidFill>
                  <a:srgbClr val="FF0000"/>
                </a:solidFill>
              </a:rPr>
              <a:t> </a:t>
            </a:r>
            <a:endParaRPr lang="en-US" dirty="0"/>
          </a:p>
        </p:txBody>
      </p:sp>
      <p:sp>
        <p:nvSpPr>
          <p:cNvPr id="8" name="TextBox 7"/>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40882229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471680"/>
            <a:ext cx="12192000" cy="3570208"/>
          </a:xfrm>
          <a:prstGeom prst="rect">
            <a:avLst/>
          </a:prstGeom>
        </p:spPr>
        <p:txBody>
          <a:bodyPr wrap="square">
            <a:spAutoFit/>
          </a:bodyPr>
          <a:lstStyle/>
          <a:p>
            <a:pPr marL="285750" indent="-285750">
              <a:buFont typeface="Arial" panose="020B0604020202020204" pitchFamily="34" charset="0"/>
              <a:buChar char="•"/>
            </a:pPr>
            <a:r>
              <a:rPr lang="en-US" sz="1600" dirty="0"/>
              <a:t>Supercargoes are unit personnel designated on orders to accompany, secure, and maintain </a:t>
            </a:r>
            <a:r>
              <a:rPr lang="en-US" sz="1600" dirty="0" smtClean="0"/>
              <a:t>unit cargo </a:t>
            </a:r>
            <a:r>
              <a:rPr lang="en-US" sz="1600" dirty="0"/>
              <a:t>aboard ships</a:t>
            </a:r>
            <a:r>
              <a:rPr lang="en-US" sz="1600" dirty="0" smtClean="0"/>
              <a:t>.</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a:t>They perform liaison during cargo reception at the seaport </a:t>
            </a:r>
            <a:r>
              <a:rPr lang="en-US" sz="1600" dirty="0" smtClean="0"/>
              <a:t>of embarkation</a:t>
            </a:r>
            <a:r>
              <a:rPr lang="en-US" sz="1600" dirty="0"/>
              <a:t>, shipload and discharge operations, and seaport of debarkation port clearance </a:t>
            </a:r>
            <a:r>
              <a:rPr lang="en-US" sz="1600" dirty="0" smtClean="0"/>
              <a:t>operations.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Upon arrival at the seaport of embarkation, </a:t>
            </a:r>
            <a:r>
              <a:rPr lang="en-US" sz="1600" dirty="0" smtClean="0"/>
              <a:t>supercargos </a:t>
            </a:r>
            <a:r>
              <a:rPr lang="en-US" sz="1600" dirty="0"/>
              <a:t>are under the operational control of </a:t>
            </a:r>
            <a:r>
              <a:rPr lang="en-US" sz="1600" dirty="0" smtClean="0"/>
              <a:t>the port </a:t>
            </a:r>
            <a:r>
              <a:rPr lang="en-US" sz="1600" dirty="0"/>
              <a:t>commander. While aboard a ship, the </a:t>
            </a:r>
            <a:r>
              <a:rPr lang="en-US" sz="1600" dirty="0" smtClean="0"/>
              <a:t>supercargos </a:t>
            </a:r>
            <a:r>
              <a:rPr lang="en-US" sz="1600" dirty="0"/>
              <a:t>are under the mission command of the </a:t>
            </a:r>
            <a:r>
              <a:rPr lang="en-US" sz="1600" dirty="0" smtClean="0"/>
              <a:t>vessel captain </a:t>
            </a:r>
            <a:r>
              <a:rPr lang="en-US" sz="1600" dirty="0"/>
              <a:t>or first mate</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Upon arrival at the seaport of debarkation, </a:t>
            </a:r>
            <a:r>
              <a:rPr lang="en-US" sz="1600" dirty="0" smtClean="0"/>
              <a:t>supercargos </a:t>
            </a:r>
            <a:r>
              <a:rPr lang="en-US" sz="1600" dirty="0"/>
              <a:t>are under the </a:t>
            </a:r>
            <a:r>
              <a:rPr lang="en-US" sz="1600" dirty="0" smtClean="0"/>
              <a:t>operational control </a:t>
            </a:r>
            <a:r>
              <a:rPr lang="en-US" sz="1600" dirty="0"/>
              <a:t>of the port commander. </a:t>
            </a:r>
            <a:r>
              <a:rPr lang="en-US" sz="1600" dirty="0" smtClean="0"/>
              <a:t>Supercargos </a:t>
            </a:r>
            <a:r>
              <a:rPr lang="en-US" sz="1600" dirty="0"/>
              <a:t>are normally released to the unit upon completion of </a:t>
            </a:r>
            <a:r>
              <a:rPr lang="en-US" sz="1600" dirty="0" smtClean="0"/>
              <a:t>port clearance </a:t>
            </a:r>
            <a:r>
              <a:rPr lang="en-US" sz="1600" dirty="0"/>
              <a:t>operations</a:t>
            </a:r>
            <a:r>
              <a:rPr lang="en-US" sz="1600" dirty="0" smtClean="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Unit commanders recommend the composition of </a:t>
            </a:r>
            <a:r>
              <a:rPr lang="en-US" sz="1600" dirty="0" smtClean="0"/>
              <a:t>supercargos </a:t>
            </a:r>
            <a:r>
              <a:rPr lang="en-US" sz="1600" dirty="0"/>
              <a:t>based on </a:t>
            </a:r>
            <a:r>
              <a:rPr lang="en-US" sz="1600" dirty="0" smtClean="0"/>
              <a:t>several factors</a:t>
            </a:r>
            <a:r>
              <a:rPr lang="en-US" sz="1600" dirty="0"/>
              <a:t>, including the amount and type of equipment loaded aboard the ship and the number of units </a:t>
            </a:r>
            <a:r>
              <a:rPr lang="en-US" sz="1600" dirty="0" smtClean="0"/>
              <a:t>with equipment </a:t>
            </a:r>
            <a:r>
              <a:rPr lang="en-US" sz="1600" dirty="0"/>
              <a:t>on the ship.</a:t>
            </a:r>
          </a:p>
          <a:p>
            <a:endParaRPr lang="en-US" dirty="0"/>
          </a:p>
        </p:txBody>
      </p:sp>
      <p:sp>
        <p:nvSpPr>
          <p:cNvPr id="6" name="TextBox 5"/>
          <p:cNvSpPr txBox="1"/>
          <p:nvPr/>
        </p:nvSpPr>
        <p:spPr>
          <a:xfrm>
            <a:off x="5241439" y="1368295"/>
            <a:ext cx="1709122" cy="400110"/>
          </a:xfrm>
          <a:prstGeom prst="rect">
            <a:avLst/>
          </a:prstGeom>
          <a:noFill/>
        </p:spPr>
        <p:txBody>
          <a:bodyPr wrap="none" rtlCol="0">
            <a:spAutoFit/>
          </a:bodyPr>
          <a:lstStyle/>
          <a:p>
            <a:r>
              <a:rPr lang="en-US" sz="2000" b="1" dirty="0" smtClean="0"/>
              <a:t>Ship Guards</a:t>
            </a:r>
            <a:endParaRPr lang="en-US" sz="2000" b="1" dirty="0"/>
          </a:p>
        </p:txBody>
      </p:sp>
      <p:sp>
        <p:nvSpPr>
          <p:cNvPr id="8" name="TextBox 7"/>
          <p:cNvSpPr txBox="1"/>
          <p:nvPr/>
        </p:nvSpPr>
        <p:spPr>
          <a:xfrm>
            <a:off x="1107346" y="594164"/>
            <a:ext cx="11084653" cy="523220"/>
          </a:xfrm>
          <a:prstGeom prst="rect">
            <a:avLst/>
          </a:prstGeom>
          <a:noFill/>
        </p:spPr>
        <p:txBody>
          <a:bodyPr wrap="square" rtlCol="0">
            <a:spAutoFit/>
          </a:bodyPr>
          <a:lstStyle/>
          <a:p>
            <a:pPr algn="ctr"/>
            <a:r>
              <a:rPr lang="en-US" sz="2800" dirty="0" smtClean="0">
                <a:latin typeface="Arial" panose="020B0604020202020204" pitchFamily="34" charset="0"/>
                <a:cs typeface="Arial" panose="020B0604020202020204" pitchFamily="34" charset="0"/>
              </a:rPr>
              <a:t>Physical Security During Expeditionary Operations</a:t>
            </a:r>
          </a:p>
        </p:txBody>
      </p:sp>
    </p:spTree>
    <p:extLst>
      <p:ext uri="{BB962C8B-B14F-4D97-AF65-F5344CB8AC3E}">
        <p14:creationId xmlns:p14="http://schemas.microsoft.com/office/powerpoint/2010/main" val="1679402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6"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1+ppt_w/2"/>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 y="2012570"/>
            <a:ext cx="6034421" cy="586412"/>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a:lnSpc>
                <a:spcPct val="250000"/>
              </a:lnSpc>
            </a:pPr>
            <a:r>
              <a:rPr lang="en-US" sz="2400" kern="0" dirty="0" smtClean="0">
                <a:solidFill>
                  <a:srgbClr val="000000"/>
                </a:solidFill>
                <a:cs typeface="Arial" panose="020B0604020202020204" pitchFamily="34" charset="0"/>
              </a:rPr>
              <a:t>AA&amp;E Checklist Review</a:t>
            </a:r>
          </a:p>
          <a:p>
            <a:pPr>
              <a:lnSpc>
                <a:spcPct val="250000"/>
              </a:lnSpc>
            </a:pPr>
            <a:r>
              <a:rPr lang="en-US" sz="2400" kern="0" dirty="0" smtClean="0">
                <a:solidFill>
                  <a:srgbClr val="000000"/>
                </a:solidFill>
                <a:cs typeface="Arial" panose="020B0604020202020204" pitchFamily="34" charset="0"/>
              </a:rPr>
              <a:t>AA&amp;E Guide Book Review</a:t>
            </a:r>
          </a:p>
          <a:p>
            <a:pPr>
              <a:lnSpc>
                <a:spcPct val="250000"/>
              </a:lnSpc>
            </a:pPr>
            <a:r>
              <a:rPr lang="en-US" sz="2400" kern="0" dirty="0" smtClean="0">
                <a:solidFill>
                  <a:srgbClr val="000000"/>
                </a:solidFill>
                <a:cs typeface="Arial" panose="020B0604020202020204" pitchFamily="34" charset="0"/>
              </a:rPr>
              <a:t>Mentorship Review </a:t>
            </a:r>
            <a:endParaRPr lang="en-US" sz="2400" kern="0" dirty="0">
              <a:solidFill>
                <a:srgbClr val="000000"/>
              </a:solidFill>
              <a:cs typeface="Arial" panose="020B0604020202020204" pitchFamily="34" charset="0"/>
            </a:endParaRPr>
          </a:p>
          <a:p>
            <a:endParaRPr lang="en-US" sz="2400" kern="0" dirty="0">
              <a:solidFill>
                <a:srgbClr val="000000"/>
              </a:solidFill>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420" y="3347931"/>
            <a:ext cx="4633580" cy="2424907"/>
          </a:xfrm>
          <a:prstGeom prst="rect">
            <a:avLst/>
          </a:prstGeom>
        </p:spPr>
      </p:pic>
    </p:spTree>
    <p:extLst>
      <p:ext uri="{BB962C8B-B14F-4D97-AF65-F5344CB8AC3E}">
        <p14:creationId xmlns:p14="http://schemas.microsoft.com/office/powerpoint/2010/main" val="1190153983"/>
      </p:ext>
    </p:extLst>
  </p:cSld>
  <p:clrMapOvr>
    <a:masterClrMapping/>
  </p:clrMapOvr>
  <p:transition spd="slow">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595087"/>
            <a:ext cx="5791200" cy="523220"/>
          </a:xfrm>
          <a:prstGeom prst="rect">
            <a:avLst/>
          </a:prstGeom>
          <a:noFill/>
        </p:spPr>
        <p:txBody>
          <a:bodyPr wrap="square" rtlCol="0">
            <a:spAutoFit/>
          </a:bodyPr>
          <a:lstStyle/>
          <a:p>
            <a:pPr algn="ctr"/>
            <a:r>
              <a:rPr lang="en-US" sz="2800" b="1" dirty="0" smtClean="0"/>
              <a:t>Written Exam Review</a:t>
            </a:r>
            <a:endParaRPr lang="en-US" sz="2800" b="1" dirty="0"/>
          </a:p>
        </p:txBody>
      </p:sp>
      <p:pic>
        <p:nvPicPr>
          <p:cNvPr id="1026" name="Picture 2" descr="Review your site physical security system by Security_vis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0093" y="1025318"/>
            <a:ext cx="8624214" cy="4847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268898"/>
      </p:ext>
    </p:extLst>
  </p:cSld>
  <p:clrMapOvr>
    <a:masterClrMapping/>
  </p:clrMapOvr>
  <p:transition spd="slow">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0" y="1600201"/>
            <a:ext cx="10210800" cy="45259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buFont typeface="Arial" pitchFamily="34" charset="0"/>
              <a:buChar char="•"/>
              <a:defRPr/>
            </a:pPr>
            <a:r>
              <a:rPr lang="en-US" sz="3200" dirty="0"/>
              <a:t>Post-Test</a:t>
            </a:r>
          </a:p>
          <a:p>
            <a:pPr marL="800100" lvl="1" indent="-342900">
              <a:spcBef>
                <a:spcPct val="20000"/>
              </a:spcBef>
              <a:buFont typeface="Arial" pitchFamily="34" charset="0"/>
              <a:buChar char="•"/>
            </a:pPr>
            <a:r>
              <a:rPr lang="en-US" sz="3200" dirty="0"/>
              <a:t>Open Book / Open Note</a:t>
            </a:r>
          </a:p>
          <a:p>
            <a:pPr marL="800100" lvl="1" indent="-342900">
              <a:spcBef>
                <a:spcPct val="20000"/>
              </a:spcBef>
              <a:buFont typeface="Arial" pitchFamily="34" charset="0"/>
              <a:buChar char="•"/>
            </a:pPr>
            <a:r>
              <a:rPr lang="en-US" sz="3200" dirty="0"/>
              <a:t>70% or Better</a:t>
            </a:r>
          </a:p>
          <a:p>
            <a:pPr marL="800100" lvl="1" indent="-342900">
              <a:spcBef>
                <a:spcPct val="20000"/>
              </a:spcBef>
              <a:buFont typeface="Arial" pitchFamily="34" charset="0"/>
              <a:buChar char="•"/>
            </a:pPr>
            <a:endParaRPr lang="en-US" sz="3200" dirty="0"/>
          </a:p>
        </p:txBody>
      </p:sp>
      <p:sp>
        <p:nvSpPr>
          <p:cNvPr id="5" name="Rectangle 3"/>
          <p:cNvSpPr txBox="1">
            <a:spLocks noChangeArrowheads="1"/>
          </p:cNvSpPr>
          <p:nvPr/>
        </p:nvSpPr>
        <p:spPr bwMode="auto">
          <a:xfrm>
            <a:off x="3124200" y="592019"/>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Written Exam</a:t>
            </a:r>
            <a:endParaRPr lang="en-US" kern="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670" y="3162300"/>
            <a:ext cx="4633580" cy="2424907"/>
          </a:xfrm>
          <a:prstGeom prst="rect">
            <a:avLst/>
          </a:prstGeom>
        </p:spPr>
      </p:pic>
    </p:spTree>
    <p:extLst>
      <p:ext uri="{BB962C8B-B14F-4D97-AF65-F5344CB8AC3E}">
        <p14:creationId xmlns:p14="http://schemas.microsoft.com/office/powerpoint/2010/main" val="1369125255"/>
      </p:ext>
    </p:extLst>
  </p:cSld>
  <p:clrMapOvr>
    <a:masterClrMapping/>
  </p:clrMapOvr>
  <p:transition spd="slow">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0" y="1600201"/>
            <a:ext cx="10210800" cy="45259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indent="-342900">
              <a:spcBef>
                <a:spcPct val="20000"/>
              </a:spcBef>
              <a:defRPr/>
            </a:pPr>
            <a:r>
              <a:rPr lang="en-US" sz="2400" dirty="0"/>
              <a:t>Select the answer you believe to be correct.</a:t>
            </a:r>
            <a:br>
              <a:rPr lang="en-US" sz="2400" dirty="0"/>
            </a:br>
            <a:r>
              <a:rPr lang="en-US" sz="2400" dirty="0"/>
              <a:t>ONLY ONE correct answer is given for any question.</a:t>
            </a:r>
          </a:p>
          <a:p>
            <a:pPr marL="342900" indent="-342900">
              <a:spcBef>
                <a:spcPct val="20000"/>
              </a:spcBef>
              <a:defRPr/>
            </a:pPr>
            <a:r>
              <a:rPr lang="en-US" sz="2400" dirty="0"/>
              <a:t>Fill in the gap completely on the answer sheet:</a:t>
            </a:r>
          </a:p>
          <a:p>
            <a:pPr marL="342900" indent="-342900">
              <a:spcBef>
                <a:spcPct val="20000"/>
              </a:spcBef>
              <a:defRPr/>
            </a:pPr>
            <a:r>
              <a:rPr lang="en-US" sz="2400" dirty="0"/>
              <a:t>  (A)	(B)	(C)	(D)</a:t>
            </a:r>
          </a:p>
          <a:p>
            <a:pPr marL="342900" indent="-342900">
              <a:spcBef>
                <a:spcPct val="20000"/>
              </a:spcBef>
              <a:defRPr/>
            </a:pPr>
            <a:endParaRPr lang="en-US" sz="2400" dirty="0"/>
          </a:p>
          <a:p>
            <a:pPr marL="342900" indent="-342900">
              <a:spcBef>
                <a:spcPct val="20000"/>
              </a:spcBef>
              <a:defRPr/>
            </a:pPr>
            <a:r>
              <a:rPr lang="en-US" sz="2400" dirty="0"/>
              <a:t>Do Not:</a:t>
            </a:r>
          </a:p>
          <a:p>
            <a:pPr marL="342900" indent="-342900">
              <a:spcBef>
                <a:spcPct val="20000"/>
              </a:spcBef>
              <a:defRPr/>
            </a:pPr>
            <a:r>
              <a:rPr lang="en-US" sz="2400" dirty="0"/>
              <a:t>  (A)	(B)	(C)	(D)</a:t>
            </a:r>
          </a:p>
          <a:p>
            <a:pPr marL="342900" indent="-342900">
              <a:spcBef>
                <a:spcPct val="20000"/>
              </a:spcBef>
              <a:defRPr/>
            </a:pPr>
            <a:r>
              <a:rPr lang="en-US" sz="2400" dirty="0"/>
              <a:t>Or:</a:t>
            </a:r>
          </a:p>
          <a:p>
            <a:pPr marL="342900" indent="-342900">
              <a:spcBef>
                <a:spcPct val="20000"/>
              </a:spcBef>
              <a:defRPr/>
            </a:pPr>
            <a:r>
              <a:rPr lang="en-US" sz="2400" dirty="0"/>
              <a:t>  (A)	(B)	(C)	(D)</a:t>
            </a:r>
          </a:p>
        </p:txBody>
      </p:sp>
      <p:sp>
        <p:nvSpPr>
          <p:cNvPr id="4" name="Oval 3"/>
          <p:cNvSpPr/>
          <p:nvPr/>
        </p:nvSpPr>
        <p:spPr>
          <a:xfrm>
            <a:off x="322693" y="2949303"/>
            <a:ext cx="279162" cy="330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983865" y="4208619"/>
            <a:ext cx="304800" cy="4572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1983865" y="4281640"/>
            <a:ext cx="304800" cy="38100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905244" y="5117772"/>
            <a:ext cx="4572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97055" y="2883019"/>
            <a:ext cx="330438" cy="457200"/>
            <a:chOff x="4698762" y="3352800"/>
            <a:chExt cx="330438" cy="457200"/>
          </a:xfrm>
        </p:grpSpPr>
        <p:cxnSp>
          <p:nvCxnSpPr>
            <p:cNvPr id="11" name="Straight Connector 10"/>
            <p:cNvCxnSpPr/>
            <p:nvPr/>
          </p:nvCxnSpPr>
          <p:spPr>
            <a:xfrm>
              <a:off x="4724400" y="3352800"/>
              <a:ext cx="304800" cy="457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698762" y="3412622"/>
              <a:ext cx="304800" cy="381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p:cNvSpPr/>
          <p:nvPr/>
        </p:nvSpPr>
        <p:spPr>
          <a:xfrm>
            <a:off x="1994263" y="2942841"/>
            <a:ext cx="279162" cy="3304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3"/>
          <p:cNvSpPr txBox="1">
            <a:spLocks noChangeArrowheads="1"/>
          </p:cNvSpPr>
          <p:nvPr/>
        </p:nvSpPr>
        <p:spPr bwMode="auto">
          <a:xfrm>
            <a:off x="3124200" y="595899"/>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Written Exam</a:t>
            </a:r>
            <a:endParaRPr lang="en-US" kern="0" dirty="0"/>
          </a:p>
        </p:txBody>
      </p:sp>
    </p:spTree>
    <p:extLst>
      <p:ext uri="{BB962C8B-B14F-4D97-AF65-F5344CB8AC3E}">
        <p14:creationId xmlns:p14="http://schemas.microsoft.com/office/powerpoint/2010/main" val="1191801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4"/>
          <p:cNvSpPr txBox="1">
            <a:spLocks noChangeArrowheads="1"/>
          </p:cNvSpPr>
          <p:nvPr/>
        </p:nvSpPr>
        <p:spPr bwMode="auto">
          <a:xfrm>
            <a:off x="0" y="1828801"/>
            <a:ext cx="12192000" cy="4555093"/>
          </a:xfrm>
          <a:prstGeom prst="rect">
            <a:avLst/>
          </a:prstGeom>
          <a:noFill/>
          <a:ln w="9525">
            <a:noFill/>
            <a:miter lim="800000"/>
            <a:headEnd/>
            <a:tailEnd/>
          </a:ln>
        </p:spPr>
        <p:txBody>
          <a:bodyPr wrap="square">
            <a:spAutoFit/>
          </a:bodyPr>
          <a:lstStyle/>
          <a:p>
            <a:pPr marL="342900" indent="-342900">
              <a:spcBef>
                <a:spcPct val="50000"/>
              </a:spcBef>
              <a:buFont typeface="Arial" panose="020B0604020202020204" pitchFamily="34" charset="0"/>
              <a:buChar char="•"/>
            </a:pPr>
            <a:r>
              <a:rPr lang="en-US" sz="2000" b="1" dirty="0">
                <a:latin typeface="Arial" charset="0"/>
                <a:cs typeface="Arial" charset="0"/>
              </a:rPr>
              <a:t>Mark Dombrowski – Chief Security Branch		        </a:t>
            </a:r>
            <a:r>
              <a:rPr lang="en-US" sz="2000" b="1" dirty="0" smtClean="0">
                <a:latin typeface="Arial" charset="0"/>
                <a:cs typeface="Arial" charset="0"/>
              </a:rPr>
              <a:t>239-2125</a:t>
            </a:r>
          </a:p>
          <a:p>
            <a:pPr marL="342900" indent="-342900">
              <a:spcBef>
                <a:spcPct val="50000"/>
              </a:spcBef>
              <a:buFont typeface="Arial" panose="020B0604020202020204" pitchFamily="34" charset="0"/>
              <a:buChar char="•"/>
            </a:pPr>
            <a:r>
              <a:rPr lang="en-US" sz="2000" b="1" dirty="0" smtClean="0"/>
              <a:t>Mike Magar</a:t>
            </a:r>
            <a:r>
              <a:rPr lang="en-US" sz="2000" b="1" dirty="0" smtClean="0">
                <a:latin typeface="Arial" charset="0"/>
                <a:cs typeface="Arial" charset="0"/>
              </a:rPr>
              <a:t> </a:t>
            </a:r>
            <a:r>
              <a:rPr lang="en-US" sz="2000" b="1" dirty="0">
                <a:latin typeface="Arial" charset="0"/>
                <a:cs typeface="Arial" charset="0"/>
              </a:rPr>
              <a:t>– Lead Security Specialist 		        </a:t>
            </a:r>
            <a:r>
              <a:rPr lang="en-US" sz="2000" b="1" dirty="0" smtClean="0">
                <a:latin typeface="Arial" charset="0"/>
                <a:cs typeface="Arial" charset="0"/>
              </a:rPr>
              <a:t>239-0866</a:t>
            </a:r>
          </a:p>
          <a:p>
            <a:pPr marL="342900" indent="-342900">
              <a:spcBef>
                <a:spcPct val="50000"/>
              </a:spcBef>
              <a:buFont typeface="Arial" panose="020B0604020202020204" pitchFamily="34" charset="0"/>
              <a:buChar char="•"/>
            </a:pPr>
            <a:r>
              <a:rPr lang="en-US" sz="2000" b="1" dirty="0" smtClean="0"/>
              <a:t>Billy </a:t>
            </a:r>
            <a:r>
              <a:rPr lang="en-US" sz="2000" b="1" dirty="0"/>
              <a:t>Golden</a:t>
            </a:r>
            <a:r>
              <a:rPr lang="en-US" sz="2000" b="1" dirty="0">
                <a:latin typeface="Arial" charset="0"/>
                <a:cs typeface="Arial" charset="0"/>
              </a:rPr>
              <a:t> – Security Specialist			        239-5474</a:t>
            </a:r>
          </a:p>
          <a:p>
            <a:pPr marL="342900" indent="-342900">
              <a:spcBef>
                <a:spcPct val="50000"/>
              </a:spcBef>
              <a:buFont typeface="Arial" panose="020B0604020202020204" pitchFamily="34" charset="0"/>
              <a:buChar char="•"/>
            </a:pPr>
            <a:r>
              <a:rPr lang="en-US" sz="2000" b="1" dirty="0" smtClean="0"/>
              <a:t>Matt </a:t>
            </a:r>
            <a:r>
              <a:rPr lang="en-US" sz="2000" b="1" dirty="0"/>
              <a:t>Haskins </a:t>
            </a:r>
            <a:r>
              <a:rPr lang="en-US" sz="2000" b="1" dirty="0">
                <a:latin typeface="Arial" charset="0"/>
                <a:cs typeface="Arial" charset="0"/>
              </a:rPr>
              <a:t> – Security Specialist			        </a:t>
            </a:r>
            <a:r>
              <a:rPr lang="en-US" sz="2000" b="1" dirty="0" smtClean="0">
                <a:latin typeface="Arial" charset="0"/>
                <a:cs typeface="Arial" charset="0"/>
              </a:rPr>
              <a:t>239-0671</a:t>
            </a:r>
          </a:p>
          <a:p>
            <a:pPr marL="342900" indent="-342900">
              <a:spcBef>
                <a:spcPct val="50000"/>
              </a:spcBef>
              <a:buFont typeface="Arial" panose="020B0604020202020204" pitchFamily="34" charset="0"/>
              <a:buChar char="•"/>
            </a:pPr>
            <a:r>
              <a:rPr lang="en-US" sz="2000" b="1" dirty="0" smtClean="0">
                <a:latin typeface="Arial" charset="0"/>
                <a:cs typeface="Arial" charset="0"/>
              </a:rPr>
              <a:t>Duane Pugh – Security Specialist                                     240-0305</a:t>
            </a:r>
          </a:p>
          <a:p>
            <a:pPr marL="342900" indent="-342900">
              <a:spcBef>
                <a:spcPct val="50000"/>
              </a:spcBef>
              <a:buFont typeface="Arial" panose="020B0604020202020204" pitchFamily="34" charset="0"/>
              <a:buChar char="•"/>
            </a:pPr>
            <a:r>
              <a:rPr lang="en-US" sz="2000" b="1" dirty="0" smtClean="0">
                <a:latin typeface="Arial" charset="0"/>
                <a:cs typeface="Arial" charset="0"/>
              </a:rPr>
              <a:t>SSG White – Security Specialist                                        239-2775</a:t>
            </a:r>
          </a:p>
          <a:p>
            <a:pPr marL="342900" indent="-342900">
              <a:spcBef>
                <a:spcPct val="50000"/>
              </a:spcBef>
              <a:buFont typeface="Arial" panose="020B0604020202020204" pitchFamily="34" charset="0"/>
              <a:buChar char="•"/>
            </a:pPr>
            <a:r>
              <a:rPr lang="en-US" sz="2000" b="1" dirty="0" smtClean="0">
                <a:latin typeface="Arial" charset="0"/>
                <a:cs typeface="Arial" charset="0"/>
              </a:rPr>
              <a:t>SSG Streeter – Security Specialist                                    239-3295</a:t>
            </a:r>
          </a:p>
          <a:p>
            <a:pPr marL="342900" indent="-342900">
              <a:spcBef>
                <a:spcPct val="50000"/>
              </a:spcBef>
              <a:buFont typeface="Arial" panose="020B0604020202020204" pitchFamily="34" charset="0"/>
              <a:buChar char="•"/>
            </a:pPr>
            <a:r>
              <a:rPr lang="en-US" sz="2000" b="1" dirty="0">
                <a:latin typeface="Arial" charset="0"/>
                <a:cs typeface="Arial" charset="0"/>
              </a:rPr>
              <a:t>William Wilson –  </a:t>
            </a:r>
            <a:r>
              <a:rPr lang="en-US" sz="2000" b="1" dirty="0"/>
              <a:t>Security System Administrator</a:t>
            </a:r>
            <a:r>
              <a:rPr lang="en-US" sz="2000" b="1" dirty="0">
                <a:latin typeface="Arial" charset="0"/>
                <a:cs typeface="Arial" charset="0"/>
              </a:rPr>
              <a:t>	        239-6342</a:t>
            </a:r>
          </a:p>
          <a:p>
            <a:pPr marL="342900" indent="-342900">
              <a:spcBef>
                <a:spcPct val="50000"/>
              </a:spcBef>
              <a:buFont typeface="Arial" panose="020B0604020202020204" pitchFamily="34" charset="0"/>
              <a:buChar char="•"/>
            </a:pPr>
            <a:r>
              <a:rPr lang="en-US" sz="2000" b="1" dirty="0" smtClean="0">
                <a:latin typeface="Arial" charset="0"/>
                <a:cs typeface="Arial" charset="0"/>
              </a:rPr>
              <a:t>Kurt </a:t>
            </a:r>
            <a:r>
              <a:rPr lang="en-US" sz="2000" b="1" dirty="0">
                <a:latin typeface="Arial" charset="0"/>
                <a:cs typeface="Arial" charset="0"/>
              </a:rPr>
              <a:t>Mohlman </a:t>
            </a:r>
            <a:r>
              <a:rPr lang="en-US" sz="2000" b="1" dirty="0" smtClean="0">
                <a:latin typeface="Arial" charset="0"/>
                <a:cs typeface="Arial" charset="0"/>
              </a:rPr>
              <a:t>– Access Control</a:t>
            </a:r>
            <a:r>
              <a:rPr lang="en-US" sz="2000" b="1" dirty="0">
                <a:latin typeface="Arial" charset="0"/>
                <a:cs typeface="Arial" charset="0"/>
              </a:rPr>
              <a:t>		</a:t>
            </a:r>
            <a:r>
              <a:rPr lang="en-US" sz="2000" b="1" dirty="0" smtClean="0">
                <a:latin typeface="Arial" charset="0"/>
                <a:cs typeface="Arial" charset="0"/>
              </a:rPr>
              <a:t>	        </a:t>
            </a:r>
            <a:r>
              <a:rPr lang="en-US" sz="2000" b="1" dirty="0">
                <a:latin typeface="Arial" charset="0"/>
                <a:cs typeface="Arial" charset="0"/>
              </a:rPr>
              <a:t>239-0630</a:t>
            </a:r>
          </a:p>
          <a:p>
            <a:pPr marL="342900" indent="-342900">
              <a:spcBef>
                <a:spcPct val="50000"/>
              </a:spcBef>
              <a:buFont typeface="Arial" panose="020B0604020202020204" pitchFamily="34" charset="0"/>
              <a:buChar char="•"/>
            </a:pPr>
            <a:r>
              <a:rPr lang="en-US" sz="2000" b="1" dirty="0" smtClean="0">
                <a:latin typeface="Arial" charset="0"/>
                <a:cs typeface="Arial" charset="0"/>
              </a:rPr>
              <a:t>Alarm </a:t>
            </a:r>
            <a:r>
              <a:rPr lang="en-US" sz="2000" b="1" dirty="0">
                <a:latin typeface="Arial" charset="0"/>
                <a:cs typeface="Arial" charset="0"/>
              </a:rPr>
              <a:t>Monitoring Station (Alarm Testing)		        239-5469</a:t>
            </a:r>
          </a:p>
        </p:txBody>
      </p:sp>
      <p:sp>
        <p:nvSpPr>
          <p:cNvPr id="4" name="Rectangle 3"/>
          <p:cNvSpPr txBox="1">
            <a:spLocks noChangeArrowheads="1"/>
          </p:cNvSpPr>
          <p:nvPr/>
        </p:nvSpPr>
        <p:spPr bwMode="auto">
          <a:xfrm>
            <a:off x="2895600" y="592021"/>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Phys Sec POCs</a:t>
            </a:r>
            <a:endParaRPr lang="en-US" kern="0" dirty="0"/>
          </a:p>
        </p:txBody>
      </p:sp>
    </p:spTree>
    <p:extLst>
      <p:ext uri="{BB962C8B-B14F-4D97-AF65-F5344CB8AC3E}">
        <p14:creationId xmlns:p14="http://schemas.microsoft.com/office/powerpoint/2010/main" val="385908094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3"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476308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3"/>
                                        </p:tgtEl>
                                        <p:attrNameLst>
                                          <p:attrName>style.visibility</p:attrName>
                                        </p:attrNameLst>
                                      </p:cBhvr>
                                      <p:to>
                                        <p:strVal val="visible"/>
                                      </p:to>
                                    </p:set>
                                    <p:anim calcmode="lin" valueType="num">
                                      <p:cBhvr additive="base">
                                        <p:cTn id="7" dur="500" fill="hold"/>
                                        <p:tgtEl>
                                          <p:spTgt spid="532483"/>
                                        </p:tgtEl>
                                        <p:attrNameLst>
                                          <p:attrName>ppt_x</p:attrName>
                                        </p:attrNameLst>
                                      </p:cBhvr>
                                      <p:tavLst>
                                        <p:tav tm="0">
                                          <p:val>
                                            <p:strVal val="#ppt_x"/>
                                          </p:val>
                                        </p:tav>
                                        <p:tav tm="100000">
                                          <p:val>
                                            <p:strVal val="#ppt_x"/>
                                          </p:val>
                                        </p:tav>
                                      </p:tavLst>
                                    </p:anim>
                                    <p:anim calcmode="lin" valueType="num">
                                      <p:cBhvr additive="base">
                                        <p:cTn id="8" dur="500" fill="hold"/>
                                        <p:tgtEl>
                                          <p:spTgt spid="532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681018"/>
            <a:ext cx="12192000" cy="3323987"/>
          </a:xfrm>
          <a:prstGeom prst="rect">
            <a:avLst/>
          </a:prstGeom>
          <a:noFill/>
        </p:spPr>
        <p:txBody>
          <a:bodyPr wrap="square" rtlCol="0">
            <a:spAutoFit/>
          </a:bodyPr>
          <a:lstStyle/>
          <a:p>
            <a:pPr algn="ctr">
              <a:lnSpc>
                <a:spcPct val="150000"/>
              </a:lnSpc>
            </a:pPr>
            <a:r>
              <a:rPr lang="en-US" sz="2000" dirty="0" smtClean="0"/>
              <a:t>“We hold these Truths to be self-evident, that all Men are created equal, that they are endowed by their Creator with certain unalienable Rights, that among these are Life, Liberty, and the </a:t>
            </a:r>
            <a:r>
              <a:rPr lang="en-US" sz="2000" b="1" dirty="0" smtClean="0"/>
              <a:t>Pursuit of Happiness-</a:t>
            </a:r>
            <a:r>
              <a:rPr lang="en-US" sz="2000" dirty="0" smtClean="0"/>
              <a:t>--That to secure these Rights, Governments are instituted among Men, deriving their just Powers from the Consent of the Governed, that whenever any form of Government becomes destructive of these Ends, it is the Right of the People to alter or to abolish it, and to institute new Government, laying its Foundation on such Principles, and organizing its Powers in such Form, as to them shall seem most likely to effect their Safety and </a:t>
            </a:r>
            <a:r>
              <a:rPr lang="en-US" sz="2000" b="1" dirty="0" smtClean="0"/>
              <a:t>Happiness</a:t>
            </a:r>
            <a:r>
              <a:rPr lang="en-US" sz="2000" dirty="0" smtClean="0"/>
              <a:t>” </a:t>
            </a:r>
            <a:endParaRPr lang="en-US" sz="2000" dirty="0"/>
          </a:p>
        </p:txBody>
      </p:sp>
    </p:spTree>
    <p:extLst>
      <p:ext uri="{BB962C8B-B14F-4D97-AF65-F5344CB8AC3E}">
        <p14:creationId xmlns:p14="http://schemas.microsoft.com/office/powerpoint/2010/main" val="2883953961"/>
      </p:ext>
    </p:extLst>
  </p:cSld>
  <p:clrMapOvr>
    <a:masterClrMapping/>
  </p:clrMapOvr>
  <p:transition spd="slow">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llow Me! - Iron Mike, Fort Benning Georgia | Learn More &quot;F…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8293" y="1013414"/>
            <a:ext cx="3613708" cy="2969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 Cavalry Museum - U.S. Army Center of Military His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3414"/>
            <a:ext cx="3587858" cy="32176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ustic American Flag Wallpapers - Top Free Rustic American Fla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1781" y="554993"/>
            <a:ext cx="4222592" cy="2184919"/>
          </a:xfrm>
          <a:prstGeom prst="rect">
            <a:avLst/>
          </a:prstGeom>
          <a:noFill/>
          <a:effectLst>
            <a:glow>
              <a:schemeClr val="accent1"/>
            </a:glow>
            <a:reflection endPos="0" dir="5400000" sy="-100000" algn="bl" rotWithShape="0"/>
            <a:softEdge rad="0"/>
          </a:effectLst>
          <a:extLst>
            <a:ext uri="{909E8E84-426E-40DD-AFC4-6F175D3DCCD1}">
              <a14:hiddenFill xmlns:a14="http://schemas.microsoft.com/office/drawing/2010/main">
                <a:solidFill>
                  <a:srgbClr val="FFFFFF"/>
                </a:solidFill>
              </a14:hiddenFill>
            </a:ext>
          </a:extLst>
        </p:spPr>
      </p:pic>
      <p:pic>
        <p:nvPicPr>
          <p:cNvPr id="1036" name="Picture 12" descr="The U.S. Army's 'New' M-1A2C Abrams Tanks Will Enter Service Soo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231037"/>
            <a:ext cx="3587857" cy="22937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s the Infantry Brigade Combat Team Becoming Obsolete? - War on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8292" y="3983064"/>
            <a:ext cx="3613709" cy="18871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42646" y="3582954"/>
            <a:ext cx="3680857" cy="400110"/>
          </a:xfrm>
          <a:prstGeom prst="rect">
            <a:avLst/>
          </a:prstGeom>
          <a:noFill/>
        </p:spPr>
        <p:txBody>
          <a:bodyPr wrap="square" rtlCol="0">
            <a:spAutoFit/>
          </a:bodyPr>
          <a:lstStyle/>
          <a:p>
            <a:pPr algn="ctr"/>
            <a:r>
              <a:rPr lang="en-US" sz="2000" b="1" dirty="0" smtClean="0"/>
              <a:t>Final Comments / Questions</a:t>
            </a:r>
            <a:endParaRPr lang="en-US" sz="2000" b="1" dirty="0"/>
          </a:p>
        </p:txBody>
      </p:sp>
      <p:pic>
        <p:nvPicPr>
          <p:cNvPr id="1040" name="Picture 16" descr="1st Infantry Division Class A Patch | USAM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8344" y="4735325"/>
            <a:ext cx="1789462" cy="178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626752"/>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3"/>
          <p:cNvSpPr txBox="1">
            <a:spLocks noChangeArrowheads="1"/>
          </p:cNvSpPr>
          <p:nvPr/>
        </p:nvSpPr>
        <p:spPr bwMode="auto">
          <a:xfrm>
            <a:off x="6003925" y="273050"/>
            <a:ext cx="184150" cy="641350"/>
          </a:xfrm>
          <a:prstGeom prst="rect">
            <a:avLst/>
          </a:prstGeom>
          <a:noFill/>
          <a:ln w="12700">
            <a:noFill/>
            <a:miter lim="800000"/>
            <a:headEnd/>
            <a:tailEnd/>
          </a:ln>
        </p:spPr>
        <p:txBody>
          <a:bodyPr wrap="none">
            <a:spAutoFit/>
          </a:bodyPr>
          <a:lstStyle/>
          <a:p>
            <a:pPr algn="ctr" eaLnBrk="0" hangingPunct="0"/>
            <a:endParaRPr lang="en-US" sz="3600" b="1">
              <a:latin typeface="Times New Roman" pitchFamily="18" charset="0"/>
            </a:endParaRPr>
          </a:p>
        </p:txBody>
      </p:sp>
      <p:sp>
        <p:nvSpPr>
          <p:cNvPr id="33796" name="Text Box 4"/>
          <p:cNvSpPr txBox="1">
            <a:spLocks noChangeArrowheads="1"/>
          </p:cNvSpPr>
          <p:nvPr/>
        </p:nvSpPr>
        <p:spPr bwMode="auto">
          <a:xfrm>
            <a:off x="2895601" y="1981200"/>
            <a:ext cx="6046527" cy="1815882"/>
          </a:xfrm>
          <a:prstGeom prst="rect">
            <a:avLst/>
          </a:prstGeom>
          <a:noFill/>
          <a:ln w="12700">
            <a:noFill/>
            <a:miter lim="800000"/>
            <a:headEnd/>
            <a:tailEnd/>
          </a:ln>
        </p:spPr>
        <p:txBody>
          <a:bodyPr wrap="none">
            <a:spAutoFit/>
          </a:bodyPr>
          <a:lstStyle/>
          <a:p>
            <a:pPr algn="ctr" eaLnBrk="0" hangingPunct="0"/>
            <a:r>
              <a:rPr lang="en-US" sz="4800" b="1" dirty="0">
                <a:latin typeface="Times New Roman" pitchFamily="18" charset="0"/>
              </a:rPr>
              <a:t>RESTRICTED AREA</a:t>
            </a:r>
            <a:endParaRPr lang="en-US" sz="1100" b="1" dirty="0">
              <a:latin typeface="Times New Roman" pitchFamily="18" charset="0"/>
            </a:endParaRPr>
          </a:p>
          <a:p>
            <a:pPr algn="ctr" eaLnBrk="0" hangingPunct="0"/>
            <a:r>
              <a:rPr lang="en-US" sz="2400" b="1" dirty="0">
                <a:latin typeface="Times New Roman" pitchFamily="18" charset="0"/>
              </a:rPr>
              <a:t>WARNING</a:t>
            </a:r>
            <a:endParaRPr lang="en-US" sz="4800" b="1" dirty="0">
              <a:latin typeface="Times New Roman" pitchFamily="18" charset="0"/>
            </a:endParaRPr>
          </a:p>
          <a:p>
            <a:pPr algn="ctr" eaLnBrk="0" hangingPunct="0"/>
            <a:endParaRPr lang="en-US" sz="3600" b="1" dirty="0">
              <a:latin typeface="Times New Roman" pitchFamily="18" charset="0"/>
            </a:endParaRPr>
          </a:p>
        </p:txBody>
      </p:sp>
      <p:sp>
        <p:nvSpPr>
          <p:cNvPr id="33797" name="Text Box 5"/>
          <p:cNvSpPr txBox="1">
            <a:spLocks noChangeArrowheads="1"/>
          </p:cNvSpPr>
          <p:nvPr/>
        </p:nvSpPr>
        <p:spPr bwMode="auto">
          <a:xfrm>
            <a:off x="2667000" y="3276600"/>
            <a:ext cx="7010400" cy="1815882"/>
          </a:xfrm>
          <a:prstGeom prst="rect">
            <a:avLst/>
          </a:prstGeom>
          <a:noFill/>
          <a:ln w="12700">
            <a:noFill/>
            <a:miter lim="800000"/>
            <a:headEnd/>
            <a:tailEnd/>
          </a:ln>
        </p:spPr>
        <p:txBody>
          <a:bodyPr wrap="square">
            <a:spAutoFit/>
          </a:bodyPr>
          <a:lstStyle/>
          <a:p>
            <a:r>
              <a:rPr lang="en-US" sz="1400" dirty="0">
                <a:latin typeface="Times New Roman" panose="02020603050405020304" pitchFamily="18" charset="0"/>
                <a:cs typeface="Times New Roman" panose="02020603050405020304" pitchFamily="18" charset="0"/>
              </a:rPr>
              <a:t>THIS ACTIVITY HAS BEEN DECLARED A RESTRICTED AREA BY AUTHORITY OF THE INSTALLATION COMMANDER IN ACCORDANCE WITH THE PROVISIONS OF THE DIRECTIVE ISSUED BY THE SECRETARY OF DEFENSE ON 10 December 2005, PURSUANT TO THE PROVISIONS OF SECTION 21, INTERNAL SECURITY ACT OF 1950. UNAUTHORIZED ENTRY IS PROHIBITED. ALL PERSONS AND VEHICLES ENTERING HEREIN ARE LIABLE TO SEARCH. PHOTOGRAPHY OF THE FACILITIES IS PROHIBITED WITHOUT SPECIFIC AUTHORIZATION FROM THE COMMANDER. DEADLY FORCE IS AUTHORIZED.</a:t>
            </a:r>
            <a:endParaRPr lang="en-US" sz="1400" b="1" dirty="0">
              <a:latin typeface="Times New Roman" pitchFamily="18" charset="0"/>
              <a:cs typeface="Times New Roman" panose="02020603050405020304" pitchFamily="18" charset="0"/>
            </a:endParaRPr>
          </a:p>
        </p:txBody>
      </p:sp>
      <p:sp>
        <p:nvSpPr>
          <p:cNvPr id="8" name="Rectangle 2"/>
          <p:cNvSpPr txBox="1">
            <a:spLocks noChangeArrowheads="1"/>
          </p:cNvSpPr>
          <p:nvPr/>
        </p:nvSpPr>
        <p:spPr>
          <a:xfrm>
            <a:off x="1981200" y="593725"/>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41264364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532484" name="Text Box 4"/>
          <p:cNvSpPr txBox="1">
            <a:spLocks noChangeArrowheads="1"/>
          </p:cNvSpPr>
          <p:nvPr/>
        </p:nvSpPr>
        <p:spPr bwMode="auto">
          <a:xfrm>
            <a:off x="2271713" y="2154239"/>
            <a:ext cx="4765856" cy="461665"/>
          </a:xfrm>
          <a:prstGeom prst="rect">
            <a:avLst/>
          </a:prstGeom>
          <a:noFill/>
          <a:ln w="9525">
            <a:noFill/>
            <a:miter lim="800000"/>
            <a:headEnd/>
            <a:tailEnd/>
          </a:ln>
        </p:spPr>
        <p:txBody>
          <a:bodyPr wrap="none">
            <a:spAutoFit/>
          </a:bodyPr>
          <a:lstStyle/>
          <a:p>
            <a:pPr>
              <a:buFontTx/>
              <a:buChar char="•"/>
            </a:pPr>
            <a:r>
              <a:rPr lang="en-US" sz="2400" dirty="0"/>
              <a:t>Alarm Warning </a:t>
            </a:r>
            <a:r>
              <a:rPr lang="en-US" sz="2400" dirty="0" smtClean="0"/>
              <a:t>Sign (Metal Sign)</a:t>
            </a:r>
            <a:endParaRPr lang="en-US" sz="2400" dirty="0"/>
          </a:p>
        </p:txBody>
      </p:sp>
      <p:sp>
        <p:nvSpPr>
          <p:cNvPr id="5"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374970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blinds(horizontal)">
                                      <p:cBhvr>
                                        <p:cTn id="7" dur="500"/>
                                        <p:tgtEl>
                                          <p:spTgt spid="532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2343994" y="1752600"/>
            <a:ext cx="7696200" cy="4267200"/>
            <a:chOff x="152400" y="1676400"/>
            <a:chExt cx="8763000" cy="4267200"/>
          </a:xfrm>
        </p:grpSpPr>
        <p:sp>
          <p:nvSpPr>
            <p:cNvPr id="35844" name="Rectangle 2"/>
            <p:cNvSpPr>
              <a:spLocks noChangeArrowheads="1"/>
            </p:cNvSpPr>
            <p:nvPr/>
          </p:nvSpPr>
          <p:spPr bwMode="auto">
            <a:xfrm>
              <a:off x="152400" y="1676400"/>
              <a:ext cx="8763000" cy="4267200"/>
            </a:xfrm>
            <a:prstGeom prst="rect">
              <a:avLst/>
            </a:prstGeom>
            <a:solidFill>
              <a:srgbClr val="FFFF00"/>
            </a:solidFill>
            <a:ln w="9525">
              <a:solidFill>
                <a:schemeClr val="tx1"/>
              </a:solidFill>
              <a:miter lim="800000"/>
              <a:headEnd/>
              <a:tailEnd/>
            </a:ln>
          </p:spPr>
          <p:txBody>
            <a:bodyPr wrap="none" anchor="ctr"/>
            <a:lstStyle/>
            <a:p>
              <a:endParaRPr lang="en-US"/>
            </a:p>
          </p:txBody>
        </p:sp>
        <p:sp>
          <p:nvSpPr>
            <p:cNvPr id="35845" name="Text Box 4"/>
            <p:cNvSpPr txBox="1">
              <a:spLocks noChangeArrowheads="1"/>
            </p:cNvSpPr>
            <p:nvPr/>
          </p:nvSpPr>
          <p:spPr bwMode="auto">
            <a:xfrm>
              <a:off x="1371600" y="1752600"/>
              <a:ext cx="6465888" cy="954107"/>
            </a:xfrm>
            <a:prstGeom prst="rect">
              <a:avLst/>
            </a:prstGeom>
            <a:noFill/>
            <a:ln w="12700">
              <a:noFill/>
              <a:miter lim="800000"/>
              <a:headEnd/>
              <a:tailEnd/>
            </a:ln>
          </p:spPr>
          <p:txBody>
            <a:bodyPr>
              <a:spAutoFit/>
            </a:bodyPr>
            <a:lstStyle/>
            <a:p>
              <a:pPr algn="ctr" eaLnBrk="0" hangingPunct="0"/>
              <a:r>
                <a:rPr lang="en-US" sz="2800" b="1" dirty="0">
                  <a:latin typeface="Times New Roman" pitchFamily="18" charset="0"/>
                </a:rPr>
                <a:t>THIS FACILITY IS PROTECTED </a:t>
              </a:r>
            </a:p>
            <a:p>
              <a:pPr algn="ctr" eaLnBrk="0" hangingPunct="0"/>
              <a:r>
                <a:rPr lang="en-US" sz="2800" b="1" dirty="0">
                  <a:latin typeface="Times New Roman" pitchFamily="18" charset="0"/>
                </a:rPr>
                <a:t>BY AN</a:t>
              </a:r>
            </a:p>
          </p:txBody>
        </p:sp>
        <p:sp>
          <p:nvSpPr>
            <p:cNvPr id="35846" name="Text Box 5"/>
            <p:cNvSpPr txBox="1">
              <a:spLocks noChangeArrowheads="1"/>
            </p:cNvSpPr>
            <p:nvPr/>
          </p:nvSpPr>
          <p:spPr bwMode="auto">
            <a:xfrm>
              <a:off x="1899444" y="2648198"/>
              <a:ext cx="5410200" cy="769441"/>
            </a:xfrm>
            <a:prstGeom prst="rect">
              <a:avLst/>
            </a:prstGeom>
            <a:solidFill>
              <a:srgbClr val="333300"/>
            </a:solidFill>
            <a:ln w="12700">
              <a:solidFill>
                <a:srgbClr val="FFFFFF"/>
              </a:solidFill>
              <a:miter lim="800000"/>
              <a:headEnd/>
              <a:tailEnd/>
            </a:ln>
          </p:spPr>
          <p:txBody>
            <a:bodyPr wrap="square" anchor="ctr">
              <a:spAutoFit/>
            </a:bodyPr>
            <a:lstStyle/>
            <a:p>
              <a:pPr algn="ctr" eaLnBrk="0" hangingPunct="0"/>
              <a:r>
                <a:rPr lang="en-US" sz="4400" b="1" dirty="0">
                  <a:solidFill>
                    <a:srgbClr val="FFFF00"/>
                  </a:solidFill>
                  <a:latin typeface="Times New Roman" pitchFamily="18" charset="0"/>
                </a:rPr>
                <a:t>ALARM SYSTEM</a:t>
              </a:r>
            </a:p>
          </p:txBody>
        </p:sp>
        <p:sp>
          <p:nvSpPr>
            <p:cNvPr id="35847" name="Text Box 6"/>
            <p:cNvSpPr txBox="1">
              <a:spLocks noChangeArrowheads="1"/>
            </p:cNvSpPr>
            <p:nvPr/>
          </p:nvSpPr>
          <p:spPr bwMode="auto">
            <a:xfrm>
              <a:off x="403842" y="3417212"/>
              <a:ext cx="8401402" cy="1815882"/>
            </a:xfrm>
            <a:prstGeom prst="rect">
              <a:avLst/>
            </a:prstGeom>
            <a:noFill/>
            <a:ln w="12700">
              <a:noFill/>
              <a:miter lim="800000"/>
              <a:headEnd/>
              <a:tailEnd/>
            </a:ln>
          </p:spPr>
          <p:txBody>
            <a:bodyPr wrap="none">
              <a:spAutoFit/>
            </a:bodyPr>
            <a:lstStyle/>
            <a:p>
              <a:pPr algn="ctr" eaLnBrk="0" hangingPunct="0"/>
              <a:r>
                <a:rPr lang="en-US" sz="2800" b="1" dirty="0">
                  <a:latin typeface="Times New Roman" pitchFamily="18" charset="0"/>
                </a:rPr>
                <a:t>UNAUTHORIZED ENTRY IS PROHIBITED </a:t>
              </a:r>
            </a:p>
            <a:p>
              <a:pPr algn="ctr" eaLnBrk="0" hangingPunct="0"/>
              <a:r>
                <a:rPr lang="en-US" sz="2800" b="1" dirty="0">
                  <a:latin typeface="Times New Roman" pitchFamily="18" charset="0"/>
                </a:rPr>
                <a:t>VIOLATORS WILL BE PROSECUTED</a:t>
              </a:r>
            </a:p>
            <a:p>
              <a:pPr algn="ctr" eaLnBrk="0" hangingPunct="0"/>
              <a:r>
                <a:rPr lang="en-US" sz="2800" b="1" dirty="0">
                  <a:latin typeface="Times New Roman" pitchFamily="18" charset="0"/>
                </a:rPr>
                <a:t>UNDER THE PROVISIONS OF THE UCMJ</a:t>
              </a:r>
            </a:p>
            <a:p>
              <a:pPr algn="ctr" eaLnBrk="0" hangingPunct="0"/>
              <a:r>
                <a:rPr lang="en-US" sz="2800" b="1" dirty="0">
                  <a:latin typeface="Times New Roman" pitchFamily="18" charset="0"/>
                </a:rPr>
                <a:t>OR OTHER APPLICABLE LAWS</a:t>
              </a:r>
              <a:endParaRPr lang="en-US" sz="3200" b="1" dirty="0">
                <a:latin typeface="Times New Roman" pitchFamily="18" charset="0"/>
              </a:endParaRPr>
            </a:p>
          </p:txBody>
        </p:sp>
      </p:gr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057231705"/>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6868"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532485"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7"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336224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5"/>
                                        </p:tgtEl>
                                        <p:attrNameLst>
                                          <p:attrName>style.visibility</p:attrName>
                                        </p:attrNameLst>
                                      </p:cBhvr>
                                      <p:to>
                                        <p:strVal val="visible"/>
                                      </p:to>
                                    </p:set>
                                    <p:anim calcmode="lin" valueType="num">
                                      <p:cBhvr additive="base">
                                        <p:cTn id="7" dur="500" fill="hold"/>
                                        <p:tgtEl>
                                          <p:spTgt spid="532485"/>
                                        </p:tgtEl>
                                        <p:attrNameLst>
                                          <p:attrName>ppt_x</p:attrName>
                                        </p:attrNameLst>
                                      </p:cBhvr>
                                      <p:tavLst>
                                        <p:tav tm="0">
                                          <p:val>
                                            <p:strVal val="#ppt_x"/>
                                          </p:val>
                                        </p:tav>
                                        <p:tav tm="100000">
                                          <p:val>
                                            <p:strVal val="#ppt_x"/>
                                          </p:val>
                                        </p:tav>
                                      </p:tavLst>
                                    </p:anim>
                                    <p:anim calcmode="lin" valueType="num">
                                      <p:cBhvr additive="base">
                                        <p:cTn id="8" dur="500" fill="hold"/>
                                        <p:tgtEl>
                                          <p:spTgt spid="532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5" name="Text Box 3"/>
          <p:cNvSpPr txBox="1">
            <a:spLocks noChangeArrowheads="1"/>
          </p:cNvSpPr>
          <p:nvPr/>
        </p:nvSpPr>
        <p:spPr bwMode="auto">
          <a:xfrm>
            <a:off x="2071506" y="1606223"/>
            <a:ext cx="7010400" cy="646331"/>
          </a:xfrm>
          <a:prstGeom prst="rect">
            <a:avLst/>
          </a:prstGeom>
          <a:noFill/>
          <a:ln w="12700">
            <a:noFill/>
            <a:miter lim="800000"/>
            <a:headEnd/>
            <a:tailEnd/>
          </a:ln>
        </p:spPr>
        <p:txBody>
          <a:bodyPr>
            <a:spAutoFit/>
          </a:bodyPr>
          <a:lstStyle/>
          <a:p>
            <a:pPr eaLnBrk="0" hangingPunct="0"/>
            <a:r>
              <a:rPr lang="en-US" dirty="0"/>
              <a:t>Allows guard personnel to observe the unauthorized entry or removal of arm.</a:t>
            </a:r>
          </a:p>
        </p:txBody>
      </p:sp>
      <p:pic>
        <p:nvPicPr>
          <p:cNvPr id="540676" name="Picture 4"/>
          <p:cNvPicPr>
            <a:picLocks noChangeAspect="1" noChangeArrowheads="1"/>
          </p:cNvPicPr>
          <p:nvPr/>
        </p:nvPicPr>
        <p:blipFill>
          <a:blip r:embed="rId3" cstate="print"/>
          <a:srcRect l="53032" t="20642" r="3960" b="32645"/>
          <a:stretch>
            <a:fillRect/>
          </a:stretch>
        </p:blipFill>
        <p:spPr bwMode="auto">
          <a:xfrm>
            <a:off x="4627229" y="2836175"/>
            <a:ext cx="2937541" cy="2392485"/>
          </a:xfrm>
          <a:prstGeom prst="rect">
            <a:avLst/>
          </a:prstGeom>
          <a:noFill/>
          <a:ln w="38100">
            <a:solidFill>
              <a:schemeClr val="tx1"/>
            </a:solidFill>
            <a:miter lim="800000"/>
            <a:headEnd/>
            <a:tailEnd/>
          </a:ln>
        </p:spPr>
      </p:pic>
      <p:sp>
        <p:nvSpPr>
          <p:cNvPr id="540677" name="Text Box 5"/>
          <p:cNvSpPr txBox="1">
            <a:spLocks noChangeArrowheads="1"/>
          </p:cNvSpPr>
          <p:nvPr/>
        </p:nvSpPr>
        <p:spPr bwMode="auto">
          <a:xfrm>
            <a:off x="2071507" y="2303322"/>
            <a:ext cx="7948613" cy="646331"/>
          </a:xfrm>
          <a:prstGeom prst="rect">
            <a:avLst/>
          </a:prstGeom>
          <a:noFill/>
          <a:ln w="9525">
            <a:noFill/>
            <a:miter lim="800000"/>
            <a:headEnd/>
            <a:tailEnd/>
          </a:ln>
        </p:spPr>
        <p:txBody>
          <a:bodyPr>
            <a:spAutoFit/>
          </a:bodyPr>
          <a:lstStyle/>
          <a:p>
            <a:r>
              <a:rPr lang="en-US" dirty="0"/>
              <a:t>Exterior Light Must Be Covered With Wire Mesh Or Made Of A Vandal Resistant Lens.</a:t>
            </a:r>
          </a:p>
        </p:txBody>
      </p:sp>
      <p:sp>
        <p:nvSpPr>
          <p:cNvPr id="540678" name="Text Box 6"/>
          <p:cNvSpPr txBox="1">
            <a:spLocks noChangeArrowheads="1"/>
          </p:cNvSpPr>
          <p:nvPr/>
        </p:nvSpPr>
        <p:spPr bwMode="auto">
          <a:xfrm>
            <a:off x="2071507" y="5228660"/>
            <a:ext cx="6173613" cy="369332"/>
          </a:xfrm>
          <a:prstGeom prst="rect">
            <a:avLst/>
          </a:prstGeom>
          <a:noFill/>
          <a:ln w="9525">
            <a:noFill/>
            <a:miter lim="800000"/>
            <a:headEnd/>
            <a:tailEnd/>
          </a:ln>
        </p:spPr>
        <p:txBody>
          <a:bodyPr wrap="none">
            <a:spAutoFit/>
          </a:bodyPr>
          <a:lstStyle/>
          <a:p>
            <a:r>
              <a:rPr lang="en-US" dirty="0"/>
              <a:t>Provide A Minimum Of 0.2 foot-candles (2lux) illumination </a:t>
            </a:r>
          </a:p>
        </p:txBody>
      </p:sp>
      <p:sp>
        <p:nvSpPr>
          <p:cNvPr id="540679" name="Text Box 7"/>
          <p:cNvSpPr txBox="1">
            <a:spLocks noChangeArrowheads="1"/>
          </p:cNvSpPr>
          <p:nvPr/>
        </p:nvSpPr>
        <p:spPr bwMode="auto">
          <a:xfrm>
            <a:off x="2071506" y="5626295"/>
            <a:ext cx="7848600" cy="369332"/>
          </a:xfrm>
          <a:prstGeom prst="rect">
            <a:avLst/>
          </a:prstGeom>
          <a:noFill/>
          <a:ln w="9525">
            <a:noFill/>
            <a:miter lim="800000"/>
            <a:headEnd/>
            <a:tailEnd/>
          </a:ln>
        </p:spPr>
        <p:txBody>
          <a:bodyPr>
            <a:spAutoFit/>
          </a:bodyPr>
          <a:lstStyle/>
          <a:p>
            <a:r>
              <a:rPr lang="en-US" dirty="0"/>
              <a:t>Switch To Light Must Be Inaccessible To Personnel</a:t>
            </a:r>
          </a:p>
        </p:txBody>
      </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185919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0675"/>
                                        </p:tgtEl>
                                        <p:attrNameLst>
                                          <p:attrName>style.visibility</p:attrName>
                                        </p:attrNameLst>
                                      </p:cBhvr>
                                      <p:to>
                                        <p:strVal val="visible"/>
                                      </p:to>
                                    </p:set>
                                    <p:anim calcmode="lin" valueType="num">
                                      <p:cBhvr additive="base">
                                        <p:cTn id="7" dur="500" fill="hold"/>
                                        <p:tgtEl>
                                          <p:spTgt spid="540675"/>
                                        </p:tgtEl>
                                        <p:attrNameLst>
                                          <p:attrName>ppt_x</p:attrName>
                                        </p:attrNameLst>
                                      </p:cBhvr>
                                      <p:tavLst>
                                        <p:tav tm="0">
                                          <p:val>
                                            <p:strVal val="#ppt_x"/>
                                          </p:val>
                                        </p:tav>
                                        <p:tav tm="100000">
                                          <p:val>
                                            <p:strVal val="#ppt_x"/>
                                          </p:val>
                                        </p:tav>
                                      </p:tavLst>
                                    </p:anim>
                                    <p:anim calcmode="lin" valueType="num">
                                      <p:cBhvr additive="base">
                                        <p:cTn id="8" dur="500" fill="hold"/>
                                        <p:tgtEl>
                                          <p:spTgt spid="5406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0677"/>
                                        </p:tgtEl>
                                        <p:attrNameLst>
                                          <p:attrName>style.visibility</p:attrName>
                                        </p:attrNameLst>
                                      </p:cBhvr>
                                      <p:to>
                                        <p:strVal val="visible"/>
                                      </p:to>
                                    </p:set>
                                    <p:anim calcmode="lin" valueType="num">
                                      <p:cBhvr additive="base">
                                        <p:cTn id="13" dur="500" fill="hold"/>
                                        <p:tgtEl>
                                          <p:spTgt spid="540677"/>
                                        </p:tgtEl>
                                        <p:attrNameLst>
                                          <p:attrName>ppt_x</p:attrName>
                                        </p:attrNameLst>
                                      </p:cBhvr>
                                      <p:tavLst>
                                        <p:tav tm="0">
                                          <p:val>
                                            <p:strVal val="#ppt_x"/>
                                          </p:val>
                                        </p:tav>
                                        <p:tav tm="100000">
                                          <p:val>
                                            <p:strVal val="#ppt_x"/>
                                          </p:val>
                                        </p:tav>
                                      </p:tavLst>
                                    </p:anim>
                                    <p:anim calcmode="lin" valueType="num">
                                      <p:cBhvr additive="base">
                                        <p:cTn id="14" dur="500" fill="hold"/>
                                        <p:tgtEl>
                                          <p:spTgt spid="54067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40676"/>
                                        </p:tgtEl>
                                        <p:attrNameLst>
                                          <p:attrName>style.visibility</p:attrName>
                                        </p:attrNameLst>
                                      </p:cBhvr>
                                      <p:to>
                                        <p:strVal val="visible"/>
                                      </p:to>
                                    </p:set>
                                    <p:anim calcmode="lin" valueType="num">
                                      <p:cBhvr additive="base">
                                        <p:cTn id="17" dur="500" fill="hold"/>
                                        <p:tgtEl>
                                          <p:spTgt spid="540676"/>
                                        </p:tgtEl>
                                        <p:attrNameLst>
                                          <p:attrName>ppt_x</p:attrName>
                                        </p:attrNameLst>
                                      </p:cBhvr>
                                      <p:tavLst>
                                        <p:tav tm="0">
                                          <p:val>
                                            <p:strVal val="#ppt_x"/>
                                          </p:val>
                                        </p:tav>
                                        <p:tav tm="100000">
                                          <p:val>
                                            <p:strVal val="#ppt_x"/>
                                          </p:val>
                                        </p:tav>
                                      </p:tavLst>
                                    </p:anim>
                                    <p:anim calcmode="lin" valueType="num">
                                      <p:cBhvr additive="base">
                                        <p:cTn id="18" dur="500" fill="hold"/>
                                        <p:tgtEl>
                                          <p:spTgt spid="54067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40678"/>
                                        </p:tgtEl>
                                        <p:attrNameLst>
                                          <p:attrName>style.visibility</p:attrName>
                                        </p:attrNameLst>
                                      </p:cBhvr>
                                      <p:to>
                                        <p:strVal val="visible"/>
                                      </p:to>
                                    </p:set>
                                    <p:animEffect transition="in" filter="blinds(horizontal)">
                                      <p:cBhvr>
                                        <p:cTn id="23" dur="500"/>
                                        <p:tgtEl>
                                          <p:spTgt spid="54067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540679"/>
                                        </p:tgtEl>
                                        <p:attrNameLst>
                                          <p:attrName>style.visibility</p:attrName>
                                        </p:attrNameLst>
                                      </p:cBhvr>
                                      <p:to>
                                        <p:strVal val="visible"/>
                                      </p:to>
                                    </p:set>
                                    <p:anim calcmode="lin" valueType="num">
                                      <p:cBhvr additive="base">
                                        <p:cTn id="28" dur="500" fill="hold"/>
                                        <p:tgtEl>
                                          <p:spTgt spid="540679"/>
                                        </p:tgtEl>
                                        <p:attrNameLst>
                                          <p:attrName>ppt_x</p:attrName>
                                        </p:attrNameLst>
                                      </p:cBhvr>
                                      <p:tavLst>
                                        <p:tav tm="0">
                                          <p:val>
                                            <p:strVal val="0-#ppt_w/2"/>
                                          </p:val>
                                        </p:tav>
                                        <p:tav tm="100000">
                                          <p:val>
                                            <p:strVal val="#ppt_x"/>
                                          </p:val>
                                        </p:tav>
                                      </p:tavLst>
                                    </p:anim>
                                    <p:anim calcmode="lin" valueType="num">
                                      <p:cBhvr additive="base">
                                        <p:cTn id="29" dur="500" fill="hold"/>
                                        <p:tgtEl>
                                          <p:spTgt spid="5406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p:bldP spid="540677" grpId="0"/>
      <p:bldP spid="540678" grpId="0"/>
      <p:bldP spid="54067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7"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289422969"/>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38916" name="Text Box 4"/>
          <p:cNvSpPr txBox="1">
            <a:spLocks noChangeArrowheads="1"/>
          </p:cNvSpPr>
          <p:nvPr/>
        </p:nvSpPr>
        <p:spPr bwMode="auto">
          <a:xfrm>
            <a:off x="2271713" y="2154239"/>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38917" name="Text Box 5"/>
          <p:cNvSpPr txBox="1">
            <a:spLocks noChangeArrowheads="1"/>
          </p:cNvSpPr>
          <p:nvPr/>
        </p:nvSpPr>
        <p:spPr bwMode="auto">
          <a:xfrm>
            <a:off x="2271713" y="3043239"/>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7" name="Text Box 6"/>
          <p:cNvSpPr txBox="1">
            <a:spLocks noChangeArrowheads="1"/>
          </p:cNvSpPr>
          <p:nvPr/>
        </p:nvSpPr>
        <p:spPr bwMode="auto">
          <a:xfrm>
            <a:off x="2271713" y="3932239"/>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817321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bwMode="auto">
          <a:xfrm>
            <a:off x="2057400" y="1752600"/>
            <a:ext cx="8229600" cy="3048000"/>
          </a:xfrm>
          <a:prstGeom prst="rect">
            <a:avLst/>
          </a:prstGeom>
          <a:solidFill>
            <a:srgbClr val="FFFFFF"/>
          </a:solidFill>
          <a:ln>
            <a:miter lim="800000"/>
            <a:headEnd/>
            <a:tailEnd/>
          </a:ln>
        </p:spPr>
        <p:txBody>
          <a:bodyPr>
            <a:normAutofit fontScale="92500" lnSpcReduction="20000"/>
          </a:bodyPr>
          <a:lstStyle/>
          <a:p>
            <a:pPr marL="381000" indent="-381000" eaLnBrk="1" hangingPunct="1">
              <a:lnSpc>
                <a:spcPct val="80000"/>
              </a:lnSpc>
              <a:buNone/>
            </a:pPr>
            <a:r>
              <a:rPr lang="en-US" sz="2400" dirty="0"/>
              <a:t>Arms Storage Facilities, Containers And Safes Will Be:</a:t>
            </a:r>
          </a:p>
          <a:p>
            <a:pPr marL="381000" indent="-381000" eaLnBrk="1" hangingPunct="1">
              <a:lnSpc>
                <a:spcPct val="80000"/>
              </a:lnSpc>
              <a:buNone/>
            </a:pPr>
            <a:endParaRPr lang="en-US" sz="2000" b="1" u="sng" dirty="0"/>
          </a:p>
          <a:p>
            <a:pPr eaLnBrk="1" hangingPunct="1">
              <a:lnSpc>
                <a:spcPct val="80000"/>
              </a:lnSpc>
              <a:buFont typeface="Arial" panose="020B0604020202020204" pitchFamily="34" charset="0"/>
              <a:buChar char="•"/>
            </a:pPr>
            <a:r>
              <a:rPr lang="en-US" sz="1800" dirty="0"/>
              <a:t>Protected By Ids And Will Be Checked At Least Once Every 8 Hours </a:t>
            </a:r>
          </a:p>
          <a:p>
            <a:pPr algn="ctr" eaLnBrk="1" hangingPunct="1">
              <a:lnSpc>
                <a:spcPct val="80000"/>
              </a:lnSpc>
              <a:buFont typeface="Arial" panose="020B0604020202020204" pitchFamily="34" charset="0"/>
              <a:buChar char="•"/>
            </a:pPr>
            <a:r>
              <a:rPr lang="en-US" sz="1800" u="sng" dirty="0"/>
              <a:t/>
            </a:r>
            <a:br>
              <a:rPr lang="en-US" sz="1800" u="sng" dirty="0"/>
            </a:br>
            <a:r>
              <a:rPr lang="en-US" sz="1800" u="sng" dirty="0"/>
              <a:t>or</a:t>
            </a:r>
          </a:p>
          <a:p>
            <a:pPr algn="ctr" eaLnBrk="1" hangingPunct="1">
              <a:lnSpc>
                <a:spcPct val="80000"/>
              </a:lnSpc>
              <a:buFont typeface="Arial" panose="020B0604020202020204" pitchFamily="34" charset="0"/>
              <a:buChar char="•"/>
            </a:pPr>
            <a:endParaRPr lang="en-US" sz="1800" u="sng" dirty="0"/>
          </a:p>
          <a:p>
            <a:pPr eaLnBrk="1" hangingPunct="1">
              <a:lnSpc>
                <a:spcPct val="80000"/>
              </a:lnSpc>
              <a:buFont typeface="Arial" panose="020B0604020202020204" pitchFamily="34" charset="0"/>
              <a:buChar char="•"/>
            </a:pPr>
            <a:r>
              <a:rPr lang="en-US" sz="1800" dirty="0"/>
              <a:t>Under 24 Hour </a:t>
            </a:r>
            <a:r>
              <a:rPr lang="en-US" sz="1800" dirty="0">
                <a:solidFill>
                  <a:srgbClr val="FF0000"/>
                </a:solidFill>
              </a:rPr>
              <a:t>Armed Guard</a:t>
            </a:r>
            <a:r>
              <a:rPr lang="en-US" sz="1800" dirty="0"/>
              <a:t> Surveillance</a:t>
            </a:r>
          </a:p>
          <a:p>
            <a:pPr eaLnBrk="1" hangingPunct="1">
              <a:lnSpc>
                <a:spcPct val="80000"/>
              </a:lnSpc>
              <a:buFont typeface="Arial" panose="020B0604020202020204" pitchFamily="34" charset="0"/>
              <a:buChar char="•"/>
            </a:pPr>
            <a:endParaRPr lang="en-US" sz="2000" b="1" dirty="0"/>
          </a:p>
          <a:p>
            <a:pPr>
              <a:lnSpc>
                <a:spcPct val="90000"/>
              </a:lnSpc>
              <a:buFont typeface="Arial" panose="020B0604020202020204" pitchFamily="34" charset="0"/>
              <a:buChar char="•"/>
            </a:pPr>
            <a:r>
              <a:rPr lang="en-US" sz="1800" dirty="0"/>
              <a:t>Staff duty and charge of quarters when tasked will document these checks on standard  form 702 (security container check list).   </a:t>
            </a:r>
            <a:br>
              <a:rPr lang="en-US" sz="1800" dirty="0"/>
            </a:br>
            <a:r>
              <a:rPr lang="en-US" sz="1800" dirty="0"/>
              <a:t>(Fort Riley Regulation 190-11)</a:t>
            </a:r>
          </a:p>
          <a:p>
            <a:pPr marL="381000" indent="-381000" eaLnBrk="1" hangingPunct="1">
              <a:lnSpc>
                <a:spcPct val="80000"/>
              </a:lnSpc>
              <a:buNone/>
            </a:pPr>
            <a:endParaRPr lang="en-US" sz="1800" dirty="0"/>
          </a:p>
        </p:txBody>
      </p:sp>
      <p:grpSp>
        <p:nvGrpSpPr>
          <p:cNvPr id="2" name="Group 7"/>
          <p:cNvGrpSpPr/>
          <p:nvPr/>
        </p:nvGrpSpPr>
        <p:grpSpPr>
          <a:xfrm>
            <a:off x="2590800" y="1295401"/>
            <a:ext cx="7848600" cy="4844785"/>
            <a:chOff x="685800" y="-2590800"/>
            <a:chExt cx="7848600" cy="4844785"/>
          </a:xfrm>
        </p:grpSpPr>
        <p:sp>
          <p:nvSpPr>
            <p:cNvPr id="766980" name="AutoShape 4"/>
            <p:cNvSpPr>
              <a:spLocks noChangeArrowheads="1"/>
            </p:cNvSpPr>
            <p:nvPr/>
          </p:nvSpPr>
          <p:spPr bwMode="auto">
            <a:xfrm>
              <a:off x="685800" y="-2590800"/>
              <a:ext cx="6629400" cy="1676400"/>
            </a:xfrm>
            <a:prstGeom prst="wedgeRoundRectCallout">
              <a:avLst>
                <a:gd name="adj1" fmla="val -2994"/>
                <a:gd name="adj2" fmla="val 84748"/>
                <a:gd name="adj3" fmla="val 16667"/>
              </a:avLst>
            </a:prstGeom>
            <a:solidFill>
              <a:schemeClr val="accent1"/>
            </a:solidFill>
            <a:ln w="9525">
              <a:solidFill>
                <a:schemeClr val="tx1"/>
              </a:solidFill>
              <a:miter lim="800000"/>
              <a:headEnd/>
              <a:tailEnd/>
            </a:ln>
          </p:spPr>
          <p:txBody>
            <a:bodyPr/>
            <a:lstStyle/>
            <a:p>
              <a:pPr algn="ctr"/>
              <a:r>
                <a:rPr lang="en-US" sz="2000" b="1" dirty="0"/>
                <a:t>Armed is defined as having a firearm and appropriate ammunition readily available for immediate use.</a:t>
              </a:r>
            </a:p>
            <a:p>
              <a:pPr algn="ctr"/>
              <a:r>
                <a:rPr lang="en-US" sz="2000" b="1" dirty="0"/>
                <a:t>A “Whooping” stick does not constitute an armed guard!!</a:t>
              </a:r>
            </a:p>
          </p:txBody>
        </p:sp>
        <p:pic>
          <p:nvPicPr>
            <p:cNvPr id="47112" name="Picture 8" descr="http://www.wwe.com/content/media/images/Superstars/bio/4750282"/>
            <p:cNvPicPr>
              <a:picLocks noChangeAspect="1" noChangeArrowheads="1"/>
            </p:cNvPicPr>
            <p:nvPr/>
          </p:nvPicPr>
          <p:blipFill>
            <a:blip r:embed="rId2" cstate="print"/>
            <a:srcRect/>
            <a:stretch>
              <a:fillRect/>
            </a:stretch>
          </p:blipFill>
          <p:spPr bwMode="auto">
            <a:xfrm>
              <a:off x="3810000" y="-683623"/>
              <a:ext cx="4724400" cy="2937608"/>
            </a:xfrm>
            <a:prstGeom prst="rect">
              <a:avLst/>
            </a:prstGeom>
            <a:noFill/>
          </p:spPr>
        </p:pic>
      </p:grpSp>
      <p:sp>
        <p:nvSpPr>
          <p:cNvPr id="8"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044864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632431"/>
            <a:ext cx="7659149" cy="523220"/>
          </a:xfrm>
          <a:prstGeom prst="rect">
            <a:avLst/>
          </a:prstGeom>
          <a:noFill/>
        </p:spPr>
        <p:txBody>
          <a:bodyPr wrap="square" rtlCol="0">
            <a:spAutoFit/>
          </a:bodyPr>
          <a:lstStyle/>
          <a:p>
            <a:pPr algn="ctr"/>
            <a:r>
              <a:rPr lang="en-US" sz="2800" b="1" dirty="0">
                <a:solidFill>
                  <a:prstClr val="black"/>
                </a:solidFill>
                <a:latin typeface="Arial" panose="020B0604020202020204"/>
              </a:rPr>
              <a:t>Introduction to Physical Security</a:t>
            </a:r>
          </a:p>
        </p:txBody>
      </p:sp>
      <p:sp>
        <p:nvSpPr>
          <p:cNvPr id="3" name="TextBox 2"/>
          <p:cNvSpPr txBox="1"/>
          <p:nvPr/>
        </p:nvSpPr>
        <p:spPr>
          <a:xfrm>
            <a:off x="1524000" y="1497025"/>
            <a:ext cx="9144000" cy="2862322"/>
          </a:xfrm>
          <a:prstGeom prst="rect">
            <a:avLst/>
          </a:prstGeom>
          <a:noFill/>
        </p:spPr>
        <p:txBody>
          <a:bodyPr wrap="square" rtlCol="0">
            <a:spAutoFit/>
          </a:bodyPr>
          <a:lstStyle/>
          <a:p>
            <a:r>
              <a:rPr lang="en-US" sz="2000" b="1" dirty="0">
                <a:solidFill>
                  <a:prstClr val="black"/>
                </a:solidFill>
                <a:latin typeface="Arial" panose="020B0604020202020204"/>
              </a:rPr>
              <a:t>Purpose</a:t>
            </a:r>
            <a:r>
              <a:rPr lang="en-US" sz="2000" dirty="0">
                <a:solidFill>
                  <a:prstClr val="black"/>
                </a:solidFill>
                <a:latin typeface="Arial" panose="020B0604020202020204"/>
              </a:rPr>
              <a:t> – Prevention and Protection</a:t>
            </a:r>
          </a:p>
          <a:p>
            <a:endParaRPr lang="en-US" sz="2000" dirty="0">
              <a:solidFill>
                <a:prstClr val="black"/>
              </a:solidFill>
              <a:latin typeface="Arial" panose="020B0604020202020204"/>
            </a:endParaRPr>
          </a:p>
          <a:p>
            <a:r>
              <a:rPr lang="en-US" sz="2000" b="1" dirty="0">
                <a:solidFill>
                  <a:prstClr val="black"/>
                </a:solidFill>
                <a:latin typeface="Arial" panose="020B0604020202020204"/>
              </a:rPr>
              <a:t>Defined</a:t>
            </a:r>
            <a:r>
              <a:rPr lang="en-US" sz="2000" dirty="0">
                <a:solidFill>
                  <a:prstClr val="black"/>
                </a:solidFill>
                <a:latin typeface="Arial" panose="020B0604020202020204"/>
              </a:rPr>
              <a:t> – Active and Passive measures designed to deter intruders </a:t>
            </a:r>
          </a:p>
          <a:p>
            <a:endParaRPr lang="en-US" sz="2000" dirty="0">
              <a:solidFill>
                <a:prstClr val="black"/>
              </a:solidFill>
              <a:latin typeface="Arial" panose="020B0604020202020204"/>
            </a:endParaRPr>
          </a:p>
          <a:p>
            <a:r>
              <a:rPr lang="en-US" sz="2000" dirty="0">
                <a:solidFill>
                  <a:prstClr val="black"/>
                </a:solidFill>
                <a:latin typeface="Arial" panose="020B0604020202020204"/>
              </a:rPr>
              <a:t>Prevent unauthorized access, including theft and damage, to assets such as personnel, equipment, installations, materials, and information </a:t>
            </a:r>
          </a:p>
          <a:p>
            <a:endParaRPr lang="en-US" sz="2000" dirty="0">
              <a:solidFill>
                <a:prstClr val="black"/>
              </a:solidFill>
              <a:latin typeface="Arial" panose="020B0604020202020204"/>
            </a:endParaRPr>
          </a:p>
          <a:p>
            <a:r>
              <a:rPr lang="en-US" sz="2000" dirty="0">
                <a:solidFill>
                  <a:prstClr val="black"/>
                </a:solidFill>
                <a:latin typeface="Arial" panose="020B0604020202020204"/>
              </a:rPr>
              <a:t>Safeguard against threats such as espionage, sabotage, terrorism, damage, and criminal activity.</a:t>
            </a:r>
            <a:endParaRPr lang="en-US" dirty="0">
              <a:solidFill>
                <a:prstClr val="black"/>
              </a:solidFill>
              <a:latin typeface="Arial" panose="020B0604020202020204"/>
            </a:endParaRPr>
          </a:p>
        </p:txBody>
      </p:sp>
      <p:sp>
        <p:nvSpPr>
          <p:cNvPr id="8" name="TextBox 7"/>
          <p:cNvSpPr txBox="1"/>
          <p:nvPr/>
        </p:nvSpPr>
        <p:spPr>
          <a:xfrm>
            <a:off x="3352800" y="4700721"/>
            <a:ext cx="5486400" cy="892552"/>
          </a:xfrm>
          <a:prstGeom prst="rect">
            <a:avLst/>
          </a:prstGeom>
          <a:noFill/>
        </p:spPr>
        <p:txBody>
          <a:bodyPr wrap="square" rtlCol="0">
            <a:spAutoFit/>
          </a:bodyPr>
          <a:lstStyle/>
          <a:p>
            <a:pPr algn="ctr"/>
            <a:r>
              <a:rPr lang="en-US" sz="2000" dirty="0">
                <a:solidFill>
                  <a:prstClr val="black"/>
                </a:solidFill>
                <a:latin typeface="Arial" panose="020B0604020202020204" pitchFamily="34" charset="0"/>
                <a:cs typeface="Arial" panose="020B0604020202020204" pitchFamily="34" charset="0"/>
              </a:rPr>
              <a:t>In simplest terms:</a:t>
            </a:r>
          </a:p>
          <a:p>
            <a:pPr algn="ctr"/>
            <a:r>
              <a:rPr lang="en-US" sz="3200" b="1" u="sng" dirty="0">
                <a:solidFill>
                  <a:srgbClr val="FF0000"/>
                </a:solidFill>
                <a:latin typeface="Arial" panose="020B0604020202020204" pitchFamily="34" charset="0"/>
                <a:cs typeface="Arial" panose="020B0604020202020204" pitchFamily="34" charset="0"/>
              </a:rPr>
              <a:t>ASSET PROTECTION</a:t>
            </a:r>
          </a:p>
        </p:txBody>
      </p:sp>
    </p:spTree>
    <p:extLst>
      <p:ext uri="{BB962C8B-B14F-4D97-AF65-F5344CB8AC3E}">
        <p14:creationId xmlns:p14="http://schemas.microsoft.com/office/powerpoint/2010/main" val="26262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3"/>
          <p:cNvGraphicFramePr>
            <a:graphicFrameLocks noGrp="1" noChangeAspect="1"/>
          </p:cNvGraphicFramePr>
          <p:nvPr>
            <p:ph idx="4294967295"/>
            <p:extLst/>
          </p:nvPr>
        </p:nvGraphicFramePr>
        <p:xfrm>
          <a:off x="2808513" y="1297577"/>
          <a:ext cx="4431031" cy="5064036"/>
        </p:xfrm>
        <a:graphic>
          <a:graphicData uri="http://schemas.openxmlformats.org/presentationml/2006/ole">
            <mc:AlternateContent xmlns:mc="http://schemas.openxmlformats.org/markup-compatibility/2006">
              <mc:Choice xmlns:v="urn:schemas-microsoft-com:vml" Requires="v">
                <p:oleObj spid="_x0000_s1170" name="Acrobat Document" r:id="rId3" imgW="5830114" imgH="7542857" progId="AcroExch.Document.7">
                  <p:embed/>
                </p:oleObj>
              </mc:Choice>
              <mc:Fallback>
                <p:oleObj name="Acrobat Document" r:id="rId3" imgW="5830114" imgH="7542857" progId="AcroExch.Document.7">
                  <p:embed/>
                  <p:pic>
                    <p:nvPicPr>
                      <p:cNvPr id="3074" name="Object 3"/>
                      <p:cNvPicPr>
                        <a:picLocks noGrp="1" noChangeAspect="1" noChangeArrowheads="1"/>
                      </p:cNvPicPr>
                      <p:nvPr/>
                    </p:nvPicPr>
                    <p:blipFill>
                      <a:blip r:embed="rId4">
                        <a:extLst>
                          <a:ext uri="{28A0092B-C50C-407E-A947-70E740481C1C}">
                            <a14:useLocalDpi xmlns:a14="http://schemas.microsoft.com/office/drawing/2010/main" val="0"/>
                          </a:ext>
                        </a:extLst>
                      </a:blip>
                      <a:srcRect l="2907" t="3372" r="51300" b="56171"/>
                      <a:stretch>
                        <a:fillRect/>
                      </a:stretch>
                    </p:blipFill>
                    <p:spPr bwMode="auto">
                      <a:xfrm>
                        <a:off x="2808513" y="1297577"/>
                        <a:ext cx="4431031" cy="5064036"/>
                      </a:xfrm>
                      <a:prstGeom prst="rect">
                        <a:avLst/>
                      </a:prstGeom>
                      <a:noFill/>
                      <a:ln>
                        <a:noFill/>
                      </a:ln>
                      <a:effectLst/>
                      <a:extLst/>
                    </p:spPr>
                  </p:pic>
                </p:oleObj>
              </mc:Fallback>
            </mc:AlternateContent>
          </a:graphicData>
        </a:graphic>
      </p:graphicFrame>
      <p:sp>
        <p:nvSpPr>
          <p:cNvPr id="8" name="TextBox 7"/>
          <p:cNvSpPr txBox="1"/>
          <p:nvPr/>
        </p:nvSpPr>
        <p:spPr>
          <a:xfrm>
            <a:off x="3886056" y="2983617"/>
            <a:ext cx="1197764" cy="369332"/>
          </a:xfrm>
          <a:prstGeom prst="rect">
            <a:avLst/>
          </a:prstGeom>
          <a:noFill/>
        </p:spPr>
        <p:txBody>
          <a:bodyPr wrap="none" rtlCol="0">
            <a:spAutoFit/>
          </a:bodyPr>
          <a:lstStyle/>
          <a:p>
            <a:r>
              <a:rPr lang="en-US" dirty="0"/>
              <a:t>May 2016</a:t>
            </a:r>
          </a:p>
        </p:txBody>
      </p:sp>
      <p:sp>
        <p:nvSpPr>
          <p:cNvPr id="3075" name="Text Box 4"/>
          <p:cNvSpPr txBox="1">
            <a:spLocks noChangeArrowheads="1"/>
          </p:cNvSpPr>
          <p:nvPr/>
        </p:nvSpPr>
        <p:spPr bwMode="auto">
          <a:xfrm>
            <a:off x="7696200" y="1524000"/>
            <a:ext cx="2971800" cy="3724096"/>
          </a:xfrm>
          <a:prstGeom prst="rect">
            <a:avLst/>
          </a:prstGeom>
          <a:noFill/>
          <a:ln w="9525">
            <a:noFill/>
            <a:miter lim="800000"/>
            <a:headEnd/>
            <a:tailEnd/>
          </a:ln>
        </p:spPr>
        <p:txBody>
          <a:bodyPr>
            <a:spAutoFit/>
          </a:bodyPr>
          <a:lstStyle/>
          <a:p>
            <a:pPr algn="ctr"/>
            <a:r>
              <a:rPr lang="en-US" sz="2800" b="1" dirty="0"/>
              <a:t>SF 702</a:t>
            </a:r>
          </a:p>
          <a:p>
            <a:endParaRPr lang="en-US" sz="2800" b="1" dirty="0"/>
          </a:p>
          <a:p>
            <a:pPr marL="342900" indent="-342900">
              <a:buFont typeface="Arial" panose="020B0604020202020204" pitchFamily="34" charset="0"/>
              <a:buChar char="•"/>
            </a:pPr>
            <a:r>
              <a:rPr lang="en-US" dirty="0"/>
              <a:t>Required to be used by FR </a:t>
            </a:r>
            <a:r>
              <a:rPr lang="en-US" dirty="0" smtClean="0"/>
              <a:t>Reg. </a:t>
            </a:r>
            <a:r>
              <a:rPr lang="en-US" dirty="0"/>
              <a:t>190-11 to  Record After Hour Security Checks</a:t>
            </a:r>
          </a:p>
          <a:p>
            <a:endParaRPr lang="en-US" dirty="0"/>
          </a:p>
          <a:p>
            <a:pPr marL="342900" indent="-342900">
              <a:buFont typeface="Arial" panose="020B0604020202020204" pitchFamily="34" charset="0"/>
              <a:buChar char="•"/>
            </a:pPr>
            <a:r>
              <a:rPr lang="en-US" dirty="0"/>
              <a:t>Checking the security of building outer doors and not the vault door doe not meet regulatory requirements.</a:t>
            </a:r>
          </a:p>
        </p:txBody>
      </p:sp>
      <p:sp>
        <p:nvSpPr>
          <p:cNvPr id="765957" name="AutoShape 5"/>
          <p:cNvSpPr>
            <a:spLocks noChangeArrowheads="1"/>
          </p:cNvSpPr>
          <p:nvPr/>
        </p:nvSpPr>
        <p:spPr bwMode="auto">
          <a:xfrm>
            <a:off x="3173177" y="1458855"/>
            <a:ext cx="3075216" cy="1995322"/>
          </a:xfrm>
          <a:prstGeom prst="wedgeEllipseCallout">
            <a:avLst>
              <a:gd name="adj1" fmla="val -18259"/>
              <a:gd name="adj2" fmla="val 86667"/>
            </a:avLst>
          </a:prstGeom>
          <a:solidFill>
            <a:schemeClr val="accent1"/>
          </a:solidFill>
          <a:ln w="9525">
            <a:solidFill>
              <a:schemeClr val="tx1"/>
            </a:solidFill>
            <a:miter lim="800000"/>
            <a:headEnd/>
            <a:tailEnd/>
          </a:ln>
        </p:spPr>
        <p:txBody>
          <a:bodyPr/>
          <a:lstStyle/>
          <a:p>
            <a:pPr algn="ctr"/>
            <a:r>
              <a:rPr lang="en-US" dirty="0"/>
              <a:t>Can be used to record opening/closing times of arms room. </a:t>
            </a:r>
          </a:p>
        </p:txBody>
      </p:sp>
      <p:grpSp>
        <p:nvGrpSpPr>
          <p:cNvPr id="2" name="Group 16"/>
          <p:cNvGrpSpPr/>
          <p:nvPr/>
        </p:nvGrpSpPr>
        <p:grpSpPr>
          <a:xfrm>
            <a:off x="2556696" y="4068500"/>
            <a:ext cx="5036104" cy="809211"/>
            <a:chOff x="1464116" y="3827418"/>
            <a:chExt cx="5036104" cy="809211"/>
          </a:xfrm>
        </p:grpSpPr>
        <p:sp>
          <p:nvSpPr>
            <p:cNvPr id="9" name="TextBox 8"/>
            <p:cNvSpPr txBox="1"/>
            <p:nvPr/>
          </p:nvSpPr>
          <p:spPr>
            <a:xfrm>
              <a:off x="1464116" y="3940685"/>
              <a:ext cx="377376" cy="307777"/>
            </a:xfrm>
            <a:prstGeom prst="rect">
              <a:avLst/>
            </a:prstGeom>
            <a:noFill/>
          </p:spPr>
          <p:txBody>
            <a:bodyPr wrap="square" rtlCol="0">
              <a:spAutoFit/>
            </a:bodyPr>
            <a:lstStyle/>
            <a:p>
              <a:r>
                <a:rPr lang="en-US" sz="1400" dirty="0"/>
                <a:t>1</a:t>
              </a:r>
            </a:p>
          </p:txBody>
        </p:sp>
        <p:sp>
          <p:nvSpPr>
            <p:cNvPr id="10" name="TextBox 9"/>
            <p:cNvSpPr txBox="1"/>
            <p:nvPr/>
          </p:nvSpPr>
          <p:spPr>
            <a:xfrm>
              <a:off x="5014794" y="4047972"/>
              <a:ext cx="838200" cy="230832"/>
            </a:xfrm>
            <a:prstGeom prst="rect">
              <a:avLst/>
            </a:prstGeom>
            <a:noFill/>
          </p:spPr>
          <p:txBody>
            <a:bodyPr wrap="square" rtlCol="0">
              <a:spAutoFit/>
            </a:bodyPr>
            <a:lstStyle/>
            <a:p>
              <a:r>
                <a:rPr lang="en-US" sz="900" dirty="0"/>
                <a:t>WHW</a:t>
              </a:r>
            </a:p>
          </p:txBody>
        </p:sp>
        <p:sp>
          <p:nvSpPr>
            <p:cNvPr id="11" name="TextBox 10"/>
            <p:cNvSpPr txBox="1"/>
            <p:nvPr/>
          </p:nvSpPr>
          <p:spPr>
            <a:xfrm>
              <a:off x="5658390" y="4030551"/>
              <a:ext cx="838200" cy="230832"/>
            </a:xfrm>
            <a:prstGeom prst="rect">
              <a:avLst/>
            </a:prstGeom>
            <a:noFill/>
          </p:spPr>
          <p:txBody>
            <a:bodyPr wrap="square" rtlCol="0">
              <a:spAutoFit/>
            </a:bodyPr>
            <a:lstStyle/>
            <a:p>
              <a:r>
                <a:rPr lang="en-US" sz="900" dirty="0"/>
                <a:t>2230</a:t>
              </a:r>
            </a:p>
          </p:txBody>
        </p:sp>
        <p:sp>
          <p:nvSpPr>
            <p:cNvPr id="12" name="TextBox 11"/>
            <p:cNvSpPr txBox="1"/>
            <p:nvPr/>
          </p:nvSpPr>
          <p:spPr>
            <a:xfrm>
              <a:off x="1464116" y="4328852"/>
              <a:ext cx="377376" cy="307777"/>
            </a:xfrm>
            <a:prstGeom prst="rect">
              <a:avLst/>
            </a:prstGeom>
            <a:noFill/>
          </p:spPr>
          <p:txBody>
            <a:bodyPr wrap="square" rtlCol="0">
              <a:spAutoFit/>
            </a:bodyPr>
            <a:lstStyle/>
            <a:p>
              <a:r>
                <a:rPr lang="en-US" sz="1400" dirty="0"/>
                <a:t>2</a:t>
              </a:r>
            </a:p>
          </p:txBody>
        </p:sp>
        <p:sp>
          <p:nvSpPr>
            <p:cNvPr id="13" name="TextBox 12"/>
            <p:cNvSpPr txBox="1"/>
            <p:nvPr/>
          </p:nvSpPr>
          <p:spPr>
            <a:xfrm>
              <a:off x="5005646" y="4247844"/>
              <a:ext cx="838200" cy="230832"/>
            </a:xfrm>
            <a:prstGeom prst="rect">
              <a:avLst/>
            </a:prstGeom>
            <a:noFill/>
          </p:spPr>
          <p:txBody>
            <a:bodyPr wrap="square" rtlCol="0">
              <a:spAutoFit/>
            </a:bodyPr>
            <a:lstStyle/>
            <a:p>
              <a:r>
                <a:rPr lang="en-US" sz="900" dirty="0"/>
                <a:t>WHW</a:t>
              </a:r>
            </a:p>
          </p:txBody>
        </p:sp>
        <p:sp>
          <p:nvSpPr>
            <p:cNvPr id="14" name="TextBox 13"/>
            <p:cNvSpPr txBox="1"/>
            <p:nvPr/>
          </p:nvSpPr>
          <p:spPr>
            <a:xfrm>
              <a:off x="5658390" y="4243961"/>
              <a:ext cx="838200" cy="230832"/>
            </a:xfrm>
            <a:prstGeom prst="rect">
              <a:avLst/>
            </a:prstGeom>
            <a:noFill/>
          </p:spPr>
          <p:txBody>
            <a:bodyPr wrap="square" rtlCol="0">
              <a:spAutoFit/>
            </a:bodyPr>
            <a:lstStyle/>
            <a:p>
              <a:r>
                <a:rPr lang="en-US" sz="900" dirty="0"/>
                <a:t>0415</a:t>
              </a:r>
            </a:p>
          </p:txBody>
        </p:sp>
        <p:sp>
          <p:nvSpPr>
            <p:cNvPr id="15" name="TextBox 14"/>
            <p:cNvSpPr txBox="1"/>
            <p:nvPr/>
          </p:nvSpPr>
          <p:spPr>
            <a:xfrm>
              <a:off x="5047705" y="3835371"/>
              <a:ext cx="838200" cy="230832"/>
            </a:xfrm>
            <a:prstGeom prst="rect">
              <a:avLst/>
            </a:prstGeom>
            <a:noFill/>
          </p:spPr>
          <p:txBody>
            <a:bodyPr wrap="square" rtlCol="0">
              <a:spAutoFit/>
            </a:bodyPr>
            <a:lstStyle/>
            <a:p>
              <a:r>
                <a:rPr lang="en-US" sz="900" dirty="0"/>
                <a:t>LDE</a:t>
              </a:r>
            </a:p>
          </p:txBody>
        </p:sp>
        <p:sp>
          <p:nvSpPr>
            <p:cNvPr id="16" name="TextBox 15"/>
            <p:cNvSpPr txBox="1"/>
            <p:nvPr/>
          </p:nvSpPr>
          <p:spPr>
            <a:xfrm>
              <a:off x="5662020" y="3827418"/>
              <a:ext cx="838200" cy="230832"/>
            </a:xfrm>
            <a:prstGeom prst="rect">
              <a:avLst/>
            </a:prstGeom>
            <a:noFill/>
          </p:spPr>
          <p:txBody>
            <a:bodyPr wrap="square" rtlCol="0">
              <a:spAutoFit/>
            </a:bodyPr>
            <a:lstStyle/>
            <a:p>
              <a:r>
                <a:rPr lang="en-US" sz="900" dirty="0"/>
                <a:t>0230</a:t>
              </a:r>
            </a:p>
          </p:txBody>
        </p:sp>
      </p:grpSp>
      <p:sp>
        <p:nvSpPr>
          <p:cNvPr id="17" name="TextBox 16"/>
          <p:cNvSpPr txBox="1"/>
          <p:nvPr/>
        </p:nvSpPr>
        <p:spPr>
          <a:xfrm>
            <a:off x="2988116" y="4752891"/>
            <a:ext cx="377376" cy="307777"/>
          </a:xfrm>
          <a:prstGeom prst="rect">
            <a:avLst/>
          </a:prstGeom>
          <a:noFill/>
        </p:spPr>
        <p:txBody>
          <a:bodyPr wrap="square" rtlCol="0">
            <a:spAutoFit/>
          </a:bodyPr>
          <a:lstStyle/>
          <a:p>
            <a:r>
              <a:rPr lang="en-US" sz="1400" dirty="0"/>
              <a:t>3</a:t>
            </a:r>
          </a:p>
        </p:txBody>
      </p:sp>
      <p:sp>
        <p:nvSpPr>
          <p:cNvPr id="18" name="TextBox 17"/>
          <p:cNvSpPr txBox="1"/>
          <p:nvPr/>
        </p:nvSpPr>
        <p:spPr>
          <a:xfrm>
            <a:off x="2988116" y="5166205"/>
            <a:ext cx="377376" cy="307777"/>
          </a:xfrm>
          <a:prstGeom prst="rect">
            <a:avLst/>
          </a:prstGeom>
          <a:noFill/>
        </p:spPr>
        <p:txBody>
          <a:bodyPr wrap="square" rtlCol="0">
            <a:spAutoFit/>
          </a:bodyPr>
          <a:lstStyle/>
          <a:p>
            <a:r>
              <a:rPr lang="en-US" sz="1400" dirty="0"/>
              <a:t>4</a:t>
            </a:r>
          </a:p>
        </p:txBody>
      </p:sp>
      <p:sp>
        <p:nvSpPr>
          <p:cNvPr id="19" name="TextBox 18"/>
          <p:cNvSpPr txBox="1"/>
          <p:nvPr/>
        </p:nvSpPr>
        <p:spPr>
          <a:xfrm>
            <a:off x="2984489" y="5610020"/>
            <a:ext cx="377376" cy="307777"/>
          </a:xfrm>
          <a:prstGeom prst="rect">
            <a:avLst/>
          </a:prstGeom>
          <a:noFill/>
        </p:spPr>
        <p:txBody>
          <a:bodyPr wrap="square" rtlCol="0">
            <a:spAutoFit/>
          </a:bodyPr>
          <a:lstStyle/>
          <a:p>
            <a:r>
              <a:rPr lang="en-US" sz="1400" dirty="0"/>
              <a:t>5</a:t>
            </a:r>
          </a:p>
        </p:txBody>
      </p:sp>
      <p:sp>
        <p:nvSpPr>
          <p:cNvPr id="20" name="TextBox 19"/>
          <p:cNvSpPr txBox="1"/>
          <p:nvPr/>
        </p:nvSpPr>
        <p:spPr>
          <a:xfrm>
            <a:off x="2984489" y="5989848"/>
            <a:ext cx="377376" cy="307777"/>
          </a:xfrm>
          <a:prstGeom prst="rect">
            <a:avLst/>
          </a:prstGeom>
          <a:noFill/>
        </p:spPr>
        <p:txBody>
          <a:bodyPr wrap="square" rtlCol="0">
            <a:spAutoFit/>
          </a:bodyPr>
          <a:lstStyle/>
          <a:p>
            <a:r>
              <a:rPr lang="en-US" sz="1400" dirty="0"/>
              <a:t>6</a:t>
            </a:r>
          </a:p>
        </p:txBody>
      </p:sp>
      <p:sp>
        <p:nvSpPr>
          <p:cNvPr id="22"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759694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659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3"/>
          <p:cNvSpPr txBox="1">
            <a:spLocks noChangeArrowheads="1"/>
          </p:cNvSpPr>
          <p:nvPr/>
        </p:nvSpPr>
        <p:spPr bwMode="auto">
          <a:xfrm>
            <a:off x="2271714" y="1349376"/>
            <a:ext cx="4320863" cy="461665"/>
          </a:xfrm>
          <a:prstGeom prst="rect">
            <a:avLst/>
          </a:prstGeom>
          <a:noFill/>
          <a:ln w="9525">
            <a:noFill/>
            <a:miter lim="800000"/>
            <a:headEnd/>
            <a:tailEnd/>
          </a:ln>
        </p:spPr>
        <p:txBody>
          <a:bodyPr wrap="none">
            <a:spAutoFit/>
          </a:bodyPr>
          <a:lstStyle/>
          <a:p>
            <a:pPr>
              <a:buFontTx/>
              <a:buChar char="•"/>
            </a:pPr>
            <a:r>
              <a:rPr lang="en-US" sz="2400" dirty="0"/>
              <a:t>Restricted Area Warning Sign</a:t>
            </a:r>
          </a:p>
        </p:txBody>
      </p:sp>
      <p:sp>
        <p:nvSpPr>
          <p:cNvPr id="44036" name="Text Box 4"/>
          <p:cNvSpPr txBox="1">
            <a:spLocks noChangeArrowheads="1"/>
          </p:cNvSpPr>
          <p:nvPr/>
        </p:nvSpPr>
        <p:spPr bwMode="auto">
          <a:xfrm>
            <a:off x="2271713" y="1949451"/>
            <a:ext cx="3020186" cy="461665"/>
          </a:xfrm>
          <a:prstGeom prst="rect">
            <a:avLst/>
          </a:prstGeom>
          <a:noFill/>
          <a:ln w="9525">
            <a:noFill/>
            <a:miter lim="800000"/>
            <a:headEnd/>
            <a:tailEnd/>
          </a:ln>
        </p:spPr>
        <p:txBody>
          <a:bodyPr wrap="none">
            <a:spAutoFit/>
          </a:bodyPr>
          <a:lstStyle/>
          <a:p>
            <a:pPr>
              <a:buFontTx/>
              <a:buChar char="•"/>
            </a:pPr>
            <a:r>
              <a:rPr lang="en-US" sz="2400" dirty="0"/>
              <a:t>Alarm Warning Sign</a:t>
            </a:r>
          </a:p>
        </p:txBody>
      </p:sp>
      <p:sp>
        <p:nvSpPr>
          <p:cNvPr id="44037" name="Text Box 5"/>
          <p:cNvSpPr txBox="1">
            <a:spLocks noChangeArrowheads="1"/>
          </p:cNvSpPr>
          <p:nvPr/>
        </p:nvSpPr>
        <p:spPr bwMode="auto">
          <a:xfrm>
            <a:off x="2271713" y="2667001"/>
            <a:ext cx="2569934" cy="461665"/>
          </a:xfrm>
          <a:prstGeom prst="rect">
            <a:avLst/>
          </a:prstGeom>
          <a:noFill/>
          <a:ln w="9525">
            <a:noFill/>
            <a:miter lim="800000"/>
            <a:headEnd/>
            <a:tailEnd/>
          </a:ln>
        </p:spPr>
        <p:txBody>
          <a:bodyPr wrap="none">
            <a:spAutoFit/>
          </a:bodyPr>
          <a:lstStyle/>
          <a:p>
            <a:pPr>
              <a:buFontTx/>
              <a:buChar char="•"/>
            </a:pPr>
            <a:r>
              <a:rPr lang="en-US" sz="2400" dirty="0"/>
              <a:t>Security Lighting</a:t>
            </a:r>
          </a:p>
        </p:txBody>
      </p:sp>
      <p:sp>
        <p:nvSpPr>
          <p:cNvPr id="532487" name="Text Box 7"/>
          <p:cNvSpPr txBox="1">
            <a:spLocks noChangeArrowheads="1"/>
          </p:cNvSpPr>
          <p:nvPr/>
        </p:nvSpPr>
        <p:spPr bwMode="auto">
          <a:xfrm>
            <a:off x="2271713" y="4102101"/>
            <a:ext cx="7418387" cy="830997"/>
          </a:xfrm>
          <a:prstGeom prst="rect">
            <a:avLst/>
          </a:prstGeom>
          <a:noFill/>
          <a:ln w="9525">
            <a:noFill/>
            <a:miter lim="800000"/>
            <a:headEnd/>
            <a:tailEnd/>
          </a:ln>
        </p:spPr>
        <p:txBody>
          <a:bodyPr>
            <a:spAutoFit/>
          </a:bodyPr>
          <a:lstStyle/>
          <a:p>
            <a:pPr>
              <a:buFontTx/>
              <a:buChar char="•"/>
            </a:pPr>
            <a:r>
              <a:rPr lang="en-US" sz="2400" dirty="0"/>
              <a:t>FR </a:t>
            </a:r>
            <a:r>
              <a:rPr lang="en-US" sz="2400" dirty="0" smtClean="0"/>
              <a:t>Reg. </a:t>
            </a:r>
            <a:r>
              <a:rPr lang="en-US" sz="2400" dirty="0"/>
              <a:t>190-1 (Outside of arms room or posted on unit bulletin board)</a:t>
            </a:r>
          </a:p>
        </p:txBody>
      </p:sp>
      <p:sp>
        <p:nvSpPr>
          <p:cNvPr id="8" name="Text Box 6"/>
          <p:cNvSpPr txBox="1">
            <a:spLocks noChangeArrowheads="1"/>
          </p:cNvSpPr>
          <p:nvPr/>
        </p:nvSpPr>
        <p:spPr bwMode="auto">
          <a:xfrm>
            <a:off x="2271713" y="3384551"/>
            <a:ext cx="5611473" cy="461665"/>
          </a:xfrm>
          <a:prstGeom prst="rect">
            <a:avLst/>
          </a:prstGeom>
          <a:noFill/>
          <a:ln w="9525">
            <a:noFill/>
            <a:miter lim="800000"/>
            <a:headEnd/>
            <a:tailEnd/>
          </a:ln>
        </p:spPr>
        <p:txBody>
          <a:bodyPr wrap="none">
            <a:spAutoFit/>
          </a:bodyPr>
          <a:lstStyle/>
          <a:p>
            <a:pPr>
              <a:buFontTx/>
              <a:buChar char="•"/>
            </a:pPr>
            <a:r>
              <a:rPr lang="en-US" sz="2400" dirty="0"/>
              <a:t>SF 702 For After Hour Security Checks</a:t>
            </a:r>
          </a:p>
        </p:txBody>
      </p:sp>
      <p:sp>
        <p:nvSpPr>
          <p:cNvPr id="9"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18594703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87"/>
                                        </p:tgtEl>
                                        <p:attrNameLst>
                                          <p:attrName>style.visibility</p:attrName>
                                        </p:attrNameLst>
                                      </p:cBhvr>
                                      <p:to>
                                        <p:strVal val="visible"/>
                                      </p:to>
                                    </p:set>
                                    <p:anim calcmode="lin" valueType="num">
                                      <p:cBhvr additive="base">
                                        <p:cTn id="7" dur="500" fill="hold"/>
                                        <p:tgtEl>
                                          <p:spTgt spid="532487"/>
                                        </p:tgtEl>
                                        <p:attrNameLst>
                                          <p:attrName>ppt_x</p:attrName>
                                        </p:attrNameLst>
                                      </p:cBhvr>
                                      <p:tavLst>
                                        <p:tav tm="0">
                                          <p:val>
                                            <p:strVal val="#ppt_x"/>
                                          </p:val>
                                        </p:tav>
                                        <p:tav tm="100000">
                                          <p:val>
                                            <p:strVal val="#ppt_x"/>
                                          </p:val>
                                        </p:tav>
                                      </p:tavLst>
                                    </p:anim>
                                    <p:anim calcmode="lin" valueType="num">
                                      <p:cBhvr additive="base">
                                        <p:cTn id="8" dur="500" fill="hold"/>
                                        <p:tgtEl>
                                          <p:spTgt spid="532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Restricted sign on outside"/>
          <p:cNvPicPr>
            <a:picLocks noChangeAspect="1" noChangeArrowheads="1"/>
          </p:cNvPicPr>
          <p:nvPr/>
        </p:nvPicPr>
        <p:blipFill>
          <a:blip r:embed="rId3" cstate="print"/>
          <a:srcRect l="11111" t="4501" r="1587"/>
          <a:stretch>
            <a:fillRect/>
          </a:stretch>
        </p:blipFill>
        <p:spPr bwMode="auto">
          <a:xfrm>
            <a:off x="2895600" y="1355560"/>
            <a:ext cx="6324600" cy="4879975"/>
          </a:xfrm>
          <a:prstGeom prst="rect">
            <a:avLst/>
          </a:prstGeom>
          <a:noFill/>
          <a:ln w="28575">
            <a:solidFill>
              <a:schemeClr val="tx1"/>
            </a:solidFill>
            <a:miter lim="800000"/>
            <a:headEnd/>
            <a:tailEnd/>
          </a:ln>
        </p:spPr>
      </p:pic>
      <p:grpSp>
        <p:nvGrpSpPr>
          <p:cNvPr id="2" name="Group 4"/>
          <p:cNvGrpSpPr>
            <a:grpSpLocks/>
          </p:cNvGrpSpPr>
          <p:nvPr/>
        </p:nvGrpSpPr>
        <p:grpSpPr bwMode="auto">
          <a:xfrm>
            <a:off x="5700714" y="1507959"/>
            <a:ext cx="3290887" cy="687388"/>
            <a:chOff x="2630" y="1056"/>
            <a:chExt cx="2074" cy="433"/>
          </a:xfrm>
        </p:grpSpPr>
        <p:sp>
          <p:nvSpPr>
            <p:cNvPr id="45084" name="Rectangle 5"/>
            <p:cNvSpPr>
              <a:spLocks noChangeArrowheads="1"/>
            </p:cNvSpPr>
            <p:nvPr/>
          </p:nvSpPr>
          <p:spPr bwMode="auto">
            <a:xfrm>
              <a:off x="4128" y="1056"/>
              <a:ext cx="576" cy="43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5" name="Text Box 6"/>
            <p:cNvSpPr txBox="1">
              <a:spLocks noChangeArrowheads="1"/>
            </p:cNvSpPr>
            <p:nvPr/>
          </p:nvSpPr>
          <p:spPr bwMode="auto">
            <a:xfrm>
              <a:off x="2630" y="1079"/>
              <a:ext cx="1059" cy="410"/>
            </a:xfrm>
            <a:prstGeom prst="rect">
              <a:avLst/>
            </a:prstGeom>
            <a:solidFill>
              <a:schemeClr val="bg1"/>
            </a:solidFill>
            <a:ln w="9525">
              <a:solidFill>
                <a:schemeClr val="tx1"/>
              </a:solidFill>
              <a:miter lim="800000"/>
              <a:headEnd/>
              <a:tailEnd/>
            </a:ln>
          </p:spPr>
          <p:txBody>
            <a:bodyPr wrap="none">
              <a:spAutoFit/>
            </a:bodyPr>
            <a:lstStyle/>
            <a:p>
              <a:r>
                <a:rPr lang="en-US"/>
                <a:t>Alarm System </a:t>
              </a:r>
            </a:p>
            <a:p>
              <a:r>
                <a:rPr lang="en-US"/>
                <a:t>Warning Sign</a:t>
              </a:r>
            </a:p>
          </p:txBody>
        </p:sp>
        <p:sp>
          <p:nvSpPr>
            <p:cNvPr id="45086" name="Line 7"/>
            <p:cNvSpPr>
              <a:spLocks noChangeShapeType="1"/>
            </p:cNvSpPr>
            <p:nvPr/>
          </p:nvSpPr>
          <p:spPr bwMode="auto">
            <a:xfrm>
              <a:off x="3648" y="1200"/>
              <a:ext cx="480" cy="0"/>
            </a:xfrm>
            <a:prstGeom prst="line">
              <a:avLst/>
            </a:prstGeom>
            <a:noFill/>
            <a:ln w="38100">
              <a:solidFill>
                <a:schemeClr val="bg1"/>
              </a:solidFill>
              <a:round/>
              <a:headEnd/>
              <a:tailEnd type="triangle" w="med" len="med"/>
            </a:ln>
          </p:spPr>
          <p:txBody>
            <a:bodyPr/>
            <a:lstStyle/>
            <a:p>
              <a:endParaRPr lang="en-US"/>
            </a:p>
          </p:txBody>
        </p:sp>
      </p:grpSp>
      <p:grpSp>
        <p:nvGrpSpPr>
          <p:cNvPr id="3" name="Group 8"/>
          <p:cNvGrpSpPr>
            <a:grpSpLocks/>
          </p:cNvGrpSpPr>
          <p:nvPr/>
        </p:nvGrpSpPr>
        <p:grpSpPr bwMode="auto">
          <a:xfrm>
            <a:off x="1828800" y="2346159"/>
            <a:ext cx="4191000" cy="1524000"/>
            <a:chOff x="192" y="1584"/>
            <a:chExt cx="2640" cy="960"/>
          </a:xfrm>
        </p:grpSpPr>
        <p:sp>
          <p:nvSpPr>
            <p:cNvPr id="45081" name="Rectangle 9"/>
            <p:cNvSpPr>
              <a:spLocks noChangeArrowheads="1"/>
            </p:cNvSpPr>
            <p:nvPr/>
          </p:nvSpPr>
          <p:spPr bwMode="auto">
            <a:xfrm>
              <a:off x="1824" y="1872"/>
              <a:ext cx="1008" cy="672"/>
            </a:xfrm>
            <a:prstGeom prst="rect">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82" name="Text Box 10"/>
            <p:cNvSpPr txBox="1">
              <a:spLocks noChangeArrowheads="1"/>
            </p:cNvSpPr>
            <p:nvPr/>
          </p:nvSpPr>
          <p:spPr bwMode="auto">
            <a:xfrm>
              <a:off x="192" y="1584"/>
              <a:ext cx="1154" cy="410"/>
            </a:xfrm>
            <a:prstGeom prst="rect">
              <a:avLst/>
            </a:prstGeom>
            <a:solidFill>
              <a:schemeClr val="bg1"/>
            </a:solidFill>
            <a:ln w="9525">
              <a:solidFill>
                <a:schemeClr val="tx1"/>
              </a:solidFill>
              <a:miter lim="800000"/>
              <a:headEnd/>
              <a:tailEnd/>
            </a:ln>
          </p:spPr>
          <p:txBody>
            <a:bodyPr wrap="none">
              <a:spAutoFit/>
            </a:bodyPr>
            <a:lstStyle/>
            <a:p>
              <a:r>
                <a:rPr lang="en-US"/>
                <a:t>Restricted Area </a:t>
              </a:r>
            </a:p>
            <a:p>
              <a:r>
                <a:rPr lang="en-US"/>
                <a:t>Warning Sign</a:t>
              </a:r>
            </a:p>
          </p:txBody>
        </p:sp>
        <p:sp>
          <p:nvSpPr>
            <p:cNvPr id="45083" name="Line 11"/>
            <p:cNvSpPr>
              <a:spLocks noChangeShapeType="1"/>
            </p:cNvSpPr>
            <p:nvPr/>
          </p:nvSpPr>
          <p:spPr bwMode="auto">
            <a:xfrm>
              <a:off x="1248" y="1920"/>
              <a:ext cx="720" cy="144"/>
            </a:xfrm>
            <a:prstGeom prst="line">
              <a:avLst/>
            </a:prstGeom>
            <a:noFill/>
            <a:ln w="38100">
              <a:solidFill>
                <a:schemeClr val="bg1"/>
              </a:solidFill>
              <a:round/>
              <a:headEnd/>
              <a:tailEnd type="triangle" w="med" len="med"/>
            </a:ln>
          </p:spPr>
          <p:txBody>
            <a:bodyPr/>
            <a:lstStyle/>
            <a:p>
              <a:endParaRPr lang="en-US"/>
            </a:p>
          </p:txBody>
        </p:sp>
      </p:grpSp>
      <p:grpSp>
        <p:nvGrpSpPr>
          <p:cNvPr id="4" name="Group 12"/>
          <p:cNvGrpSpPr>
            <a:grpSpLocks/>
          </p:cNvGrpSpPr>
          <p:nvPr/>
        </p:nvGrpSpPr>
        <p:grpSpPr bwMode="auto">
          <a:xfrm>
            <a:off x="6324601" y="4022561"/>
            <a:ext cx="2913063" cy="1560513"/>
            <a:chOff x="3024" y="2640"/>
            <a:chExt cx="1834" cy="983"/>
          </a:xfrm>
        </p:grpSpPr>
        <p:sp>
          <p:nvSpPr>
            <p:cNvPr id="45079" name="Text Box 14"/>
            <p:cNvSpPr txBox="1">
              <a:spLocks noChangeArrowheads="1"/>
            </p:cNvSpPr>
            <p:nvPr/>
          </p:nvSpPr>
          <p:spPr bwMode="auto">
            <a:xfrm>
              <a:off x="3024" y="3216"/>
              <a:ext cx="1834" cy="407"/>
            </a:xfrm>
            <a:prstGeom prst="rect">
              <a:avLst/>
            </a:prstGeom>
            <a:solidFill>
              <a:schemeClr val="bg1"/>
            </a:solidFill>
            <a:ln w="9525">
              <a:solidFill>
                <a:schemeClr val="tx1"/>
              </a:solidFill>
              <a:miter lim="800000"/>
              <a:headEnd/>
              <a:tailEnd/>
            </a:ln>
          </p:spPr>
          <p:txBody>
            <a:bodyPr>
              <a:spAutoFit/>
            </a:bodyPr>
            <a:lstStyle/>
            <a:p>
              <a:pPr algn="ctr"/>
              <a:r>
                <a:rPr lang="en-US"/>
                <a:t>SF 702 Used for Security Checks</a:t>
              </a:r>
            </a:p>
          </p:txBody>
        </p:sp>
        <p:sp>
          <p:nvSpPr>
            <p:cNvPr id="45080" name="Line 15"/>
            <p:cNvSpPr>
              <a:spLocks noChangeShapeType="1"/>
            </p:cNvSpPr>
            <p:nvPr/>
          </p:nvSpPr>
          <p:spPr bwMode="auto">
            <a:xfrm flipH="1" flipV="1">
              <a:off x="3504" y="2640"/>
              <a:ext cx="288" cy="576"/>
            </a:xfrm>
            <a:prstGeom prst="line">
              <a:avLst/>
            </a:prstGeom>
            <a:noFill/>
            <a:ln w="38100">
              <a:solidFill>
                <a:schemeClr val="bg1"/>
              </a:solidFill>
              <a:round/>
              <a:headEnd/>
              <a:tailEnd type="triangle" w="med" len="med"/>
            </a:ln>
          </p:spPr>
          <p:txBody>
            <a:bodyPr/>
            <a:lstStyle/>
            <a:p>
              <a:endParaRPr lang="en-US"/>
            </a:p>
          </p:txBody>
        </p:sp>
      </p:grpSp>
      <p:grpSp>
        <p:nvGrpSpPr>
          <p:cNvPr id="5" name="Group 16"/>
          <p:cNvGrpSpPr>
            <a:grpSpLocks/>
          </p:cNvGrpSpPr>
          <p:nvPr/>
        </p:nvGrpSpPr>
        <p:grpSpPr bwMode="auto">
          <a:xfrm>
            <a:off x="2538414" y="4271798"/>
            <a:ext cx="3259137" cy="2008187"/>
            <a:chOff x="638" y="2797"/>
            <a:chExt cx="2054" cy="1265"/>
          </a:xfrm>
        </p:grpSpPr>
        <p:sp>
          <p:nvSpPr>
            <p:cNvPr id="45075" name="AutoShape 17"/>
            <p:cNvSpPr>
              <a:spLocks noChangeArrowheads="1"/>
            </p:cNvSpPr>
            <p:nvPr/>
          </p:nvSpPr>
          <p:spPr bwMode="auto">
            <a:xfrm rot="10800000">
              <a:off x="1933" y="2797"/>
              <a:ext cx="759" cy="624"/>
            </a:xfrm>
            <a:prstGeom prst="triangle">
              <a:avLst>
                <a:gd name="adj" fmla="val 48065"/>
              </a:avLst>
            </a:prstGeom>
            <a:solidFill>
              <a:srgbClr val="00FF00">
                <a:alpha val="50195"/>
              </a:srgbClr>
            </a:solidFill>
            <a:ln w="9525">
              <a:solidFill>
                <a:schemeClr val="tx1"/>
              </a:solidFill>
              <a:miter lim="800000"/>
              <a:headEnd/>
              <a:tailEnd/>
            </a:ln>
          </p:spPr>
          <p:txBody>
            <a:bodyPr wrap="none" anchor="ctr"/>
            <a:lstStyle/>
            <a:p>
              <a:endParaRPr lang="en-US"/>
            </a:p>
          </p:txBody>
        </p:sp>
        <p:sp>
          <p:nvSpPr>
            <p:cNvPr id="45076" name="Text Box 18"/>
            <p:cNvSpPr txBox="1">
              <a:spLocks noChangeArrowheads="1"/>
            </p:cNvSpPr>
            <p:nvPr/>
          </p:nvSpPr>
          <p:spPr bwMode="auto">
            <a:xfrm>
              <a:off x="638" y="3479"/>
              <a:ext cx="1603" cy="583"/>
            </a:xfrm>
            <a:prstGeom prst="rect">
              <a:avLst/>
            </a:prstGeom>
            <a:solidFill>
              <a:schemeClr val="bg1"/>
            </a:solidFill>
            <a:ln w="9525">
              <a:solidFill>
                <a:schemeClr val="tx1"/>
              </a:solidFill>
              <a:miter lim="800000"/>
              <a:headEnd/>
              <a:tailEnd/>
            </a:ln>
          </p:spPr>
          <p:txBody>
            <a:bodyPr wrap="none">
              <a:spAutoFit/>
            </a:bodyPr>
            <a:lstStyle/>
            <a:p>
              <a:pPr algn="ctr"/>
              <a:r>
                <a:rPr lang="en-US" dirty="0"/>
                <a:t>Ammunition</a:t>
              </a:r>
            </a:p>
            <a:p>
              <a:pPr algn="ctr"/>
              <a:r>
                <a:rPr lang="en-US" dirty="0"/>
                <a:t> Placard (Only required</a:t>
              </a:r>
            </a:p>
            <a:p>
              <a:pPr algn="ctr"/>
              <a:r>
                <a:rPr lang="en-US" dirty="0"/>
                <a:t>When storing ammo)</a:t>
              </a:r>
            </a:p>
          </p:txBody>
        </p:sp>
        <p:sp>
          <p:nvSpPr>
            <p:cNvPr id="45077" name="Line 19"/>
            <p:cNvSpPr>
              <a:spLocks noChangeShapeType="1"/>
            </p:cNvSpPr>
            <p:nvPr/>
          </p:nvSpPr>
          <p:spPr bwMode="auto">
            <a:xfrm flipV="1">
              <a:off x="1536" y="2976"/>
              <a:ext cx="576" cy="480"/>
            </a:xfrm>
            <a:prstGeom prst="line">
              <a:avLst/>
            </a:prstGeom>
            <a:noFill/>
            <a:ln w="38100">
              <a:solidFill>
                <a:schemeClr val="bg1"/>
              </a:solidFill>
              <a:round/>
              <a:headEnd/>
              <a:tailEnd type="triangle" w="med" len="med"/>
            </a:ln>
          </p:spPr>
          <p:txBody>
            <a:bodyPr/>
            <a:lstStyle/>
            <a:p>
              <a:endParaRPr lang="en-US"/>
            </a:p>
          </p:txBody>
        </p:sp>
      </p:grpSp>
      <p:grpSp>
        <p:nvGrpSpPr>
          <p:cNvPr id="6" name="Group 20"/>
          <p:cNvGrpSpPr>
            <a:grpSpLocks/>
          </p:cNvGrpSpPr>
          <p:nvPr/>
        </p:nvGrpSpPr>
        <p:grpSpPr bwMode="auto">
          <a:xfrm>
            <a:off x="4648201" y="2325522"/>
            <a:ext cx="4614863" cy="990600"/>
            <a:chOff x="1968" y="1571"/>
            <a:chExt cx="2906" cy="624"/>
          </a:xfrm>
        </p:grpSpPr>
        <p:sp>
          <p:nvSpPr>
            <p:cNvPr id="45070" name="Oval 21"/>
            <p:cNvSpPr>
              <a:spLocks noChangeArrowheads="1"/>
            </p:cNvSpPr>
            <p:nvPr/>
          </p:nvSpPr>
          <p:spPr bwMode="auto">
            <a:xfrm>
              <a:off x="4058" y="1571"/>
              <a:ext cx="816" cy="624"/>
            </a:xfrm>
            <a:prstGeom prst="ellipse">
              <a:avLst/>
            </a:prstGeom>
            <a:solidFill>
              <a:srgbClr val="FF0000">
                <a:alpha val="50195"/>
              </a:srgbClr>
            </a:solidFill>
            <a:ln w="50800">
              <a:solidFill>
                <a:schemeClr val="tx1"/>
              </a:solidFill>
              <a:round/>
              <a:headEnd/>
              <a:tailEnd/>
            </a:ln>
          </p:spPr>
          <p:txBody>
            <a:bodyPr wrap="none" anchor="ctr"/>
            <a:lstStyle/>
            <a:p>
              <a:endParaRPr lang="en-US"/>
            </a:p>
          </p:txBody>
        </p:sp>
        <p:sp>
          <p:nvSpPr>
            <p:cNvPr id="45071" name="Line 22"/>
            <p:cNvSpPr>
              <a:spLocks noChangeShapeType="1"/>
            </p:cNvSpPr>
            <p:nvPr/>
          </p:nvSpPr>
          <p:spPr bwMode="auto">
            <a:xfrm>
              <a:off x="4202" y="1667"/>
              <a:ext cx="528" cy="480"/>
            </a:xfrm>
            <a:prstGeom prst="line">
              <a:avLst/>
            </a:prstGeom>
            <a:noFill/>
            <a:ln w="50800">
              <a:solidFill>
                <a:schemeClr val="tx1"/>
              </a:solidFill>
              <a:round/>
              <a:headEnd/>
              <a:tailEnd/>
            </a:ln>
          </p:spPr>
          <p:txBody>
            <a:bodyPr/>
            <a:lstStyle/>
            <a:p>
              <a:endParaRPr lang="en-US"/>
            </a:p>
          </p:txBody>
        </p:sp>
        <p:sp>
          <p:nvSpPr>
            <p:cNvPr id="45072" name="Line 23"/>
            <p:cNvSpPr>
              <a:spLocks noChangeShapeType="1"/>
            </p:cNvSpPr>
            <p:nvPr/>
          </p:nvSpPr>
          <p:spPr bwMode="auto">
            <a:xfrm flipV="1">
              <a:off x="4154" y="1667"/>
              <a:ext cx="576" cy="432"/>
            </a:xfrm>
            <a:prstGeom prst="line">
              <a:avLst/>
            </a:prstGeom>
            <a:noFill/>
            <a:ln w="50800">
              <a:solidFill>
                <a:schemeClr val="tx1"/>
              </a:solidFill>
              <a:round/>
              <a:headEnd/>
              <a:tailEnd/>
            </a:ln>
          </p:spPr>
          <p:txBody>
            <a:bodyPr/>
            <a:lstStyle/>
            <a:p>
              <a:endParaRPr lang="en-US"/>
            </a:p>
          </p:txBody>
        </p:sp>
        <p:sp>
          <p:nvSpPr>
            <p:cNvPr id="45073" name="Text Box 24"/>
            <p:cNvSpPr txBox="1">
              <a:spLocks noChangeArrowheads="1"/>
            </p:cNvSpPr>
            <p:nvPr/>
          </p:nvSpPr>
          <p:spPr bwMode="auto">
            <a:xfrm>
              <a:off x="1968" y="1584"/>
              <a:ext cx="1546" cy="601"/>
            </a:xfrm>
            <a:prstGeom prst="rect">
              <a:avLst/>
            </a:prstGeom>
            <a:solidFill>
              <a:schemeClr val="bg1"/>
            </a:solidFill>
            <a:ln w="38100">
              <a:solidFill>
                <a:schemeClr val="tx1"/>
              </a:solidFill>
              <a:miter lim="800000"/>
              <a:headEnd/>
              <a:tailEnd/>
            </a:ln>
          </p:spPr>
          <p:txBody>
            <a:bodyPr>
              <a:spAutoFit/>
            </a:bodyPr>
            <a:lstStyle/>
            <a:p>
              <a:pPr algn="ctr"/>
              <a:r>
                <a:rPr lang="en-US"/>
                <a:t>Do not post contact</a:t>
              </a:r>
            </a:p>
            <a:p>
              <a:pPr algn="ctr"/>
              <a:r>
                <a:rPr lang="en-US"/>
                <a:t>Information of the armorer</a:t>
              </a:r>
            </a:p>
          </p:txBody>
        </p:sp>
        <p:sp>
          <p:nvSpPr>
            <p:cNvPr id="45074" name="Line 25"/>
            <p:cNvSpPr>
              <a:spLocks noChangeShapeType="1"/>
            </p:cNvSpPr>
            <p:nvPr/>
          </p:nvSpPr>
          <p:spPr bwMode="auto">
            <a:xfrm>
              <a:off x="3360" y="1920"/>
              <a:ext cx="816" cy="0"/>
            </a:xfrm>
            <a:prstGeom prst="line">
              <a:avLst/>
            </a:prstGeom>
            <a:noFill/>
            <a:ln w="50800">
              <a:solidFill>
                <a:schemeClr val="bg1"/>
              </a:solidFill>
              <a:round/>
              <a:headEnd/>
              <a:tailEnd type="triangle" w="med" len="med"/>
            </a:ln>
          </p:spPr>
          <p:txBody>
            <a:bodyPr/>
            <a:lstStyle/>
            <a:p>
              <a:endParaRPr lang="en-US"/>
            </a:p>
          </p:txBody>
        </p:sp>
      </p:grpSp>
      <p:sp>
        <p:nvSpPr>
          <p:cNvPr id="538654" name="Text Box 30"/>
          <p:cNvSpPr txBox="1">
            <a:spLocks noChangeArrowheads="1"/>
          </p:cNvSpPr>
          <p:nvPr/>
        </p:nvSpPr>
        <p:spPr bwMode="auto">
          <a:xfrm>
            <a:off x="7429500" y="3371899"/>
            <a:ext cx="2705100" cy="1209675"/>
          </a:xfrm>
          <a:prstGeom prst="rect">
            <a:avLst/>
          </a:prstGeom>
          <a:solidFill>
            <a:schemeClr val="bg1"/>
          </a:solidFill>
          <a:ln w="19050">
            <a:solidFill>
              <a:schemeClr val="tx1"/>
            </a:solidFill>
            <a:miter lim="800000"/>
            <a:headEnd/>
            <a:tailEnd/>
          </a:ln>
        </p:spPr>
        <p:txBody>
          <a:bodyPr wrap="none">
            <a:spAutoFit/>
          </a:bodyPr>
          <a:lstStyle/>
          <a:p>
            <a:r>
              <a:rPr lang="en-US" dirty="0"/>
              <a:t>Must also have one</a:t>
            </a:r>
          </a:p>
          <a:p>
            <a:r>
              <a:rPr lang="en-US" dirty="0"/>
              <a:t>posted on the inner</a:t>
            </a:r>
          </a:p>
          <a:p>
            <a:r>
              <a:rPr lang="en-US" dirty="0"/>
              <a:t>door. When door is open</a:t>
            </a:r>
          </a:p>
          <a:p>
            <a:r>
              <a:rPr lang="en-US" dirty="0"/>
              <a:t>sign is not visible.</a:t>
            </a:r>
          </a:p>
        </p:txBody>
      </p:sp>
      <p:sp>
        <p:nvSpPr>
          <p:cNvPr id="26"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977725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86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53865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54" grpId="0" animBg="1"/>
      <p:bldP spid="53865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918426" y="1351437"/>
            <a:ext cx="8229600" cy="424732"/>
          </a:xfrm>
        </p:spPr>
        <p:txBody>
          <a:bodyPr/>
          <a:lstStyle/>
          <a:p>
            <a:pPr algn="ctr"/>
            <a:r>
              <a:rPr lang="en-US" sz="2400" b="0" dirty="0">
                <a:solidFill>
                  <a:schemeClr val="tx1"/>
                </a:solidFill>
              </a:rPr>
              <a:t>Lautenberg Amendment</a:t>
            </a:r>
          </a:p>
        </p:txBody>
      </p:sp>
      <p:sp>
        <p:nvSpPr>
          <p:cNvPr id="40963" name="Content Placeholder 2"/>
          <p:cNvSpPr>
            <a:spLocks noGrp="1"/>
          </p:cNvSpPr>
          <p:nvPr>
            <p:ph idx="1"/>
          </p:nvPr>
        </p:nvSpPr>
        <p:spPr bwMode="auto">
          <a:xfrm>
            <a:off x="0" y="1976211"/>
            <a:ext cx="12192000" cy="3388269"/>
          </a:xfrm>
          <a:noFill/>
          <a:ln>
            <a:miter lim="800000"/>
            <a:headEnd/>
            <a:tailEnd/>
          </a:ln>
        </p:spPr>
        <p:txBody>
          <a:bodyPr vert="horz" wrap="square" lIns="91440" tIns="45720" rIns="91440" bIns="45720" numCol="1" anchor="t" anchorCtr="0" compatLnSpc="1">
            <a:prstTxWarp prst="textNoShape">
              <a:avLst/>
            </a:prstTxWarp>
          </a:bodyPr>
          <a:lstStyle/>
          <a:p>
            <a:pPr>
              <a:buFont typeface="Arial" panose="020B0604020202020204" pitchFamily="34" charset="0"/>
              <a:buChar char="•"/>
            </a:pPr>
            <a:r>
              <a:rPr lang="en-US" sz="1800" dirty="0" smtClean="0"/>
              <a:t> Summary </a:t>
            </a:r>
            <a:r>
              <a:rPr lang="en-US" sz="1800" dirty="0"/>
              <a:t>court-martial convictions, non-judicial punishment under Article 15, UCMJ, and deferred prosecutions in civilian court  </a:t>
            </a:r>
            <a:r>
              <a:rPr lang="en-US" sz="1800" b="1" u="sng" dirty="0">
                <a:solidFill>
                  <a:srgbClr val="FF0000"/>
                </a:solidFill>
              </a:rPr>
              <a:t>do not </a:t>
            </a:r>
            <a:r>
              <a:rPr lang="en-US" sz="1800" dirty="0"/>
              <a:t>constitute qualifying convictions within the meaning of the Lautenberg Amendment. </a:t>
            </a:r>
          </a:p>
          <a:p>
            <a:pPr>
              <a:buFont typeface="Arial" panose="020B0604020202020204" pitchFamily="34" charset="0"/>
              <a:buChar char="•"/>
            </a:pPr>
            <a:r>
              <a:rPr lang="en-US" sz="1800" dirty="0" smtClean="0"/>
              <a:t> The </a:t>
            </a:r>
            <a:r>
              <a:rPr lang="en-US" sz="1800" dirty="0"/>
              <a:t>prohibitions do not preclude a soldier from operating major weapons systems or crew served weapons such as tanks, missiles, and aircraft. </a:t>
            </a:r>
          </a:p>
          <a:p>
            <a:pPr>
              <a:buFont typeface="Arial" panose="020B0604020202020204" pitchFamily="34" charset="0"/>
              <a:buChar char="•"/>
            </a:pPr>
            <a:r>
              <a:rPr lang="en-US" sz="1800" dirty="0" smtClean="0"/>
              <a:t> The </a:t>
            </a:r>
            <a:r>
              <a:rPr lang="en-US" sz="1800" dirty="0"/>
              <a:t>Lautenberg Amendment application includes Soldiers with privately owned firearms and ammunition stored on or off post.</a:t>
            </a:r>
          </a:p>
          <a:p>
            <a:pPr>
              <a:buFont typeface="Arial" panose="020B0604020202020204" pitchFamily="34" charset="0"/>
              <a:buChar char="•"/>
            </a:pPr>
            <a:r>
              <a:rPr lang="en-US" sz="1800" dirty="0" smtClean="0"/>
              <a:t> Soldiers </a:t>
            </a:r>
            <a:r>
              <a:rPr lang="en-US" sz="1800" dirty="0"/>
              <a:t>with qualifying convictions may not:</a:t>
            </a:r>
          </a:p>
          <a:p>
            <a:pPr lvl="1"/>
            <a:r>
              <a:rPr lang="en-US" sz="1800" dirty="0"/>
              <a:t>be assigned to positions that would give them access to firearms and ammunition. </a:t>
            </a:r>
          </a:p>
          <a:p>
            <a:pPr lvl="1"/>
            <a:r>
              <a:rPr lang="en-US" sz="1800" dirty="0"/>
              <a:t>attend any service school where instruction with individual weapons or ammunition is part of the curriculum.</a:t>
            </a:r>
          </a:p>
          <a:p>
            <a:pPr lvl="1"/>
            <a:r>
              <a:rPr lang="en-US" sz="1800" dirty="0"/>
              <a:t>may not reenlist and are not eligible for the indefinite reenlistment program. </a:t>
            </a:r>
          </a:p>
        </p:txBody>
      </p:sp>
      <p:sp>
        <p:nvSpPr>
          <p:cNvPr id="6"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459316302"/>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088"/>
            <a:ext cx="8229600" cy="424732"/>
          </a:xfrm>
        </p:spPr>
        <p:txBody>
          <a:bodyPr/>
          <a:lstStyle/>
          <a:p>
            <a:r>
              <a:rPr lang="en-US" sz="2400" b="0" dirty="0">
                <a:solidFill>
                  <a:schemeClr val="tx1"/>
                </a:solidFill>
              </a:rPr>
              <a:t>Check-on-learning</a:t>
            </a:r>
          </a:p>
        </p:txBody>
      </p:sp>
      <p:sp>
        <p:nvSpPr>
          <p:cNvPr id="3" name="Content Placeholder 2"/>
          <p:cNvSpPr>
            <a:spLocks noGrp="1"/>
          </p:cNvSpPr>
          <p:nvPr>
            <p:ph idx="1"/>
          </p:nvPr>
        </p:nvSpPr>
        <p:spPr>
          <a:xfrm>
            <a:off x="1676400" y="2356826"/>
            <a:ext cx="8839200" cy="2519975"/>
          </a:xfrm>
        </p:spPr>
        <p:txBody>
          <a:bodyPr/>
          <a:lstStyle/>
          <a:p>
            <a:pPr>
              <a:buNone/>
            </a:pPr>
            <a:r>
              <a:rPr lang="en-US" sz="2000" dirty="0"/>
              <a:t>Q: A Soldier is given an Article 15 from his Company Commander for getting into a fight with his wife and hitting her.  Is this a Lautenberg Violation?</a:t>
            </a:r>
          </a:p>
          <a:p>
            <a:pPr>
              <a:buNone/>
            </a:pPr>
            <a:endParaRPr lang="en-US" sz="2000" dirty="0"/>
          </a:p>
          <a:p>
            <a:pPr>
              <a:buNone/>
            </a:pPr>
            <a:r>
              <a:rPr lang="en-US" sz="2000" dirty="0"/>
              <a:t>A:  No, this is non-judicial punishment and does not constitute a Lautenberg Conviction.</a:t>
            </a:r>
          </a:p>
        </p:txBody>
      </p:sp>
      <p:sp>
        <p:nvSpPr>
          <p:cNvPr id="6" name="Rectangle 2"/>
          <p:cNvSpPr txBox="1">
            <a:spLocks noChangeArrowheads="1"/>
          </p:cNvSpPr>
          <p:nvPr/>
        </p:nvSpPr>
        <p:spPr>
          <a:xfrm>
            <a:off x="1981200" y="587833"/>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Exterior</a:t>
            </a:r>
          </a:p>
        </p:txBody>
      </p:sp>
    </p:spTree>
    <p:extLst>
      <p:ext uri="{BB962C8B-B14F-4D97-AF65-F5344CB8AC3E}">
        <p14:creationId xmlns:p14="http://schemas.microsoft.com/office/powerpoint/2010/main" val="29909190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1828800"/>
            <a:ext cx="3684770" cy="4343400"/>
          </a:xfrm>
          <a:prstGeom prst="rect">
            <a:avLst/>
          </a:prstGeom>
        </p:spPr>
      </p:pic>
    </p:spTree>
    <p:extLst>
      <p:ext uri="{BB962C8B-B14F-4D97-AF65-F5344CB8AC3E}">
        <p14:creationId xmlns:p14="http://schemas.microsoft.com/office/powerpoint/2010/main" val="2055155037"/>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bwMode="auto">
          <a:xfrm>
            <a:off x="1981200" y="1600201"/>
            <a:ext cx="5029200" cy="4525963"/>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bodyPr>
          <a:lstStyle/>
          <a:p>
            <a:pPr eaLnBrk="1" hangingPunct="1">
              <a:buFont typeface="Arial" panose="020B0604020202020204" pitchFamily="34" charset="0"/>
              <a:buChar char="•"/>
            </a:pPr>
            <a:r>
              <a:rPr lang="en-US" sz="2400" dirty="0"/>
              <a:t>High security padlock for approved doors</a:t>
            </a:r>
          </a:p>
          <a:p>
            <a:pPr lvl="1" eaLnBrk="1" hangingPunct="1"/>
            <a:r>
              <a:rPr lang="en-US" sz="1800" dirty="0"/>
              <a:t>Placed on most secure Door and Exterior Issue Window (If arms room has one.)</a:t>
            </a:r>
          </a:p>
          <a:p>
            <a:pPr lvl="1" eaLnBrk="1" hangingPunct="1"/>
            <a:r>
              <a:rPr lang="en-US" sz="1800" dirty="0"/>
              <a:t>Comes with three (3) keys, two round operational keys and one square maintenance key.</a:t>
            </a:r>
          </a:p>
          <a:p>
            <a:pPr lvl="1" eaLnBrk="1" hangingPunct="1"/>
            <a:endParaRPr lang="en-US" b="1" dirty="0"/>
          </a:p>
          <a:p>
            <a:pPr lvl="1" eaLnBrk="1" hangingPunct="1">
              <a:buFontTx/>
              <a:buNone/>
            </a:pPr>
            <a:endParaRPr lang="en-US" dirty="0"/>
          </a:p>
        </p:txBody>
      </p:sp>
      <p:sp>
        <p:nvSpPr>
          <p:cNvPr id="51204"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5"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1206"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1207" name="Picture 6" descr="SG951_1.jpg"/>
          <p:cNvPicPr>
            <a:picLocks noChangeAspect="1"/>
          </p:cNvPicPr>
          <p:nvPr/>
        </p:nvPicPr>
        <p:blipFill>
          <a:blip r:embed="rId3" cstate="print"/>
          <a:srcRect/>
          <a:stretch>
            <a:fillRect/>
          </a:stretch>
        </p:blipFill>
        <p:spPr bwMode="auto">
          <a:xfrm>
            <a:off x="7696201" y="1600200"/>
            <a:ext cx="2492375" cy="4648200"/>
          </a:xfrm>
          <a:prstGeom prst="rect">
            <a:avLst/>
          </a:prstGeom>
          <a:noFill/>
          <a:ln w="9525">
            <a:noFill/>
            <a:miter lim="800000"/>
            <a:headEnd/>
            <a:tailEnd/>
          </a:ln>
        </p:spPr>
      </p:pic>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3879287837"/>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932113" y="1339765"/>
            <a:ext cx="6400800" cy="569138"/>
          </a:xfrm>
        </p:spPr>
        <p:txBody>
          <a:bodyPr>
            <a:normAutofit/>
          </a:bodyPr>
          <a:lstStyle/>
          <a:p>
            <a:pPr eaLnBrk="1" hangingPunct="1"/>
            <a:r>
              <a:rPr lang="en-US" sz="2400" b="0" dirty="0"/>
              <a:t>High Security Padlock</a:t>
            </a:r>
          </a:p>
        </p:txBody>
      </p:sp>
      <p:sp>
        <p:nvSpPr>
          <p:cNvPr id="52227" name="Rectangle 3"/>
          <p:cNvSpPr>
            <a:spLocks noGrp="1" noChangeArrowheads="1"/>
          </p:cNvSpPr>
          <p:nvPr>
            <p:ph type="body" idx="1"/>
          </p:nvPr>
        </p:nvSpPr>
        <p:spPr bwMode="auto">
          <a:xfrm>
            <a:off x="3086101" y="1828800"/>
            <a:ext cx="6092825" cy="561200"/>
          </a:xfrm>
          <a:solidFill>
            <a:srgbClr val="FFFFFF"/>
          </a:solidFill>
          <a:ln>
            <a:solidFill>
              <a:schemeClr val="bg1"/>
            </a:solidFill>
            <a:miter lim="800000"/>
            <a:headEnd/>
            <a:tailEnd/>
          </a:ln>
        </p:spPr>
        <p:txBody>
          <a:bodyPr vert="horz" wrap="square" lIns="91440" tIns="45720" rIns="91440" bIns="45720" numCol="1" anchor="t" anchorCtr="0" compatLnSpc="1">
            <a:prstTxWarp prst="textNoShape">
              <a:avLst/>
            </a:prstTxWarp>
            <a:normAutofit lnSpcReduction="10000"/>
          </a:bodyPr>
          <a:lstStyle/>
          <a:p>
            <a:pPr algn="ctr" eaLnBrk="1" hangingPunct="1">
              <a:buFontTx/>
              <a:buNone/>
            </a:pPr>
            <a:r>
              <a:rPr lang="en-US" sz="1800" dirty="0"/>
              <a:t>Do Not Use The Square Maintenance Key For Daily Operations!!!!</a:t>
            </a:r>
          </a:p>
          <a:p>
            <a:pPr lvl="1" eaLnBrk="1" hangingPunct="1">
              <a:buFontTx/>
              <a:buNone/>
            </a:pPr>
            <a:endParaRPr lang="en-US" sz="2200" dirty="0"/>
          </a:p>
          <a:p>
            <a:pPr lvl="1" eaLnBrk="1" hangingPunct="1">
              <a:buFontTx/>
              <a:buNone/>
            </a:pPr>
            <a:endParaRPr lang="en-US" sz="2200" dirty="0"/>
          </a:p>
        </p:txBody>
      </p:sp>
      <p:sp>
        <p:nvSpPr>
          <p:cNvPr id="52228" name="AutoShape 2"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29" name="AutoShape 4"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sp>
        <p:nvSpPr>
          <p:cNvPr id="52230" name="AutoShape 6" descr="S&amp;G 951 Padlock"/>
          <p:cNvSpPr>
            <a:spLocks noChangeAspect="1" noChangeArrowheads="1"/>
          </p:cNvSpPr>
          <p:nvPr/>
        </p:nvSpPr>
        <p:spPr bwMode="auto">
          <a:xfrm>
            <a:off x="1679575" y="-144463"/>
            <a:ext cx="304800" cy="304801"/>
          </a:xfrm>
          <a:prstGeom prst="rect">
            <a:avLst/>
          </a:prstGeom>
          <a:noFill/>
          <a:ln w="9525">
            <a:noFill/>
            <a:miter lim="800000"/>
            <a:headEnd/>
            <a:tailEnd/>
          </a:ln>
        </p:spPr>
        <p:txBody>
          <a:bodyPr/>
          <a:lstStyle/>
          <a:p>
            <a:endParaRPr lang="en-US"/>
          </a:p>
        </p:txBody>
      </p:sp>
      <p:pic>
        <p:nvPicPr>
          <p:cNvPr id="52231" name="Picture 2" descr="http://www.toool.nl/blackbag/images/mil-padlock.jpg"/>
          <p:cNvPicPr>
            <a:picLocks noChangeAspect="1" noChangeArrowheads="1"/>
          </p:cNvPicPr>
          <p:nvPr/>
        </p:nvPicPr>
        <p:blipFill>
          <a:blip r:embed="rId3" cstate="print"/>
          <a:srcRect/>
          <a:stretch>
            <a:fillRect/>
          </a:stretch>
        </p:blipFill>
        <p:spPr bwMode="auto">
          <a:xfrm>
            <a:off x="3189287" y="2397938"/>
            <a:ext cx="5886450" cy="3214754"/>
          </a:xfrm>
          <a:prstGeom prst="rect">
            <a:avLst/>
          </a:prstGeom>
          <a:noFill/>
          <a:ln w="9525">
            <a:noFill/>
            <a:miter lim="800000"/>
            <a:headEnd/>
            <a:tailEnd/>
          </a:ln>
        </p:spPr>
      </p:pic>
      <p:sp>
        <p:nvSpPr>
          <p:cNvPr id="2" name="Rectangle 1"/>
          <p:cNvSpPr/>
          <p:nvPr/>
        </p:nvSpPr>
        <p:spPr>
          <a:xfrm>
            <a:off x="1828800" y="5791200"/>
            <a:ext cx="8534400" cy="369332"/>
          </a:xfrm>
          <a:prstGeom prst="rect">
            <a:avLst/>
          </a:prstGeom>
        </p:spPr>
        <p:txBody>
          <a:bodyPr wrap="square">
            <a:spAutoFit/>
          </a:bodyPr>
          <a:lstStyle/>
          <a:p>
            <a:pPr algn="ctr"/>
            <a:r>
              <a:rPr lang="en-US" dirty="0"/>
              <a:t>It is used to take the lock apart in order to re-core it.</a:t>
            </a:r>
          </a:p>
        </p:txBody>
      </p:sp>
      <p:sp>
        <p:nvSpPr>
          <p:cNvPr id="11"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189694880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descr="MVC-009S"/>
          <p:cNvPicPr>
            <a:picLocks noChangeAspect="1" noChangeArrowheads="1"/>
          </p:cNvPicPr>
          <p:nvPr/>
        </p:nvPicPr>
        <p:blipFill>
          <a:blip r:embed="rId2" cstate="print"/>
          <a:srcRect/>
          <a:stretch>
            <a:fillRect/>
          </a:stretch>
        </p:blipFill>
        <p:spPr bwMode="auto">
          <a:xfrm>
            <a:off x="3352800" y="1676400"/>
            <a:ext cx="5867400" cy="4400550"/>
          </a:xfrm>
          <a:prstGeom prst="rect">
            <a:avLst/>
          </a:prstGeom>
          <a:noFill/>
          <a:ln w="28575">
            <a:solidFill>
              <a:schemeClr val="tx1"/>
            </a:solidFill>
            <a:miter lim="800000"/>
            <a:headEnd/>
            <a:tailEnd/>
          </a:ln>
        </p:spPr>
      </p:pic>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140995697"/>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3"/>
          <p:cNvSpPr txBox="1">
            <a:spLocks noChangeArrowheads="1"/>
          </p:cNvSpPr>
          <p:nvPr/>
        </p:nvSpPr>
        <p:spPr bwMode="auto">
          <a:xfrm>
            <a:off x="1981200" y="1514923"/>
            <a:ext cx="5036956" cy="461665"/>
          </a:xfrm>
          <a:prstGeom prst="rect">
            <a:avLst/>
          </a:prstGeom>
          <a:noFill/>
          <a:ln w="9525">
            <a:noFill/>
            <a:miter lim="800000"/>
            <a:headEnd/>
            <a:tailEnd/>
          </a:ln>
        </p:spPr>
        <p:txBody>
          <a:bodyPr wrap="none">
            <a:spAutoFit/>
          </a:bodyPr>
          <a:lstStyle/>
          <a:p>
            <a:r>
              <a:rPr lang="en-US" sz="2400" b="1" dirty="0"/>
              <a:t>Combinations Shall Be Changed:</a:t>
            </a:r>
          </a:p>
        </p:txBody>
      </p:sp>
      <p:sp>
        <p:nvSpPr>
          <p:cNvPr id="748548" name="Text Box 4"/>
          <p:cNvSpPr txBox="1">
            <a:spLocks noChangeArrowheads="1"/>
          </p:cNvSpPr>
          <p:nvPr/>
        </p:nvSpPr>
        <p:spPr bwMode="auto">
          <a:xfrm>
            <a:off x="2057401" y="2048783"/>
            <a:ext cx="6449201" cy="369332"/>
          </a:xfrm>
          <a:prstGeom prst="rect">
            <a:avLst/>
          </a:prstGeom>
          <a:noFill/>
          <a:ln w="9525">
            <a:noFill/>
            <a:miter lim="800000"/>
            <a:headEnd/>
            <a:tailEnd/>
          </a:ln>
        </p:spPr>
        <p:txBody>
          <a:bodyPr wrap="none">
            <a:spAutoFit/>
          </a:bodyPr>
          <a:lstStyle/>
          <a:p>
            <a:pPr marL="285750" indent="-285750">
              <a:buFont typeface="Arial" panose="020B0604020202020204" pitchFamily="34" charset="0"/>
              <a:buChar char="•"/>
            </a:pPr>
            <a:r>
              <a:rPr lang="en-US" dirty="0"/>
              <a:t>When first placed in use (factory default settings 50-25-50)</a:t>
            </a:r>
          </a:p>
        </p:txBody>
      </p:sp>
      <p:sp>
        <p:nvSpPr>
          <p:cNvPr id="748549" name="Text Box 5"/>
          <p:cNvSpPr txBox="1">
            <a:spLocks noChangeArrowheads="1"/>
          </p:cNvSpPr>
          <p:nvPr/>
        </p:nvSpPr>
        <p:spPr bwMode="auto">
          <a:xfrm>
            <a:off x="1595845" y="2517042"/>
            <a:ext cx="8243887" cy="535531"/>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Whenever an individual knowing the combination no longer requires access.</a:t>
            </a:r>
          </a:p>
        </p:txBody>
      </p:sp>
      <p:sp>
        <p:nvSpPr>
          <p:cNvPr id="748550" name="Text Box 6"/>
          <p:cNvSpPr txBox="1">
            <a:spLocks noChangeArrowheads="1"/>
          </p:cNvSpPr>
          <p:nvPr/>
        </p:nvSpPr>
        <p:spPr bwMode="auto">
          <a:xfrm>
            <a:off x="1600199" y="3151498"/>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When the combination has been subject to possible compromise.</a:t>
            </a:r>
          </a:p>
        </p:txBody>
      </p:sp>
      <p:sp>
        <p:nvSpPr>
          <p:cNvPr id="748551" name="Text Box 7"/>
          <p:cNvSpPr txBox="1">
            <a:spLocks noChangeArrowheads="1"/>
          </p:cNvSpPr>
          <p:nvPr/>
        </p:nvSpPr>
        <p:spPr bwMode="auto">
          <a:xfrm>
            <a:off x="1598021" y="4338371"/>
            <a:ext cx="7789863" cy="1809726"/>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To have your combination changed call public works service order desk at 239-0900 or check with your S-2</a:t>
            </a:r>
            <a:r>
              <a:rPr lang="en-US" dirty="0" smtClean="0"/>
              <a:t>.</a:t>
            </a:r>
          </a:p>
          <a:p>
            <a:pPr marL="742950" lvl="1" indent="-285750">
              <a:lnSpc>
                <a:spcPct val="80000"/>
              </a:lnSpc>
              <a:spcBef>
                <a:spcPct val="20000"/>
              </a:spcBef>
              <a:buFont typeface="Arial" panose="020B0604020202020204" pitchFamily="34" charset="0"/>
              <a:buChar char="•"/>
            </a:pPr>
            <a:endParaRPr lang="en-US" dirty="0"/>
          </a:p>
          <a:p>
            <a:pPr marL="742950" lvl="1" indent="-285750">
              <a:lnSpc>
                <a:spcPct val="80000"/>
              </a:lnSpc>
              <a:spcBef>
                <a:spcPct val="20000"/>
              </a:spcBef>
              <a:buFont typeface="Arial" panose="020B0604020202020204" pitchFamily="34" charset="0"/>
              <a:buChar char="•"/>
            </a:pPr>
            <a:r>
              <a:rPr lang="en-US" dirty="0">
                <a:hlinkClick r:id="rId3"/>
              </a:rPr>
              <a:t>https://</a:t>
            </a:r>
            <a:r>
              <a:rPr lang="en-US" dirty="0" smtClean="0">
                <a:hlinkClick r:id="rId3"/>
              </a:rPr>
              <a:t>www.cdse.edu/resources/physical-security.html</a:t>
            </a:r>
            <a:r>
              <a:rPr lang="en-US" dirty="0" smtClean="0"/>
              <a:t> for information on how to change combinations on the X-07, X-09, X-10, S&amp;G 2740B &amp; S&amp;G 2740.</a:t>
            </a:r>
            <a:endParaRPr lang="en-US" dirty="0"/>
          </a:p>
          <a:p>
            <a:endParaRPr lang="en-US" dirty="0"/>
          </a:p>
        </p:txBody>
      </p:sp>
      <p:sp>
        <p:nvSpPr>
          <p:cNvPr id="8" name="Text Box 6"/>
          <p:cNvSpPr txBox="1">
            <a:spLocks noChangeArrowheads="1"/>
          </p:cNvSpPr>
          <p:nvPr/>
        </p:nvSpPr>
        <p:spPr bwMode="auto">
          <a:xfrm>
            <a:off x="1598020" y="3538505"/>
            <a:ext cx="7789863" cy="313932"/>
          </a:xfrm>
          <a:prstGeom prst="rect">
            <a:avLst/>
          </a:prstGeom>
          <a:noFill/>
          <a:ln w="9525">
            <a:noFill/>
            <a:miter lim="800000"/>
            <a:headEnd/>
            <a:tailEnd/>
          </a:ln>
        </p:spPr>
        <p:txBody>
          <a:bodyPr>
            <a:spAutoFit/>
          </a:bodyPr>
          <a:lstStyle/>
          <a:p>
            <a:pPr marL="742950" lvl="1" indent="-285750">
              <a:lnSpc>
                <a:spcPct val="80000"/>
              </a:lnSpc>
              <a:spcBef>
                <a:spcPct val="20000"/>
              </a:spcBef>
              <a:buFont typeface="Arial" panose="020B0604020202020204" pitchFamily="34" charset="0"/>
              <a:buChar char="•"/>
            </a:pPr>
            <a:r>
              <a:rPr lang="en-US" dirty="0"/>
              <a:t>At a minimum annually</a:t>
            </a:r>
          </a:p>
        </p:txBody>
      </p:sp>
      <p:sp>
        <p:nvSpPr>
          <p:cNvPr id="11" name="Text Box 6"/>
          <p:cNvSpPr txBox="1">
            <a:spLocks noChangeArrowheads="1"/>
          </p:cNvSpPr>
          <p:nvPr/>
        </p:nvSpPr>
        <p:spPr bwMode="auto">
          <a:xfrm>
            <a:off x="1595844" y="3925512"/>
            <a:ext cx="8334103" cy="313932"/>
          </a:xfrm>
          <a:prstGeom prst="rect">
            <a:avLst/>
          </a:prstGeom>
          <a:noFill/>
          <a:ln w="9525">
            <a:noFill/>
            <a:miter lim="800000"/>
            <a:headEnd/>
            <a:tailEnd/>
          </a:ln>
        </p:spPr>
        <p:txBody>
          <a:bodyPr wrap="square">
            <a:spAutoFit/>
          </a:bodyPr>
          <a:lstStyle/>
          <a:p>
            <a:pPr marL="742950" lvl="1" indent="-285750">
              <a:lnSpc>
                <a:spcPct val="80000"/>
              </a:lnSpc>
              <a:spcBef>
                <a:spcPct val="20000"/>
              </a:spcBef>
              <a:buFont typeface="Arial" panose="020B0604020202020204" pitchFamily="34" charset="0"/>
              <a:buChar char="•"/>
            </a:pPr>
            <a:r>
              <a:rPr lang="en-US" dirty="0"/>
              <a:t>Prior to transitioning out. e.g. move to another bldg., deployment, etc. </a:t>
            </a:r>
          </a:p>
        </p:txBody>
      </p:sp>
      <p:sp>
        <p:nvSpPr>
          <p:cNvPr id="12"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3830884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8548"/>
                                        </p:tgtEl>
                                        <p:attrNameLst>
                                          <p:attrName>style.visibility</p:attrName>
                                        </p:attrNameLst>
                                      </p:cBhvr>
                                      <p:to>
                                        <p:strVal val="visible"/>
                                      </p:to>
                                    </p:set>
                                    <p:anim calcmode="lin" valueType="num">
                                      <p:cBhvr additive="base">
                                        <p:cTn id="7" dur="500" fill="hold"/>
                                        <p:tgtEl>
                                          <p:spTgt spid="748548"/>
                                        </p:tgtEl>
                                        <p:attrNameLst>
                                          <p:attrName>ppt_x</p:attrName>
                                        </p:attrNameLst>
                                      </p:cBhvr>
                                      <p:tavLst>
                                        <p:tav tm="0">
                                          <p:val>
                                            <p:strVal val="#ppt_x"/>
                                          </p:val>
                                        </p:tav>
                                        <p:tav tm="100000">
                                          <p:val>
                                            <p:strVal val="#ppt_x"/>
                                          </p:val>
                                        </p:tav>
                                      </p:tavLst>
                                    </p:anim>
                                    <p:anim calcmode="lin" valueType="num">
                                      <p:cBhvr additive="base">
                                        <p:cTn id="8" dur="500" fill="hold"/>
                                        <p:tgtEl>
                                          <p:spTgt spid="7485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8549"/>
                                        </p:tgtEl>
                                        <p:attrNameLst>
                                          <p:attrName>style.visibility</p:attrName>
                                        </p:attrNameLst>
                                      </p:cBhvr>
                                      <p:to>
                                        <p:strVal val="visible"/>
                                      </p:to>
                                    </p:set>
                                    <p:anim calcmode="lin" valueType="num">
                                      <p:cBhvr additive="base">
                                        <p:cTn id="13" dur="500" fill="hold"/>
                                        <p:tgtEl>
                                          <p:spTgt spid="748549"/>
                                        </p:tgtEl>
                                        <p:attrNameLst>
                                          <p:attrName>ppt_x</p:attrName>
                                        </p:attrNameLst>
                                      </p:cBhvr>
                                      <p:tavLst>
                                        <p:tav tm="0">
                                          <p:val>
                                            <p:strVal val="#ppt_x"/>
                                          </p:val>
                                        </p:tav>
                                        <p:tav tm="100000">
                                          <p:val>
                                            <p:strVal val="#ppt_x"/>
                                          </p:val>
                                        </p:tav>
                                      </p:tavLst>
                                    </p:anim>
                                    <p:anim calcmode="lin" valueType="num">
                                      <p:cBhvr additive="base">
                                        <p:cTn id="14" dur="500" fill="hold"/>
                                        <p:tgtEl>
                                          <p:spTgt spid="7485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48550"/>
                                        </p:tgtEl>
                                        <p:attrNameLst>
                                          <p:attrName>style.visibility</p:attrName>
                                        </p:attrNameLst>
                                      </p:cBhvr>
                                      <p:to>
                                        <p:strVal val="visible"/>
                                      </p:to>
                                    </p:set>
                                    <p:anim calcmode="lin" valueType="num">
                                      <p:cBhvr additive="base">
                                        <p:cTn id="19" dur="500" fill="hold"/>
                                        <p:tgtEl>
                                          <p:spTgt spid="748550"/>
                                        </p:tgtEl>
                                        <p:attrNameLst>
                                          <p:attrName>ppt_x</p:attrName>
                                        </p:attrNameLst>
                                      </p:cBhvr>
                                      <p:tavLst>
                                        <p:tav tm="0">
                                          <p:val>
                                            <p:strVal val="#ppt_x"/>
                                          </p:val>
                                        </p:tav>
                                        <p:tav tm="100000">
                                          <p:val>
                                            <p:strVal val="#ppt_x"/>
                                          </p:val>
                                        </p:tav>
                                      </p:tavLst>
                                    </p:anim>
                                    <p:anim calcmode="lin" valueType="num">
                                      <p:cBhvr additive="base">
                                        <p:cTn id="20" dur="500" fill="hold"/>
                                        <p:tgtEl>
                                          <p:spTgt spid="7485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48551"/>
                                        </p:tgtEl>
                                        <p:attrNameLst>
                                          <p:attrName>style.visibility</p:attrName>
                                        </p:attrNameLst>
                                      </p:cBhvr>
                                      <p:to>
                                        <p:strVal val="visible"/>
                                      </p:to>
                                    </p:set>
                                    <p:anim calcmode="lin" valueType="num">
                                      <p:cBhvr additive="base">
                                        <p:cTn id="37" dur="500" fill="hold"/>
                                        <p:tgtEl>
                                          <p:spTgt spid="748551"/>
                                        </p:tgtEl>
                                        <p:attrNameLst>
                                          <p:attrName>ppt_x</p:attrName>
                                        </p:attrNameLst>
                                      </p:cBhvr>
                                      <p:tavLst>
                                        <p:tav tm="0">
                                          <p:val>
                                            <p:strVal val="#ppt_x"/>
                                          </p:val>
                                        </p:tav>
                                        <p:tav tm="100000">
                                          <p:val>
                                            <p:strVal val="#ppt_x"/>
                                          </p:val>
                                        </p:tav>
                                      </p:tavLst>
                                    </p:anim>
                                    <p:anim calcmode="lin" valueType="num">
                                      <p:cBhvr additive="base">
                                        <p:cTn id="38" dur="500" fill="hold"/>
                                        <p:tgtEl>
                                          <p:spTgt spid="7485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48" grpId="0"/>
      <p:bldP spid="748549" grpId="0"/>
      <p:bldP spid="748550" grpId="0"/>
      <p:bldP spid="748551"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5807" y="2023539"/>
            <a:ext cx="6842955" cy="3805232"/>
          </a:xfrm>
          <a:prstGeom prst="rect">
            <a:avLst/>
          </a:prstGeom>
        </p:spPr>
      </p:pic>
      <p:sp>
        <p:nvSpPr>
          <p:cNvPr id="5" name="Rectangle 4"/>
          <p:cNvSpPr/>
          <p:nvPr/>
        </p:nvSpPr>
        <p:spPr>
          <a:xfrm>
            <a:off x="4921089" y="1497681"/>
            <a:ext cx="2989921" cy="400110"/>
          </a:xfrm>
          <a:prstGeom prst="rect">
            <a:avLst/>
          </a:prstGeom>
        </p:spPr>
        <p:txBody>
          <a:bodyPr wrap="none">
            <a:spAutoFit/>
          </a:bodyPr>
          <a:lstStyle/>
          <a:p>
            <a:r>
              <a:rPr lang="en-US" sz="2000" b="1" u="sng" dirty="0" smtClean="0">
                <a:solidFill>
                  <a:prstClr val="black"/>
                </a:solidFill>
                <a:latin typeface="Arial,Bold"/>
              </a:rPr>
              <a:t>Security-in-Depth (SID)</a:t>
            </a:r>
            <a:endParaRPr lang="en-US" sz="2000" u="sng" dirty="0">
              <a:solidFill>
                <a:prstClr val="black"/>
              </a:solidFill>
              <a:latin typeface="Arial" panose="020B0604020202020204"/>
            </a:endParaRPr>
          </a:p>
        </p:txBody>
      </p:sp>
      <p:sp>
        <p:nvSpPr>
          <p:cNvPr id="6" name="TextBox 5"/>
          <p:cNvSpPr txBox="1"/>
          <p:nvPr/>
        </p:nvSpPr>
        <p:spPr>
          <a:xfrm>
            <a:off x="2455178" y="632431"/>
            <a:ext cx="7659149" cy="523220"/>
          </a:xfrm>
          <a:prstGeom prst="rect">
            <a:avLst/>
          </a:prstGeom>
          <a:noFill/>
        </p:spPr>
        <p:txBody>
          <a:bodyPr wrap="square" rtlCol="0">
            <a:spAutoFit/>
          </a:bodyPr>
          <a:lstStyle/>
          <a:p>
            <a:pPr algn="ctr"/>
            <a:r>
              <a:rPr lang="en-US" sz="2800" b="1" dirty="0">
                <a:solidFill>
                  <a:prstClr val="black"/>
                </a:solidFill>
                <a:latin typeface="Arial" panose="020B0604020202020204"/>
              </a:rPr>
              <a:t>Introduction to Physical Security</a:t>
            </a:r>
          </a:p>
        </p:txBody>
      </p:sp>
    </p:spTree>
    <p:extLst>
      <p:ext uri="{BB962C8B-B14F-4D97-AF65-F5344CB8AC3E}">
        <p14:creationId xmlns:p14="http://schemas.microsoft.com/office/powerpoint/2010/main" val="888969977"/>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4294967295"/>
          </p:nvPr>
        </p:nvSpPr>
        <p:spPr bwMode="auto">
          <a:xfrm>
            <a:off x="2057400" y="1740647"/>
            <a:ext cx="8229600" cy="1135336"/>
          </a:xfrm>
          <a:prstGeom prst="rect">
            <a:avLst/>
          </a:prstGeom>
          <a:solidFill>
            <a:srgbClr val="FFFFFF"/>
          </a:solidFill>
          <a:ln>
            <a:miter lim="800000"/>
            <a:headEnd/>
            <a:tailEnd/>
          </a:ln>
        </p:spPr>
        <p:txBody>
          <a:bodyPr>
            <a:normAutofit lnSpcReduction="10000"/>
          </a:bodyPr>
          <a:lstStyle/>
          <a:p>
            <a:pPr algn="ctr" eaLnBrk="1" hangingPunct="1">
              <a:lnSpc>
                <a:spcPct val="80000"/>
              </a:lnSpc>
              <a:buFontTx/>
              <a:buNone/>
            </a:pPr>
            <a:r>
              <a:rPr lang="en-US" sz="1800" i="1" u="sng" dirty="0">
                <a:solidFill>
                  <a:srgbClr val="FF0000"/>
                </a:solidFill>
              </a:rPr>
              <a:t>SF 700 (security container information) </a:t>
            </a:r>
            <a:r>
              <a:rPr lang="en-US" sz="1800" dirty="0"/>
              <a:t>shall be maintained</a:t>
            </a:r>
          </a:p>
          <a:p>
            <a:pPr algn="ctr" eaLnBrk="1" hangingPunct="1">
              <a:lnSpc>
                <a:spcPct val="80000"/>
              </a:lnSpc>
              <a:buFontTx/>
              <a:buNone/>
            </a:pPr>
            <a:r>
              <a:rPr lang="en-US" sz="1800" dirty="0"/>
              <a:t> For each combination.</a:t>
            </a:r>
          </a:p>
          <a:p>
            <a:pPr eaLnBrk="1" hangingPunct="1">
              <a:lnSpc>
                <a:spcPct val="80000"/>
              </a:lnSpc>
            </a:pPr>
            <a:endParaRPr lang="en-US" sz="1600" b="1" dirty="0"/>
          </a:p>
          <a:p>
            <a:pPr lvl="1" eaLnBrk="1" hangingPunct="1">
              <a:lnSpc>
                <a:spcPct val="80000"/>
              </a:lnSpc>
            </a:pPr>
            <a:r>
              <a:rPr lang="en-US" sz="1600" dirty="0"/>
              <a:t>Part 1 will be completed and posted on the inside of the vault or container.</a:t>
            </a:r>
          </a:p>
        </p:txBody>
      </p:sp>
      <p:pic>
        <p:nvPicPr>
          <p:cNvPr id="55300"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750597"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750598"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750599"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750600"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750601"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750602"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750603"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750604"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750605"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750606"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750607"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750608"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0609" name="Text Box 17"/>
          <p:cNvSpPr txBox="1">
            <a:spLocks noChangeArrowheads="1"/>
          </p:cNvSpPr>
          <p:nvPr/>
        </p:nvSpPr>
        <p:spPr bwMode="auto">
          <a:xfrm>
            <a:off x="5954714" y="4005308"/>
            <a:ext cx="692818" cy="246221"/>
          </a:xfrm>
          <a:prstGeom prst="rect">
            <a:avLst/>
          </a:prstGeom>
          <a:noFill/>
          <a:ln w="9525">
            <a:noFill/>
            <a:miter lim="800000"/>
            <a:headEnd/>
            <a:tailEnd/>
          </a:ln>
        </p:spPr>
        <p:txBody>
          <a:bodyPr wrap="none">
            <a:spAutoFit/>
          </a:bodyPr>
          <a:lstStyle/>
          <a:p>
            <a:r>
              <a:rPr lang="en-US" sz="1000" dirty="0"/>
              <a:t>7</a:t>
            </a:r>
            <a:r>
              <a:rPr lang="en-US" sz="1000" dirty="0" smtClean="0"/>
              <a:t> Sep 21</a:t>
            </a:r>
            <a:endParaRPr lang="en-US" sz="1000" dirty="0"/>
          </a:p>
        </p:txBody>
      </p:sp>
      <p:sp>
        <p:nvSpPr>
          <p:cNvPr id="750610" name="AutoShape 18"/>
          <p:cNvSpPr>
            <a:spLocks noChangeArrowheads="1"/>
          </p:cNvSpPr>
          <p:nvPr/>
        </p:nvSpPr>
        <p:spPr bwMode="auto">
          <a:xfrm>
            <a:off x="6781800" y="3048000"/>
            <a:ext cx="3429000" cy="1219200"/>
          </a:xfrm>
          <a:prstGeom prst="wedgeRoundRectCallout">
            <a:avLst>
              <a:gd name="adj1" fmla="val -67065"/>
              <a:gd name="adj2" fmla="val 87981"/>
              <a:gd name="adj3" fmla="val 16667"/>
            </a:avLst>
          </a:prstGeom>
          <a:solidFill>
            <a:schemeClr val="accent1"/>
          </a:solidFill>
          <a:ln w="9525">
            <a:solidFill>
              <a:schemeClr val="tx1"/>
            </a:solidFill>
            <a:miter lim="800000"/>
            <a:headEnd/>
            <a:tailEnd/>
          </a:ln>
        </p:spPr>
        <p:txBody>
          <a:bodyPr/>
          <a:lstStyle/>
          <a:p>
            <a:pPr algn="ctr"/>
            <a:r>
              <a:rPr lang="en-US" sz="1600" dirty="0"/>
              <a:t>If this SF700 is for an arms room, the personnel listed here must also be on the unaccompanied access roster.</a:t>
            </a:r>
          </a:p>
        </p:txBody>
      </p:sp>
      <p:sp>
        <p:nvSpPr>
          <p:cNvPr id="2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37478231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0597"/>
                                        </p:tgtEl>
                                        <p:attrNameLst>
                                          <p:attrName>style.visibility</p:attrName>
                                        </p:attrNameLst>
                                      </p:cBhvr>
                                      <p:to>
                                        <p:strVal val="visible"/>
                                      </p:to>
                                    </p:set>
                                    <p:animEffect transition="in" filter="blinds(horizontal)">
                                      <p:cBhvr>
                                        <p:cTn id="7" dur="500"/>
                                        <p:tgtEl>
                                          <p:spTgt spid="75059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0598"/>
                                        </p:tgtEl>
                                        <p:attrNameLst>
                                          <p:attrName>style.visibility</p:attrName>
                                        </p:attrNameLst>
                                      </p:cBhvr>
                                      <p:to>
                                        <p:strVal val="visible"/>
                                      </p:to>
                                    </p:set>
                                    <p:animEffect transition="in" filter="blinds(horizontal)">
                                      <p:cBhvr>
                                        <p:cTn id="11" dur="500"/>
                                        <p:tgtEl>
                                          <p:spTgt spid="75059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0599"/>
                                        </p:tgtEl>
                                        <p:attrNameLst>
                                          <p:attrName>style.visibility</p:attrName>
                                        </p:attrNameLst>
                                      </p:cBhvr>
                                      <p:to>
                                        <p:strVal val="visible"/>
                                      </p:to>
                                    </p:set>
                                    <p:animEffect transition="in" filter="blinds(horizontal)">
                                      <p:cBhvr>
                                        <p:cTn id="15" dur="500"/>
                                        <p:tgtEl>
                                          <p:spTgt spid="750599"/>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0600"/>
                                        </p:tgtEl>
                                        <p:attrNameLst>
                                          <p:attrName>style.visibility</p:attrName>
                                        </p:attrNameLst>
                                      </p:cBhvr>
                                      <p:to>
                                        <p:strVal val="visible"/>
                                      </p:to>
                                    </p:set>
                                    <p:animEffect transition="in" filter="blinds(horizontal)">
                                      <p:cBhvr>
                                        <p:cTn id="19" dur="500"/>
                                        <p:tgtEl>
                                          <p:spTgt spid="75060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0601"/>
                                        </p:tgtEl>
                                        <p:attrNameLst>
                                          <p:attrName>style.visibility</p:attrName>
                                        </p:attrNameLst>
                                      </p:cBhvr>
                                      <p:to>
                                        <p:strVal val="visible"/>
                                      </p:to>
                                    </p:set>
                                    <p:animEffect transition="in" filter="blinds(horizontal)">
                                      <p:cBhvr>
                                        <p:cTn id="23" dur="500"/>
                                        <p:tgtEl>
                                          <p:spTgt spid="750601"/>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0609"/>
                                        </p:tgtEl>
                                        <p:attrNameLst>
                                          <p:attrName>style.visibility</p:attrName>
                                        </p:attrNameLst>
                                      </p:cBhvr>
                                      <p:to>
                                        <p:strVal val="visible"/>
                                      </p:to>
                                    </p:set>
                                    <p:animEffect transition="in" filter="blinds(horizontal)">
                                      <p:cBhvr>
                                        <p:cTn id="27" dur="500"/>
                                        <p:tgtEl>
                                          <p:spTgt spid="750609"/>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0603"/>
                                        </p:tgtEl>
                                        <p:attrNameLst>
                                          <p:attrName>style.visibility</p:attrName>
                                        </p:attrNameLst>
                                      </p:cBhvr>
                                      <p:to>
                                        <p:strVal val="visible"/>
                                      </p:to>
                                    </p:set>
                                    <p:animEffect transition="in" filter="blinds(horizontal)">
                                      <p:cBhvr>
                                        <p:cTn id="31" dur="500"/>
                                        <p:tgtEl>
                                          <p:spTgt spid="750603"/>
                                        </p:tgtEl>
                                      </p:cBhvr>
                                    </p:animEffect>
                                  </p:childTnLst>
                                </p:cTn>
                              </p:par>
                            </p:childTnLst>
                          </p:cTn>
                        </p:par>
                        <p:par>
                          <p:cTn id="32" fill="hold">
                            <p:stCondLst>
                              <p:cond delay="3500"/>
                            </p:stCondLst>
                            <p:childTnLst>
                              <p:par>
                                <p:cTn id="33" presetID="3" presetClass="entr" presetSubtype="10" fill="hold" grpId="0" nodeType="afterEffect">
                                  <p:stCondLst>
                                    <p:cond delay="0"/>
                                  </p:stCondLst>
                                  <p:childTnLst>
                                    <p:set>
                                      <p:cBhvr>
                                        <p:cTn id="34" dur="1" fill="hold">
                                          <p:stCondLst>
                                            <p:cond delay="0"/>
                                          </p:stCondLst>
                                        </p:cTn>
                                        <p:tgtEl>
                                          <p:spTgt spid="750602"/>
                                        </p:tgtEl>
                                        <p:attrNameLst>
                                          <p:attrName>style.visibility</p:attrName>
                                        </p:attrNameLst>
                                      </p:cBhvr>
                                      <p:to>
                                        <p:strVal val="visible"/>
                                      </p:to>
                                    </p:set>
                                    <p:animEffect transition="in" filter="blinds(horizontal)">
                                      <p:cBhvr>
                                        <p:cTn id="35" dur="500"/>
                                        <p:tgtEl>
                                          <p:spTgt spid="750602"/>
                                        </p:tgtEl>
                                      </p:cBhvr>
                                    </p:animEffect>
                                  </p:childTnLst>
                                </p:cTn>
                              </p:par>
                            </p:childTnLst>
                          </p:cTn>
                        </p:par>
                        <p:par>
                          <p:cTn id="36" fill="hold">
                            <p:stCondLst>
                              <p:cond delay="4000"/>
                            </p:stCondLst>
                            <p:childTnLst>
                              <p:par>
                                <p:cTn id="37" presetID="3" presetClass="entr" presetSubtype="10" fill="hold" grpId="0" nodeType="afterEffect">
                                  <p:stCondLst>
                                    <p:cond delay="0"/>
                                  </p:stCondLst>
                                  <p:childTnLst>
                                    <p:set>
                                      <p:cBhvr>
                                        <p:cTn id="38" dur="1" fill="hold">
                                          <p:stCondLst>
                                            <p:cond delay="0"/>
                                          </p:stCondLst>
                                        </p:cTn>
                                        <p:tgtEl>
                                          <p:spTgt spid="750604"/>
                                        </p:tgtEl>
                                        <p:attrNameLst>
                                          <p:attrName>style.visibility</p:attrName>
                                        </p:attrNameLst>
                                      </p:cBhvr>
                                      <p:to>
                                        <p:strVal val="visible"/>
                                      </p:to>
                                    </p:set>
                                    <p:animEffect transition="in" filter="blinds(horizontal)">
                                      <p:cBhvr>
                                        <p:cTn id="39" dur="500"/>
                                        <p:tgtEl>
                                          <p:spTgt spid="750604"/>
                                        </p:tgtEl>
                                      </p:cBhvr>
                                    </p:animEffect>
                                  </p:childTnLst>
                                </p:cTn>
                              </p:par>
                            </p:childTnLst>
                          </p:cTn>
                        </p:par>
                        <p:par>
                          <p:cTn id="40" fill="hold">
                            <p:stCondLst>
                              <p:cond delay="4500"/>
                            </p:stCondLst>
                            <p:childTnLst>
                              <p:par>
                                <p:cTn id="41" presetID="3" presetClass="entr" presetSubtype="10" fill="hold" grpId="0" nodeType="afterEffect">
                                  <p:stCondLst>
                                    <p:cond delay="0"/>
                                  </p:stCondLst>
                                  <p:childTnLst>
                                    <p:set>
                                      <p:cBhvr>
                                        <p:cTn id="42" dur="1" fill="hold">
                                          <p:stCondLst>
                                            <p:cond delay="0"/>
                                          </p:stCondLst>
                                        </p:cTn>
                                        <p:tgtEl>
                                          <p:spTgt spid="750607"/>
                                        </p:tgtEl>
                                        <p:attrNameLst>
                                          <p:attrName>style.visibility</p:attrName>
                                        </p:attrNameLst>
                                      </p:cBhvr>
                                      <p:to>
                                        <p:strVal val="visible"/>
                                      </p:to>
                                    </p:set>
                                    <p:animEffect transition="in" filter="blinds(horizontal)">
                                      <p:cBhvr>
                                        <p:cTn id="43" dur="500"/>
                                        <p:tgtEl>
                                          <p:spTgt spid="750607"/>
                                        </p:tgtEl>
                                      </p:cBhvr>
                                    </p:animEffect>
                                  </p:childTnLst>
                                </p:cTn>
                              </p:par>
                            </p:childTnLst>
                          </p:cTn>
                        </p:par>
                        <p:par>
                          <p:cTn id="44" fill="hold">
                            <p:stCondLst>
                              <p:cond delay="5000"/>
                            </p:stCondLst>
                            <p:childTnLst>
                              <p:par>
                                <p:cTn id="45" presetID="3" presetClass="entr" presetSubtype="10" fill="hold" grpId="0" nodeType="afterEffect">
                                  <p:stCondLst>
                                    <p:cond delay="0"/>
                                  </p:stCondLst>
                                  <p:childTnLst>
                                    <p:set>
                                      <p:cBhvr>
                                        <p:cTn id="46" dur="1" fill="hold">
                                          <p:stCondLst>
                                            <p:cond delay="0"/>
                                          </p:stCondLst>
                                        </p:cTn>
                                        <p:tgtEl>
                                          <p:spTgt spid="750606"/>
                                        </p:tgtEl>
                                        <p:attrNameLst>
                                          <p:attrName>style.visibility</p:attrName>
                                        </p:attrNameLst>
                                      </p:cBhvr>
                                      <p:to>
                                        <p:strVal val="visible"/>
                                      </p:to>
                                    </p:set>
                                    <p:animEffect transition="in" filter="blinds(horizontal)">
                                      <p:cBhvr>
                                        <p:cTn id="47" dur="500"/>
                                        <p:tgtEl>
                                          <p:spTgt spid="750606"/>
                                        </p:tgtEl>
                                      </p:cBhvr>
                                    </p:animEffect>
                                  </p:childTnLst>
                                </p:cTn>
                              </p:par>
                            </p:childTnLst>
                          </p:cTn>
                        </p:par>
                        <p:par>
                          <p:cTn id="48" fill="hold">
                            <p:stCondLst>
                              <p:cond delay="5500"/>
                            </p:stCondLst>
                            <p:childTnLst>
                              <p:par>
                                <p:cTn id="49" presetID="3" presetClass="entr" presetSubtype="10" fill="hold" grpId="0" nodeType="afterEffect">
                                  <p:stCondLst>
                                    <p:cond delay="0"/>
                                  </p:stCondLst>
                                  <p:childTnLst>
                                    <p:set>
                                      <p:cBhvr>
                                        <p:cTn id="50" dur="1" fill="hold">
                                          <p:stCondLst>
                                            <p:cond delay="0"/>
                                          </p:stCondLst>
                                        </p:cTn>
                                        <p:tgtEl>
                                          <p:spTgt spid="750605"/>
                                        </p:tgtEl>
                                        <p:attrNameLst>
                                          <p:attrName>style.visibility</p:attrName>
                                        </p:attrNameLst>
                                      </p:cBhvr>
                                      <p:to>
                                        <p:strVal val="visible"/>
                                      </p:to>
                                    </p:set>
                                    <p:animEffect transition="in" filter="blinds(horizontal)">
                                      <p:cBhvr>
                                        <p:cTn id="51" dur="500"/>
                                        <p:tgtEl>
                                          <p:spTgt spid="750605"/>
                                        </p:tgtEl>
                                      </p:cBhvr>
                                    </p:animEffect>
                                  </p:childTnLst>
                                </p:cTn>
                              </p:par>
                            </p:childTnLst>
                          </p:cTn>
                        </p:par>
                        <p:par>
                          <p:cTn id="52" fill="hold">
                            <p:stCondLst>
                              <p:cond delay="6000"/>
                            </p:stCondLst>
                            <p:childTnLst>
                              <p:par>
                                <p:cTn id="53" presetID="3" presetClass="entr" presetSubtype="10" fill="hold" grpId="0" nodeType="afterEffect">
                                  <p:stCondLst>
                                    <p:cond delay="0"/>
                                  </p:stCondLst>
                                  <p:childTnLst>
                                    <p:set>
                                      <p:cBhvr>
                                        <p:cTn id="54" dur="1" fill="hold">
                                          <p:stCondLst>
                                            <p:cond delay="0"/>
                                          </p:stCondLst>
                                        </p:cTn>
                                        <p:tgtEl>
                                          <p:spTgt spid="750608"/>
                                        </p:tgtEl>
                                        <p:attrNameLst>
                                          <p:attrName>style.visibility</p:attrName>
                                        </p:attrNameLst>
                                      </p:cBhvr>
                                      <p:to>
                                        <p:strVal val="visible"/>
                                      </p:to>
                                    </p:set>
                                    <p:animEffect transition="in" filter="blinds(horizontal)">
                                      <p:cBhvr>
                                        <p:cTn id="55" dur="500"/>
                                        <p:tgtEl>
                                          <p:spTgt spid="750608"/>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50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7" grpId="0"/>
      <p:bldP spid="750598" grpId="0"/>
      <p:bldP spid="750599" grpId="0"/>
      <p:bldP spid="750600" grpId="0"/>
      <p:bldP spid="750601" grpId="0"/>
      <p:bldP spid="750602" grpId="0"/>
      <p:bldP spid="750603" grpId="0"/>
      <p:bldP spid="750604" grpId="0"/>
      <p:bldP spid="750605" grpId="0"/>
      <p:bldP spid="750606" grpId="0"/>
      <p:bldP spid="750607" grpId="0"/>
      <p:bldP spid="750608" grpId="0"/>
      <p:bldP spid="750609" grpId="0"/>
      <p:bldP spid="7506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4294967295"/>
          </p:nvPr>
        </p:nvSpPr>
        <p:spPr bwMode="auto">
          <a:xfrm>
            <a:off x="2074818" y="2460223"/>
            <a:ext cx="8229600" cy="340993"/>
          </a:xfrm>
          <a:prstGeom prst="rect">
            <a:avLst/>
          </a:prstGeom>
          <a:solidFill>
            <a:srgbClr val="FFFFFF"/>
          </a:solidFill>
          <a:ln>
            <a:miter lim="800000"/>
            <a:headEnd/>
            <a:tailEnd/>
          </a:ln>
        </p:spPr>
        <p:txBody>
          <a:bodyPr/>
          <a:lstStyle/>
          <a:p>
            <a:pPr lvl="1" eaLnBrk="1" hangingPunct="1"/>
            <a:r>
              <a:rPr lang="en-US" sz="1800" dirty="0"/>
              <a:t>The combination of the vault or container will be printed part 2a  </a:t>
            </a:r>
          </a:p>
        </p:txBody>
      </p:sp>
      <p:pic>
        <p:nvPicPr>
          <p:cNvPr id="56324" name="Picture 4" descr="http://www.tpub.com/content/advancement/14144/img/14144_219_1.jpg"/>
          <p:cNvPicPr>
            <a:picLocks noChangeAspect="1" noChangeArrowheads="1"/>
          </p:cNvPicPr>
          <p:nvPr/>
        </p:nvPicPr>
        <p:blipFill>
          <a:blip r:embed="rId3" r:link="rId4" cstate="print"/>
          <a:srcRect l="17833" t="1350" r="20000" b="3947"/>
          <a:stretch>
            <a:fillRect/>
          </a:stretch>
        </p:blipFill>
        <p:spPr bwMode="auto">
          <a:xfrm rot="5400000">
            <a:off x="4457700" y="266700"/>
            <a:ext cx="3429000" cy="8534400"/>
          </a:xfrm>
          <a:prstGeom prst="rect">
            <a:avLst/>
          </a:prstGeom>
          <a:noFill/>
          <a:ln w="9525">
            <a:noFill/>
            <a:miter lim="800000"/>
            <a:headEnd/>
            <a:tailEnd/>
          </a:ln>
        </p:spPr>
      </p:pic>
      <p:sp>
        <p:nvSpPr>
          <p:cNvPr id="56325"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6326"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6327"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6328"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6329"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6330"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6331"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6332"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6333"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6334"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6335"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6336"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752657" name="Text Box 17"/>
          <p:cNvSpPr txBox="1">
            <a:spLocks noChangeArrowheads="1"/>
          </p:cNvSpPr>
          <p:nvPr/>
        </p:nvSpPr>
        <p:spPr bwMode="auto">
          <a:xfrm>
            <a:off x="9720263" y="3981451"/>
            <a:ext cx="323850" cy="244475"/>
          </a:xfrm>
          <a:prstGeom prst="rect">
            <a:avLst/>
          </a:prstGeom>
          <a:noFill/>
          <a:ln w="9525">
            <a:noFill/>
            <a:miter lim="800000"/>
            <a:headEnd/>
            <a:tailEnd/>
          </a:ln>
        </p:spPr>
        <p:txBody>
          <a:bodyPr wrap="none">
            <a:spAutoFit/>
          </a:bodyPr>
          <a:lstStyle/>
          <a:p>
            <a:r>
              <a:rPr lang="en-US" sz="1000"/>
              <a:t>22</a:t>
            </a:r>
          </a:p>
        </p:txBody>
      </p:sp>
      <p:sp>
        <p:nvSpPr>
          <p:cNvPr id="752658" name="Oval 18"/>
          <p:cNvSpPr>
            <a:spLocks noChangeArrowheads="1"/>
          </p:cNvSpPr>
          <p:nvPr/>
        </p:nvSpPr>
        <p:spPr bwMode="auto">
          <a:xfrm>
            <a:off x="9269413" y="4086225"/>
            <a:ext cx="228600" cy="152400"/>
          </a:xfrm>
          <a:prstGeom prst="ellipse">
            <a:avLst/>
          </a:prstGeom>
          <a:noFill/>
          <a:ln w="9525">
            <a:solidFill>
              <a:schemeClr val="tx1"/>
            </a:solidFill>
            <a:round/>
            <a:headEnd/>
            <a:tailEnd/>
          </a:ln>
        </p:spPr>
        <p:txBody>
          <a:bodyPr wrap="none" anchor="ctr"/>
          <a:lstStyle/>
          <a:p>
            <a:endParaRPr lang="en-US"/>
          </a:p>
        </p:txBody>
      </p:sp>
      <p:sp>
        <p:nvSpPr>
          <p:cNvPr id="752659" name="Text Box 19"/>
          <p:cNvSpPr txBox="1">
            <a:spLocks noChangeArrowheads="1"/>
          </p:cNvSpPr>
          <p:nvPr/>
        </p:nvSpPr>
        <p:spPr bwMode="auto">
          <a:xfrm>
            <a:off x="9726613" y="4129089"/>
            <a:ext cx="323850" cy="244475"/>
          </a:xfrm>
          <a:prstGeom prst="rect">
            <a:avLst/>
          </a:prstGeom>
          <a:noFill/>
          <a:ln w="9525">
            <a:noFill/>
            <a:miter lim="800000"/>
            <a:headEnd/>
            <a:tailEnd/>
          </a:ln>
        </p:spPr>
        <p:txBody>
          <a:bodyPr wrap="none">
            <a:spAutoFit/>
          </a:bodyPr>
          <a:lstStyle/>
          <a:p>
            <a:r>
              <a:rPr lang="en-US" sz="1000"/>
              <a:t>45</a:t>
            </a:r>
          </a:p>
        </p:txBody>
      </p:sp>
      <p:sp>
        <p:nvSpPr>
          <p:cNvPr id="752660" name="Oval 20"/>
          <p:cNvSpPr>
            <a:spLocks noChangeArrowheads="1"/>
          </p:cNvSpPr>
          <p:nvPr/>
        </p:nvSpPr>
        <p:spPr bwMode="auto">
          <a:xfrm>
            <a:off x="9053513" y="4224338"/>
            <a:ext cx="228600" cy="152400"/>
          </a:xfrm>
          <a:prstGeom prst="ellipse">
            <a:avLst/>
          </a:prstGeom>
          <a:noFill/>
          <a:ln w="9525">
            <a:solidFill>
              <a:schemeClr val="tx1"/>
            </a:solidFill>
            <a:round/>
            <a:headEnd/>
            <a:tailEnd/>
          </a:ln>
        </p:spPr>
        <p:txBody>
          <a:bodyPr wrap="none" anchor="ctr"/>
          <a:lstStyle/>
          <a:p>
            <a:endParaRPr lang="en-US"/>
          </a:p>
        </p:txBody>
      </p:sp>
      <p:sp>
        <p:nvSpPr>
          <p:cNvPr id="752661" name="Text Box 21"/>
          <p:cNvSpPr txBox="1">
            <a:spLocks noChangeArrowheads="1"/>
          </p:cNvSpPr>
          <p:nvPr/>
        </p:nvSpPr>
        <p:spPr bwMode="auto">
          <a:xfrm>
            <a:off x="9720263" y="4267201"/>
            <a:ext cx="323850" cy="244475"/>
          </a:xfrm>
          <a:prstGeom prst="rect">
            <a:avLst/>
          </a:prstGeom>
          <a:noFill/>
          <a:ln w="9525">
            <a:noFill/>
            <a:miter lim="800000"/>
            <a:headEnd/>
            <a:tailEnd/>
          </a:ln>
        </p:spPr>
        <p:txBody>
          <a:bodyPr wrap="none">
            <a:spAutoFit/>
          </a:bodyPr>
          <a:lstStyle/>
          <a:p>
            <a:r>
              <a:rPr lang="en-US" sz="1000"/>
              <a:t>76</a:t>
            </a:r>
          </a:p>
        </p:txBody>
      </p:sp>
      <p:sp>
        <p:nvSpPr>
          <p:cNvPr id="752662" name="Oval 22"/>
          <p:cNvSpPr>
            <a:spLocks noChangeArrowheads="1"/>
          </p:cNvSpPr>
          <p:nvPr/>
        </p:nvSpPr>
        <p:spPr bwMode="auto">
          <a:xfrm>
            <a:off x="9277350" y="4343400"/>
            <a:ext cx="228600" cy="152400"/>
          </a:xfrm>
          <a:prstGeom prst="ellipse">
            <a:avLst/>
          </a:prstGeom>
          <a:noFill/>
          <a:ln w="9525">
            <a:solidFill>
              <a:schemeClr val="tx1"/>
            </a:solidFill>
            <a:round/>
            <a:headEnd/>
            <a:tailEnd/>
          </a:ln>
        </p:spPr>
        <p:txBody>
          <a:bodyPr wrap="none" anchor="ctr"/>
          <a:lstStyle/>
          <a:p>
            <a:endParaRPr lang="en-US"/>
          </a:p>
        </p:txBody>
      </p:sp>
      <p:sp>
        <p:nvSpPr>
          <p:cNvPr id="752663" name="Text Box 23"/>
          <p:cNvSpPr txBox="1">
            <a:spLocks noChangeArrowheads="1"/>
          </p:cNvSpPr>
          <p:nvPr/>
        </p:nvSpPr>
        <p:spPr bwMode="auto">
          <a:xfrm>
            <a:off x="9048751" y="3319463"/>
            <a:ext cx="282575" cy="304800"/>
          </a:xfrm>
          <a:prstGeom prst="rect">
            <a:avLst/>
          </a:prstGeom>
          <a:noFill/>
          <a:ln w="9525">
            <a:noFill/>
            <a:miter lim="800000"/>
            <a:headEnd/>
            <a:tailEnd/>
          </a:ln>
        </p:spPr>
        <p:txBody>
          <a:bodyPr wrap="none">
            <a:spAutoFit/>
          </a:bodyPr>
          <a:lstStyle/>
          <a:p>
            <a:r>
              <a:rPr lang="en-US" sz="1400" b="1"/>
              <a:t>1</a:t>
            </a:r>
          </a:p>
        </p:txBody>
      </p:sp>
      <p:sp>
        <p:nvSpPr>
          <p:cNvPr id="56344" name="Text Box 24"/>
          <p:cNvSpPr txBox="1">
            <a:spLocks noChangeArrowheads="1"/>
          </p:cNvSpPr>
          <p:nvPr/>
        </p:nvSpPr>
        <p:spPr bwMode="auto">
          <a:xfrm>
            <a:off x="5954714" y="4005308"/>
            <a:ext cx="692818" cy="246221"/>
          </a:xfrm>
          <a:prstGeom prst="rect">
            <a:avLst/>
          </a:prstGeom>
          <a:noFill/>
          <a:ln w="9525">
            <a:noFill/>
            <a:miter lim="800000"/>
            <a:headEnd/>
            <a:tailEnd/>
          </a:ln>
        </p:spPr>
        <p:txBody>
          <a:bodyPr wrap="none">
            <a:spAutoFit/>
          </a:bodyPr>
          <a:lstStyle/>
          <a:p>
            <a:r>
              <a:rPr lang="en-US" sz="1000" dirty="0" smtClean="0"/>
              <a:t>7 Sep 21</a:t>
            </a:r>
            <a:endParaRPr lang="en-US" sz="1000" dirty="0"/>
          </a:p>
        </p:txBody>
      </p:sp>
      <p:sp>
        <p:nvSpPr>
          <p:cNvPr id="26"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3902490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2663"/>
                                        </p:tgtEl>
                                        <p:attrNameLst>
                                          <p:attrName>style.visibility</p:attrName>
                                        </p:attrNameLst>
                                      </p:cBhvr>
                                      <p:to>
                                        <p:strVal val="visible"/>
                                      </p:to>
                                    </p:set>
                                    <p:animEffect transition="in" filter="blinds(horizontal)">
                                      <p:cBhvr>
                                        <p:cTn id="7" dur="500"/>
                                        <p:tgtEl>
                                          <p:spTgt spid="75266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52658"/>
                                        </p:tgtEl>
                                        <p:attrNameLst>
                                          <p:attrName>style.visibility</p:attrName>
                                        </p:attrNameLst>
                                      </p:cBhvr>
                                      <p:to>
                                        <p:strVal val="visible"/>
                                      </p:to>
                                    </p:set>
                                    <p:animEffect transition="in" filter="blinds(horizontal)">
                                      <p:cBhvr>
                                        <p:cTn id="11" dur="500"/>
                                        <p:tgtEl>
                                          <p:spTgt spid="752658"/>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752657"/>
                                        </p:tgtEl>
                                        <p:attrNameLst>
                                          <p:attrName>style.visibility</p:attrName>
                                        </p:attrNameLst>
                                      </p:cBhvr>
                                      <p:to>
                                        <p:strVal val="visible"/>
                                      </p:to>
                                    </p:set>
                                    <p:animEffect transition="in" filter="blinds(horizontal)">
                                      <p:cBhvr>
                                        <p:cTn id="15" dur="500"/>
                                        <p:tgtEl>
                                          <p:spTgt spid="752657"/>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752660"/>
                                        </p:tgtEl>
                                        <p:attrNameLst>
                                          <p:attrName>style.visibility</p:attrName>
                                        </p:attrNameLst>
                                      </p:cBhvr>
                                      <p:to>
                                        <p:strVal val="visible"/>
                                      </p:to>
                                    </p:set>
                                    <p:animEffect transition="in" filter="blinds(horizontal)">
                                      <p:cBhvr>
                                        <p:cTn id="19" dur="500"/>
                                        <p:tgtEl>
                                          <p:spTgt spid="752660"/>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52659"/>
                                        </p:tgtEl>
                                        <p:attrNameLst>
                                          <p:attrName>style.visibility</p:attrName>
                                        </p:attrNameLst>
                                      </p:cBhvr>
                                      <p:to>
                                        <p:strVal val="visible"/>
                                      </p:to>
                                    </p:set>
                                    <p:animEffect transition="in" filter="blinds(horizontal)">
                                      <p:cBhvr>
                                        <p:cTn id="23" dur="500"/>
                                        <p:tgtEl>
                                          <p:spTgt spid="752659"/>
                                        </p:tgtEl>
                                      </p:cBhvr>
                                    </p:animEffect>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752662"/>
                                        </p:tgtEl>
                                        <p:attrNameLst>
                                          <p:attrName>style.visibility</p:attrName>
                                        </p:attrNameLst>
                                      </p:cBhvr>
                                      <p:to>
                                        <p:strVal val="visible"/>
                                      </p:to>
                                    </p:set>
                                    <p:animEffect transition="in" filter="blinds(horizontal)">
                                      <p:cBhvr>
                                        <p:cTn id="27" dur="500"/>
                                        <p:tgtEl>
                                          <p:spTgt spid="752662"/>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752661"/>
                                        </p:tgtEl>
                                        <p:attrNameLst>
                                          <p:attrName>style.visibility</p:attrName>
                                        </p:attrNameLst>
                                      </p:cBhvr>
                                      <p:to>
                                        <p:strVal val="visible"/>
                                      </p:to>
                                    </p:set>
                                    <p:animEffect transition="in" filter="blinds(horizontal)">
                                      <p:cBhvr>
                                        <p:cTn id="31" dur="500"/>
                                        <p:tgtEl>
                                          <p:spTgt spid="752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57" grpId="0"/>
      <p:bldP spid="752658" grpId="0" animBg="1"/>
      <p:bldP spid="752659" grpId="0"/>
      <p:bldP spid="752660" grpId="0" animBg="1"/>
      <p:bldP spid="752661" grpId="0"/>
      <p:bldP spid="752662" grpId="0" animBg="1"/>
      <p:bldP spid="75266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7347" name="Rectangle 3"/>
          <p:cNvSpPr>
            <a:spLocks noGrp="1" noChangeArrowheads="1"/>
          </p:cNvSpPr>
          <p:nvPr>
            <p:ph type="body" idx="4294967295"/>
          </p:nvPr>
        </p:nvSpPr>
        <p:spPr bwMode="auto">
          <a:xfrm>
            <a:off x="2078489" y="2529273"/>
            <a:ext cx="8229600" cy="251778"/>
          </a:xfrm>
          <a:prstGeom prst="rect">
            <a:avLst/>
          </a:prstGeom>
          <a:solidFill>
            <a:srgbClr val="FFFFFF"/>
          </a:solidFill>
          <a:ln>
            <a:miter lim="800000"/>
            <a:headEnd/>
            <a:tailEnd/>
          </a:ln>
        </p:spPr>
        <p:txBody>
          <a:bodyPr>
            <a:normAutofit fontScale="92500" lnSpcReduction="20000"/>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050" dirty="0"/>
          </a:p>
        </p:txBody>
      </p:sp>
      <p:sp>
        <p:nvSpPr>
          <p:cNvPr id="57349" name="Text Box 5"/>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7350" name="Text Box 6"/>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7351" name="Text Box 7"/>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7352" name="Text Box 8"/>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7353" name="Text Box 9"/>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7354" name="Text Box 10"/>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7355" name="Text Box 11"/>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7356" name="Text Box 12"/>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7357" name="Text Box 13"/>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7358" name="Text Box 14"/>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7359" name="Text Box 15"/>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7360" name="Text Box 16"/>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grpSp>
        <p:nvGrpSpPr>
          <p:cNvPr id="2" name="Group 17"/>
          <p:cNvGrpSpPr>
            <a:grpSpLocks/>
          </p:cNvGrpSpPr>
          <p:nvPr/>
        </p:nvGrpSpPr>
        <p:grpSpPr bwMode="auto">
          <a:xfrm>
            <a:off x="7929563" y="2824163"/>
            <a:ext cx="2400300" cy="3314700"/>
            <a:chOff x="4053" y="1761"/>
            <a:chExt cx="1512" cy="2088"/>
          </a:xfrm>
        </p:grpSpPr>
        <p:pic>
          <p:nvPicPr>
            <p:cNvPr id="57363" name="Picture 18"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7364" name="Text Box 19"/>
            <p:cNvSpPr txBox="1">
              <a:spLocks noChangeArrowheads="1"/>
            </p:cNvSpPr>
            <p:nvPr/>
          </p:nvSpPr>
          <p:spPr bwMode="auto">
            <a:xfrm>
              <a:off x="5164" y="2508"/>
              <a:ext cx="204" cy="154"/>
            </a:xfrm>
            <a:prstGeom prst="rect">
              <a:avLst/>
            </a:prstGeom>
            <a:noFill/>
            <a:ln w="9525">
              <a:noFill/>
              <a:miter lim="800000"/>
              <a:headEnd/>
              <a:tailEnd/>
            </a:ln>
          </p:spPr>
          <p:txBody>
            <a:bodyPr wrap="none">
              <a:spAutoFit/>
            </a:bodyPr>
            <a:lstStyle/>
            <a:p>
              <a:r>
                <a:rPr lang="en-US" sz="1000"/>
                <a:t>22</a:t>
              </a:r>
            </a:p>
          </p:txBody>
        </p:sp>
        <p:sp>
          <p:nvSpPr>
            <p:cNvPr id="57365" name="Oval 20"/>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7366" name="Text Box 21"/>
            <p:cNvSpPr txBox="1">
              <a:spLocks noChangeArrowheads="1"/>
            </p:cNvSpPr>
            <p:nvPr/>
          </p:nvSpPr>
          <p:spPr bwMode="auto">
            <a:xfrm>
              <a:off x="5166" y="2601"/>
              <a:ext cx="204" cy="154"/>
            </a:xfrm>
            <a:prstGeom prst="rect">
              <a:avLst/>
            </a:prstGeom>
            <a:noFill/>
            <a:ln w="9525">
              <a:noFill/>
              <a:miter lim="800000"/>
              <a:headEnd/>
              <a:tailEnd/>
            </a:ln>
          </p:spPr>
          <p:txBody>
            <a:bodyPr wrap="none">
              <a:spAutoFit/>
            </a:bodyPr>
            <a:lstStyle/>
            <a:p>
              <a:r>
                <a:rPr lang="en-US" sz="1000"/>
                <a:t>45</a:t>
              </a:r>
            </a:p>
          </p:txBody>
        </p:sp>
        <p:sp>
          <p:nvSpPr>
            <p:cNvPr id="57367" name="Oval 22"/>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7368" name="Text Box 23"/>
            <p:cNvSpPr txBox="1">
              <a:spLocks noChangeArrowheads="1"/>
            </p:cNvSpPr>
            <p:nvPr/>
          </p:nvSpPr>
          <p:spPr bwMode="auto">
            <a:xfrm>
              <a:off x="5164" y="2688"/>
              <a:ext cx="204" cy="154"/>
            </a:xfrm>
            <a:prstGeom prst="rect">
              <a:avLst/>
            </a:prstGeom>
            <a:noFill/>
            <a:ln w="9525">
              <a:noFill/>
              <a:miter lim="800000"/>
              <a:headEnd/>
              <a:tailEnd/>
            </a:ln>
          </p:spPr>
          <p:txBody>
            <a:bodyPr wrap="none">
              <a:spAutoFit/>
            </a:bodyPr>
            <a:lstStyle/>
            <a:p>
              <a:r>
                <a:rPr lang="en-US" sz="1000"/>
                <a:t>76</a:t>
              </a:r>
            </a:p>
          </p:txBody>
        </p:sp>
        <p:sp>
          <p:nvSpPr>
            <p:cNvPr id="57369" name="Oval 24"/>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7370" name="Text Box 25"/>
            <p:cNvSpPr txBox="1">
              <a:spLocks noChangeArrowheads="1"/>
            </p:cNvSpPr>
            <p:nvPr/>
          </p:nvSpPr>
          <p:spPr bwMode="auto">
            <a:xfrm>
              <a:off x="4740" y="2091"/>
              <a:ext cx="178" cy="192"/>
            </a:xfrm>
            <a:prstGeom prst="rect">
              <a:avLst/>
            </a:prstGeom>
            <a:noFill/>
            <a:ln w="9525">
              <a:noFill/>
              <a:miter lim="800000"/>
              <a:headEnd/>
              <a:tailEnd/>
            </a:ln>
          </p:spPr>
          <p:txBody>
            <a:bodyPr wrap="none">
              <a:spAutoFit/>
            </a:bodyPr>
            <a:lstStyle/>
            <a:p>
              <a:r>
                <a:rPr lang="en-US" sz="1400" b="1"/>
                <a:t>1</a:t>
              </a:r>
            </a:p>
          </p:txBody>
        </p:sp>
      </p:grpSp>
      <p:sp>
        <p:nvSpPr>
          <p:cNvPr id="57362" name="Text Box 26"/>
          <p:cNvSpPr txBox="1">
            <a:spLocks noChangeArrowheads="1"/>
          </p:cNvSpPr>
          <p:nvPr/>
        </p:nvSpPr>
        <p:spPr bwMode="auto">
          <a:xfrm>
            <a:off x="5954714" y="4005792"/>
            <a:ext cx="692818" cy="246221"/>
          </a:xfrm>
          <a:prstGeom prst="rect">
            <a:avLst/>
          </a:prstGeom>
          <a:noFill/>
          <a:ln w="9525">
            <a:noFill/>
            <a:miter lim="800000"/>
            <a:headEnd/>
            <a:tailEnd/>
          </a:ln>
        </p:spPr>
        <p:txBody>
          <a:bodyPr wrap="none">
            <a:spAutoFit/>
          </a:bodyPr>
          <a:lstStyle/>
          <a:p>
            <a:r>
              <a:rPr lang="en-US" sz="1000" dirty="0"/>
              <a:t>7</a:t>
            </a:r>
            <a:r>
              <a:rPr lang="en-US" sz="1000" dirty="0" smtClean="0"/>
              <a:t> Sep 21</a:t>
            </a:r>
            <a:endParaRPr lang="en-US" sz="1000" dirty="0"/>
          </a:p>
        </p:txBody>
      </p:sp>
      <p:sp>
        <p:nvSpPr>
          <p:cNvPr id="2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2589889452"/>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rot="-5149706">
            <a:off x="7810500" y="2971800"/>
            <a:ext cx="2400300" cy="3314700"/>
            <a:chOff x="4053" y="1761"/>
            <a:chExt cx="1512" cy="2088"/>
          </a:xfrm>
        </p:grpSpPr>
        <p:pic>
          <p:nvPicPr>
            <p:cNvPr id="58387" name="Picture 3" descr="http://www.tpub.com/content/advancement/14144/img/14144_219_1.jpg"/>
            <p:cNvPicPr>
              <a:picLocks noChangeAspect="1" noChangeArrowheads="1"/>
            </p:cNvPicPr>
            <p:nvPr/>
          </p:nvPicPr>
          <p:blipFill>
            <a:blip r:embed="rId3" r:link="rId4" cstate="print"/>
            <a:srcRect l="18243" t="1352" r="22974" b="70270"/>
            <a:stretch>
              <a:fillRect/>
            </a:stretch>
          </p:blipFill>
          <p:spPr bwMode="auto">
            <a:xfrm rot="5400000">
              <a:off x="3765" y="2049"/>
              <a:ext cx="2088" cy="1512"/>
            </a:xfrm>
            <a:prstGeom prst="rect">
              <a:avLst/>
            </a:prstGeom>
            <a:noFill/>
            <a:ln w="9525">
              <a:noFill/>
              <a:miter lim="800000"/>
              <a:headEnd/>
              <a:tailEnd/>
            </a:ln>
          </p:spPr>
        </p:pic>
        <p:sp>
          <p:nvSpPr>
            <p:cNvPr id="58388" name="Text Box 4"/>
            <p:cNvSpPr txBox="1">
              <a:spLocks noChangeArrowheads="1"/>
            </p:cNvSpPr>
            <p:nvPr/>
          </p:nvSpPr>
          <p:spPr bwMode="auto">
            <a:xfrm>
              <a:off x="5166" y="2503"/>
              <a:ext cx="204" cy="154"/>
            </a:xfrm>
            <a:prstGeom prst="rect">
              <a:avLst/>
            </a:prstGeom>
            <a:noFill/>
            <a:ln w="9525">
              <a:noFill/>
              <a:miter lim="800000"/>
              <a:headEnd/>
              <a:tailEnd/>
            </a:ln>
          </p:spPr>
          <p:txBody>
            <a:bodyPr wrap="none">
              <a:spAutoFit/>
            </a:bodyPr>
            <a:lstStyle/>
            <a:p>
              <a:r>
                <a:rPr lang="en-US" sz="1000"/>
                <a:t>22</a:t>
              </a:r>
            </a:p>
          </p:txBody>
        </p:sp>
        <p:sp>
          <p:nvSpPr>
            <p:cNvPr id="58389" name="Oval 5"/>
            <p:cNvSpPr>
              <a:spLocks noChangeArrowheads="1"/>
            </p:cNvSpPr>
            <p:nvPr/>
          </p:nvSpPr>
          <p:spPr bwMode="auto">
            <a:xfrm>
              <a:off x="4878" y="2574"/>
              <a:ext cx="144" cy="96"/>
            </a:xfrm>
            <a:prstGeom prst="ellipse">
              <a:avLst/>
            </a:prstGeom>
            <a:noFill/>
            <a:ln w="9525">
              <a:solidFill>
                <a:schemeClr val="tx1"/>
              </a:solidFill>
              <a:round/>
              <a:headEnd/>
              <a:tailEnd/>
            </a:ln>
          </p:spPr>
          <p:txBody>
            <a:bodyPr wrap="none" anchor="ctr"/>
            <a:lstStyle/>
            <a:p>
              <a:endParaRPr lang="en-US"/>
            </a:p>
          </p:txBody>
        </p:sp>
        <p:sp>
          <p:nvSpPr>
            <p:cNvPr id="58390" name="Text Box 6"/>
            <p:cNvSpPr txBox="1">
              <a:spLocks noChangeArrowheads="1"/>
            </p:cNvSpPr>
            <p:nvPr/>
          </p:nvSpPr>
          <p:spPr bwMode="auto">
            <a:xfrm>
              <a:off x="5169" y="2595"/>
              <a:ext cx="204" cy="154"/>
            </a:xfrm>
            <a:prstGeom prst="rect">
              <a:avLst/>
            </a:prstGeom>
            <a:noFill/>
            <a:ln w="9525">
              <a:noFill/>
              <a:miter lim="800000"/>
              <a:headEnd/>
              <a:tailEnd/>
            </a:ln>
          </p:spPr>
          <p:txBody>
            <a:bodyPr wrap="none">
              <a:spAutoFit/>
            </a:bodyPr>
            <a:lstStyle/>
            <a:p>
              <a:r>
                <a:rPr lang="en-US" sz="1000"/>
                <a:t>45</a:t>
              </a:r>
            </a:p>
          </p:txBody>
        </p:sp>
        <p:sp>
          <p:nvSpPr>
            <p:cNvPr id="58391" name="Oval 7"/>
            <p:cNvSpPr>
              <a:spLocks noChangeArrowheads="1"/>
            </p:cNvSpPr>
            <p:nvPr/>
          </p:nvSpPr>
          <p:spPr bwMode="auto">
            <a:xfrm>
              <a:off x="4743" y="2661"/>
              <a:ext cx="144" cy="96"/>
            </a:xfrm>
            <a:prstGeom prst="ellipse">
              <a:avLst/>
            </a:prstGeom>
            <a:noFill/>
            <a:ln w="9525">
              <a:solidFill>
                <a:schemeClr val="tx1"/>
              </a:solidFill>
              <a:round/>
              <a:headEnd/>
              <a:tailEnd/>
            </a:ln>
          </p:spPr>
          <p:txBody>
            <a:bodyPr wrap="none" anchor="ctr"/>
            <a:lstStyle/>
            <a:p>
              <a:endParaRPr lang="en-US"/>
            </a:p>
          </p:txBody>
        </p:sp>
        <p:sp>
          <p:nvSpPr>
            <p:cNvPr id="58392" name="Text Box 8"/>
            <p:cNvSpPr txBox="1">
              <a:spLocks noChangeArrowheads="1"/>
            </p:cNvSpPr>
            <p:nvPr/>
          </p:nvSpPr>
          <p:spPr bwMode="auto">
            <a:xfrm>
              <a:off x="5166" y="2684"/>
              <a:ext cx="204" cy="154"/>
            </a:xfrm>
            <a:prstGeom prst="rect">
              <a:avLst/>
            </a:prstGeom>
            <a:noFill/>
            <a:ln w="9525">
              <a:noFill/>
              <a:miter lim="800000"/>
              <a:headEnd/>
              <a:tailEnd/>
            </a:ln>
          </p:spPr>
          <p:txBody>
            <a:bodyPr wrap="none">
              <a:spAutoFit/>
            </a:bodyPr>
            <a:lstStyle/>
            <a:p>
              <a:r>
                <a:rPr lang="en-US" sz="1000"/>
                <a:t>76</a:t>
              </a:r>
            </a:p>
          </p:txBody>
        </p:sp>
        <p:sp>
          <p:nvSpPr>
            <p:cNvPr id="58393" name="Oval 9"/>
            <p:cNvSpPr>
              <a:spLocks noChangeArrowheads="1"/>
            </p:cNvSpPr>
            <p:nvPr/>
          </p:nvSpPr>
          <p:spPr bwMode="auto">
            <a:xfrm>
              <a:off x="4884" y="2736"/>
              <a:ext cx="144" cy="96"/>
            </a:xfrm>
            <a:prstGeom prst="ellipse">
              <a:avLst/>
            </a:prstGeom>
            <a:noFill/>
            <a:ln w="9525">
              <a:solidFill>
                <a:schemeClr val="tx1"/>
              </a:solidFill>
              <a:round/>
              <a:headEnd/>
              <a:tailEnd/>
            </a:ln>
          </p:spPr>
          <p:txBody>
            <a:bodyPr wrap="none" anchor="ctr"/>
            <a:lstStyle/>
            <a:p>
              <a:endParaRPr lang="en-US"/>
            </a:p>
          </p:txBody>
        </p:sp>
        <p:sp>
          <p:nvSpPr>
            <p:cNvPr id="58394" name="Text Box 10"/>
            <p:cNvSpPr txBox="1">
              <a:spLocks noChangeArrowheads="1"/>
            </p:cNvSpPr>
            <p:nvPr/>
          </p:nvSpPr>
          <p:spPr bwMode="auto">
            <a:xfrm>
              <a:off x="4742" y="2087"/>
              <a:ext cx="178" cy="192"/>
            </a:xfrm>
            <a:prstGeom prst="rect">
              <a:avLst/>
            </a:prstGeom>
            <a:noFill/>
            <a:ln w="9525">
              <a:noFill/>
              <a:miter lim="800000"/>
              <a:headEnd/>
              <a:tailEnd/>
            </a:ln>
          </p:spPr>
          <p:txBody>
            <a:bodyPr wrap="none">
              <a:spAutoFit/>
            </a:bodyPr>
            <a:lstStyle/>
            <a:p>
              <a:r>
                <a:rPr lang="en-US" sz="1400" b="1"/>
                <a:t>1</a:t>
              </a:r>
            </a:p>
          </p:txBody>
        </p:sp>
      </p:grpSp>
      <p:pic>
        <p:nvPicPr>
          <p:cNvPr id="58371" name="Picture 11"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3167063" y="1347788"/>
            <a:ext cx="3190875" cy="6286500"/>
          </a:xfrm>
          <a:prstGeom prst="rect">
            <a:avLst/>
          </a:prstGeom>
          <a:noFill/>
          <a:ln w="9525">
            <a:noFill/>
            <a:miter lim="800000"/>
            <a:headEnd/>
            <a:tailEnd/>
          </a:ln>
        </p:spPr>
      </p:pic>
      <p:sp>
        <p:nvSpPr>
          <p:cNvPr id="58372" name="Rectangle 12"/>
          <p:cNvSpPr>
            <a:spLocks noGrp="1" noChangeArrowheads="1"/>
          </p:cNvSpPr>
          <p:nvPr>
            <p:ph type="body" idx="4294967295"/>
          </p:nvPr>
        </p:nvSpPr>
        <p:spPr bwMode="auto">
          <a:xfrm>
            <a:off x="2074818" y="2522153"/>
            <a:ext cx="8229600" cy="358774"/>
          </a:xfrm>
          <a:prstGeom prst="rect">
            <a:avLst/>
          </a:prstGeom>
          <a:solidFill>
            <a:srgbClr val="FFFFFF"/>
          </a:solidFill>
          <a:ln>
            <a:miter lim="800000"/>
            <a:headEnd/>
            <a:tailEnd/>
          </a:ln>
        </p:spPr>
        <p:txBody>
          <a:bodyPr/>
          <a:lstStyle/>
          <a:p>
            <a:pPr lvl="1" eaLnBrk="1" hangingPunct="1">
              <a:lnSpc>
                <a:spcPct val="80000"/>
              </a:lnSpc>
            </a:pPr>
            <a:r>
              <a:rPr lang="en-US" sz="1800" dirty="0"/>
              <a:t>Part 2A will be detached and inserted in the envelope, (part 2)</a:t>
            </a:r>
          </a:p>
          <a:p>
            <a:pPr lvl="1" eaLnBrk="1" hangingPunct="1">
              <a:lnSpc>
                <a:spcPct val="80000"/>
              </a:lnSpc>
            </a:pPr>
            <a:endParaRPr lang="en-US" sz="1200" b="1" dirty="0"/>
          </a:p>
        </p:txBody>
      </p:sp>
      <p:sp>
        <p:nvSpPr>
          <p:cNvPr id="58374" name="Text Box 14"/>
          <p:cNvSpPr txBox="1">
            <a:spLocks noChangeArrowheads="1"/>
          </p:cNvSpPr>
          <p:nvPr/>
        </p:nvSpPr>
        <p:spPr bwMode="auto">
          <a:xfrm>
            <a:off x="5029200" y="3468689"/>
            <a:ext cx="396262" cy="246221"/>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8375" name="Text Box 15"/>
          <p:cNvSpPr txBox="1">
            <a:spLocks noChangeArrowheads="1"/>
          </p:cNvSpPr>
          <p:nvPr/>
        </p:nvSpPr>
        <p:spPr bwMode="auto">
          <a:xfrm>
            <a:off x="5867401" y="3429001"/>
            <a:ext cx="854075" cy="244475"/>
          </a:xfrm>
          <a:prstGeom prst="rect">
            <a:avLst/>
          </a:prstGeom>
          <a:noFill/>
          <a:ln w="9525">
            <a:noFill/>
            <a:miter lim="800000"/>
            <a:headEnd/>
            <a:tailEnd/>
          </a:ln>
        </p:spPr>
        <p:txBody>
          <a:bodyPr wrap="none">
            <a:spAutoFit/>
          </a:bodyPr>
          <a:lstStyle/>
          <a:p>
            <a:r>
              <a:rPr lang="en-US" sz="1000"/>
              <a:t>Arms Room</a:t>
            </a:r>
          </a:p>
        </p:txBody>
      </p:sp>
      <p:sp>
        <p:nvSpPr>
          <p:cNvPr id="58376" name="Text Box 16"/>
          <p:cNvSpPr txBox="1">
            <a:spLocks noChangeArrowheads="1"/>
          </p:cNvSpPr>
          <p:nvPr/>
        </p:nvSpPr>
        <p:spPr bwMode="auto">
          <a:xfrm>
            <a:off x="4038600" y="3714751"/>
            <a:ext cx="444500" cy="244475"/>
          </a:xfrm>
          <a:prstGeom prst="rect">
            <a:avLst/>
          </a:prstGeom>
          <a:noFill/>
          <a:ln w="9525">
            <a:noFill/>
            <a:miter lim="800000"/>
            <a:headEnd/>
            <a:tailEnd/>
          </a:ln>
        </p:spPr>
        <p:txBody>
          <a:bodyPr wrap="none">
            <a:spAutoFit/>
          </a:bodyPr>
          <a:lstStyle/>
          <a:p>
            <a:r>
              <a:rPr lang="en-US" sz="1000"/>
              <a:t>DES</a:t>
            </a:r>
          </a:p>
        </p:txBody>
      </p:sp>
      <p:sp>
        <p:nvSpPr>
          <p:cNvPr id="58377" name="Text Box 17"/>
          <p:cNvSpPr txBox="1">
            <a:spLocks noChangeArrowheads="1"/>
          </p:cNvSpPr>
          <p:nvPr/>
        </p:nvSpPr>
        <p:spPr bwMode="auto">
          <a:xfrm>
            <a:off x="6172200" y="3700464"/>
            <a:ext cx="254000" cy="244475"/>
          </a:xfrm>
          <a:prstGeom prst="rect">
            <a:avLst/>
          </a:prstGeom>
          <a:noFill/>
          <a:ln w="9525">
            <a:noFill/>
            <a:miter lim="800000"/>
            <a:headEnd/>
            <a:tailEnd/>
          </a:ln>
        </p:spPr>
        <p:txBody>
          <a:bodyPr wrap="none">
            <a:spAutoFit/>
          </a:bodyPr>
          <a:lstStyle/>
          <a:p>
            <a:r>
              <a:rPr lang="en-US" sz="1000"/>
              <a:t>1</a:t>
            </a:r>
          </a:p>
        </p:txBody>
      </p:sp>
      <p:sp>
        <p:nvSpPr>
          <p:cNvPr id="58378" name="Text Box 18"/>
          <p:cNvSpPr txBox="1">
            <a:spLocks noChangeArrowheads="1"/>
          </p:cNvSpPr>
          <p:nvPr/>
        </p:nvSpPr>
        <p:spPr bwMode="auto">
          <a:xfrm>
            <a:off x="4876800" y="3962401"/>
            <a:ext cx="985838" cy="244475"/>
          </a:xfrm>
          <a:prstGeom prst="rect">
            <a:avLst/>
          </a:prstGeom>
          <a:noFill/>
          <a:ln w="9525">
            <a:noFill/>
            <a:miter lim="800000"/>
            <a:headEnd/>
            <a:tailEnd/>
          </a:ln>
        </p:spPr>
        <p:txBody>
          <a:bodyPr wrap="none">
            <a:spAutoFit/>
          </a:bodyPr>
          <a:lstStyle/>
          <a:p>
            <a:r>
              <a:rPr lang="en-US" sz="1000"/>
              <a:t>Hamilton X-07</a:t>
            </a:r>
          </a:p>
        </p:txBody>
      </p:sp>
      <p:sp>
        <p:nvSpPr>
          <p:cNvPr id="58379" name="Text Box 19"/>
          <p:cNvSpPr txBox="1">
            <a:spLocks noChangeArrowheads="1"/>
          </p:cNvSpPr>
          <p:nvPr/>
        </p:nvSpPr>
        <p:spPr bwMode="auto">
          <a:xfrm>
            <a:off x="2209801" y="4724401"/>
            <a:ext cx="1038225" cy="244475"/>
          </a:xfrm>
          <a:prstGeom prst="rect">
            <a:avLst/>
          </a:prstGeom>
          <a:noFill/>
          <a:ln w="9525">
            <a:noFill/>
            <a:miter lim="800000"/>
            <a:headEnd/>
            <a:tailEnd/>
          </a:ln>
        </p:spPr>
        <p:txBody>
          <a:bodyPr wrap="none">
            <a:spAutoFit/>
          </a:bodyPr>
          <a:lstStyle/>
          <a:p>
            <a:r>
              <a:rPr lang="en-US" sz="1000"/>
              <a:t>Jim D. Armorer</a:t>
            </a:r>
          </a:p>
        </p:txBody>
      </p:sp>
      <p:sp>
        <p:nvSpPr>
          <p:cNvPr id="58380" name="Text Box 20"/>
          <p:cNvSpPr txBox="1">
            <a:spLocks noChangeArrowheads="1"/>
          </p:cNvSpPr>
          <p:nvPr/>
        </p:nvSpPr>
        <p:spPr bwMode="auto">
          <a:xfrm>
            <a:off x="4033839" y="4248151"/>
            <a:ext cx="1266825" cy="244475"/>
          </a:xfrm>
          <a:prstGeom prst="rect">
            <a:avLst/>
          </a:prstGeom>
          <a:noFill/>
          <a:ln w="9525">
            <a:noFill/>
            <a:miter lim="800000"/>
            <a:headEnd/>
            <a:tailEnd/>
          </a:ln>
        </p:spPr>
        <p:txBody>
          <a:bodyPr wrap="none">
            <a:spAutoFit/>
          </a:bodyPr>
          <a:lstStyle/>
          <a:p>
            <a:r>
              <a:rPr lang="en-US" sz="1000"/>
              <a:t>Joe Locksmith, PW</a:t>
            </a:r>
          </a:p>
        </p:txBody>
      </p:sp>
      <p:sp>
        <p:nvSpPr>
          <p:cNvPr id="58381" name="Text Box 21"/>
          <p:cNvSpPr txBox="1">
            <a:spLocks noChangeArrowheads="1"/>
          </p:cNvSpPr>
          <p:nvPr/>
        </p:nvSpPr>
        <p:spPr bwMode="auto">
          <a:xfrm>
            <a:off x="3810001" y="4724401"/>
            <a:ext cx="1935163" cy="244475"/>
          </a:xfrm>
          <a:prstGeom prst="rect">
            <a:avLst/>
          </a:prstGeom>
          <a:noFill/>
          <a:ln w="9525">
            <a:noFill/>
            <a:miter lim="800000"/>
            <a:headEnd/>
            <a:tailEnd/>
          </a:ln>
        </p:spPr>
        <p:txBody>
          <a:bodyPr wrap="none">
            <a:spAutoFit/>
          </a:bodyPr>
          <a:lstStyle/>
          <a:p>
            <a:r>
              <a:rPr lang="en-US" sz="1000"/>
              <a:t>232 Milford Drive, Junction City</a:t>
            </a:r>
          </a:p>
        </p:txBody>
      </p:sp>
      <p:sp>
        <p:nvSpPr>
          <p:cNvPr id="58382" name="Text Box 22"/>
          <p:cNvSpPr txBox="1">
            <a:spLocks noChangeArrowheads="1"/>
          </p:cNvSpPr>
          <p:nvPr/>
        </p:nvSpPr>
        <p:spPr bwMode="auto">
          <a:xfrm>
            <a:off x="3824289" y="4967289"/>
            <a:ext cx="1914525" cy="244475"/>
          </a:xfrm>
          <a:prstGeom prst="rect">
            <a:avLst/>
          </a:prstGeom>
          <a:noFill/>
          <a:ln w="9525">
            <a:noFill/>
            <a:miter lim="800000"/>
            <a:headEnd/>
            <a:tailEnd/>
          </a:ln>
        </p:spPr>
        <p:txBody>
          <a:bodyPr wrap="none">
            <a:spAutoFit/>
          </a:bodyPr>
          <a:lstStyle/>
          <a:p>
            <a:r>
              <a:rPr lang="en-US" sz="1000"/>
              <a:t>111 Crazy Circle, Junction City</a:t>
            </a:r>
          </a:p>
        </p:txBody>
      </p:sp>
      <p:sp>
        <p:nvSpPr>
          <p:cNvPr id="58383" name="Text Box 23"/>
          <p:cNvSpPr txBox="1">
            <a:spLocks noChangeArrowheads="1"/>
          </p:cNvSpPr>
          <p:nvPr/>
        </p:nvSpPr>
        <p:spPr bwMode="auto">
          <a:xfrm>
            <a:off x="2233614" y="4981576"/>
            <a:ext cx="815975" cy="244475"/>
          </a:xfrm>
          <a:prstGeom prst="rect">
            <a:avLst/>
          </a:prstGeom>
          <a:noFill/>
          <a:ln w="9525">
            <a:noFill/>
            <a:miter lim="800000"/>
            <a:headEnd/>
            <a:tailEnd/>
          </a:ln>
        </p:spPr>
        <p:txBody>
          <a:bodyPr wrap="none">
            <a:spAutoFit/>
          </a:bodyPr>
          <a:lstStyle/>
          <a:p>
            <a:r>
              <a:rPr lang="en-US" sz="1000"/>
              <a:t>I.B  Dmann</a:t>
            </a:r>
          </a:p>
        </p:txBody>
      </p:sp>
      <p:sp>
        <p:nvSpPr>
          <p:cNvPr id="58384" name="Text Box 24"/>
          <p:cNvSpPr txBox="1">
            <a:spLocks noChangeArrowheads="1"/>
          </p:cNvSpPr>
          <p:nvPr/>
        </p:nvSpPr>
        <p:spPr bwMode="auto">
          <a:xfrm>
            <a:off x="5943601" y="4724401"/>
            <a:ext cx="715963" cy="244475"/>
          </a:xfrm>
          <a:prstGeom prst="rect">
            <a:avLst/>
          </a:prstGeom>
          <a:noFill/>
          <a:ln w="9525">
            <a:noFill/>
            <a:miter lim="800000"/>
            <a:headEnd/>
            <a:tailEnd/>
          </a:ln>
        </p:spPr>
        <p:txBody>
          <a:bodyPr wrap="none">
            <a:spAutoFit/>
          </a:bodyPr>
          <a:lstStyle/>
          <a:p>
            <a:r>
              <a:rPr lang="en-US" sz="1000"/>
              <a:t>555-1010</a:t>
            </a:r>
          </a:p>
        </p:txBody>
      </p:sp>
      <p:sp>
        <p:nvSpPr>
          <p:cNvPr id="58385" name="Text Box 25"/>
          <p:cNvSpPr txBox="1">
            <a:spLocks noChangeArrowheads="1"/>
          </p:cNvSpPr>
          <p:nvPr/>
        </p:nvSpPr>
        <p:spPr bwMode="auto">
          <a:xfrm>
            <a:off x="5943601" y="4967289"/>
            <a:ext cx="715963" cy="244475"/>
          </a:xfrm>
          <a:prstGeom prst="rect">
            <a:avLst/>
          </a:prstGeom>
          <a:noFill/>
          <a:ln w="9525">
            <a:noFill/>
            <a:miter lim="800000"/>
            <a:headEnd/>
            <a:tailEnd/>
          </a:ln>
        </p:spPr>
        <p:txBody>
          <a:bodyPr wrap="none">
            <a:spAutoFit/>
          </a:bodyPr>
          <a:lstStyle/>
          <a:p>
            <a:r>
              <a:rPr lang="en-US" sz="1000"/>
              <a:t>555-2526</a:t>
            </a:r>
          </a:p>
        </p:txBody>
      </p:sp>
      <p:sp>
        <p:nvSpPr>
          <p:cNvPr id="58386" name="Text Box 26"/>
          <p:cNvSpPr txBox="1">
            <a:spLocks noChangeArrowheads="1"/>
          </p:cNvSpPr>
          <p:nvPr/>
        </p:nvSpPr>
        <p:spPr bwMode="auto">
          <a:xfrm>
            <a:off x="5966746" y="4010397"/>
            <a:ext cx="692818" cy="246221"/>
          </a:xfrm>
          <a:prstGeom prst="rect">
            <a:avLst/>
          </a:prstGeom>
          <a:noFill/>
          <a:ln w="9525">
            <a:noFill/>
            <a:miter lim="800000"/>
            <a:headEnd/>
            <a:tailEnd/>
          </a:ln>
        </p:spPr>
        <p:txBody>
          <a:bodyPr wrap="none">
            <a:spAutoFit/>
          </a:bodyPr>
          <a:lstStyle/>
          <a:p>
            <a:r>
              <a:rPr lang="en-US" sz="1000" dirty="0"/>
              <a:t>7</a:t>
            </a:r>
            <a:r>
              <a:rPr lang="en-US" sz="1000" dirty="0" smtClean="0"/>
              <a:t> Sep 21</a:t>
            </a:r>
            <a:endParaRPr lang="en-US" sz="1000" dirty="0"/>
          </a:p>
        </p:txBody>
      </p:sp>
      <p:sp>
        <p:nvSpPr>
          <p:cNvPr id="2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2777559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1.11022E-16 C -0.05364 -0.01898 -0.10716 -0.03773 -0.13854 -0.04236 C -0.16992 -0.04699 -0.16666 -0.03009 -0.18802 -0.02755 C -0.20937 -0.025 -0.23203 -0.0294 -0.26705 -0.02755 C -0.30221 -0.02569 -0.375 -0.01829 -0.39922 -0.0169 C -0.42357 -0.01551 -0.41054 -0.01875 -0.41302 -0.01921 " pathEditMode="relative" rAng="0" ptsTypes="AAAAAA">
                                      <p:cBhvr>
                                        <p:cTn id="6" dur="2000" fill="hold"/>
                                        <p:tgtEl>
                                          <p:spTgt spid="2"/>
                                        </p:tgtEl>
                                        <p:attrNameLst>
                                          <p:attrName>ppt_x</p:attrName>
                                          <p:attrName>ppt_y</p:attrName>
                                        </p:attrNameLst>
                                      </p:cBhvr>
                                      <p:rCtr x="-20716" y="-2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4294967295"/>
          </p:nvPr>
        </p:nvSpPr>
        <p:spPr bwMode="auto">
          <a:xfrm>
            <a:off x="2074818" y="2519274"/>
            <a:ext cx="8229600" cy="411162"/>
          </a:xfrm>
          <a:prstGeom prst="rect">
            <a:avLst/>
          </a:prstGeom>
          <a:solidFill>
            <a:srgbClr val="FFFFFF"/>
          </a:solidFill>
          <a:ln>
            <a:miter lim="800000"/>
            <a:headEnd/>
            <a:tailEnd/>
          </a:ln>
        </p:spPr>
        <p:txBody>
          <a:bodyPr/>
          <a:lstStyle/>
          <a:p>
            <a:pPr lvl="1" eaLnBrk="1" hangingPunct="1">
              <a:lnSpc>
                <a:spcPct val="80000"/>
              </a:lnSpc>
            </a:pPr>
            <a:r>
              <a:rPr lang="en-US" sz="1800" dirty="0"/>
              <a:t>Part 2 will be stored in a different security container.  </a:t>
            </a:r>
          </a:p>
          <a:p>
            <a:pPr lvl="1" eaLnBrk="1" hangingPunct="1">
              <a:lnSpc>
                <a:spcPct val="80000"/>
              </a:lnSpc>
            </a:pPr>
            <a:endParaRPr lang="en-US" sz="900" b="1" dirty="0"/>
          </a:p>
        </p:txBody>
      </p:sp>
      <p:grpSp>
        <p:nvGrpSpPr>
          <p:cNvPr id="2" name="Group 4"/>
          <p:cNvGrpSpPr>
            <a:grpSpLocks/>
          </p:cNvGrpSpPr>
          <p:nvPr/>
        </p:nvGrpSpPr>
        <p:grpSpPr bwMode="auto">
          <a:xfrm>
            <a:off x="2667000" y="2743201"/>
            <a:ext cx="6286500" cy="3190875"/>
            <a:chOff x="60" y="1824"/>
            <a:chExt cx="3960" cy="2010"/>
          </a:xfrm>
        </p:grpSpPr>
        <p:pic>
          <p:nvPicPr>
            <p:cNvPr id="59398" name="Picture 5" descr="http://www.tpub.com/content/advancement/14144/img/14144_219_1.jpg"/>
            <p:cNvPicPr>
              <a:picLocks noChangeAspect="1" noChangeArrowheads="1"/>
            </p:cNvPicPr>
            <p:nvPr/>
          </p:nvPicPr>
          <p:blipFill>
            <a:blip r:embed="rId3" r:link="rId4" cstate="print"/>
            <a:srcRect l="18834" t="28572" r="23000"/>
            <a:stretch>
              <a:fillRect/>
            </a:stretch>
          </p:blipFill>
          <p:spPr bwMode="auto">
            <a:xfrm rot="5400000">
              <a:off x="1035" y="849"/>
              <a:ext cx="2010" cy="3960"/>
            </a:xfrm>
            <a:prstGeom prst="rect">
              <a:avLst/>
            </a:prstGeom>
            <a:noFill/>
            <a:ln w="9525">
              <a:noFill/>
              <a:miter lim="800000"/>
              <a:headEnd/>
              <a:tailEnd/>
            </a:ln>
          </p:spPr>
        </p:pic>
        <p:sp>
          <p:nvSpPr>
            <p:cNvPr id="59399" name="Text Box 6"/>
            <p:cNvSpPr txBox="1">
              <a:spLocks noChangeArrowheads="1"/>
            </p:cNvSpPr>
            <p:nvPr/>
          </p:nvSpPr>
          <p:spPr bwMode="auto">
            <a:xfrm>
              <a:off x="2208" y="2185"/>
              <a:ext cx="250" cy="155"/>
            </a:xfrm>
            <a:prstGeom prst="rect">
              <a:avLst/>
            </a:prstGeom>
            <a:noFill/>
            <a:ln w="9525">
              <a:noFill/>
              <a:miter lim="800000"/>
              <a:headEnd/>
              <a:tailEnd/>
            </a:ln>
          </p:spPr>
          <p:txBody>
            <a:bodyPr wrap="none">
              <a:spAutoFit/>
            </a:bodyPr>
            <a:lstStyle/>
            <a:p>
              <a:r>
                <a:rPr lang="en-US" sz="1000" dirty="0" smtClean="0"/>
                <a:t>219</a:t>
              </a:r>
              <a:endParaRPr lang="en-US" sz="1000" dirty="0"/>
            </a:p>
          </p:txBody>
        </p:sp>
        <p:sp>
          <p:nvSpPr>
            <p:cNvPr id="59400" name="Text Box 7"/>
            <p:cNvSpPr txBox="1">
              <a:spLocks noChangeArrowheads="1"/>
            </p:cNvSpPr>
            <p:nvPr/>
          </p:nvSpPr>
          <p:spPr bwMode="auto">
            <a:xfrm>
              <a:off x="2736" y="2160"/>
              <a:ext cx="538" cy="154"/>
            </a:xfrm>
            <a:prstGeom prst="rect">
              <a:avLst/>
            </a:prstGeom>
            <a:noFill/>
            <a:ln w="9525">
              <a:noFill/>
              <a:miter lim="800000"/>
              <a:headEnd/>
              <a:tailEnd/>
            </a:ln>
          </p:spPr>
          <p:txBody>
            <a:bodyPr wrap="none">
              <a:spAutoFit/>
            </a:bodyPr>
            <a:lstStyle/>
            <a:p>
              <a:r>
                <a:rPr lang="en-US" sz="1000"/>
                <a:t>Arms Room</a:t>
              </a:r>
            </a:p>
          </p:txBody>
        </p:sp>
        <p:sp>
          <p:nvSpPr>
            <p:cNvPr id="59401" name="Text Box 8"/>
            <p:cNvSpPr txBox="1">
              <a:spLocks noChangeArrowheads="1"/>
            </p:cNvSpPr>
            <p:nvPr/>
          </p:nvSpPr>
          <p:spPr bwMode="auto">
            <a:xfrm>
              <a:off x="1584" y="2340"/>
              <a:ext cx="280" cy="154"/>
            </a:xfrm>
            <a:prstGeom prst="rect">
              <a:avLst/>
            </a:prstGeom>
            <a:noFill/>
            <a:ln w="9525">
              <a:noFill/>
              <a:miter lim="800000"/>
              <a:headEnd/>
              <a:tailEnd/>
            </a:ln>
          </p:spPr>
          <p:txBody>
            <a:bodyPr wrap="none">
              <a:spAutoFit/>
            </a:bodyPr>
            <a:lstStyle/>
            <a:p>
              <a:r>
                <a:rPr lang="en-US" sz="1000"/>
                <a:t>DES</a:t>
              </a:r>
            </a:p>
          </p:txBody>
        </p:sp>
        <p:sp>
          <p:nvSpPr>
            <p:cNvPr id="59402" name="Text Box 9"/>
            <p:cNvSpPr txBox="1">
              <a:spLocks noChangeArrowheads="1"/>
            </p:cNvSpPr>
            <p:nvPr/>
          </p:nvSpPr>
          <p:spPr bwMode="auto">
            <a:xfrm>
              <a:off x="2928" y="2331"/>
              <a:ext cx="160" cy="154"/>
            </a:xfrm>
            <a:prstGeom prst="rect">
              <a:avLst/>
            </a:prstGeom>
            <a:noFill/>
            <a:ln w="9525">
              <a:noFill/>
              <a:miter lim="800000"/>
              <a:headEnd/>
              <a:tailEnd/>
            </a:ln>
          </p:spPr>
          <p:txBody>
            <a:bodyPr wrap="none">
              <a:spAutoFit/>
            </a:bodyPr>
            <a:lstStyle/>
            <a:p>
              <a:r>
                <a:rPr lang="en-US" sz="1000"/>
                <a:t>1</a:t>
              </a:r>
            </a:p>
          </p:txBody>
        </p:sp>
        <p:sp>
          <p:nvSpPr>
            <p:cNvPr id="59403" name="Text Box 10"/>
            <p:cNvSpPr txBox="1">
              <a:spLocks noChangeArrowheads="1"/>
            </p:cNvSpPr>
            <p:nvPr/>
          </p:nvSpPr>
          <p:spPr bwMode="auto">
            <a:xfrm>
              <a:off x="2112" y="2496"/>
              <a:ext cx="621" cy="154"/>
            </a:xfrm>
            <a:prstGeom prst="rect">
              <a:avLst/>
            </a:prstGeom>
            <a:noFill/>
            <a:ln w="9525">
              <a:noFill/>
              <a:miter lim="800000"/>
              <a:headEnd/>
              <a:tailEnd/>
            </a:ln>
          </p:spPr>
          <p:txBody>
            <a:bodyPr wrap="none">
              <a:spAutoFit/>
            </a:bodyPr>
            <a:lstStyle/>
            <a:p>
              <a:r>
                <a:rPr lang="en-US" sz="1000"/>
                <a:t>Hamilton X-07</a:t>
              </a:r>
            </a:p>
          </p:txBody>
        </p:sp>
        <p:sp>
          <p:nvSpPr>
            <p:cNvPr id="59404" name="Text Box 11"/>
            <p:cNvSpPr txBox="1">
              <a:spLocks noChangeArrowheads="1"/>
            </p:cNvSpPr>
            <p:nvPr/>
          </p:nvSpPr>
          <p:spPr bwMode="auto">
            <a:xfrm>
              <a:off x="432" y="2976"/>
              <a:ext cx="654" cy="154"/>
            </a:xfrm>
            <a:prstGeom prst="rect">
              <a:avLst/>
            </a:prstGeom>
            <a:noFill/>
            <a:ln w="9525">
              <a:noFill/>
              <a:miter lim="800000"/>
              <a:headEnd/>
              <a:tailEnd/>
            </a:ln>
          </p:spPr>
          <p:txBody>
            <a:bodyPr wrap="none">
              <a:spAutoFit/>
            </a:bodyPr>
            <a:lstStyle/>
            <a:p>
              <a:r>
                <a:rPr lang="en-US" sz="1000"/>
                <a:t>Jim D. Armorer</a:t>
              </a:r>
            </a:p>
          </p:txBody>
        </p:sp>
        <p:sp>
          <p:nvSpPr>
            <p:cNvPr id="59405" name="Text Box 12"/>
            <p:cNvSpPr txBox="1">
              <a:spLocks noChangeArrowheads="1"/>
            </p:cNvSpPr>
            <p:nvPr/>
          </p:nvSpPr>
          <p:spPr bwMode="auto">
            <a:xfrm>
              <a:off x="1581" y="2676"/>
              <a:ext cx="798" cy="154"/>
            </a:xfrm>
            <a:prstGeom prst="rect">
              <a:avLst/>
            </a:prstGeom>
            <a:noFill/>
            <a:ln w="9525">
              <a:noFill/>
              <a:miter lim="800000"/>
              <a:headEnd/>
              <a:tailEnd/>
            </a:ln>
          </p:spPr>
          <p:txBody>
            <a:bodyPr wrap="none">
              <a:spAutoFit/>
            </a:bodyPr>
            <a:lstStyle/>
            <a:p>
              <a:r>
                <a:rPr lang="en-US" sz="1000"/>
                <a:t>Joe Locksmith, PW</a:t>
              </a:r>
            </a:p>
          </p:txBody>
        </p:sp>
        <p:sp>
          <p:nvSpPr>
            <p:cNvPr id="59406" name="Text Box 13"/>
            <p:cNvSpPr txBox="1">
              <a:spLocks noChangeArrowheads="1"/>
            </p:cNvSpPr>
            <p:nvPr/>
          </p:nvSpPr>
          <p:spPr bwMode="auto">
            <a:xfrm>
              <a:off x="1440" y="2976"/>
              <a:ext cx="1219" cy="154"/>
            </a:xfrm>
            <a:prstGeom prst="rect">
              <a:avLst/>
            </a:prstGeom>
            <a:noFill/>
            <a:ln w="9525">
              <a:noFill/>
              <a:miter lim="800000"/>
              <a:headEnd/>
              <a:tailEnd/>
            </a:ln>
          </p:spPr>
          <p:txBody>
            <a:bodyPr wrap="none">
              <a:spAutoFit/>
            </a:bodyPr>
            <a:lstStyle/>
            <a:p>
              <a:r>
                <a:rPr lang="en-US" sz="1000"/>
                <a:t>232 Milford Drive, Junction City</a:t>
              </a:r>
            </a:p>
          </p:txBody>
        </p:sp>
        <p:sp>
          <p:nvSpPr>
            <p:cNvPr id="59407" name="Text Box 14"/>
            <p:cNvSpPr txBox="1">
              <a:spLocks noChangeArrowheads="1"/>
            </p:cNvSpPr>
            <p:nvPr/>
          </p:nvSpPr>
          <p:spPr bwMode="auto">
            <a:xfrm>
              <a:off x="1449" y="3129"/>
              <a:ext cx="1206" cy="154"/>
            </a:xfrm>
            <a:prstGeom prst="rect">
              <a:avLst/>
            </a:prstGeom>
            <a:noFill/>
            <a:ln w="9525">
              <a:noFill/>
              <a:miter lim="800000"/>
              <a:headEnd/>
              <a:tailEnd/>
            </a:ln>
          </p:spPr>
          <p:txBody>
            <a:bodyPr wrap="none">
              <a:spAutoFit/>
            </a:bodyPr>
            <a:lstStyle/>
            <a:p>
              <a:r>
                <a:rPr lang="en-US" sz="1000"/>
                <a:t>111 Crazy Circle, Junction City</a:t>
              </a:r>
            </a:p>
          </p:txBody>
        </p:sp>
        <p:sp>
          <p:nvSpPr>
            <p:cNvPr id="59408" name="Text Box 15"/>
            <p:cNvSpPr txBox="1">
              <a:spLocks noChangeArrowheads="1"/>
            </p:cNvSpPr>
            <p:nvPr/>
          </p:nvSpPr>
          <p:spPr bwMode="auto">
            <a:xfrm>
              <a:off x="447" y="3138"/>
              <a:ext cx="514" cy="154"/>
            </a:xfrm>
            <a:prstGeom prst="rect">
              <a:avLst/>
            </a:prstGeom>
            <a:noFill/>
            <a:ln w="9525">
              <a:noFill/>
              <a:miter lim="800000"/>
              <a:headEnd/>
              <a:tailEnd/>
            </a:ln>
          </p:spPr>
          <p:txBody>
            <a:bodyPr wrap="none">
              <a:spAutoFit/>
            </a:bodyPr>
            <a:lstStyle/>
            <a:p>
              <a:r>
                <a:rPr lang="en-US" sz="1000"/>
                <a:t>I.B  Dmann</a:t>
              </a:r>
            </a:p>
          </p:txBody>
        </p:sp>
        <p:sp>
          <p:nvSpPr>
            <p:cNvPr id="59409" name="Text Box 16"/>
            <p:cNvSpPr txBox="1">
              <a:spLocks noChangeArrowheads="1"/>
            </p:cNvSpPr>
            <p:nvPr/>
          </p:nvSpPr>
          <p:spPr bwMode="auto">
            <a:xfrm>
              <a:off x="2784" y="2976"/>
              <a:ext cx="451" cy="154"/>
            </a:xfrm>
            <a:prstGeom prst="rect">
              <a:avLst/>
            </a:prstGeom>
            <a:noFill/>
            <a:ln w="9525">
              <a:noFill/>
              <a:miter lim="800000"/>
              <a:headEnd/>
              <a:tailEnd/>
            </a:ln>
          </p:spPr>
          <p:txBody>
            <a:bodyPr wrap="none">
              <a:spAutoFit/>
            </a:bodyPr>
            <a:lstStyle/>
            <a:p>
              <a:r>
                <a:rPr lang="en-US" sz="1000"/>
                <a:t>555-1010</a:t>
              </a:r>
            </a:p>
          </p:txBody>
        </p:sp>
        <p:sp>
          <p:nvSpPr>
            <p:cNvPr id="59410" name="Text Box 17"/>
            <p:cNvSpPr txBox="1">
              <a:spLocks noChangeArrowheads="1"/>
            </p:cNvSpPr>
            <p:nvPr/>
          </p:nvSpPr>
          <p:spPr bwMode="auto">
            <a:xfrm>
              <a:off x="2784" y="3129"/>
              <a:ext cx="451" cy="154"/>
            </a:xfrm>
            <a:prstGeom prst="rect">
              <a:avLst/>
            </a:prstGeom>
            <a:noFill/>
            <a:ln w="9525">
              <a:noFill/>
              <a:miter lim="800000"/>
              <a:headEnd/>
              <a:tailEnd/>
            </a:ln>
          </p:spPr>
          <p:txBody>
            <a:bodyPr wrap="none">
              <a:spAutoFit/>
            </a:bodyPr>
            <a:lstStyle/>
            <a:p>
              <a:r>
                <a:rPr lang="en-US" sz="1000"/>
                <a:t>555-2526</a:t>
              </a:r>
            </a:p>
          </p:txBody>
        </p:sp>
      </p:grpSp>
      <p:sp>
        <p:nvSpPr>
          <p:cNvPr id="59397" name="Text Box 18"/>
          <p:cNvSpPr txBox="1">
            <a:spLocks noChangeArrowheads="1"/>
          </p:cNvSpPr>
          <p:nvPr/>
        </p:nvSpPr>
        <p:spPr bwMode="auto">
          <a:xfrm>
            <a:off x="7010401" y="3860801"/>
            <a:ext cx="692818" cy="246221"/>
          </a:xfrm>
          <a:prstGeom prst="rect">
            <a:avLst/>
          </a:prstGeom>
          <a:noFill/>
          <a:ln w="9525">
            <a:noFill/>
            <a:miter lim="800000"/>
            <a:headEnd/>
            <a:tailEnd/>
          </a:ln>
        </p:spPr>
        <p:txBody>
          <a:bodyPr wrap="none">
            <a:spAutoFit/>
          </a:bodyPr>
          <a:lstStyle/>
          <a:p>
            <a:r>
              <a:rPr lang="en-US" sz="1000" dirty="0"/>
              <a:t>7</a:t>
            </a:r>
            <a:r>
              <a:rPr lang="en-US" sz="1000" dirty="0" smtClean="0"/>
              <a:t> Sep 21</a:t>
            </a:r>
            <a:endParaRPr lang="en-US" sz="1000" dirty="0"/>
          </a:p>
        </p:txBody>
      </p:sp>
      <p:sp>
        <p:nvSpPr>
          <p:cNvPr id="20"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a:latin typeface="+mj-lt"/>
                <a:ea typeface="+mj-ea"/>
                <a:cs typeface="+mj-cs"/>
              </a:rPr>
              <a:t>Door Security</a:t>
            </a:r>
          </a:p>
        </p:txBody>
      </p:sp>
    </p:spTree>
    <p:extLst>
      <p:ext uri="{BB962C8B-B14F-4D97-AF65-F5344CB8AC3E}">
        <p14:creationId xmlns:p14="http://schemas.microsoft.com/office/powerpoint/2010/main" val="2659735994"/>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5334000"/>
            <a:ext cx="49530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solidFill>
                  <a:schemeClr val="tx1"/>
                </a:solidFill>
              </a:rPr>
              <a:t>Documentation</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585896"/>
            <a:ext cx="4038600" cy="4678254"/>
          </a:xfrm>
          <a:prstGeom prst="rect">
            <a:avLst/>
          </a:prstGeom>
        </p:spPr>
      </p:pic>
    </p:spTree>
    <p:extLst>
      <p:ext uri="{BB962C8B-B14F-4D97-AF65-F5344CB8AC3E}">
        <p14:creationId xmlns:p14="http://schemas.microsoft.com/office/powerpoint/2010/main" val="2121725848"/>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bwMode="auto">
          <a:xfrm>
            <a:off x="0" y="1600201"/>
            <a:ext cx="12192000" cy="4178299"/>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lnSpc>
                <a:spcPct val="80000"/>
              </a:lnSpc>
              <a:buNone/>
            </a:pPr>
            <a:r>
              <a:rPr lang="en-US" sz="2400" dirty="0"/>
              <a:t>DA Form 4604 (Security Construction Statement):</a:t>
            </a:r>
          </a:p>
          <a:p>
            <a:pPr eaLnBrk="1" hangingPunct="1">
              <a:lnSpc>
                <a:spcPct val="80000"/>
              </a:lnSpc>
              <a:buFont typeface="Arial" panose="020B0604020202020204" pitchFamily="34" charset="0"/>
              <a:buChar char="•"/>
            </a:pPr>
            <a:r>
              <a:rPr lang="en-US" sz="1800" dirty="0" smtClean="0"/>
              <a:t> </a:t>
            </a:r>
            <a:r>
              <a:rPr lang="en-US" sz="1800" b="0" dirty="0" smtClean="0"/>
              <a:t>Existing </a:t>
            </a:r>
            <a:r>
              <a:rPr lang="en-US" sz="1800" b="0" dirty="0"/>
              <a:t>arms rooms inspected by qualified engineer </a:t>
            </a:r>
            <a:r>
              <a:rPr lang="en-US" sz="1800" dirty="0"/>
              <a:t>every 5 years</a:t>
            </a:r>
            <a:r>
              <a:rPr lang="en-US" sz="1800" b="0" dirty="0"/>
              <a:t>.(AR 190-11 2-2d)</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smtClean="0"/>
              <a:t> Identifies </a:t>
            </a:r>
            <a:r>
              <a:rPr lang="en-US" sz="1800" b="0" dirty="0"/>
              <a:t>an Waivers, Exceptions, Compensatory measures in place in order to approve vault storage.</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smtClean="0"/>
              <a:t> Will </a:t>
            </a:r>
            <a:r>
              <a:rPr lang="en-US" sz="1800" b="0" dirty="0"/>
              <a:t>be posted inside the unit arms vault.</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smtClean="0"/>
              <a:t> Form </a:t>
            </a:r>
            <a:r>
              <a:rPr lang="en-US" sz="1800" b="0" dirty="0"/>
              <a:t>will </a:t>
            </a:r>
            <a:r>
              <a:rPr lang="en-US" sz="1800" b="0" u="sng" dirty="0"/>
              <a:t>indicate highest category of weapons that may be stored in the arms room</a:t>
            </a:r>
            <a:r>
              <a:rPr lang="en-US" sz="1800" b="0" dirty="0"/>
              <a:t>.</a:t>
            </a:r>
          </a:p>
          <a:p>
            <a:pPr algn="ctr" eaLnBrk="1" hangingPunct="1">
              <a:lnSpc>
                <a:spcPct val="80000"/>
              </a:lnSpc>
              <a:buFontTx/>
              <a:buNone/>
            </a:pPr>
            <a:endParaRPr lang="en-US" sz="1800" i="1" dirty="0"/>
          </a:p>
          <a:p>
            <a:pPr algn="ctr">
              <a:lnSpc>
                <a:spcPct val="80000"/>
              </a:lnSpc>
              <a:buNone/>
            </a:pPr>
            <a:r>
              <a:rPr lang="en-US" sz="1800" i="1" dirty="0"/>
              <a:t>POC: Mrs. Kim Hunninghake </a:t>
            </a:r>
            <a:r>
              <a:rPr lang="en-US" sz="1800" i="1" dirty="0" smtClean="0"/>
              <a:t>- 239-6672/ 239-6148</a:t>
            </a:r>
            <a:endParaRPr lang="en-US" sz="1800" i="1" dirty="0"/>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2642221237"/>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 </a:t>
            </a:r>
          </a:p>
          <a:p>
            <a:pPr algn="ctr">
              <a:defRPr/>
            </a:pPr>
            <a:r>
              <a:rPr lang="en-US" sz="2000" b="1" kern="0" dirty="0" smtClean="0">
                <a:latin typeface="+mj-lt"/>
                <a:ea typeface="+mj-ea"/>
                <a:cs typeface="+mj-cs"/>
              </a:rPr>
              <a:t>Security Risk Categories (SRC)</a:t>
            </a:r>
          </a:p>
          <a:p>
            <a:pPr algn="ctr">
              <a:defRPr/>
            </a:pPr>
            <a:endParaRPr lang="en-US" sz="2800" b="1" kern="0" dirty="0">
              <a:latin typeface="+mj-lt"/>
              <a:ea typeface="+mj-ea"/>
              <a:cs typeface="+mj-cs"/>
            </a:endParaRPr>
          </a:p>
          <a:p>
            <a:pPr algn="ctr">
              <a:defRPr/>
            </a:pPr>
            <a:endParaRPr lang="en-US" sz="2800" b="1" kern="0" dirty="0">
              <a:latin typeface="+mj-lt"/>
              <a:ea typeface="+mj-ea"/>
              <a:cs typeface="+mj-cs"/>
            </a:endParaRPr>
          </a:p>
        </p:txBody>
      </p:sp>
      <p:pic>
        <p:nvPicPr>
          <p:cNvPr id="6" name="Picture 5"/>
          <p:cNvPicPr>
            <a:picLocks noChangeAspect="1"/>
          </p:cNvPicPr>
          <p:nvPr/>
        </p:nvPicPr>
        <p:blipFill>
          <a:blip r:embed="rId3"/>
          <a:stretch>
            <a:fillRect/>
          </a:stretch>
        </p:blipFill>
        <p:spPr>
          <a:xfrm>
            <a:off x="19522" y="1540935"/>
            <a:ext cx="2737263" cy="2614505"/>
          </a:xfrm>
          <a:prstGeom prst="rect">
            <a:avLst/>
          </a:prstGeom>
        </p:spPr>
      </p:pic>
      <p:pic>
        <p:nvPicPr>
          <p:cNvPr id="7" name="Picture 6"/>
          <p:cNvPicPr>
            <a:picLocks noChangeAspect="1"/>
          </p:cNvPicPr>
          <p:nvPr/>
        </p:nvPicPr>
        <p:blipFill>
          <a:blip r:embed="rId4"/>
          <a:stretch>
            <a:fillRect/>
          </a:stretch>
        </p:blipFill>
        <p:spPr>
          <a:xfrm>
            <a:off x="19522" y="4140200"/>
            <a:ext cx="2737263" cy="2379134"/>
          </a:xfrm>
          <a:prstGeom prst="rect">
            <a:avLst/>
          </a:prstGeom>
        </p:spPr>
      </p:pic>
      <p:pic>
        <p:nvPicPr>
          <p:cNvPr id="8" name="Picture 7"/>
          <p:cNvPicPr>
            <a:picLocks noChangeAspect="1"/>
          </p:cNvPicPr>
          <p:nvPr/>
        </p:nvPicPr>
        <p:blipFill>
          <a:blip r:embed="rId5"/>
          <a:stretch>
            <a:fillRect/>
          </a:stretch>
        </p:blipFill>
        <p:spPr>
          <a:xfrm>
            <a:off x="3208867" y="1540934"/>
            <a:ext cx="2616200" cy="4978399"/>
          </a:xfrm>
          <a:prstGeom prst="rect">
            <a:avLst/>
          </a:prstGeom>
        </p:spPr>
      </p:pic>
      <p:pic>
        <p:nvPicPr>
          <p:cNvPr id="9" name="Picture 8"/>
          <p:cNvPicPr>
            <a:picLocks noChangeAspect="1"/>
          </p:cNvPicPr>
          <p:nvPr/>
        </p:nvPicPr>
        <p:blipFill>
          <a:blip r:embed="rId6"/>
          <a:stretch>
            <a:fillRect/>
          </a:stretch>
        </p:blipFill>
        <p:spPr>
          <a:xfrm>
            <a:off x="6370843" y="1540934"/>
            <a:ext cx="2654623" cy="4971628"/>
          </a:xfrm>
          <a:prstGeom prst="rect">
            <a:avLst/>
          </a:prstGeom>
        </p:spPr>
      </p:pic>
      <p:pic>
        <p:nvPicPr>
          <p:cNvPr id="10" name="Picture 9"/>
          <p:cNvPicPr>
            <a:picLocks noChangeAspect="1"/>
          </p:cNvPicPr>
          <p:nvPr/>
        </p:nvPicPr>
        <p:blipFill>
          <a:blip r:embed="rId7"/>
          <a:stretch>
            <a:fillRect/>
          </a:stretch>
        </p:blipFill>
        <p:spPr>
          <a:xfrm>
            <a:off x="9516534" y="585893"/>
            <a:ext cx="2675466" cy="2309707"/>
          </a:xfrm>
          <a:prstGeom prst="rect">
            <a:avLst/>
          </a:prstGeom>
        </p:spPr>
      </p:pic>
      <p:pic>
        <p:nvPicPr>
          <p:cNvPr id="11" name="Picture 10"/>
          <p:cNvPicPr>
            <a:picLocks noChangeAspect="1"/>
          </p:cNvPicPr>
          <p:nvPr/>
        </p:nvPicPr>
        <p:blipFill>
          <a:blip r:embed="rId8"/>
          <a:stretch>
            <a:fillRect/>
          </a:stretch>
        </p:blipFill>
        <p:spPr>
          <a:xfrm>
            <a:off x="9516533" y="2885649"/>
            <a:ext cx="2675467" cy="2067351"/>
          </a:xfrm>
          <a:prstGeom prst="rect">
            <a:avLst/>
          </a:prstGeom>
        </p:spPr>
      </p:pic>
      <p:sp>
        <p:nvSpPr>
          <p:cNvPr id="12" name="TextBox 11"/>
          <p:cNvSpPr txBox="1"/>
          <p:nvPr/>
        </p:nvSpPr>
        <p:spPr>
          <a:xfrm>
            <a:off x="9592702" y="5195356"/>
            <a:ext cx="2600071" cy="369332"/>
          </a:xfrm>
          <a:prstGeom prst="rect">
            <a:avLst/>
          </a:prstGeom>
          <a:noFill/>
        </p:spPr>
        <p:txBody>
          <a:bodyPr wrap="none" rtlCol="0">
            <a:spAutoFit/>
          </a:bodyPr>
          <a:lstStyle/>
          <a:p>
            <a:r>
              <a:rPr lang="en-US" b="1" dirty="0" smtClean="0"/>
              <a:t>NVDs are SRC-IV, too!</a:t>
            </a:r>
            <a:endParaRPr lang="en-US" b="1" dirty="0"/>
          </a:p>
        </p:txBody>
      </p:sp>
    </p:spTree>
    <p:extLst>
      <p:ext uri="{BB962C8B-B14F-4D97-AF65-F5344CB8AC3E}">
        <p14:creationId xmlns:p14="http://schemas.microsoft.com/office/powerpoint/2010/main" val="4176828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bwMode="auto">
          <a:xfrm>
            <a:off x="0" y="1485957"/>
            <a:ext cx="12192000" cy="4351338"/>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None/>
            </a:pPr>
            <a:r>
              <a:rPr lang="en-US" sz="2400" dirty="0"/>
              <a:t>Armorer Hand Receipt:</a:t>
            </a:r>
          </a:p>
          <a:p>
            <a:pPr eaLnBrk="1" hangingPunct="1">
              <a:buFont typeface="Arial" panose="020B0604020202020204" pitchFamily="34" charset="0"/>
              <a:buChar char="•"/>
            </a:pPr>
            <a:r>
              <a:rPr lang="en-US" sz="1800" dirty="0" smtClean="0"/>
              <a:t> Commander </a:t>
            </a:r>
            <a:r>
              <a:rPr lang="en-US" sz="1800" dirty="0"/>
              <a:t>sub-hand receipts all equipment in the arms room down to the primary armorer:</a:t>
            </a:r>
          </a:p>
          <a:p>
            <a:pPr lvl="1" eaLnBrk="1" hangingPunct="1"/>
            <a:r>
              <a:rPr lang="en-US" sz="1800" dirty="0" smtClean="0"/>
              <a:t> Use </a:t>
            </a:r>
            <a:r>
              <a:rPr lang="en-US" sz="1800" dirty="0"/>
              <a:t>DA Form 3161 or system generated property receipt.</a:t>
            </a:r>
          </a:p>
          <a:p>
            <a:pPr lvl="1" eaLnBrk="1" hangingPunct="1"/>
            <a:r>
              <a:rPr lang="en-US" sz="1800" dirty="0" smtClean="0"/>
              <a:t> Places </a:t>
            </a:r>
            <a:r>
              <a:rPr lang="en-US" sz="1800" dirty="0"/>
              <a:t>responsibility / accountability upon individual who has direct control of it.</a:t>
            </a:r>
          </a:p>
          <a:p>
            <a:pPr lvl="1" eaLnBrk="1" hangingPunct="1"/>
            <a:r>
              <a:rPr lang="en-US" sz="1800" dirty="0" smtClean="0"/>
              <a:t> Clearly </a:t>
            </a:r>
            <a:r>
              <a:rPr lang="en-US" sz="1800" dirty="0"/>
              <a:t>identifies what the Armorer is responsible for.</a:t>
            </a:r>
          </a:p>
          <a:p>
            <a:pPr lvl="1" eaLnBrk="1" hangingPunct="1"/>
            <a:r>
              <a:rPr lang="en-US" sz="1800" dirty="0" smtClean="0"/>
              <a:t> Includes </a:t>
            </a:r>
            <a:r>
              <a:rPr lang="en-US" sz="1800" dirty="0"/>
              <a:t>all property to be stored in the vault. NOT just AA&amp;E (e.g. bayonets, compasses, etc</a:t>
            </a:r>
            <a:r>
              <a:rPr lang="en-US" sz="1800" dirty="0" smtClean="0"/>
              <a:t>.) </a:t>
            </a:r>
          </a:p>
          <a:p>
            <a:pPr lvl="1" eaLnBrk="1" hangingPunct="1"/>
            <a:r>
              <a:rPr lang="en-US" sz="1800" dirty="0" smtClean="0"/>
              <a:t> </a:t>
            </a:r>
            <a:r>
              <a:rPr lang="en-US" sz="1800" b="1" dirty="0" smtClean="0"/>
              <a:t>Must be signed for with in 30 days of appointment</a:t>
            </a:r>
            <a:r>
              <a:rPr lang="en-US" sz="1800" dirty="0" smtClean="0"/>
              <a:t>. </a:t>
            </a:r>
            <a:r>
              <a:rPr lang="en-US" sz="1800" dirty="0" smtClean="0">
                <a:solidFill>
                  <a:srgbClr val="FF0000"/>
                </a:solidFill>
              </a:rPr>
              <a:t>(IAW Supply regulations)</a:t>
            </a:r>
            <a:endParaRPr lang="en-US" sz="1800" dirty="0">
              <a:solidFill>
                <a:srgbClr val="FF0000"/>
              </a:solidFill>
            </a:endParaRPr>
          </a:p>
        </p:txBody>
      </p:sp>
      <p:sp>
        <p:nvSpPr>
          <p:cNvPr id="4"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2022798612"/>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998618" y="1525091"/>
            <a:ext cx="4465325" cy="461665"/>
          </a:xfrm>
          <a:prstGeom prst="rect">
            <a:avLst/>
          </a:prstGeom>
          <a:noFill/>
          <a:ln w="9525">
            <a:noFill/>
            <a:miter lim="800000"/>
            <a:headEnd/>
            <a:tailEnd/>
          </a:ln>
        </p:spPr>
        <p:txBody>
          <a:bodyPr wrap="none">
            <a:spAutoFit/>
          </a:bodyPr>
          <a:lstStyle/>
          <a:p>
            <a:r>
              <a:rPr lang="en-US" sz="2400" dirty="0"/>
              <a:t>Unaccompanied Access Roster</a:t>
            </a:r>
          </a:p>
        </p:txBody>
      </p:sp>
      <p:sp>
        <p:nvSpPr>
          <p:cNvPr id="550916" name="Text Box 4"/>
          <p:cNvSpPr txBox="1">
            <a:spLocks noChangeArrowheads="1"/>
          </p:cNvSpPr>
          <p:nvPr/>
        </p:nvSpPr>
        <p:spPr bwMode="auto">
          <a:xfrm>
            <a:off x="2133601" y="2112724"/>
            <a:ext cx="7256463" cy="369332"/>
          </a:xfrm>
          <a:prstGeom prst="rect">
            <a:avLst/>
          </a:prstGeom>
          <a:noFill/>
          <a:ln w="9525">
            <a:noFill/>
            <a:miter lim="800000"/>
            <a:headEnd/>
            <a:tailEnd/>
          </a:ln>
        </p:spPr>
        <p:txBody>
          <a:bodyPr>
            <a:spAutoFit/>
          </a:bodyPr>
          <a:lstStyle/>
          <a:p>
            <a:pPr>
              <a:buFontTx/>
              <a:buChar char="•"/>
            </a:pPr>
            <a:r>
              <a:rPr lang="en-US" dirty="0" smtClean="0"/>
              <a:t> Keep </a:t>
            </a:r>
            <a:r>
              <a:rPr lang="en-US" dirty="0"/>
              <a:t>the </a:t>
            </a:r>
            <a:r>
              <a:rPr lang="en-US" u="sng" dirty="0"/>
              <a:t>number of personnel </a:t>
            </a:r>
            <a:r>
              <a:rPr lang="en-US" dirty="0"/>
              <a:t>on the roster to a </a:t>
            </a:r>
            <a:r>
              <a:rPr lang="en-US" u="sng" dirty="0"/>
              <a:t>minimum</a:t>
            </a:r>
            <a:r>
              <a:rPr lang="en-US" dirty="0"/>
              <a:t>.</a:t>
            </a:r>
          </a:p>
        </p:txBody>
      </p:sp>
      <p:sp>
        <p:nvSpPr>
          <p:cNvPr id="550917" name="Text Box 5"/>
          <p:cNvSpPr txBox="1">
            <a:spLocks noChangeArrowheads="1"/>
          </p:cNvSpPr>
          <p:nvPr/>
        </p:nvSpPr>
        <p:spPr bwMode="auto">
          <a:xfrm>
            <a:off x="2133600" y="2558356"/>
            <a:ext cx="8153400" cy="646331"/>
          </a:xfrm>
          <a:prstGeom prst="rect">
            <a:avLst/>
          </a:prstGeom>
          <a:noFill/>
          <a:ln w="9525">
            <a:noFill/>
            <a:miter lim="800000"/>
            <a:headEnd/>
            <a:tailEnd/>
          </a:ln>
        </p:spPr>
        <p:txBody>
          <a:bodyPr wrap="square">
            <a:spAutoFit/>
          </a:bodyPr>
          <a:lstStyle/>
          <a:p>
            <a:pPr>
              <a:buFontTx/>
              <a:buChar char="•"/>
            </a:pPr>
            <a:r>
              <a:rPr lang="en-US" dirty="0" smtClean="0"/>
              <a:t> Personnel Reliability Screening And Evaluation (DA </a:t>
            </a:r>
            <a:r>
              <a:rPr lang="en-US" dirty="0"/>
              <a:t>Form </a:t>
            </a:r>
            <a:r>
              <a:rPr lang="en-US" dirty="0" smtClean="0"/>
              <a:t>7708) </a:t>
            </a:r>
            <a:r>
              <a:rPr lang="en-US" dirty="0"/>
              <a:t>is completed before unaccompanied access is authorized</a:t>
            </a:r>
          </a:p>
        </p:txBody>
      </p:sp>
      <p:sp>
        <p:nvSpPr>
          <p:cNvPr id="8" name="Rectangle 2"/>
          <p:cNvSpPr txBox="1">
            <a:spLocks noChangeArrowheads="1"/>
          </p:cNvSpPr>
          <p:nvPr/>
        </p:nvSpPr>
        <p:spPr bwMode="auto">
          <a:xfrm>
            <a:off x="1968142" y="3352800"/>
            <a:ext cx="8471258" cy="2819400"/>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smtClean="0"/>
              <a:t>Personnel Reliability Screening And Evaluation</a:t>
            </a:r>
            <a:endParaRPr lang="en-US" sz="1800" kern="0" dirty="0" smtClean="0"/>
          </a:p>
          <a:p>
            <a:pPr lvl="1" eaLnBrk="1" hangingPunct="1">
              <a:buFont typeface="Arial" panose="020B0604020202020204" pitchFamily="34" charset="0"/>
              <a:buChar char="•"/>
            </a:pPr>
            <a:r>
              <a:rPr lang="en-US" sz="1800" kern="0" dirty="0" smtClean="0"/>
              <a:t>DA Form 7708</a:t>
            </a:r>
          </a:p>
          <a:p>
            <a:pPr lvl="1" eaLnBrk="1" hangingPunct="1">
              <a:buFont typeface="Arial" panose="020B0604020202020204" pitchFamily="34" charset="0"/>
              <a:buChar char="•"/>
            </a:pPr>
            <a:r>
              <a:rPr lang="en-US" sz="1800" kern="0" dirty="0" smtClean="0"/>
              <a:t>Valid </a:t>
            </a:r>
            <a:r>
              <a:rPr lang="en-US" sz="1800" kern="0" dirty="0"/>
              <a:t>for </a:t>
            </a:r>
            <a:r>
              <a:rPr lang="en-US" sz="1800" kern="0" dirty="0" smtClean="0"/>
              <a:t>one year</a:t>
            </a:r>
          </a:p>
          <a:p>
            <a:pPr lvl="1" eaLnBrk="1" hangingPunct="1">
              <a:buFont typeface="Arial" panose="020B0604020202020204" pitchFamily="34" charset="0"/>
              <a:buChar char="•"/>
            </a:pPr>
            <a:r>
              <a:rPr lang="en-US" sz="1800" kern="0" dirty="0" smtClean="0"/>
              <a:t>Continuing Periodic Evaluation required</a:t>
            </a:r>
            <a:endParaRPr lang="en-US" sz="1800" kern="0" dirty="0"/>
          </a:p>
          <a:p>
            <a:pPr lvl="1" eaLnBrk="1" hangingPunct="1">
              <a:buFont typeface="Arial" panose="020B0604020202020204" pitchFamily="34" charset="0"/>
              <a:buChar char="•"/>
            </a:pPr>
            <a:r>
              <a:rPr lang="en-US" sz="1800" kern="0" dirty="0"/>
              <a:t>Does not need to be redone when a new Commander assumes command.</a:t>
            </a:r>
          </a:p>
          <a:p>
            <a:pPr lvl="1" eaLnBrk="1" hangingPunct="1">
              <a:buFont typeface="Arial" panose="020B0604020202020204" pitchFamily="34" charset="0"/>
              <a:buChar char="•"/>
            </a:pPr>
            <a:r>
              <a:rPr lang="en-US" sz="1800" kern="0" dirty="0"/>
              <a:t>Must be redone when the Soldier transfers to/from another unit.</a:t>
            </a:r>
          </a:p>
        </p:txBody>
      </p:sp>
      <p:sp>
        <p:nvSpPr>
          <p:cNvPr id="9"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34090078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0916"/>
                                        </p:tgtEl>
                                        <p:attrNameLst>
                                          <p:attrName>style.visibility</p:attrName>
                                        </p:attrNameLst>
                                      </p:cBhvr>
                                      <p:to>
                                        <p:strVal val="visible"/>
                                      </p:to>
                                    </p:set>
                                    <p:anim calcmode="lin" valueType="num">
                                      <p:cBhvr additive="base">
                                        <p:cTn id="7" dur="500" fill="hold"/>
                                        <p:tgtEl>
                                          <p:spTgt spid="550916"/>
                                        </p:tgtEl>
                                        <p:attrNameLst>
                                          <p:attrName>ppt_x</p:attrName>
                                        </p:attrNameLst>
                                      </p:cBhvr>
                                      <p:tavLst>
                                        <p:tav tm="0">
                                          <p:val>
                                            <p:strVal val="#ppt_x"/>
                                          </p:val>
                                        </p:tav>
                                        <p:tav tm="100000">
                                          <p:val>
                                            <p:strVal val="#ppt_x"/>
                                          </p:val>
                                        </p:tav>
                                      </p:tavLst>
                                    </p:anim>
                                    <p:anim calcmode="lin" valueType="num">
                                      <p:cBhvr additive="base">
                                        <p:cTn id="8" dur="500" fill="hold"/>
                                        <p:tgtEl>
                                          <p:spTgt spid="5509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0917"/>
                                        </p:tgtEl>
                                        <p:attrNameLst>
                                          <p:attrName>style.visibility</p:attrName>
                                        </p:attrNameLst>
                                      </p:cBhvr>
                                      <p:to>
                                        <p:strVal val="visible"/>
                                      </p:to>
                                    </p:set>
                                    <p:anim calcmode="lin" valueType="num">
                                      <p:cBhvr additive="base">
                                        <p:cTn id="13" dur="500" fill="hold"/>
                                        <p:tgtEl>
                                          <p:spTgt spid="550917"/>
                                        </p:tgtEl>
                                        <p:attrNameLst>
                                          <p:attrName>ppt_x</p:attrName>
                                        </p:attrNameLst>
                                      </p:cBhvr>
                                      <p:tavLst>
                                        <p:tav tm="0">
                                          <p:val>
                                            <p:strVal val="#ppt_x"/>
                                          </p:val>
                                        </p:tav>
                                        <p:tav tm="100000">
                                          <p:val>
                                            <p:strVal val="#ppt_x"/>
                                          </p:val>
                                        </p:tav>
                                      </p:tavLst>
                                    </p:anim>
                                    <p:anim calcmode="lin" valueType="num">
                                      <p:cBhvr additive="base">
                                        <p:cTn id="14" dur="500" fill="hold"/>
                                        <p:tgtEl>
                                          <p:spTgt spid="5509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 calcmode="lin" valueType="num">
                                      <p:cBhvr additive="base">
                                        <p:cTn id="3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 calcmode="lin" valueType="num">
                                      <p:cBhvr additive="base">
                                        <p:cTn id="37"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 calcmode="lin" valueType="num">
                                      <p:cBhvr additive="base">
                                        <p:cTn id="4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 calcmode="lin" valueType="num">
                                      <p:cBhvr additive="base">
                                        <p:cTn id="49"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p:bldP spid="5509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5" name="Rectangle 3"/>
          <p:cNvSpPr>
            <a:spLocks noGrp="1" noChangeArrowheads="1"/>
          </p:cNvSpPr>
          <p:nvPr>
            <p:ph type="body" idx="1"/>
          </p:nvPr>
        </p:nvSpPr>
        <p:spPr bwMode="auto">
          <a:xfrm>
            <a:off x="2760618" y="1278479"/>
            <a:ext cx="7205323" cy="737105"/>
          </a:xfrm>
          <a:noFill/>
          <a:ln>
            <a:miter lim="800000"/>
            <a:headEnd/>
            <a:tailEnd/>
          </a:ln>
        </p:spPr>
        <p:txBody>
          <a:bodyPr vert="horz" wrap="square" lIns="91440" tIns="45720" rIns="91440" bIns="45720" numCol="1" rtlCol="0" anchor="t" anchorCtr="0" compatLnSpc="1">
            <a:prstTxWarp prst="textNoShape">
              <a:avLst/>
            </a:prstTxWarp>
            <a:normAutofit/>
          </a:bodyPr>
          <a:lstStyle/>
          <a:p>
            <a:pPr algn="ctr" eaLnBrk="1" hangingPunct="1">
              <a:buFontTx/>
              <a:buNone/>
            </a:pPr>
            <a:r>
              <a:rPr lang="en-US" sz="2000" u="sng" dirty="0"/>
              <a:t>Four Fundamentals of Physical Security</a:t>
            </a:r>
          </a:p>
        </p:txBody>
      </p:sp>
      <p:sp>
        <p:nvSpPr>
          <p:cNvPr id="12" name="TextBox 11"/>
          <p:cNvSpPr txBox="1"/>
          <p:nvPr/>
        </p:nvSpPr>
        <p:spPr>
          <a:xfrm>
            <a:off x="4724400" y="3372375"/>
            <a:ext cx="2571344" cy="954107"/>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PHYSICAL </a:t>
            </a:r>
          </a:p>
          <a:p>
            <a:pPr algn="ctr"/>
            <a:r>
              <a:rPr lang="en-US" sz="2800" b="1" dirty="0">
                <a:solidFill>
                  <a:srgbClr val="FF0000"/>
                </a:solidFill>
                <a:latin typeface="Arial" panose="020B0604020202020204" pitchFamily="34" charset="0"/>
                <a:cs typeface="Arial" panose="020B0604020202020204" pitchFamily="34" charset="0"/>
              </a:rPr>
              <a:t>SECURITY</a:t>
            </a:r>
          </a:p>
        </p:txBody>
      </p:sp>
      <p:grpSp>
        <p:nvGrpSpPr>
          <p:cNvPr id="16" name="Group 15"/>
          <p:cNvGrpSpPr/>
          <p:nvPr/>
        </p:nvGrpSpPr>
        <p:grpSpPr>
          <a:xfrm>
            <a:off x="4724401" y="2057400"/>
            <a:ext cx="2590800" cy="762000"/>
            <a:chOff x="3352800" y="2362200"/>
            <a:chExt cx="2590800" cy="1066800"/>
          </a:xfrm>
        </p:grpSpPr>
        <p:sp>
          <p:nvSpPr>
            <p:cNvPr id="13" name="Rectangle 12"/>
            <p:cNvSpPr/>
            <p:nvPr/>
          </p:nvSpPr>
          <p:spPr>
            <a:xfrm>
              <a:off x="3352800" y="2362200"/>
              <a:ext cx="2590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4" name="TextBox 13"/>
            <p:cNvSpPr txBox="1"/>
            <p:nvPr/>
          </p:nvSpPr>
          <p:spPr>
            <a:xfrm>
              <a:off x="3914571" y="2572434"/>
              <a:ext cx="1447800" cy="517065"/>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DETER</a:t>
              </a:r>
            </a:p>
          </p:txBody>
        </p:sp>
      </p:grpSp>
      <p:grpSp>
        <p:nvGrpSpPr>
          <p:cNvPr id="23" name="Group 22"/>
          <p:cNvGrpSpPr/>
          <p:nvPr/>
        </p:nvGrpSpPr>
        <p:grpSpPr>
          <a:xfrm>
            <a:off x="7315201" y="2819400"/>
            <a:ext cx="914400" cy="2286000"/>
            <a:chOff x="5943600" y="3276600"/>
            <a:chExt cx="914400" cy="2286000"/>
          </a:xfrm>
        </p:grpSpPr>
        <p:sp>
          <p:nvSpPr>
            <p:cNvPr id="15" name="Rectangle 14"/>
            <p:cNvSpPr/>
            <p:nvPr/>
          </p:nvSpPr>
          <p:spPr>
            <a:xfrm rot="5400000">
              <a:off x="5257800" y="3962400"/>
              <a:ext cx="22860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17" name="TextBox 16"/>
            <p:cNvSpPr txBox="1"/>
            <p:nvPr/>
          </p:nvSpPr>
          <p:spPr>
            <a:xfrm rot="5400000">
              <a:off x="5646094" y="4121960"/>
              <a:ext cx="1394301" cy="369332"/>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DELAY</a:t>
              </a:r>
            </a:p>
          </p:txBody>
        </p:sp>
      </p:grpSp>
      <p:grpSp>
        <p:nvGrpSpPr>
          <p:cNvPr id="24" name="Group 23"/>
          <p:cNvGrpSpPr/>
          <p:nvPr/>
        </p:nvGrpSpPr>
        <p:grpSpPr>
          <a:xfrm>
            <a:off x="4724401" y="5105400"/>
            <a:ext cx="2590800" cy="838200"/>
            <a:chOff x="3352800" y="5562600"/>
            <a:chExt cx="2590800" cy="838200"/>
          </a:xfrm>
        </p:grpSpPr>
        <p:sp>
          <p:nvSpPr>
            <p:cNvPr id="19" name="Rectangle 18"/>
            <p:cNvSpPr/>
            <p:nvPr/>
          </p:nvSpPr>
          <p:spPr>
            <a:xfrm>
              <a:off x="3352800" y="5562600"/>
              <a:ext cx="2590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0" name="TextBox 19"/>
            <p:cNvSpPr txBox="1"/>
            <p:nvPr/>
          </p:nvSpPr>
          <p:spPr>
            <a:xfrm>
              <a:off x="3686003" y="5750867"/>
              <a:ext cx="1924393" cy="369332"/>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RESPOND</a:t>
              </a:r>
            </a:p>
          </p:txBody>
        </p:sp>
      </p:grpSp>
      <p:grpSp>
        <p:nvGrpSpPr>
          <p:cNvPr id="25" name="Group 24"/>
          <p:cNvGrpSpPr/>
          <p:nvPr/>
        </p:nvGrpSpPr>
        <p:grpSpPr>
          <a:xfrm>
            <a:off x="3886200" y="2819402"/>
            <a:ext cx="838200" cy="2286001"/>
            <a:chOff x="2514599" y="3276601"/>
            <a:chExt cx="838200" cy="2286001"/>
          </a:xfrm>
        </p:grpSpPr>
        <p:sp>
          <p:nvSpPr>
            <p:cNvPr id="21" name="Rectangle 20"/>
            <p:cNvSpPr/>
            <p:nvPr/>
          </p:nvSpPr>
          <p:spPr>
            <a:xfrm rot="5400000">
              <a:off x="1790698" y="4000502"/>
              <a:ext cx="2286001"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a:endParaRPr>
            </a:p>
          </p:txBody>
        </p:sp>
        <p:sp>
          <p:nvSpPr>
            <p:cNvPr id="22" name="TextBox 21"/>
            <p:cNvSpPr txBox="1"/>
            <p:nvPr/>
          </p:nvSpPr>
          <p:spPr>
            <a:xfrm rot="16200000">
              <a:off x="1971501" y="4121959"/>
              <a:ext cx="1924393" cy="369332"/>
            </a:xfrm>
            <a:prstGeom prst="rect">
              <a:avLst/>
            </a:prstGeom>
            <a:noFill/>
          </p:spPr>
          <p:txBody>
            <a:bodyPr wrap="square" rtlCol="0">
              <a:spAutoFit/>
            </a:bodyPr>
            <a:lstStyle/>
            <a:p>
              <a:pPr algn="ctr"/>
              <a:r>
                <a:rPr lang="en-US" b="1" dirty="0">
                  <a:solidFill>
                    <a:prstClr val="black"/>
                  </a:solidFill>
                  <a:latin typeface="Arial" panose="020B0604020202020204" pitchFamily="34" charset="0"/>
                  <a:cs typeface="Arial" panose="020B0604020202020204" pitchFamily="34" charset="0"/>
                </a:rPr>
                <a:t>DETECT</a:t>
              </a:r>
            </a:p>
          </p:txBody>
        </p:sp>
      </p:grpSp>
      <p:sp>
        <p:nvSpPr>
          <p:cNvPr id="18" name="TextBox 17"/>
          <p:cNvSpPr txBox="1"/>
          <p:nvPr/>
        </p:nvSpPr>
        <p:spPr>
          <a:xfrm>
            <a:off x="2455178" y="632431"/>
            <a:ext cx="7659149" cy="523220"/>
          </a:xfrm>
          <a:prstGeom prst="rect">
            <a:avLst/>
          </a:prstGeom>
          <a:noFill/>
        </p:spPr>
        <p:txBody>
          <a:bodyPr wrap="square" rtlCol="0">
            <a:spAutoFit/>
          </a:bodyPr>
          <a:lstStyle/>
          <a:p>
            <a:pPr algn="ctr"/>
            <a:r>
              <a:rPr lang="en-US" sz="2800" b="1" dirty="0">
                <a:solidFill>
                  <a:prstClr val="black"/>
                </a:solidFill>
                <a:latin typeface="Arial" panose="020B0604020202020204"/>
              </a:rPr>
              <a:t>Introduction to Physical Security</a:t>
            </a:r>
          </a:p>
        </p:txBody>
      </p:sp>
    </p:spTree>
    <p:extLst>
      <p:ext uri="{BB962C8B-B14F-4D97-AF65-F5344CB8AC3E}">
        <p14:creationId xmlns:p14="http://schemas.microsoft.com/office/powerpoint/2010/main" val="21265742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 t="1023" r="2693" b="51117"/>
          <a:stretch/>
        </p:blipFill>
        <p:spPr>
          <a:xfrm>
            <a:off x="2871006" y="827391"/>
            <a:ext cx="6639726" cy="4817123"/>
          </a:xfrm>
          <a:prstGeom prst="rect">
            <a:avLst/>
          </a:prstGeom>
        </p:spPr>
      </p:pic>
      <p:sp>
        <p:nvSpPr>
          <p:cNvPr id="3" name="TextBox 2"/>
          <p:cNvSpPr txBox="1"/>
          <p:nvPr/>
        </p:nvSpPr>
        <p:spPr>
          <a:xfrm>
            <a:off x="2879561" y="3731106"/>
            <a:ext cx="1397370" cy="307777"/>
          </a:xfrm>
          <a:prstGeom prst="rect">
            <a:avLst/>
          </a:prstGeom>
          <a:noFill/>
        </p:spPr>
        <p:txBody>
          <a:bodyPr wrap="none" rtlCol="0">
            <a:spAutoFit/>
          </a:bodyPr>
          <a:lstStyle/>
          <a:p>
            <a:r>
              <a:rPr lang="en-US" sz="1400" b="1" dirty="0"/>
              <a:t>Armorer, Tony</a:t>
            </a:r>
          </a:p>
        </p:txBody>
      </p:sp>
      <p:sp>
        <p:nvSpPr>
          <p:cNvPr id="4" name="TextBox 3"/>
          <p:cNvSpPr txBox="1"/>
          <p:nvPr/>
        </p:nvSpPr>
        <p:spPr>
          <a:xfrm>
            <a:off x="4807399" y="3754640"/>
            <a:ext cx="2078902" cy="307777"/>
          </a:xfrm>
          <a:prstGeom prst="rect">
            <a:avLst/>
          </a:prstGeom>
          <a:noFill/>
        </p:spPr>
        <p:txBody>
          <a:bodyPr wrap="none" rtlCol="0">
            <a:spAutoFit/>
          </a:bodyPr>
          <a:lstStyle/>
          <a:p>
            <a:r>
              <a:rPr lang="en-US" sz="1400" b="1" dirty="0"/>
              <a:t>111</a:t>
            </a:r>
            <a:r>
              <a:rPr lang="en-US" sz="1400" b="1" baseline="30000" dirty="0"/>
              <a:t>th</a:t>
            </a:r>
            <a:r>
              <a:rPr lang="en-US" sz="1400" b="1" dirty="0"/>
              <a:t>  Signal Company</a:t>
            </a:r>
          </a:p>
        </p:txBody>
      </p:sp>
      <p:sp>
        <p:nvSpPr>
          <p:cNvPr id="5" name="TextBox 4"/>
          <p:cNvSpPr txBox="1"/>
          <p:nvPr/>
        </p:nvSpPr>
        <p:spPr>
          <a:xfrm>
            <a:off x="6886301" y="3754640"/>
            <a:ext cx="894797" cy="307777"/>
          </a:xfrm>
          <a:prstGeom prst="rect">
            <a:avLst/>
          </a:prstGeom>
          <a:noFill/>
        </p:spPr>
        <p:txBody>
          <a:bodyPr wrap="none" rtlCol="0">
            <a:spAutoFit/>
          </a:bodyPr>
          <a:lstStyle/>
          <a:p>
            <a:r>
              <a:rPr lang="en-US" sz="1400" b="1" dirty="0"/>
              <a:t>Armorer</a:t>
            </a:r>
          </a:p>
        </p:txBody>
      </p:sp>
      <p:sp>
        <p:nvSpPr>
          <p:cNvPr id="6" name="TextBox 5"/>
          <p:cNvSpPr txBox="1"/>
          <p:nvPr/>
        </p:nvSpPr>
        <p:spPr>
          <a:xfrm>
            <a:off x="8426587" y="3771056"/>
            <a:ext cx="1051891" cy="276999"/>
          </a:xfrm>
          <a:prstGeom prst="rect">
            <a:avLst/>
          </a:prstGeom>
          <a:noFill/>
        </p:spPr>
        <p:txBody>
          <a:bodyPr wrap="none" rtlCol="0">
            <a:spAutoFit/>
          </a:bodyPr>
          <a:lstStyle/>
          <a:p>
            <a:r>
              <a:rPr lang="en-US" sz="1200" b="1" dirty="0"/>
              <a:t>000-00-0000</a:t>
            </a:r>
          </a:p>
        </p:txBody>
      </p:sp>
      <p:sp>
        <p:nvSpPr>
          <p:cNvPr id="7" name="TextBox 6"/>
          <p:cNvSpPr txBox="1"/>
          <p:nvPr/>
        </p:nvSpPr>
        <p:spPr>
          <a:xfrm>
            <a:off x="3545583" y="3988166"/>
            <a:ext cx="274434" cy="253916"/>
          </a:xfrm>
          <a:prstGeom prst="rect">
            <a:avLst/>
          </a:prstGeom>
          <a:noFill/>
        </p:spPr>
        <p:txBody>
          <a:bodyPr wrap="none" rtlCol="0">
            <a:spAutoFit/>
          </a:bodyPr>
          <a:lstStyle/>
          <a:p>
            <a:r>
              <a:rPr lang="en-US" sz="1050" b="1" dirty="0"/>
              <a:t>X</a:t>
            </a:r>
          </a:p>
        </p:txBody>
      </p:sp>
      <p:sp>
        <p:nvSpPr>
          <p:cNvPr id="8" name="TextBox 7"/>
          <p:cNvSpPr txBox="1"/>
          <p:nvPr/>
        </p:nvSpPr>
        <p:spPr>
          <a:xfrm>
            <a:off x="2879561" y="4320734"/>
            <a:ext cx="274434" cy="253916"/>
          </a:xfrm>
          <a:prstGeom prst="rect">
            <a:avLst/>
          </a:prstGeom>
          <a:noFill/>
        </p:spPr>
        <p:txBody>
          <a:bodyPr wrap="none" rtlCol="0">
            <a:spAutoFit/>
          </a:bodyPr>
          <a:lstStyle/>
          <a:p>
            <a:r>
              <a:rPr lang="en-US" sz="1050" b="1" dirty="0"/>
              <a:t>X</a:t>
            </a:r>
          </a:p>
        </p:txBody>
      </p:sp>
      <p:sp>
        <p:nvSpPr>
          <p:cNvPr id="9" name="TextBox 8"/>
          <p:cNvSpPr txBox="1"/>
          <p:nvPr/>
        </p:nvSpPr>
        <p:spPr>
          <a:xfrm>
            <a:off x="2879561" y="4969589"/>
            <a:ext cx="1417376" cy="338554"/>
          </a:xfrm>
          <a:prstGeom prst="rect">
            <a:avLst/>
          </a:prstGeom>
          <a:noFill/>
        </p:spPr>
        <p:txBody>
          <a:bodyPr wrap="none" rtlCol="0">
            <a:spAutoFit/>
          </a:bodyPr>
          <a:lstStyle/>
          <a:p>
            <a:r>
              <a:rPr lang="en-US" sz="1600" b="1" dirty="0">
                <a:latin typeface="Blackadder ITC" panose="04020505051007020D02" pitchFamily="82" charset="0"/>
              </a:rPr>
              <a:t>Tony D. Armorer</a:t>
            </a:r>
          </a:p>
        </p:txBody>
      </p:sp>
      <p:sp>
        <p:nvSpPr>
          <p:cNvPr id="10" name="TextBox 9"/>
          <p:cNvSpPr txBox="1"/>
          <p:nvPr/>
        </p:nvSpPr>
        <p:spPr>
          <a:xfrm>
            <a:off x="5510764" y="5320322"/>
            <a:ext cx="1822935" cy="369332"/>
          </a:xfrm>
          <a:prstGeom prst="rect">
            <a:avLst/>
          </a:prstGeom>
          <a:noFill/>
        </p:spPr>
        <p:txBody>
          <a:bodyPr wrap="none" rtlCol="0">
            <a:spAutoFit/>
          </a:bodyPr>
          <a:lstStyle/>
          <a:p>
            <a:r>
              <a:rPr lang="en-US" b="1" dirty="0">
                <a:latin typeface="Blackadder ITC" panose="04020505051007020D02" pitchFamily="82" charset="0"/>
              </a:rPr>
              <a:t>Best D. Commander</a:t>
            </a:r>
          </a:p>
        </p:txBody>
      </p:sp>
      <p:sp>
        <p:nvSpPr>
          <p:cNvPr id="11" name="TextBox 10"/>
          <p:cNvSpPr txBox="1"/>
          <p:nvPr/>
        </p:nvSpPr>
        <p:spPr>
          <a:xfrm>
            <a:off x="2871006" y="5321187"/>
            <a:ext cx="1938095" cy="307777"/>
          </a:xfrm>
          <a:prstGeom prst="rect">
            <a:avLst/>
          </a:prstGeom>
          <a:noFill/>
        </p:spPr>
        <p:txBody>
          <a:bodyPr wrap="none" rtlCol="0">
            <a:spAutoFit/>
          </a:bodyPr>
          <a:lstStyle/>
          <a:p>
            <a:r>
              <a:rPr lang="en-US" sz="1400" b="1" dirty="0"/>
              <a:t>Commander, Best, D</a:t>
            </a:r>
          </a:p>
        </p:txBody>
      </p:sp>
      <p:sp>
        <p:nvSpPr>
          <p:cNvPr id="12" name="TextBox 11"/>
          <p:cNvSpPr txBox="1"/>
          <p:nvPr/>
        </p:nvSpPr>
        <p:spPr>
          <a:xfrm>
            <a:off x="7781098" y="5011908"/>
            <a:ext cx="787395" cy="253916"/>
          </a:xfrm>
          <a:prstGeom prst="rect">
            <a:avLst/>
          </a:prstGeom>
          <a:noFill/>
        </p:spPr>
        <p:txBody>
          <a:bodyPr wrap="none" rtlCol="0">
            <a:spAutoFit/>
          </a:bodyPr>
          <a:lstStyle/>
          <a:p>
            <a:r>
              <a:rPr lang="en-US" sz="1050" b="1" dirty="0"/>
              <a:t>20191001</a:t>
            </a:r>
          </a:p>
        </p:txBody>
      </p:sp>
      <p:sp>
        <p:nvSpPr>
          <p:cNvPr id="13" name="TextBox 12"/>
          <p:cNvSpPr txBox="1"/>
          <p:nvPr/>
        </p:nvSpPr>
        <p:spPr>
          <a:xfrm>
            <a:off x="7776627" y="5405668"/>
            <a:ext cx="787395" cy="253916"/>
          </a:xfrm>
          <a:prstGeom prst="rect">
            <a:avLst/>
          </a:prstGeom>
          <a:noFill/>
        </p:spPr>
        <p:txBody>
          <a:bodyPr wrap="none" rtlCol="0">
            <a:spAutoFit/>
          </a:bodyPr>
          <a:lstStyle/>
          <a:p>
            <a:r>
              <a:rPr lang="en-US" sz="1050" b="1" dirty="0"/>
              <a:t>20191001</a:t>
            </a:r>
          </a:p>
        </p:txBody>
      </p:sp>
      <p:sp>
        <p:nvSpPr>
          <p:cNvPr id="34" name="Rectangle 33"/>
          <p:cNvSpPr/>
          <p:nvPr/>
        </p:nvSpPr>
        <p:spPr>
          <a:xfrm>
            <a:off x="2871006" y="534259"/>
            <a:ext cx="6867628" cy="369332"/>
          </a:xfrm>
          <a:prstGeom prst="rect">
            <a:avLst/>
          </a:prstGeom>
        </p:spPr>
        <p:txBody>
          <a:bodyPr wrap="square">
            <a:spAutoFit/>
          </a:bodyPr>
          <a:lstStyle/>
          <a:p>
            <a:r>
              <a:rPr lang="en-US" b="1" dirty="0"/>
              <a:t>PERSONNEL RELIABILITY SCREENING AND EVALUATION</a:t>
            </a:r>
          </a:p>
        </p:txBody>
      </p:sp>
      <p:sp>
        <p:nvSpPr>
          <p:cNvPr id="14" name="Left Arrow 13"/>
          <p:cNvSpPr/>
          <p:nvPr/>
        </p:nvSpPr>
        <p:spPr>
          <a:xfrm>
            <a:off x="9939268" y="4660232"/>
            <a:ext cx="1757183" cy="8148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The candidate will sign </a:t>
            </a:r>
            <a:r>
              <a:rPr lang="en-US" sz="1000" dirty="0" smtClean="0"/>
              <a:t>and </a:t>
            </a:r>
            <a:r>
              <a:rPr lang="en-US" sz="1000" dirty="0"/>
              <a:t>date. </a:t>
            </a:r>
          </a:p>
        </p:txBody>
      </p:sp>
      <p:sp>
        <p:nvSpPr>
          <p:cNvPr id="15" name="Oval Callout 14"/>
          <p:cNvSpPr/>
          <p:nvPr/>
        </p:nvSpPr>
        <p:spPr>
          <a:xfrm>
            <a:off x="523434" y="1476459"/>
            <a:ext cx="1919036" cy="1596941"/>
          </a:xfrm>
          <a:prstGeom prst="wedgeEllipseCallout">
            <a:avLst>
              <a:gd name="adj1" fmla="val 75089"/>
              <a:gd name="adj2" fmla="val 1986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Commander </a:t>
            </a:r>
            <a:r>
              <a:rPr lang="en-US" sz="800" dirty="0" smtClean="0"/>
              <a:t>of </a:t>
            </a:r>
            <a:r>
              <a:rPr lang="en-US" sz="800" dirty="0"/>
              <a:t>the candidate will conduct the initial interview than print, sign and date. </a:t>
            </a:r>
          </a:p>
        </p:txBody>
      </p:sp>
    </p:spTree>
    <p:extLst>
      <p:ext uri="{BB962C8B-B14F-4D97-AF65-F5344CB8AC3E}">
        <p14:creationId xmlns:p14="http://schemas.microsoft.com/office/powerpoint/2010/main" val="3364830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additive="base">
                                        <p:cTn id="67" dur="500" fill="hold"/>
                                        <p:tgtEl>
                                          <p:spTgt spid="13"/>
                                        </p:tgtEl>
                                        <p:attrNameLst>
                                          <p:attrName>ppt_x</p:attrName>
                                        </p:attrNameLst>
                                      </p:cBhvr>
                                      <p:tavLst>
                                        <p:tav tm="0">
                                          <p:val>
                                            <p:strVal val="#ppt_x"/>
                                          </p:val>
                                        </p:tav>
                                        <p:tav tm="100000">
                                          <p:val>
                                            <p:strVal val="#ppt_x"/>
                                          </p:val>
                                        </p:tav>
                                      </p:tavLst>
                                    </p:anim>
                                    <p:anim calcmode="lin" valueType="num">
                                      <p:cBhvr additive="base">
                                        <p:cTn id="6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63" t="48217" r="2693" b="1893"/>
          <a:stretch/>
        </p:blipFill>
        <p:spPr>
          <a:xfrm>
            <a:off x="2767186" y="897622"/>
            <a:ext cx="6620096" cy="5293075"/>
          </a:xfrm>
          <a:prstGeom prst="rect">
            <a:avLst/>
          </a:prstGeom>
        </p:spPr>
      </p:pic>
      <p:sp>
        <p:nvSpPr>
          <p:cNvPr id="14" name="TextBox 13"/>
          <p:cNvSpPr txBox="1"/>
          <p:nvPr/>
        </p:nvSpPr>
        <p:spPr>
          <a:xfrm>
            <a:off x="2751157" y="1410539"/>
            <a:ext cx="1734194" cy="307776"/>
          </a:xfrm>
          <a:prstGeom prst="rect">
            <a:avLst/>
          </a:prstGeom>
          <a:noFill/>
        </p:spPr>
        <p:txBody>
          <a:bodyPr wrap="none" rtlCol="0">
            <a:spAutoFit/>
          </a:bodyPr>
          <a:lstStyle/>
          <a:p>
            <a:r>
              <a:rPr lang="en-US" sz="1400" dirty="0"/>
              <a:t>Jackson, Andrew, T</a:t>
            </a:r>
          </a:p>
        </p:txBody>
      </p:sp>
      <p:sp>
        <p:nvSpPr>
          <p:cNvPr id="15" name="TextBox 14"/>
          <p:cNvSpPr txBox="1"/>
          <p:nvPr/>
        </p:nvSpPr>
        <p:spPr>
          <a:xfrm>
            <a:off x="5365402" y="1410539"/>
            <a:ext cx="1754006" cy="369331"/>
          </a:xfrm>
          <a:prstGeom prst="rect">
            <a:avLst/>
          </a:prstGeom>
          <a:noFill/>
        </p:spPr>
        <p:txBody>
          <a:bodyPr wrap="none" rtlCol="0">
            <a:spAutoFit/>
          </a:bodyPr>
          <a:lstStyle/>
          <a:p>
            <a:r>
              <a:rPr lang="en-US" dirty="0">
                <a:latin typeface="Blackadder ITC" panose="04020505051007020D02" pitchFamily="82" charset="0"/>
              </a:rPr>
              <a:t>Andrew T. Jackson </a:t>
            </a:r>
          </a:p>
        </p:txBody>
      </p:sp>
      <p:sp>
        <p:nvSpPr>
          <p:cNvPr id="16" name="TextBox 15"/>
          <p:cNvSpPr txBox="1"/>
          <p:nvPr/>
        </p:nvSpPr>
        <p:spPr>
          <a:xfrm>
            <a:off x="7676434" y="1440674"/>
            <a:ext cx="864339" cy="276999"/>
          </a:xfrm>
          <a:prstGeom prst="rect">
            <a:avLst/>
          </a:prstGeom>
          <a:noFill/>
        </p:spPr>
        <p:txBody>
          <a:bodyPr wrap="none" rtlCol="0">
            <a:spAutoFit/>
          </a:bodyPr>
          <a:lstStyle/>
          <a:p>
            <a:r>
              <a:rPr lang="en-US" sz="1200" dirty="0" smtClean="0"/>
              <a:t>20210907</a:t>
            </a:r>
            <a:endParaRPr lang="en-US" sz="1200" dirty="0"/>
          </a:p>
        </p:txBody>
      </p:sp>
      <p:sp>
        <p:nvSpPr>
          <p:cNvPr id="17" name="TextBox 16"/>
          <p:cNvSpPr txBox="1"/>
          <p:nvPr/>
        </p:nvSpPr>
        <p:spPr>
          <a:xfrm>
            <a:off x="8350780" y="1090241"/>
            <a:ext cx="300083" cy="300081"/>
          </a:xfrm>
          <a:prstGeom prst="rect">
            <a:avLst/>
          </a:prstGeom>
          <a:noFill/>
        </p:spPr>
        <p:txBody>
          <a:bodyPr wrap="none" rtlCol="0">
            <a:spAutoFit/>
          </a:bodyPr>
          <a:lstStyle/>
          <a:p>
            <a:r>
              <a:rPr lang="en-US" sz="1350" b="1" dirty="0"/>
              <a:t>X</a:t>
            </a:r>
          </a:p>
        </p:txBody>
      </p:sp>
      <p:sp>
        <p:nvSpPr>
          <p:cNvPr id="18" name="TextBox 17"/>
          <p:cNvSpPr txBox="1"/>
          <p:nvPr/>
        </p:nvSpPr>
        <p:spPr>
          <a:xfrm>
            <a:off x="2751060" y="3186218"/>
            <a:ext cx="1846724" cy="307777"/>
          </a:xfrm>
          <a:prstGeom prst="rect">
            <a:avLst/>
          </a:prstGeom>
          <a:noFill/>
        </p:spPr>
        <p:txBody>
          <a:bodyPr wrap="none" rtlCol="0">
            <a:spAutoFit/>
          </a:bodyPr>
          <a:lstStyle/>
          <a:p>
            <a:r>
              <a:rPr lang="en-US" sz="1400" dirty="0" smtClean="0"/>
              <a:t>Commander, Best, D</a:t>
            </a:r>
            <a:endParaRPr lang="en-US" sz="1400" dirty="0"/>
          </a:p>
        </p:txBody>
      </p:sp>
      <p:sp>
        <p:nvSpPr>
          <p:cNvPr id="19" name="TextBox 18"/>
          <p:cNvSpPr txBox="1"/>
          <p:nvPr/>
        </p:nvSpPr>
        <p:spPr>
          <a:xfrm>
            <a:off x="5402103" y="3155440"/>
            <a:ext cx="1822935" cy="369332"/>
          </a:xfrm>
          <a:prstGeom prst="rect">
            <a:avLst/>
          </a:prstGeom>
          <a:noFill/>
        </p:spPr>
        <p:txBody>
          <a:bodyPr wrap="none" rtlCol="0">
            <a:spAutoFit/>
          </a:bodyPr>
          <a:lstStyle/>
          <a:p>
            <a:r>
              <a:rPr lang="en-US" dirty="0" smtClean="0">
                <a:latin typeface="Blackadder ITC" panose="04020505051007020D02" pitchFamily="82" charset="0"/>
              </a:rPr>
              <a:t>Best D. Commander</a:t>
            </a:r>
            <a:endParaRPr lang="en-US" dirty="0">
              <a:latin typeface="Blackadder ITC" panose="04020505051007020D02" pitchFamily="82" charset="0"/>
            </a:endParaRPr>
          </a:p>
        </p:txBody>
      </p:sp>
      <p:sp>
        <p:nvSpPr>
          <p:cNvPr id="20" name="TextBox 19"/>
          <p:cNvSpPr txBox="1"/>
          <p:nvPr/>
        </p:nvSpPr>
        <p:spPr>
          <a:xfrm>
            <a:off x="2767186" y="4734623"/>
            <a:ext cx="1999008" cy="307776"/>
          </a:xfrm>
          <a:prstGeom prst="rect">
            <a:avLst/>
          </a:prstGeom>
          <a:noFill/>
        </p:spPr>
        <p:txBody>
          <a:bodyPr wrap="none" rtlCol="0">
            <a:spAutoFit/>
          </a:bodyPr>
          <a:lstStyle/>
          <a:p>
            <a:r>
              <a:rPr lang="en-US" sz="1400" dirty="0"/>
              <a:t>Washington, George D</a:t>
            </a:r>
          </a:p>
        </p:txBody>
      </p:sp>
      <p:sp>
        <p:nvSpPr>
          <p:cNvPr id="21" name="TextBox 20"/>
          <p:cNvSpPr txBox="1"/>
          <p:nvPr/>
        </p:nvSpPr>
        <p:spPr>
          <a:xfrm>
            <a:off x="5365402" y="4673068"/>
            <a:ext cx="2023312" cy="369331"/>
          </a:xfrm>
          <a:prstGeom prst="rect">
            <a:avLst/>
          </a:prstGeom>
          <a:noFill/>
        </p:spPr>
        <p:txBody>
          <a:bodyPr wrap="none" rtlCol="0">
            <a:spAutoFit/>
          </a:bodyPr>
          <a:lstStyle/>
          <a:p>
            <a:r>
              <a:rPr lang="en-US" dirty="0">
                <a:latin typeface="Blackadder ITC" panose="04020505051007020D02" pitchFamily="82" charset="0"/>
              </a:rPr>
              <a:t>George D. Washington</a:t>
            </a:r>
          </a:p>
        </p:txBody>
      </p:sp>
      <p:sp>
        <p:nvSpPr>
          <p:cNvPr id="22" name="TextBox 21"/>
          <p:cNvSpPr txBox="1"/>
          <p:nvPr/>
        </p:nvSpPr>
        <p:spPr>
          <a:xfrm>
            <a:off x="7697125" y="3199140"/>
            <a:ext cx="864339" cy="276999"/>
          </a:xfrm>
          <a:prstGeom prst="rect">
            <a:avLst/>
          </a:prstGeom>
          <a:noFill/>
        </p:spPr>
        <p:txBody>
          <a:bodyPr wrap="none" rtlCol="0">
            <a:spAutoFit/>
          </a:bodyPr>
          <a:lstStyle/>
          <a:p>
            <a:r>
              <a:rPr lang="en-US" sz="1200" dirty="0" smtClean="0"/>
              <a:t>20210908</a:t>
            </a:r>
            <a:endParaRPr lang="en-US" sz="1200" dirty="0"/>
          </a:p>
        </p:txBody>
      </p:sp>
      <p:sp>
        <p:nvSpPr>
          <p:cNvPr id="23" name="TextBox 22"/>
          <p:cNvSpPr txBox="1"/>
          <p:nvPr/>
        </p:nvSpPr>
        <p:spPr>
          <a:xfrm>
            <a:off x="7721908" y="3967794"/>
            <a:ext cx="864339" cy="276999"/>
          </a:xfrm>
          <a:prstGeom prst="rect">
            <a:avLst/>
          </a:prstGeom>
          <a:noFill/>
        </p:spPr>
        <p:txBody>
          <a:bodyPr wrap="none" rtlCol="0">
            <a:spAutoFit/>
          </a:bodyPr>
          <a:lstStyle/>
          <a:p>
            <a:r>
              <a:rPr lang="en-US" sz="1200" dirty="0" smtClean="0"/>
              <a:t>20210909</a:t>
            </a:r>
            <a:endParaRPr lang="en-US" sz="1200" dirty="0"/>
          </a:p>
        </p:txBody>
      </p:sp>
      <p:sp>
        <p:nvSpPr>
          <p:cNvPr id="24" name="TextBox 23"/>
          <p:cNvSpPr txBox="1"/>
          <p:nvPr/>
        </p:nvSpPr>
        <p:spPr>
          <a:xfrm>
            <a:off x="2767186" y="3967102"/>
            <a:ext cx="1864421" cy="307776"/>
          </a:xfrm>
          <a:prstGeom prst="rect">
            <a:avLst/>
          </a:prstGeom>
          <a:noFill/>
        </p:spPr>
        <p:txBody>
          <a:bodyPr wrap="none" rtlCol="0">
            <a:spAutoFit/>
          </a:bodyPr>
          <a:lstStyle/>
          <a:p>
            <a:r>
              <a:rPr lang="en-US" sz="1400" dirty="0"/>
              <a:t>Jefferson, Thomas, T</a:t>
            </a:r>
          </a:p>
        </p:txBody>
      </p:sp>
      <p:sp>
        <p:nvSpPr>
          <p:cNvPr id="25" name="TextBox 24"/>
          <p:cNvSpPr txBox="1"/>
          <p:nvPr/>
        </p:nvSpPr>
        <p:spPr>
          <a:xfrm>
            <a:off x="5401973" y="3921524"/>
            <a:ext cx="1758815" cy="369331"/>
          </a:xfrm>
          <a:prstGeom prst="rect">
            <a:avLst/>
          </a:prstGeom>
          <a:noFill/>
        </p:spPr>
        <p:txBody>
          <a:bodyPr wrap="none" rtlCol="0">
            <a:spAutoFit/>
          </a:bodyPr>
          <a:lstStyle/>
          <a:p>
            <a:r>
              <a:rPr lang="en-US" dirty="0">
                <a:latin typeface="Blackadder ITC" panose="04020505051007020D02" pitchFamily="82" charset="0"/>
              </a:rPr>
              <a:t>Thomas T. Jefferson</a:t>
            </a:r>
          </a:p>
        </p:txBody>
      </p:sp>
      <p:sp>
        <p:nvSpPr>
          <p:cNvPr id="26" name="Rectangle 25"/>
          <p:cNvSpPr/>
          <p:nvPr/>
        </p:nvSpPr>
        <p:spPr>
          <a:xfrm>
            <a:off x="7680314" y="4744601"/>
            <a:ext cx="864339" cy="276999"/>
          </a:xfrm>
          <a:prstGeom prst="rect">
            <a:avLst/>
          </a:prstGeom>
        </p:spPr>
        <p:txBody>
          <a:bodyPr wrap="none">
            <a:spAutoFit/>
          </a:bodyPr>
          <a:lstStyle/>
          <a:p>
            <a:r>
              <a:rPr lang="en-US" sz="1200" dirty="0" smtClean="0"/>
              <a:t>20210910</a:t>
            </a:r>
            <a:endParaRPr lang="en-US" sz="1200" dirty="0"/>
          </a:p>
        </p:txBody>
      </p:sp>
      <p:sp>
        <p:nvSpPr>
          <p:cNvPr id="27" name="TextBox 26"/>
          <p:cNvSpPr txBox="1"/>
          <p:nvPr/>
        </p:nvSpPr>
        <p:spPr>
          <a:xfrm>
            <a:off x="2780863" y="5624619"/>
            <a:ext cx="1846724" cy="307776"/>
          </a:xfrm>
          <a:prstGeom prst="rect">
            <a:avLst/>
          </a:prstGeom>
          <a:noFill/>
        </p:spPr>
        <p:txBody>
          <a:bodyPr wrap="none" rtlCol="0">
            <a:spAutoFit/>
          </a:bodyPr>
          <a:lstStyle/>
          <a:p>
            <a:r>
              <a:rPr lang="en-US" sz="1400" dirty="0"/>
              <a:t>Commander, Best, D</a:t>
            </a:r>
          </a:p>
        </p:txBody>
      </p:sp>
      <p:sp>
        <p:nvSpPr>
          <p:cNvPr id="28" name="TextBox 27"/>
          <p:cNvSpPr txBox="1"/>
          <p:nvPr/>
        </p:nvSpPr>
        <p:spPr>
          <a:xfrm>
            <a:off x="5332676" y="5593841"/>
            <a:ext cx="1822936" cy="369331"/>
          </a:xfrm>
          <a:prstGeom prst="rect">
            <a:avLst/>
          </a:prstGeom>
          <a:noFill/>
        </p:spPr>
        <p:txBody>
          <a:bodyPr wrap="none" rtlCol="0">
            <a:spAutoFit/>
          </a:bodyPr>
          <a:lstStyle/>
          <a:p>
            <a:r>
              <a:rPr lang="en-US" dirty="0">
                <a:latin typeface="Blackadder ITC" panose="04020505051007020D02" pitchFamily="82" charset="0"/>
              </a:rPr>
              <a:t>Best D. Commander</a:t>
            </a:r>
          </a:p>
        </p:txBody>
      </p:sp>
      <p:sp>
        <p:nvSpPr>
          <p:cNvPr id="29" name="TextBox 28"/>
          <p:cNvSpPr txBox="1"/>
          <p:nvPr/>
        </p:nvSpPr>
        <p:spPr>
          <a:xfrm>
            <a:off x="7741425" y="5649451"/>
            <a:ext cx="864339" cy="276999"/>
          </a:xfrm>
          <a:prstGeom prst="rect">
            <a:avLst/>
          </a:prstGeom>
          <a:noFill/>
        </p:spPr>
        <p:txBody>
          <a:bodyPr wrap="none" rtlCol="0">
            <a:spAutoFit/>
          </a:bodyPr>
          <a:lstStyle/>
          <a:p>
            <a:r>
              <a:rPr lang="en-US" sz="1200" dirty="0" smtClean="0"/>
              <a:t>20210907</a:t>
            </a:r>
            <a:endParaRPr lang="en-US" sz="1200" dirty="0"/>
          </a:p>
        </p:txBody>
      </p:sp>
      <p:sp>
        <p:nvSpPr>
          <p:cNvPr id="30" name="TextBox 29"/>
          <p:cNvSpPr txBox="1"/>
          <p:nvPr/>
        </p:nvSpPr>
        <p:spPr>
          <a:xfrm>
            <a:off x="8418849" y="3641162"/>
            <a:ext cx="285656" cy="274049"/>
          </a:xfrm>
          <a:prstGeom prst="rect">
            <a:avLst/>
          </a:prstGeom>
          <a:noFill/>
        </p:spPr>
        <p:txBody>
          <a:bodyPr wrap="none" rtlCol="0">
            <a:spAutoFit/>
          </a:bodyPr>
          <a:lstStyle/>
          <a:p>
            <a:r>
              <a:rPr lang="en-US" sz="1181" b="1" dirty="0"/>
              <a:t>X</a:t>
            </a:r>
          </a:p>
        </p:txBody>
      </p:sp>
      <p:sp>
        <p:nvSpPr>
          <p:cNvPr id="31" name="TextBox 30"/>
          <p:cNvSpPr txBox="1"/>
          <p:nvPr/>
        </p:nvSpPr>
        <p:spPr>
          <a:xfrm>
            <a:off x="8380289" y="4393185"/>
            <a:ext cx="300083" cy="300081"/>
          </a:xfrm>
          <a:prstGeom prst="rect">
            <a:avLst/>
          </a:prstGeom>
          <a:noFill/>
        </p:spPr>
        <p:txBody>
          <a:bodyPr wrap="none" rtlCol="0">
            <a:spAutoFit/>
          </a:bodyPr>
          <a:lstStyle/>
          <a:p>
            <a:r>
              <a:rPr lang="en-US" sz="1350" b="1" dirty="0"/>
              <a:t>X</a:t>
            </a:r>
          </a:p>
        </p:txBody>
      </p:sp>
      <p:sp>
        <p:nvSpPr>
          <p:cNvPr id="32" name="TextBox 31"/>
          <p:cNvSpPr txBox="1"/>
          <p:nvPr/>
        </p:nvSpPr>
        <p:spPr>
          <a:xfrm>
            <a:off x="7207396" y="5328697"/>
            <a:ext cx="285656" cy="274049"/>
          </a:xfrm>
          <a:prstGeom prst="rect">
            <a:avLst/>
          </a:prstGeom>
          <a:noFill/>
        </p:spPr>
        <p:txBody>
          <a:bodyPr wrap="none" rtlCol="0">
            <a:spAutoFit/>
          </a:bodyPr>
          <a:lstStyle/>
          <a:p>
            <a:r>
              <a:rPr lang="en-US" sz="1181" b="1" dirty="0"/>
              <a:t>X</a:t>
            </a:r>
          </a:p>
        </p:txBody>
      </p:sp>
      <p:sp>
        <p:nvSpPr>
          <p:cNvPr id="34" name="TextBox 33"/>
          <p:cNvSpPr txBox="1"/>
          <p:nvPr/>
        </p:nvSpPr>
        <p:spPr>
          <a:xfrm>
            <a:off x="7984800" y="2829808"/>
            <a:ext cx="304892" cy="307777"/>
          </a:xfrm>
          <a:prstGeom prst="rect">
            <a:avLst/>
          </a:prstGeom>
          <a:noFill/>
        </p:spPr>
        <p:txBody>
          <a:bodyPr wrap="none" rtlCol="0">
            <a:spAutoFit/>
          </a:bodyPr>
          <a:lstStyle/>
          <a:p>
            <a:r>
              <a:rPr lang="en-US" sz="1400" b="1" dirty="0" smtClean="0"/>
              <a:t>X</a:t>
            </a:r>
            <a:endParaRPr lang="en-US" sz="1400" b="1" dirty="0"/>
          </a:p>
        </p:txBody>
      </p:sp>
      <p:sp>
        <p:nvSpPr>
          <p:cNvPr id="35" name="TextBox 34"/>
          <p:cNvSpPr txBox="1"/>
          <p:nvPr/>
        </p:nvSpPr>
        <p:spPr>
          <a:xfrm>
            <a:off x="7316242" y="4199603"/>
            <a:ext cx="1697901" cy="338554"/>
          </a:xfrm>
          <a:prstGeom prst="rect">
            <a:avLst/>
          </a:prstGeom>
          <a:noFill/>
        </p:spPr>
        <p:txBody>
          <a:bodyPr wrap="none" rtlCol="0">
            <a:spAutoFit/>
          </a:bodyPr>
          <a:lstStyle/>
          <a:p>
            <a:r>
              <a:rPr lang="en-US" sz="1600" b="1" dirty="0" smtClean="0">
                <a:solidFill>
                  <a:srgbClr val="FF0000"/>
                </a:solidFill>
              </a:rPr>
              <a:t>DES No Record</a:t>
            </a:r>
            <a:endParaRPr lang="en-US" sz="1600" b="1" dirty="0">
              <a:solidFill>
                <a:srgbClr val="FF0000"/>
              </a:solidFill>
            </a:endParaRPr>
          </a:p>
        </p:txBody>
      </p:sp>
      <p:sp>
        <p:nvSpPr>
          <p:cNvPr id="36" name="TextBox 35"/>
          <p:cNvSpPr txBox="1"/>
          <p:nvPr/>
        </p:nvSpPr>
        <p:spPr>
          <a:xfrm>
            <a:off x="2751060" y="535613"/>
            <a:ext cx="6636222" cy="369332"/>
          </a:xfrm>
          <a:prstGeom prst="rect">
            <a:avLst/>
          </a:prstGeom>
          <a:noFill/>
        </p:spPr>
        <p:txBody>
          <a:bodyPr wrap="square" rtlCol="0">
            <a:spAutoFit/>
          </a:bodyPr>
          <a:lstStyle/>
          <a:p>
            <a:r>
              <a:rPr lang="en-US" b="1" dirty="0" smtClean="0"/>
              <a:t>PERSONNEL </a:t>
            </a:r>
            <a:r>
              <a:rPr lang="en-US" b="1" dirty="0"/>
              <a:t>RELIABILITY SCREENING AND EVALUATION</a:t>
            </a:r>
          </a:p>
        </p:txBody>
      </p:sp>
      <p:sp>
        <p:nvSpPr>
          <p:cNvPr id="4" name="Oval Callout 3"/>
          <p:cNvSpPr/>
          <p:nvPr/>
        </p:nvSpPr>
        <p:spPr>
          <a:xfrm>
            <a:off x="72414" y="1151375"/>
            <a:ext cx="1395664" cy="887657"/>
          </a:xfrm>
          <a:prstGeom prst="wedgeEllipseCallout">
            <a:avLst>
              <a:gd name="adj1" fmla="val 142960"/>
              <a:gd name="adj2" fmla="val -378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Completed by S-1</a:t>
            </a:r>
          </a:p>
        </p:txBody>
      </p:sp>
      <p:sp>
        <p:nvSpPr>
          <p:cNvPr id="5" name="Rounded Rectangular Callout 4"/>
          <p:cNvSpPr/>
          <p:nvPr/>
        </p:nvSpPr>
        <p:spPr>
          <a:xfrm>
            <a:off x="72414" y="2494339"/>
            <a:ext cx="1852828" cy="1090863"/>
          </a:xfrm>
          <a:prstGeom prst="wedgeRoundRectCallout">
            <a:avLst>
              <a:gd name="adj1" fmla="val 95226"/>
              <a:gd name="adj2" fmla="val -970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smtClean="0"/>
              <a:t>Commanders </a:t>
            </a:r>
            <a:r>
              <a:rPr lang="en-US" sz="900" dirty="0"/>
              <a:t>Discretion if Not Required Completed by Commander. Clearance validation </a:t>
            </a:r>
            <a:r>
              <a:rPr lang="en-US" sz="800" dirty="0"/>
              <a:t>completed by </a:t>
            </a:r>
            <a:r>
              <a:rPr lang="en-US" sz="800" dirty="0" smtClean="0"/>
              <a:t>S-2</a:t>
            </a:r>
            <a:endParaRPr lang="en-US" sz="800" dirty="0"/>
          </a:p>
        </p:txBody>
      </p:sp>
      <p:sp>
        <p:nvSpPr>
          <p:cNvPr id="6" name="Rectangular Callout 5"/>
          <p:cNvSpPr/>
          <p:nvPr/>
        </p:nvSpPr>
        <p:spPr>
          <a:xfrm>
            <a:off x="200526" y="4130842"/>
            <a:ext cx="1724716" cy="542226"/>
          </a:xfrm>
          <a:prstGeom prst="wedgeRectCallout">
            <a:avLst>
              <a:gd name="adj1" fmla="val 98689"/>
              <a:gd name="adj2" fmla="val -1164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Completed </a:t>
            </a:r>
            <a:r>
              <a:rPr lang="en-US" sz="1000" dirty="0"/>
              <a:t>by Medical Facility / </a:t>
            </a:r>
            <a:r>
              <a:rPr lang="en-US" sz="1000" dirty="0" smtClean="0"/>
              <a:t>Provider</a:t>
            </a:r>
            <a:endParaRPr lang="en-US" sz="1000" dirty="0"/>
          </a:p>
        </p:txBody>
      </p:sp>
      <p:sp>
        <p:nvSpPr>
          <p:cNvPr id="7" name="Cloud Callout 6"/>
          <p:cNvSpPr/>
          <p:nvPr/>
        </p:nvSpPr>
        <p:spPr>
          <a:xfrm>
            <a:off x="9903808" y="2625079"/>
            <a:ext cx="1943879" cy="1266389"/>
          </a:xfrm>
          <a:prstGeom prst="cloudCallout">
            <a:avLst>
              <a:gd name="adj1" fmla="val -74511"/>
              <a:gd name="adj2" fmla="val 836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Completed </a:t>
            </a:r>
            <a:r>
              <a:rPr lang="en-US" sz="1000" dirty="0"/>
              <a:t>by DES ADMIN </a:t>
            </a:r>
            <a:r>
              <a:rPr lang="en-US" sz="1000" dirty="0" smtClean="0"/>
              <a:t>through email (Will </a:t>
            </a:r>
            <a:r>
              <a:rPr lang="en-US" sz="1000" dirty="0"/>
              <a:t>take 24 to </a:t>
            </a:r>
            <a:r>
              <a:rPr lang="en-US" sz="1000" dirty="0" smtClean="0"/>
              <a:t>72 </a:t>
            </a:r>
            <a:r>
              <a:rPr lang="en-US" sz="1000" dirty="0"/>
              <a:t>hours </a:t>
            </a:r>
            <a:r>
              <a:rPr lang="en-US" sz="1000" dirty="0" smtClean="0"/>
              <a:t>turnaround)</a:t>
            </a:r>
            <a:endParaRPr lang="en-US" sz="1000" dirty="0"/>
          </a:p>
        </p:txBody>
      </p:sp>
      <p:sp>
        <p:nvSpPr>
          <p:cNvPr id="8" name="Rectangular Callout 7"/>
          <p:cNvSpPr/>
          <p:nvPr/>
        </p:nvSpPr>
        <p:spPr>
          <a:xfrm>
            <a:off x="9850072" y="5021600"/>
            <a:ext cx="1957137" cy="676612"/>
          </a:xfrm>
          <a:prstGeom prst="wedgeRectCallout">
            <a:avLst>
              <a:gd name="adj1" fmla="val -74521"/>
              <a:gd name="adj2" fmla="val 482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Completed </a:t>
            </a:r>
            <a:r>
              <a:rPr lang="en-US" sz="1000" dirty="0"/>
              <a:t>at Unit by Commander </a:t>
            </a:r>
            <a:r>
              <a:rPr lang="en-US" sz="1000" dirty="0" smtClean="0"/>
              <a:t>of Candidate</a:t>
            </a:r>
            <a:endParaRPr lang="en-US" sz="1000" dirty="0"/>
          </a:p>
        </p:txBody>
      </p:sp>
      <p:sp>
        <p:nvSpPr>
          <p:cNvPr id="3" name="Rounded Rectangle 2"/>
          <p:cNvSpPr/>
          <p:nvPr/>
        </p:nvSpPr>
        <p:spPr>
          <a:xfrm>
            <a:off x="9850072" y="4049829"/>
            <a:ext cx="2171997" cy="4820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usarmy.riley.ID-Readiness.mbx.police-records@army.mil</a:t>
            </a:r>
            <a:endParaRPr lang="en-US" dirty="0"/>
          </a:p>
        </p:txBody>
      </p:sp>
    </p:spTree>
    <p:extLst>
      <p:ext uri="{BB962C8B-B14F-4D97-AF65-F5344CB8AC3E}">
        <p14:creationId xmlns:p14="http://schemas.microsoft.com/office/powerpoint/2010/main" val="240530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1">
                                            <p:txEl>
                                              <p:pRg st="0" end="0"/>
                                            </p:txEl>
                                          </p:spTgt>
                                        </p:tgtEl>
                                        <p:attrNameLst>
                                          <p:attrName>style.visibility</p:attrName>
                                        </p:attrNameLst>
                                      </p:cBhvr>
                                      <p:to>
                                        <p:strVal val="visible"/>
                                      </p:to>
                                    </p:set>
                                    <p:anim calcmode="lin" valueType="num">
                                      <p:cBhvr additive="base">
                                        <p:cTn id="5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0">
                                            <p:txEl>
                                              <p:pRg st="0" end="0"/>
                                            </p:txEl>
                                          </p:spTgt>
                                        </p:tgtEl>
                                        <p:attrNameLst>
                                          <p:attrName>style.visibility</p:attrName>
                                        </p:attrNameLst>
                                      </p:cBhvr>
                                      <p:to>
                                        <p:strVal val="visible"/>
                                      </p:to>
                                    </p:set>
                                    <p:anim calcmode="lin" valueType="num">
                                      <p:cBhvr additive="base">
                                        <p:cTn id="6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6">
                                            <p:txEl>
                                              <p:pRg st="0" end="0"/>
                                            </p:txEl>
                                          </p:spTgt>
                                        </p:tgtEl>
                                        <p:attrNameLst>
                                          <p:attrName>style.visibility</p:attrName>
                                        </p:attrNameLst>
                                      </p:cBhvr>
                                      <p:to>
                                        <p:strVal val="visible"/>
                                      </p:to>
                                    </p:set>
                                    <p:anim calcmode="lin" valueType="num">
                                      <p:cBhvr additive="base">
                                        <p:cTn id="73"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anim calcmode="lin" valueType="num">
                                      <p:cBhvr additive="base">
                                        <p:cTn id="79"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2">
                                            <p:txEl>
                                              <p:pRg st="0" end="0"/>
                                            </p:txEl>
                                          </p:spTgt>
                                        </p:tgtEl>
                                        <p:attrNameLst>
                                          <p:attrName>style.visibility</p:attrName>
                                        </p:attrNameLst>
                                      </p:cBhvr>
                                      <p:to>
                                        <p:strVal val="visible"/>
                                      </p:to>
                                    </p:set>
                                    <p:anim calcmode="lin" valueType="num">
                                      <p:cBhvr additive="base">
                                        <p:cTn id="85"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7">
                                            <p:txEl>
                                              <p:pRg st="0" end="0"/>
                                            </p:txEl>
                                          </p:spTgt>
                                        </p:tgtEl>
                                        <p:attrNameLst>
                                          <p:attrName>style.visibility</p:attrName>
                                        </p:attrNameLst>
                                      </p:cBhvr>
                                      <p:to>
                                        <p:strVal val="visible"/>
                                      </p:to>
                                    </p:set>
                                    <p:anim calcmode="lin" valueType="num">
                                      <p:cBhvr additive="base">
                                        <p:cTn id="91"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8">
                                            <p:txEl>
                                              <p:pRg st="0" end="0"/>
                                            </p:txEl>
                                          </p:spTgt>
                                        </p:tgtEl>
                                        <p:attrNameLst>
                                          <p:attrName>style.visibility</p:attrName>
                                        </p:attrNameLst>
                                      </p:cBhvr>
                                      <p:to>
                                        <p:strVal val="visible"/>
                                      </p:to>
                                    </p:set>
                                    <p:anim calcmode="lin" valueType="num">
                                      <p:cBhvr additive="base">
                                        <p:cTn id="97"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29">
                                            <p:txEl>
                                              <p:pRg st="0" end="0"/>
                                            </p:txEl>
                                          </p:spTgt>
                                        </p:tgtEl>
                                        <p:attrNameLst>
                                          <p:attrName>style.visibility</p:attrName>
                                        </p:attrNameLst>
                                      </p:cBhvr>
                                      <p:to>
                                        <p:strVal val="visible"/>
                                      </p:to>
                                    </p:set>
                                    <p:anim calcmode="lin" valueType="num">
                                      <p:cBhvr additive="base">
                                        <p:cTn id="10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1075" r="2037" b="47265"/>
          <a:stretch/>
        </p:blipFill>
        <p:spPr>
          <a:xfrm>
            <a:off x="2871831" y="836153"/>
            <a:ext cx="6565784" cy="4687341"/>
          </a:xfrm>
          <a:prstGeom prst="rect">
            <a:avLst/>
          </a:prstGeom>
        </p:spPr>
      </p:pic>
      <p:sp>
        <p:nvSpPr>
          <p:cNvPr id="3" name="TextBox 2"/>
          <p:cNvSpPr txBox="1"/>
          <p:nvPr/>
        </p:nvSpPr>
        <p:spPr>
          <a:xfrm>
            <a:off x="3038953" y="1311278"/>
            <a:ext cx="300082" cy="300082"/>
          </a:xfrm>
          <a:prstGeom prst="rect">
            <a:avLst/>
          </a:prstGeom>
          <a:noFill/>
        </p:spPr>
        <p:txBody>
          <a:bodyPr wrap="none" rtlCol="0">
            <a:spAutoFit/>
          </a:bodyPr>
          <a:lstStyle/>
          <a:p>
            <a:r>
              <a:rPr lang="en-US" sz="1350" dirty="0"/>
              <a:t>X</a:t>
            </a:r>
          </a:p>
        </p:txBody>
      </p:sp>
      <p:sp>
        <p:nvSpPr>
          <p:cNvPr id="4" name="TextBox 3"/>
          <p:cNvSpPr txBox="1"/>
          <p:nvPr/>
        </p:nvSpPr>
        <p:spPr>
          <a:xfrm>
            <a:off x="5464290" y="1630075"/>
            <a:ext cx="1579278" cy="369332"/>
          </a:xfrm>
          <a:prstGeom prst="rect">
            <a:avLst/>
          </a:prstGeom>
          <a:noFill/>
        </p:spPr>
        <p:txBody>
          <a:bodyPr wrap="none" rtlCol="0">
            <a:spAutoFit/>
          </a:bodyPr>
          <a:lstStyle/>
          <a:p>
            <a:r>
              <a:rPr lang="en-US" dirty="0">
                <a:latin typeface="Blackadder ITC" panose="04020505051007020D02" pitchFamily="82" charset="0"/>
              </a:rPr>
              <a:t>Tony D. Armorer</a:t>
            </a:r>
          </a:p>
        </p:txBody>
      </p:sp>
      <p:sp>
        <p:nvSpPr>
          <p:cNvPr id="5" name="TextBox 4"/>
          <p:cNvSpPr txBox="1"/>
          <p:nvPr/>
        </p:nvSpPr>
        <p:spPr>
          <a:xfrm>
            <a:off x="7750500" y="1681948"/>
            <a:ext cx="761747" cy="248209"/>
          </a:xfrm>
          <a:prstGeom prst="rect">
            <a:avLst/>
          </a:prstGeom>
          <a:noFill/>
        </p:spPr>
        <p:txBody>
          <a:bodyPr wrap="none" rtlCol="0">
            <a:spAutoFit/>
          </a:bodyPr>
          <a:lstStyle/>
          <a:p>
            <a:r>
              <a:rPr lang="en-US" sz="1013" dirty="0" smtClean="0"/>
              <a:t>20210910</a:t>
            </a:r>
            <a:endParaRPr lang="en-US" sz="1013" dirty="0"/>
          </a:p>
        </p:txBody>
      </p:sp>
      <p:sp>
        <p:nvSpPr>
          <p:cNvPr id="6" name="TextBox 5"/>
          <p:cNvSpPr txBox="1"/>
          <p:nvPr/>
        </p:nvSpPr>
        <p:spPr>
          <a:xfrm>
            <a:off x="7750499" y="2025343"/>
            <a:ext cx="761747" cy="248209"/>
          </a:xfrm>
          <a:prstGeom prst="rect">
            <a:avLst/>
          </a:prstGeom>
          <a:noFill/>
        </p:spPr>
        <p:txBody>
          <a:bodyPr wrap="none" rtlCol="0">
            <a:spAutoFit/>
          </a:bodyPr>
          <a:lstStyle/>
          <a:p>
            <a:r>
              <a:rPr lang="en-US" sz="1013" dirty="0" smtClean="0"/>
              <a:t>20210910</a:t>
            </a:r>
            <a:endParaRPr lang="en-US" sz="1013" dirty="0"/>
          </a:p>
        </p:txBody>
      </p:sp>
      <p:sp>
        <p:nvSpPr>
          <p:cNvPr id="7" name="TextBox 6"/>
          <p:cNvSpPr txBox="1"/>
          <p:nvPr/>
        </p:nvSpPr>
        <p:spPr>
          <a:xfrm>
            <a:off x="2900325" y="1999407"/>
            <a:ext cx="1846724" cy="307777"/>
          </a:xfrm>
          <a:prstGeom prst="rect">
            <a:avLst/>
          </a:prstGeom>
          <a:noFill/>
        </p:spPr>
        <p:txBody>
          <a:bodyPr wrap="none" rtlCol="0">
            <a:spAutoFit/>
          </a:bodyPr>
          <a:lstStyle/>
          <a:p>
            <a:r>
              <a:rPr lang="en-US" sz="1400" dirty="0"/>
              <a:t>Commander, Best, D</a:t>
            </a:r>
          </a:p>
        </p:txBody>
      </p:sp>
      <p:sp>
        <p:nvSpPr>
          <p:cNvPr id="8" name="TextBox 7"/>
          <p:cNvSpPr txBox="1"/>
          <p:nvPr/>
        </p:nvSpPr>
        <p:spPr>
          <a:xfrm>
            <a:off x="5464290" y="1964781"/>
            <a:ext cx="1822935" cy="369332"/>
          </a:xfrm>
          <a:prstGeom prst="rect">
            <a:avLst/>
          </a:prstGeom>
          <a:noFill/>
        </p:spPr>
        <p:txBody>
          <a:bodyPr wrap="none" rtlCol="0">
            <a:spAutoFit/>
          </a:bodyPr>
          <a:lstStyle/>
          <a:p>
            <a:r>
              <a:rPr lang="en-US" dirty="0">
                <a:latin typeface="Blackadder ITC" panose="04020505051007020D02" pitchFamily="82" charset="0"/>
              </a:rPr>
              <a:t>Best D. Commander</a:t>
            </a:r>
          </a:p>
        </p:txBody>
      </p:sp>
      <p:sp>
        <p:nvSpPr>
          <p:cNvPr id="9" name="Rectangle 8"/>
          <p:cNvSpPr/>
          <p:nvPr/>
        </p:nvSpPr>
        <p:spPr>
          <a:xfrm>
            <a:off x="2871831" y="530321"/>
            <a:ext cx="6700008" cy="369332"/>
          </a:xfrm>
          <a:prstGeom prst="rect">
            <a:avLst/>
          </a:prstGeom>
        </p:spPr>
        <p:txBody>
          <a:bodyPr wrap="square">
            <a:spAutoFit/>
          </a:bodyPr>
          <a:lstStyle/>
          <a:p>
            <a:r>
              <a:rPr lang="en-US" b="1" dirty="0"/>
              <a:t>PERSONNEL RELIABILITY SCREENING AND EVALUATION</a:t>
            </a:r>
          </a:p>
        </p:txBody>
      </p:sp>
      <p:sp>
        <p:nvSpPr>
          <p:cNvPr id="11" name="Rounded Rectangular Callout 10"/>
          <p:cNvSpPr/>
          <p:nvPr/>
        </p:nvSpPr>
        <p:spPr>
          <a:xfrm>
            <a:off x="248653" y="1216531"/>
            <a:ext cx="1636295" cy="789657"/>
          </a:xfrm>
          <a:prstGeom prst="wedgeRoundRectCallout">
            <a:avLst>
              <a:gd name="adj1" fmla="val 109069"/>
              <a:gd name="adj2" fmla="val 96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Candidate screened will acknowledge being briefed on duties, sign and date. </a:t>
            </a:r>
          </a:p>
        </p:txBody>
      </p:sp>
      <p:sp>
        <p:nvSpPr>
          <p:cNvPr id="12" name="Rectangular Callout 11"/>
          <p:cNvSpPr/>
          <p:nvPr/>
        </p:nvSpPr>
        <p:spPr>
          <a:xfrm>
            <a:off x="376989" y="2574758"/>
            <a:ext cx="1860885" cy="994610"/>
          </a:xfrm>
          <a:prstGeom prst="wedgeRectCallout">
            <a:avLst>
              <a:gd name="adj1" fmla="val 84770"/>
              <a:gd name="adj2" fmla="val -971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Commander validates </a:t>
            </a:r>
            <a:r>
              <a:rPr lang="en-US" sz="1050" dirty="0" smtClean="0"/>
              <a:t>Candidate </a:t>
            </a:r>
            <a:r>
              <a:rPr lang="en-US" sz="1050" dirty="0"/>
              <a:t>suitable or </a:t>
            </a:r>
            <a:r>
              <a:rPr lang="en-US" sz="1050" dirty="0" smtClean="0"/>
              <a:t>unsuitable selection with</a:t>
            </a:r>
            <a:r>
              <a:rPr lang="en-US" sz="1050" dirty="0"/>
              <a:t>, printed name, signature and date.</a:t>
            </a:r>
          </a:p>
        </p:txBody>
      </p:sp>
      <p:sp>
        <p:nvSpPr>
          <p:cNvPr id="13" name="Left Arrow 12"/>
          <p:cNvSpPr/>
          <p:nvPr/>
        </p:nvSpPr>
        <p:spPr>
          <a:xfrm>
            <a:off x="9873916" y="2735178"/>
            <a:ext cx="1812758" cy="8341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t>Annual periodic Evaluations</a:t>
            </a:r>
            <a:endParaRPr lang="en-US" sz="1000" dirty="0"/>
          </a:p>
        </p:txBody>
      </p:sp>
    </p:spTree>
    <p:extLst>
      <p:ext uri="{BB962C8B-B14F-4D97-AF65-F5344CB8AC3E}">
        <p14:creationId xmlns:p14="http://schemas.microsoft.com/office/powerpoint/2010/main" val="541866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 calcmode="lin" valueType="num">
                                      <p:cBhvr additive="base">
                                        <p:cTn id="3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227" t="52081" r="2037" b="1438"/>
          <a:stretch/>
        </p:blipFill>
        <p:spPr>
          <a:xfrm>
            <a:off x="2684476" y="981512"/>
            <a:ext cx="6585418" cy="4230010"/>
          </a:xfrm>
          <a:prstGeom prst="rect">
            <a:avLst/>
          </a:prstGeom>
        </p:spPr>
      </p:pic>
      <p:sp>
        <p:nvSpPr>
          <p:cNvPr id="9" name="Rectangle 8"/>
          <p:cNvSpPr/>
          <p:nvPr/>
        </p:nvSpPr>
        <p:spPr>
          <a:xfrm>
            <a:off x="2684476" y="530414"/>
            <a:ext cx="6744749" cy="369332"/>
          </a:xfrm>
          <a:prstGeom prst="rect">
            <a:avLst/>
          </a:prstGeom>
        </p:spPr>
        <p:txBody>
          <a:bodyPr wrap="square">
            <a:spAutoFit/>
          </a:bodyPr>
          <a:lstStyle/>
          <a:p>
            <a:r>
              <a:rPr lang="en-US" b="1" dirty="0"/>
              <a:t>PERSONNEL RELIABILITY SCREENING AND EVALUATION</a:t>
            </a:r>
          </a:p>
        </p:txBody>
      </p:sp>
    </p:spTree>
    <p:extLst>
      <p:ext uri="{BB962C8B-B14F-4D97-AF65-F5344CB8AC3E}">
        <p14:creationId xmlns:p14="http://schemas.microsoft.com/office/powerpoint/2010/main" val="353422777"/>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2159725" y="2035525"/>
            <a:ext cx="8211495" cy="2169825"/>
          </a:xfrm>
          <a:prstGeom prst="rect">
            <a:avLst/>
          </a:prstGeom>
          <a:noFill/>
          <a:ln w="9525">
            <a:noFill/>
            <a:miter lim="800000"/>
            <a:headEnd/>
            <a:tailEnd/>
          </a:ln>
        </p:spPr>
        <p:txBody>
          <a:bodyPr wrap="square">
            <a:spAutoFit/>
          </a:bodyPr>
          <a:lstStyle/>
          <a:p>
            <a:pPr marL="457200" indent="-457200">
              <a:spcBef>
                <a:spcPct val="50000"/>
              </a:spcBef>
              <a:buFont typeface="Arial" panose="020B0604020202020204" pitchFamily="34" charset="0"/>
              <a:buChar char="•"/>
            </a:pPr>
            <a:r>
              <a:rPr lang="en-US" dirty="0"/>
              <a:t>The dates in section I and </a:t>
            </a:r>
            <a:r>
              <a:rPr lang="en-US" dirty="0" smtClean="0"/>
              <a:t>VII </a:t>
            </a:r>
            <a:r>
              <a:rPr lang="en-US" dirty="0"/>
              <a:t>are the start and end dates of the investigation. Both signed by the CDR (NOT at the same time).</a:t>
            </a:r>
          </a:p>
          <a:p>
            <a:pPr marL="457200" indent="-457200">
              <a:spcBef>
                <a:spcPct val="50000"/>
              </a:spcBef>
              <a:buFont typeface="Arial" panose="020B0604020202020204" pitchFamily="34" charset="0"/>
              <a:buChar char="•"/>
            </a:pPr>
            <a:r>
              <a:rPr lang="en-US" dirty="0"/>
              <a:t>All dates in sections II thru </a:t>
            </a:r>
            <a:r>
              <a:rPr lang="en-US" dirty="0" smtClean="0"/>
              <a:t>VI </a:t>
            </a:r>
            <a:r>
              <a:rPr lang="en-US" dirty="0"/>
              <a:t>(section checks) should fall between the start and end dates.</a:t>
            </a:r>
          </a:p>
          <a:p>
            <a:pPr marL="457200" indent="-457200">
              <a:spcBef>
                <a:spcPct val="50000"/>
              </a:spcBef>
              <a:buFont typeface="Arial" panose="020B0604020202020204" pitchFamily="34" charset="0"/>
              <a:buChar char="•"/>
            </a:pPr>
            <a:r>
              <a:rPr lang="en-US" dirty="0"/>
              <a:t>Appointment orders must be dated after </a:t>
            </a:r>
            <a:r>
              <a:rPr lang="en-US" dirty="0" smtClean="0"/>
              <a:t>the form </a:t>
            </a:r>
            <a:r>
              <a:rPr lang="en-US" dirty="0"/>
              <a:t>is </a:t>
            </a:r>
            <a:r>
              <a:rPr lang="en-US" dirty="0" smtClean="0"/>
              <a:t>finalized in section VII.</a:t>
            </a:r>
          </a:p>
          <a:p>
            <a:pPr marL="457200" indent="-457200">
              <a:spcBef>
                <a:spcPct val="50000"/>
              </a:spcBef>
              <a:buFont typeface="Arial" panose="020B0604020202020204" pitchFamily="34" charset="0"/>
              <a:buChar char="•"/>
            </a:pPr>
            <a:r>
              <a:rPr lang="en-US" dirty="0" smtClean="0"/>
              <a:t>Must be Evaluated Periodically in section VIII (Minimum Annually).</a:t>
            </a:r>
            <a:endParaRPr lang="en-US" dirty="0"/>
          </a:p>
        </p:txBody>
      </p:sp>
      <p:sp>
        <p:nvSpPr>
          <p:cNvPr id="2" name="TextBox 1"/>
          <p:cNvSpPr txBox="1"/>
          <p:nvPr/>
        </p:nvSpPr>
        <p:spPr>
          <a:xfrm>
            <a:off x="2159726" y="1573860"/>
            <a:ext cx="1295400" cy="461665"/>
          </a:xfrm>
          <a:prstGeom prst="rect">
            <a:avLst/>
          </a:prstGeom>
          <a:noFill/>
        </p:spPr>
        <p:txBody>
          <a:bodyPr wrap="square" rtlCol="0">
            <a:spAutoFit/>
          </a:bodyPr>
          <a:lstStyle/>
          <a:p>
            <a:r>
              <a:rPr lang="en-US" sz="2400" dirty="0"/>
              <a:t>Dates</a:t>
            </a:r>
          </a:p>
        </p:txBody>
      </p:sp>
      <p:sp>
        <p:nvSpPr>
          <p:cNvPr id="5"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1531372074"/>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2514600" y="1600201"/>
            <a:ext cx="7315200" cy="366713"/>
          </a:xfrm>
          <a:prstGeom prst="rect">
            <a:avLst/>
          </a:prstGeom>
          <a:noFill/>
          <a:ln w="9525">
            <a:noFill/>
            <a:miter lim="800000"/>
            <a:headEnd/>
            <a:tailEnd/>
          </a:ln>
        </p:spPr>
        <p:txBody>
          <a:bodyPr>
            <a:spAutoFit/>
          </a:bodyPr>
          <a:lstStyle/>
          <a:p>
            <a:pPr>
              <a:spcBef>
                <a:spcPct val="50000"/>
              </a:spcBef>
            </a:pPr>
            <a:endParaRPr lang="en-US"/>
          </a:p>
        </p:txBody>
      </p:sp>
      <p:sp>
        <p:nvSpPr>
          <p:cNvPr id="74757" name="Text Box 5"/>
          <p:cNvSpPr txBox="1">
            <a:spLocks noChangeArrowheads="1"/>
          </p:cNvSpPr>
          <p:nvPr/>
        </p:nvSpPr>
        <p:spPr bwMode="auto">
          <a:xfrm>
            <a:off x="1037305" y="1532443"/>
            <a:ext cx="4545348" cy="2015936"/>
          </a:xfrm>
          <a:prstGeom prst="rect">
            <a:avLst/>
          </a:prstGeom>
          <a:noFill/>
          <a:ln w="9525">
            <a:noFill/>
            <a:miter lim="800000"/>
            <a:headEnd/>
            <a:tailEnd/>
          </a:ln>
        </p:spPr>
        <p:txBody>
          <a:bodyPr wrap="square">
            <a:spAutoFit/>
          </a:bodyPr>
          <a:lstStyle/>
          <a:p>
            <a:r>
              <a:rPr lang="en-US" sz="2400" dirty="0" smtClean="0"/>
              <a:t>Accompanied </a:t>
            </a:r>
            <a:r>
              <a:rPr lang="en-US" sz="2400" dirty="0"/>
              <a:t>Access Rosters:</a:t>
            </a:r>
          </a:p>
          <a:p>
            <a:endParaRPr lang="en-US" sz="800" b="1" dirty="0"/>
          </a:p>
          <a:p>
            <a:pPr marL="285750" indent="-285750">
              <a:buFont typeface="Arial" panose="020B0604020202020204" pitchFamily="34" charset="0"/>
              <a:buChar char="•"/>
            </a:pPr>
            <a:r>
              <a:rPr lang="en-US" b="1" dirty="0"/>
              <a:t> </a:t>
            </a:r>
            <a:r>
              <a:rPr lang="en-US" dirty="0"/>
              <a:t>DES Physical Security</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 DIV / BDE / BN S-2</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a:t>Alarm Maintenance Personnel </a:t>
            </a:r>
          </a:p>
          <a:p>
            <a:endParaRPr lang="en-US" sz="2300" dirty="0"/>
          </a:p>
        </p:txBody>
      </p:sp>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pic>
        <p:nvPicPr>
          <p:cNvPr id="4" name="Picture 3"/>
          <p:cNvPicPr>
            <a:picLocks noChangeAspect="1"/>
          </p:cNvPicPr>
          <p:nvPr/>
        </p:nvPicPr>
        <p:blipFill>
          <a:blip r:embed="rId3"/>
          <a:stretch>
            <a:fillRect/>
          </a:stretch>
        </p:blipFill>
        <p:spPr>
          <a:xfrm>
            <a:off x="7460809" y="1701798"/>
            <a:ext cx="3222022" cy="4157135"/>
          </a:xfrm>
          <a:prstGeom prst="rect">
            <a:avLst/>
          </a:prstGeom>
        </p:spPr>
      </p:pic>
    </p:spTree>
    <p:extLst>
      <p:ext uri="{BB962C8B-B14F-4D97-AF65-F5344CB8AC3E}">
        <p14:creationId xmlns:p14="http://schemas.microsoft.com/office/powerpoint/2010/main" val="910032628"/>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1981200" y="4419600"/>
            <a:ext cx="7924800" cy="1261884"/>
          </a:xfrm>
          <a:prstGeom prst="rect">
            <a:avLst/>
          </a:prstGeom>
          <a:noFill/>
          <a:ln w="9525">
            <a:noFill/>
            <a:miter lim="800000"/>
            <a:headEnd/>
            <a:tailEnd/>
          </a:ln>
        </p:spPr>
        <p:txBody>
          <a:bodyPr>
            <a:spAutoFit/>
          </a:bodyPr>
          <a:lstStyle/>
          <a:p>
            <a:endParaRPr lang="en-US" sz="2000" b="1" dirty="0"/>
          </a:p>
          <a:p>
            <a:pPr algn="ctr"/>
            <a:r>
              <a:rPr lang="en-US" sz="2800" dirty="0"/>
              <a:t>Always Check Identification To Verify</a:t>
            </a:r>
          </a:p>
          <a:p>
            <a:pPr algn="ctr"/>
            <a:r>
              <a:rPr lang="en-US" sz="2800" dirty="0"/>
              <a:t>     Access Roster Information.</a:t>
            </a:r>
          </a:p>
        </p:txBody>
      </p:sp>
      <p:pic>
        <p:nvPicPr>
          <p:cNvPr id="75784" name="Picture 5" descr="IMG_0177"/>
          <p:cNvPicPr>
            <a:picLocks noChangeAspect="1" noChangeArrowheads="1"/>
          </p:cNvPicPr>
          <p:nvPr/>
        </p:nvPicPr>
        <p:blipFill>
          <a:blip r:embed="rId3" cstate="print"/>
          <a:srcRect l="12480" t="20859" r="9404" b="16757"/>
          <a:stretch>
            <a:fillRect/>
          </a:stretch>
        </p:blipFill>
        <p:spPr bwMode="auto">
          <a:xfrm>
            <a:off x="5334000" y="1525589"/>
            <a:ext cx="4573588" cy="2816225"/>
          </a:xfrm>
          <a:prstGeom prst="rect">
            <a:avLst/>
          </a:prstGeom>
          <a:noFill/>
          <a:ln w="28575">
            <a:solidFill>
              <a:srgbClr val="000000"/>
            </a:solidFill>
            <a:miter lim="800000"/>
            <a:headEnd/>
            <a:tailEnd/>
          </a:ln>
        </p:spPr>
      </p:pic>
      <p:pic>
        <p:nvPicPr>
          <p:cNvPr id="75781" name="Picture 8" descr="MVC-044S"/>
          <p:cNvPicPr>
            <a:picLocks noChangeAspect="1" noChangeArrowheads="1"/>
          </p:cNvPicPr>
          <p:nvPr/>
        </p:nvPicPr>
        <p:blipFill>
          <a:blip r:embed="rId4" cstate="print"/>
          <a:srcRect l="37500" t="16600" r="26250" b="8400"/>
          <a:stretch>
            <a:fillRect/>
          </a:stretch>
        </p:blipFill>
        <p:spPr bwMode="auto">
          <a:xfrm>
            <a:off x="2667000" y="1444625"/>
            <a:ext cx="2057400" cy="3124200"/>
          </a:xfrm>
          <a:prstGeom prst="rect">
            <a:avLst/>
          </a:prstGeom>
          <a:noFill/>
          <a:ln w="28575">
            <a:solidFill>
              <a:schemeClr val="tx1"/>
            </a:solidFill>
            <a:miter lim="800000"/>
            <a:headEnd/>
            <a:tailEnd/>
          </a:ln>
        </p:spPr>
      </p:pic>
      <p:sp>
        <p:nvSpPr>
          <p:cNvPr id="75782" name="Text Box 9"/>
          <p:cNvSpPr txBox="1">
            <a:spLocks noChangeArrowheads="1"/>
          </p:cNvSpPr>
          <p:nvPr/>
        </p:nvSpPr>
        <p:spPr bwMode="auto">
          <a:xfrm>
            <a:off x="2732088" y="2898775"/>
            <a:ext cx="1065212" cy="369332"/>
          </a:xfrm>
          <a:prstGeom prst="rect">
            <a:avLst/>
          </a:prstGeom>
          <a:solidFill>
            <a:srgbClr val="D9D9D9"/>
          </a:solidFill>
          <a:ln w="28575">
            <a:solidFill>
              <a:schemeClr val="tx1"/>
            </a:solidFill>
            <a:miter lim="800000"/>
            <a:headEnd/>
            <a:tailEnd/>
          </a:ln>
        </p:spPr>
        <p:txBody>
          <a:bodyPr>
            <a:spAutoFit/>
          </a:bodyPr>
          <a:lstStyle/>
          <a:p>
            <a:r>
              <a:rPr lang="en-US" sz="900" b="1" dirty="0"/>
              <a:t>Morgan,</a:t>
            </a:r>
          </a:p>
          <a:p>
            <a:r>
              <a:rPr lang="en-US" sz="900" b="1" dirty="0"/>
              <a:t>Dexter G.</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86624" y="1525588"/>
            <a:ext cx="1006194" cy="134159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858000" y="2057401"/>
            <a:ext cx="1371600" cy="1295400"/>
          </a:xfrm>
          <a:prstGeom prst="rect">
            <a:avLst/>
          </a:prstGeom>
        </p:spPr>
      </p:pic>
      <p:sp>
        <p:nvSpPr>
          <p:cNvPr id="8" name="Rectangle 2"/>
          <p:cNvSpPr txBox="1">
            <a:spLocks noChangeArrowheads="1"/>
          </p:cNvSpPr>
          <p:nvPr/>
        </p:nvSpPr>
        <p:spPr>
          <a:xfrm>
            <a:off x="2756785" y="594362"/>
            <a:ext cx="6400800" cy="533400"/>
          </a:xfrm>
          <a:prstGeom prst="rect">
            <a:avLst/>
          </a:prstGeom>
        </p:spPr>
        <p:txBody>
          <a:bodyPr/>
          <a:lstStyle/>
          <a:p>
            <a:pPr algn="ctr">
              <a:defRPr/>
            </a:pPr>
            <a:r>
              <a:rPr lang="en-US" sz="2800" b="1" kern="0" dirty="0" smtClean="0">
                <a:latin typeface="+mj-lt"/>
                <a:ea typeface="+mj-ea"/>
                <a:cs typeface="+mj-cs"/>
              </a:rPr>
              <a:t>Documentation</a:t>
            </a:r>
            <a:endParaRPr lang="en-US" sz="2800" b="1" kern="0" dirty="0">
              <a:latin typeface="+mj-lt"/>
              <a:ea typeface="+mj-ea"/>
              <a:cs typeface="+mj-cs"/>
            </a:endParaRPr>
          </a:p>
        </p:txBody>
      </p:sp>
    </p:spTree>
    <p:extLst>
      <p:ext uri="{BB962C8B-B14F-4D97-AF65-F5344CB8AC3E}">
        <p14:creationId xmlns:p14="http://schemas.microsoft.com/office/powerpoint/2010/main" val="2577259961"/>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4881563"/>
            <a:ext cx="7772400" cy="480131"/>
          </a:xfrm>
        </p:spPr>
        <p:txBody>
          <a:bodyPr/>
          <a:lstStyle/>
          <a:p>
            <a:r>
              <a:rPr lang="en-US" sz="2800" b="0" dirty="0">
                <a:solidFill>
                  <a:schemeClr val="tx1"/>
                </a:solidFill>
              </a:rPr>
              <a:t>Inventory procedures</a:t>
            </a:r>
          </a:p>
        </p:txBody>
      </p:sp>
      <p:sp>
        <p:nvSpPr>
          <p:cNvPr id="3" name="Text Placeholder 2"/>
          <p:cNvSpPr>
            <a:spLocks noGrp="1"/>
          </p:cNvSpPr>
          <p:nvPr>
            <p:ph type="body" idx="1"/>
          </p:nvPr>
        </p:nvSpPr>
        <p:spPr>
          <a:xfrm>
            <a:off x="2286000" y="3403110"/>
            <a:ext cx="7772400" cy="1500187"/>
          </a:xfrm>
        </p:spPr>
        <p:txBody>
          <a:bodyPr/>
          <a:lstStyle/>
          <a:p>
            <a:r>
              <a:rPr lang="en-US" sz="1800" dirty="0"/>
              <a:t>AA&amp;E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511" y="619932"/>
            <a:ext cx="5676353" cy="4261631"/>
          </a:xfrm>
          <a:prstGeom prst="rect">
            <a:avLst/>
          </a:prstGeom>
        </p:spPr>
      </p:pic>
    </p:spTree>
    <p:extLst>
      <p:ext uri="{BB962C8B-B14F-4D97-AF65-F5344CB8AC3E}">
        <p14:creationId xmlns:p14="http://schemas.microsoft.com/office/powerpoint/2010/main" val="7459757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3" name="Rectangle 3"/>
          <p:cNvSpPr>
            <a:spLocks noGrp="1" noChangeArrowheads="1"/>
          </p:cNvSpPr>
          <p:nvPr>
            <p:ph type="body" idx="1"/>
          </p:nvPr>
        </p:nvSpPr>
        <p:spPr bwMode="auto">
          <a:xfrm>
            <a:off x="0" y="1600200"/>
            <a:ext cx="12191999" cy="4572000"/>
          </a:xfrm>
          <a:solidFill>
            <a:srgbClr val="FFFFFF"/>
          </a:solid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lnSpc>
                <a:spcPct val="80000"/>
              </a:lnSpc>
              <a:buFontTx/>
              <a:buNone/>
            </a:pPr>
            <a:r>
              <a:rPr lang="en-US" sz="2400" dirty="0"/>
              <a:t>Monthly 100% serial number inventories conducted by:</a:t>
            </a:r>
          </a:p>
          <a:p>
            <a:pPr eaLnBrk="1" hangingPunct="1">
              <a:lnSpc>
                <a:spcPct val="80000"/>
              </a:lnSpc>
            </a:pPr>
            <a:endParaRPr lang="en-US" sz="1800" dirty="0"/>
          </a:p>
          <a:p>
            <a:pPr eaLnBrk="1" hangingPunct="1">
              <a:lnSpc>
                <a:spcPct val="80000"/>
              </a:lnSpc>
              <a:buFont typeface="Arial" panose="020B0604020202020204" pitchFamily="34" charset="0"/>
              <a:buChar char="•"/>
            </a:pPr>
            <a:r>
              <a:rPr lang="en-US" sz="1800" b="0" dirty="0"/>
              <a:t>Responsible Officer (Commander).</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An Officer, Warrant Officer, or </a:t>
            </a:r>
            <a:r>
              <a:rPr lang="en-US" sz="1800" b="0" dirty="0" smtClean="0"/>
              <a:t>NCO </a:t>
            </a:r>
            <a:r>
              <a:rPr lang="en-US" sz="1800" b="0" dirty="0"/>
              <a:t>appointed by the Responsible Officer</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The same person will not be appointed in consecutive months.</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dirty="0"/>
              <a:t>Personnel identified on the unaccompanied access roster will not conduct or assist in the inventory.</a:t>
            </a:r>
          </a:p>
          <a:p>
            <a:pPr eaLnBrk="1" hangingPunct="1">
              <a:lnSpc>
                <a:spcPct val="80000"/>
              </a:lnSpc>
              <a:buFontTx/>
              <a:buNone/>
            </a:pPr>
            <a:endParaRPr lang="en-US" sz="1800" u="sng" dirty="0"/>
          </a:p>
        </p:txBody>
      </p:sp>
      <p:sp>
        <p:nvSpPr>
          <p:cNvPr id="5"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2603775997"/>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1" name="Rectangle 3"/>
          <p:cNvSpPr>
            <a:spLocks noGrp="1" noChangeArrowheads="1"/>
          </p:cNvSpPr>
          <p:nvPr>
            <p:ph type="body" idx="1"/>
          </p:nvPr>
        </p:nvSpPr>
        <p:spPr bwMode="auto">
          <a:xfrm>
            <a:off x="0" y="1295400"/>
            <a:ext cx="12191999" cy="361216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gn="ctr" eaLnBrk="1" hangingPunct="1">
              <a:lnSpc>
                <a:spcPct val="80000"/>
              </a:lnSpc>
              <a:buFontTx/>
              <a:buNone/>
            </a:pPr>
            <a:endParaRPr lang="en-US" sz="2000" b="1" dirty="0"/>
          </a:p>
          <a:p>
            <a:pPr eaLnBrk="1" hangingPunct="1">
              <a:lnSpc>
                <a:spcPct val="80000"/>
              </a:lnSpc>
              <a:buFontTx/>
              <a:buNone/>
            </a:pPr>
            <a:r>
              <a:rPr lang="en-US" sz="2400" dirty="0"/>
              <a:t>Ensure the following items are included in the monthly serial number inventory:</a:t>
            </a:r>
          </a:p>
          <a:p>
            <a:pPr eaLnBrk="1" hangingPunct="1">
              <a:lnSpc>
                <a:spcPct val="80000"/>
              </a:lnSpc>
              <a:buFontTx/>
              <a:buNone/>
            </a:pPr>
            <a:endParaRPr lang="en-US" sz="2000" b="1" dirty="0"/>
          </a:p>
          <a:p>
            <a:pPr eaLnBrk="1" hangingPunct="1">
              <a:lnSpc>
                <a:spcPct val="80000"/>
              </a:lnSpc>
              <a:buFont typeface="Arial" panose="020B0604020202020204" pitchFamily="34" charset="0"/>
              <a:buChar char="•"/>
            </a:pPr>
            <a:r>
              <a:rPr lang="en-US" sz="1800" b="0" dirty="0"/>
              <a:t>All Privately Owned Firearms and ammunition.</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military ammunition.</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night vision devices (NVDs) and items on the High Value Storage Memorandum.</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All accountable property not just sensitive items</a:t>
            </a:r>
            <a:r>
              <a:rPr lang="en-US" sz="1800" b="0" dirty="0" smtClean="0"/>
              <a:t>.</a:t>
            </a:r>
            <a:endParaRPr lang="en-US" sz="1800" b="0" dirty="0"/>
          </a:p>
        </p:txBody>
      </p:sp>
      <p:sp>
        <p:nvSpPr>
          <p:cNvPr id="6"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551262691"/>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632431"/>
            <a:ext cx="7659149" cy="523220"/>
          </a:xfrm>
          <a:prstGeom prst="rect">
            <a:avLst/>
          </a:prstGeom>
          <a:noFill/>
        </p:spPr>
        <p:txBody>
          <a:bodyPr wrap="square" rtlCol="0">
            <a:spAutoFit/>
          </a:bodyPr>
          <a:lstStyle/>
          <a:p>
            <a:pPr algn="ctr"/>
            <a:r>
              <a:rPr lang="en-US" sz="2800" b="1" dirty="0"/>
              <a:t>The Physical Security Program</a:t>
            </a:r>
          </a:p>
        </p:txBody>
      </p:sp>
      <p:sp>
        <p:nvSpPr>
          <p:cNvPr id="3" name="TextBox 2"/>
          <p:cNvSpPr txBox="1"/>
          <p:nvPr/>
        </p:nvSpPr>
        <p:spPr>
          <a:xfrm>
            <a:off x="1524000" y="1632491"/>
            <a:ext cx="9144000" cy="4247317"/>
          </a:xfrm>
          <a:prstGeom prst="rect">
            <a:avLst/>
          </a:prstGeom>
          <a:noFill/>
        </p:spPr>
        <p:txBody>
          <a:bodyPr wrap="square" rtlCol="0">
            <a:spAutoFit/>
          </a:bodyPr>
          <a:lstStyle/>
          <a:p>
            <a:r>
              <a:rPr lang="en-US" dirty="0"/>
              <a:t>Integrated approach to physical security designed to provide </a:t>
            </a:r>
            <a:r>
              <a:rPr lang="en-US" u="sng" dirty="0"/>
              <a:t>risk-based protection</a:t>
            </a:r>
            <a:r>
              <a:rPr lang="en-US" dirty="0"/>
              <a:t> to Army installations from threats to readiness</a:t>
            </a:r>
          </a:p>
          <a:p>
            <a:endParaRPr lang="en-US" dirty="0"/>
          </a:p>
          <a:p>
            <a:r>
              <a:rPr lang="en-US" dirty="0"/>
              <a:t>Protecting Army </a:t>
            </a:r>
            <a:r>
              <a:rPr lang="en-US" b="1" u="sng" dirty="0"/>
              <a:t>p</a:t>
            </a:r>
            <a:r>
              <a:rPr lang="en-US" dirty="0"/>
              <a:t>ersonnel, </a:t>
            </a:r>
            <a:r>
              <a:rPr lang="en-US" b="1" u="sng" dirty="0"/>
              <a:t>i</a:t>
            </a:r>
            <a:r>
              <a:rPr lang="en-US" dirty="0"/>
              <a:t>nformation, </a:t>
            </a:r>
            <a:r>
              <a:rPr lang="en-US" b="1" u="sng" dirty="0"/>
              <a:t>e</a:t>
            </a:r>
            <a:r>
              <a:rPr lang="en-US" dirty="0"/>
              <a:t>quipment, </a:t>
            </a:r>
            <a:r>
              <a:rPr lang="en-US" b="1" u="sng" dirty="0"/>
              <a:t>f</a:t>
            </a:r>
            <a:r>
              <a:rPr lang="en-US" dirty="0"/>
              <a:t>acilities, </a:t>
            </a:r>
            <a:r>
              <a:rPr lang="en-US" b="1" u="sng" dirty="0"/>
              <a:t>a</a:t>
            </a:r>
            <a:r>
              <a:rPr lang="en-US" dirty="0"/>
              <a:t>ctivities, and </a:t>
            </a:r>
            <a:r>
              <a:rPr lang="en-US" b="1" u="sng" dirty="0"/>
              <a:t>o</a:t>
            </a:r>
            <a:r>
              <a:rPr lang="en-US" dirty="0"/>
              <a:t>perations. (</a:t>
            </a:r>
            <a:r>
              <a:rPr lang="en-US" b="1" dirty="0"/>
              <a:t>PIEFAO</a:t>
            </a:r>
            <a:r>
              <a:rPr lang="en-US" dirty="0"/>
              <a:t>)</a:t>
            </a:r>
          </a:p>
          <a:p>
            <a:endParaRPr lang="en-US" dirty="0"/>
          </a:p>
          <a:p>
            <a:r>
              <a:rPr lang="en-US" dirty="0"/>
              <a:t>Commanders and directors </a:t>
            </a:r>
            <a:r>
              <a:rPr lang="en-US" b="1" dirty="0"/>
              <a:t>at every level are responsible for the physical security </a:t>
            </a:r>
            <a:r>
              <a:rPr lang="en-US" dirty="0"/>
              <a:t>of the Army resources under their care. </a:t>
            </a:r>
          </a:p>
          <a:p>
            <a:endParaRPr lang="en-US" dirty="0"/>
          </a:p>
          <a:p>
            <a:r>
              <a:rPr lang="en-US" dirty="0"/>
              <a:t>Physical security programs and plans will include </a:t>
            </a:r>
            <a:r>
              <a:rPr lang="en-US" u="sng" dirty="0"/>
              <a:t>multiple security components that complement each other </a:t>
            </a:r>
            <a:r>
              <a:rPr lang="en-US" dirty="0"/>
              <a:t>to produce a comprehensive approach to security matters, including: </a:t>
            </a:r>
            <a:r>
              <a:rPr lang="en-US" i="1" dirty="0"/>
              <a:t>physical security plans; physical security inspections and surveys; participation in antiterrorism committees and fusion cells; validated task critical assets; and a continuing assessment of the installation’s or command’s physical security posture.</a:t>
            </a:r>
            <a:r>
              <a:rPr lang="en-US" dirty="0"/>
              <a:t> </a:t>
            </a:r>
          </a:p>
        </p:txBody>
      </p:sp>
    </p:spTree>
    <p:extLst>
      <p:ext uri="{BB962C8B-B14F-4D97-AF65-F5344CB8AC3E}">
        <p14:creationId xmlns:p14="http://schemas.microsoft.com/office/powerpoint/2010/main" val="2262525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7" name="Rectangle 3"/>
          <p:cNvSpPr>
            <a:spLocks noGrp="1" noChangeArrowheads="1"/>
          </p:cNvSpPr>
          <p:nvPr>
            <p:ph type="body" idx="1"/>
          </p:nvPr>
        </p:nvSpPr>
        <p:spPr bwMode="auto">
          <a:xfrm>
            <a:off x="0" y="1600201"/>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a:lnSpc>
                <a:spcPct val="80000"/>
              </a:lnSpc>
              <a:buNone/>
            </a:pPr>
            <a:r>
              <a:rPr lang="en-US" sz="2400" dirty="0"/>
              <a:t>Inventory documentation:</a:t>
            </a:r>
            <a:br>
              <a:rPr lang="en-US" sz="2400" dirty="0"/>
            </a:br>
            <a:endParaRPr lang="en-US" sz="2400" dirty="0"/>
          </a:p>
          <a:p>
            <a:pPr eaLnBrk="1" hangingPunct="1">
              <a:lnSpc>
                <a:spcPct val="80000"/>
              </a:lnSpc>
              <a:buFont typeface="Arial" panose="020B0604020202020204" pitchFamily="34" charset="0"/>
              <a:buChar char="•"/>
            </a:pPr>
            <a:r>
              <a:rPr lang="en-US" sz="1800" b="0" dirty="0"/>
              <a:t>Results of serial number inventories will be recorded on a memorandum.</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Retain the results for 2 years if no discrepancy is noted; 4 years if a discrepancy is noted.</a:t>
            </a:r>
          </a:p>
          <a:p>
            <a:pPr eaLnBrk="1" hangingPunct="1">
              <a:buFont typeface="Arial" panose="020B0604020202020204" pitchFamily="34" charset="0"/>
              <a:buChar char="•"/>
            </a:pPr>
            <a:endParaRPr lang="en-US" sz="1800" b="0" dirty="0"/>
          </a:p>
          <a:p>
            <a:pPr eaLnBrk="1" hangingPunct="1">
              <a:buFont typeface="Arial" panose="020B0604020202020204" pitchFamily="34" charset="0"/>
              <a:buChar char="•"/>
            </a:pPr>
            <a:r>
              <a:rPr lang="en-US" sz="1800" b="0" dirty="0"/>
              <a:t>Ensure the person conducting the inventory signs the inventory.</a:t>
            </a:r>
          </a:p>
          <a:p>
            <a:pPr eaLnBrk="1" hangingPunct="1">
              <a:buFont typeface="Arial" panose="020B0604020202020204" pitchFamily="34" charset="0"/>
              <a:buChar char="•"/>
            </a:pPr>
            <a:endParaRPr lang="en-US" sz="1800" b="0" dirty="0"/>
          </a:p>
          <a:p>
            <a:pPr eaLnBrk="1" hangingPunct="1">
              <a:buFont typeface="Arial" panose="020B0604020202020204" pitchFamily="34" charset="0"/>
              <a:buChar char="•"/>
            </a:pPr>
            <a:r>
              <a:rPr lang="en-US" sz="1800" b="0" dirty="0"/>
              <a:t>Try to keep the “working copy” of the inventory in the arms room.  If you are unable to obtain the “working copy”  ensure memorandum is on hand.</a:t>
            </a:r>
          </a:p>
          <a:p>
            <a:pPr algn="ctr" eaLnBrk="1" hangingPunct="1">
              <a:buFontTx/>
              <a:buNone/>
            </a:pPr>
            <a:endParaRPr lang="en-US" b="1" dirty="0"/>
          </a:p>
        </p:txBody>
      </p:sp>
      <p:sp>
        <p:nvSpPr>
          <p:cNvPr id="5"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195479556"/>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7" name="Rectangle 3"/>
          <p:cNvSpPr>
            <a:spLocks noGrp="1" noChangeArrowheads="1"/>
          </p:cNvSpPr>
          <p:nvPr>
            <p:ph type="body" idx="1"/>
          </p:nvPr>
        </p:nvSpPr>
        <p:spPr bwMode="auto">
          <a:xfrm>
            <a:off x="2324100" y="1676400"/>
            <a:ext cx="7543800" cy="3505200"/>
          </a:xfrm>
          <a:solidFill>
            <a:srgbClr val="FFFFFF"/>
          </a:solidFill>
          <a:ln>
            <a:solidFill>
              <a:schemeClr val="tx1"/>
            </a:solid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p>
            <a:pPr marL="0" indent="0" algn="ctr">
              <a:buNone/>
            </a:pPr>
            <a:r>
              <a:rPr lang="en-US" sz="1200" dirty="0"/>
              <a:t>UNIT LETTERHEAD</a:t>
            </a:r>
          </a:p>
          <a:p>
            <a:pPr marL="228600" indent="-228600"/>
            <a:endParaRPr lang="en-US" sz="1200" dirty="0"/>
          </a:p>
          <a:p>
            <a:pPr marL="0" indent="0">
              <a:buNone/>
            </a:pPr>
            <a:r>
              <a:rPr lang="en-US" sz="1200" dirty="0"/>
              <a:t>OFFICE SYMBOL				DATE</a:t>
            </a:r>
          </a:p>
          <a:p>
            <a:pPr marL="0" indent="0">
              <a:buNone/>
            </a:pPr>
            <a:endParaRPr lang="en-US" sz="1200" dirty="0"/>
          </a:p>
          <a:p>
            <a:pPr marL="0" indent="0">
              <a:buNone/>
            </a:pPr>
            <a:r>
              <a:rPr lang="en-US" sz="1200" dirty="0"/>
              <a:t>MEMORANDUM FOR RECORD</a:t>
            </a:r>
          </a:p>
          <a:p>
            <a:pPr marL="228600" indent="-228600"/>
            <a:endParaRPr lang="en-US" sz="1200" dirty="0"/>
          </a:p>
          <a:p>
            <a:pPr marL="228600" indent="-228600">
              <a:buAutoNum type="arabicPeriod"/>
            </a:pPr>
            <a:r>
              <a:rPr lang="en-US" sz="1200" dirty="0"/>
              <a:t>On (This Date), I (Rank Name) conducted the monthly 100% inventory for B </a:t>
            </a:r>
            <a:r>
              <a:rPr lang="en-US" sz="1200" dirty="0" err="1"/>
              <a:t>Btry</a:t>
            </a:r>
            <a:r>
              <a:rPr lang="en-US" sz="1200" dirty="0"/>
              <a:t> 1-12 FA.  All weapons, ammunition and sensitive items were accounted for, no discrepancies  were found during the inventory.</a:t>
            </a:r>
          </a:p>
          <a:p>
            <a:pPr marL="228600" indent="-228600">
              <a:buNone/>
            </a:pPr>
            <a:endParaRPr lang="en-US" sz="1200" dirty="0"/>
          </a:p>
          <a:p>
            <a:pPr marL="228600" indent="-228600">
              <a:buNone/>
            </a:pPr>
            <a:r>
              <a:rPr lang="en-US" sz="1200" dirty="0"/>
              <a:t>2. The following privately owned fire arms and ammunition were also inventoried:</a:t>
            </a:r>
          </a:p>
          <a:p>
            <a:pPr marL="228600" indent="-228600">
              <a:buNone/>
            </a:pPr>
            <a:r>
              <a:rPr lang="en-US" sz="1200" dirty="0"/>
              <a:t>		.50 Cal Desert Eagle SN# 12345</a:t>
            </a:r>
          </a:p>
          <a:p>
            <a:pPr marL="228600" indent="-228600">
              <a:buNone/>
            </a:pPr>
            <a:r>
              <a:rPr lang="en-US" sz="1200" dirty="0"/>
              <a:t>		25 round of .50 cal ammunition.</a:t>
            </a:r>
          </a:p>
          <a:p>
            <a:pPr marL="228600" indent="-228600">
              <a:buNone/>
            </a:pPr>
            <a:endParaRPr lang="en-US" sz="700" dirty="0"/>
          </a:p>
          <a:p>
            <a:pPr marL="228600" indent="-228600">
              <a:buNone/>
            </a:pPr>
            <a:r>
              <a:rPr lang="en-US" sz="1200" dirty="0"/>
              <a:t>3. Point of Contact for this memorandum is the undersigned at 239-xxxx.</a:t>
            </a:r>
          </a:p>
          <a:p>
            <a:pPr marL="228600" indent="-228600">
              <a:buAutoNum type="arabicPeriod"/>
            </a:pPr>
            <a:endParaRPr lang="en-US" sz="1200" dirty="0"/>
          </a:p>
          <a:p>
            <a:pPr marL="228600" indent="-228600">
              <a:buNone/>
            </a:pPr>
            <a:r>
              <a:rPr lang="en-US" sz="1200" dirty="0"/>
              <a:t>						Signature Block</a:t>
            </a:r>
          </a:p>
          <a:p>
            <a:pPr marL="228600" indent="-228600"/>
            <a:endParaRPr lang="en-US" sz="500" dirty="0"/>
          </a:p>
          <a:p>
            <a:pPr algn="ctr" eaLnBrk="1" hangingPunct="1">
              <a:buFontTx/>
              <a:buNone/>
            </a:pPr>
            <a:endParaRPr lang="en-US" sz="1400" b="1" dirty="0"/>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1562616364"/>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PC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2705100" y="1295400"/>
            <a:ext cx="6705600" cy="5029200"/>
          </a:xfrm>
          <a:prstGeom prst="rect">
            <a:avLst/>
          </a:prstGeom>
        </p:spPr>
      </p:pic>
      <p:sp>
        <p:nvSpPr>
          <p:cNvPr id="6"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85986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7" name="Rectangle 3"/>
          <p:cNvSpPr>
            <a:spLocks noGrp="1" noChangeArrowheads="1"/>
          </p:cNvSpPr>
          <p:nvPr>
            <p:ph type="body" idx="1"/>
          </p:nvPr>
        </p:nvSpPr>
        <p:spPr bwMode="auto">
          <a:xfrm>
            <a:off x="0" y="1600201"/>
            <a:ext cx="12192000" cy="4373563"/>
          </a:xfrm>
          <a:solidFill>
            <a:srgbClr val="FFFFFF"/>
          </a:solidFill>
          <a:ln>
            <a:miter lim="800000"/>
            <a:headEnd/>
            <a:tailEnd/>
          </a:ln>
        </p:spPr>
        <p:txBody>
          <a:bodyPr vert="horz" wrap="square" lIns="91440" tIns="45720" rIns="91440" bIns="45720" numCol="1" anchor="t" anchorCtr="0" compatLnSpc="1">
            <a:prstTxWarp prst="textNoShape">
              <a:avLst/>
            </a:prstTxWarp>
            <a:noAutofit/>
          </a:bodyPr>
          <a:lstStyle/>
          <a:p>
            <a:pPr eaLnBrk="1" hangingPunct="1">
              <a:lnSpc>
                <a:spcPct val="80000"/>
              </a:lnSpc>
              <a:buFontTx/>
              <a:buNone/>
            </a:pPr>
            <a:r>
              <a:rPr lang="en-US" sz="2400" dirty="0"/>
              <a:t>Opening / Closing And Change Of Custody Inventories:</a:t>
            </a:r>
            <a:br>
              <a:rPr lang="en-US" sz="2400" dirty="0"/>
            </a:br>
            <a:endParaRPr lang="en-US" sz="2400" b="1" dirty="0"/>
          </a:p>
          <a:p>
            <a:pPr eaLnBrk="1" hangingPunct="1">
              <a:lnSpc>
                <a:spcPct val="80000"/>
              </a:lnSpc>
              <a:buFont typeface="Arial" panose="020B0604020202020204" pitchFamily="34" charset="0"/>
              <a:buChar char="•"/>
            </a:pPr>
            <a:r>
              <a:rPr lang="en-US" sz="1800" b="0" dirty="0"/>
              <a:t>Occurs when the responsibility for custody of the arms room or the arms room keys is transferred between authorized personnel.        </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The person receiving the keys to the arms room will receipt for all AA&amp;E and accountable property stored in the arms room.  Results of this inventory will be recorded on DA Form 2062. </a:t>
            </a:r>
          </a:p>
          <a:p>
            <a:pPr eaLnBrk="1" hangingPunct="1">
              <a:lnSpc>
                <a:spcPct val="80000"/>
              </a:lnSpc>
              <a:buFont typeface="Arial" panose="020B0604020202020204" pitchFamily="34" charset="0"/>
              <a:buChar char="•"/>
            </a:pPr>
            <a:endParaRPr lang="en-US" sz="1800" b="0" dirty="0"/>
          </a:p>
          <a:p>
            <a:pPr eaLnBrk="1" hangingPunct="1">
              <a:lnSpc>
                <a:spcPct val="80000"/>
              </a:lnSpc>
              <a:buFont typeface="Arial" panose="020B0604020202020204" pitchFamily="34" charset="0"/>
              <a:buChar char="•"/>
            </a:pPr>
            <a:r>
              <a:rPr lang="en-US" sz="1800" b="0" dirty="0"/>
              <a:t>The Opening/Closing as well as the Change-of-Custody inventories will be maintained on file </a:t>
            </a:r>
            <a:r>
              <a:rPr lang="en-US" sz="1800" b="0" dirty="0">
                <a:solidFill>
                  <a:srgbClr val="FF0000"/>
                </a:solidFill>
              </a:rPr>
              <a:t>until the next monthly 100% serial number inventory.</a:t>
            </a:r>
          </a:p>
          <a:p>
            <a:pPr algn="ctr" eaLnBrk="1" hangingPunct="1">
              <a:lnSpc>
                <a:spcPct val="80000"/>
              </a:lnSpc>
              <a:buFontTx/>
              <a:buNone/>
            </a:pPr>
            <a:endParaRPr lang="en-US" sz="1800" dirty="0"/>
          </a:p>
        </p:txBody>
      </p:sp>
      <p:sp>
        <p:nvSpPr>
          <p:cNvPr id="5"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902159722"/>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8" name="Text Box 4"/>
          <p:cNvSpPr txBox="1">
            <a:spLocks noChangeArrowheads="1"/>
          </p:cNvSpPr>
          <p:nvPr/>
        </p:nvSpPr>
        <p:spPr bwMode="auto">
          <a:xfrm rot="-5400000">
            <a:off x="7084689" y="4196800"/>
            <a:ext cx="2496196" cy="246221"/>
          </a:xfrm>
          <a:prstGeom prst="rect">
            <a:avLst/>
          </a:prstGeom>
          <a:noFill/>
          <a:ln w="9525">
            <a:noFill/>
            <a:miter lim="800000"/>
            <a:headEnd/>
            <a:tailEnd/>
          </a:ln>
        </p:spPr>
        <p:txBody>
          <a:bodyPr wrap="none">
            <a:spAutoFit/>
          </a:bodyPr>
          <a:lstStyle/>
          <a:p>
            <a:r>
              <a:rPr lang="en-US" sz="1000" dirty="0">
                <a:latin typeface="Blackadder ITC" pitchFamily="82" charset="0"/>
              </a:rPr>
              <a:t>J. Smith  </a:t>
            </a:r>
            <a:r>
              <a:rPr lang="en-US" sz="1000" dirty="0" smtClean="0">
                <a:latin typeface="Arial" panose="020B0604020202020204" pitchFamily="34" charset="0"/>
                <a:cs typeface="Arial" panose="020B0604020202020204" pitchFamily="34" charset="0"/>
              </a:rPr>
              <a:t>7 September</a:t>
            </a:r>
            <a:r>
              <a:rPr lang="en-US" sz="1000" dirty="0" smtClean="0"/>
              <a:t> 2021-</a:t>
            </a:r>
            <a:r>
              <a:rPr lang="en-US" sz="1000" dirty="0"/>
              <a:t>----------------\</a:t>
            </a:r>
          </a:p>
        </p:txBody>
      </p:sp>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a:t>M16A4 </a:t>
            </a:r>
          </a:p>
        </p:txBody>
      </p:sp>
      <p:sp>
        <p:nvSpPr>
          <p:cNvPr id="180230" name="Text Box 6"/>
          <p:cNvSpPr txBox="1">
            <a:spLocks noChangeArrowheads="1"/>
          </p:cNvSpPr>
          <p:nvPr/>
        </p:nvSpPr>
        <p:spPr bwMode="auto">
          <a:xfrm>
            <a:off x="4191001" y="2425701"/>
            <a:ext cx="360363" cy="244475"/>
          </a:xfrm>
          <a:prstGeom prst="rect">
            <a:avLst/>
          </a:prstGeom>
          <a:noFill/>
          <a:ln w="9525">
            <a:noFill/>
            <a:miter lim="800000"/>
            <a:headEnd/>
            <a:tailEnd/>
          </a:ln>
        </p:spPr>
        <p:txBody>
          <a:bodyPr wrap="none">
            <a:spAutoFit/>
          </a:bodyPr>
          <a:lstStyle/>
          <a:p>
            <a:r>
              <a:rPr lang="en-US" sz="1000" b="1"/>
              <a:t>M9</a:t>
            </a:r>
          </a:p>
        </p:txBody>
      </p:sp>
      <p:sp>
        <p:nvSpPr>
          <p:cNvPr id="180231" name="Text Box 7"/>
          <p:cNvSpPr txBox="1">
            <a:spLocks noChangeArrowheads="1"/>
          </p:cNvSpPr>
          <p:nvPr/>
        </p:nvSpPr>
        <p:spPr bwMode="auto">
          <a:xfrm>
            <a:off x="4191000" y="2625726"/>
            <a:ext cx="522288" cy="244475"/>
          </a:xfrm>
          <a:prstGeom prst="rect">
            <a:avLst/>
          </a:prstGeom>
          <a:noFill/>
          <a:ln w="9525">
            <a:noFill/>
            <a:miter lim="800000"/>
            <a:headEnd/>
            <a:tailEnd/>
          </a:ln>
        </p:spPr>
        <p:txBody>
          <a:bodyPr wrap="none">
            <a:spAutoFit/>
          </a:bodyPr>
          <a:lstStyle/>
          <a:p>
            <a:r>
              <a:rPr lang="en-US" sz="1000" b="1"/>
              <a:t>MK19</a:t>
            </a:r>
          </a:p>
        </p:txBody>
      </p:sp>
      <p:sp>
        <p:nvSpPr>
          <p:cNvPr id="180232" name="Text Box 8"/>
          <p:cNvSpPr txBox="1">
            <a:spLocks noChangeArrowheads="1"/>
          </p:cNvSpPr>
          <p:nvPr/>
        </p:nvSpPr>
        <p:spPr bwMode="auto">
          <a:xfrm>
            <a:off x="4191000" y="3032126"/>
            <a:ext cx="1919288" cy="244475"/>
          </a:xfrm>
          <a:prstGeom prst="rect">
            <a:avLst/>
          </a:prstGeom>
          <a:noFill/>
          <a:ln w="9525">
            <a:noFill/>
            <a:miter lim="800000"/>
            <a:headEnd/>
            <a:tailEnd/>
          </a:ln>
        </p:spPr>
        <p:txBody>
          <a:bodyPr wrap="none">
            <a:spAutoFit/>
          </a:bodyPr>
          <a:lstStyle/>
          <a:p>
            <a:r>
              <a:rPr lang="en-US" sz="1000" b="1"/>
              <a:t>POW  Ruger 9mm SN# 12345</a:t>
            </a:r>
          </a:p>
        </p:txBody>
      </p:sp>
      <p:sp>
        <p:nvSpPr>
          <p:cNvPr id="180233" name="Text Box 9"/>
          <p:cNvSpPr txBox="1">
            <a:spLocks noChangeArrowheads="1"/>
          </p:cNvSpPr>
          <p:nvPr/>
        </p:nvSpPr>
        <p:spPr bwMode="auto">
          <a:xfrm>
            <a:off x="4203701" y="2832101"/>
            <a:ext cx="627063" cy="244475"/>
          </a:xfrm>
          <a:prstGeom prst="rect">
            <a:avLst/>
          </a:prstGeom>
          <a:noFill/>
          <a:ln w="9525">
            <a:noFill/>
            <a:miter lim="800000"/>
            <a:headEnd/>
            <a:tailEnd/>
          </a:ln>
        </p:spPr>
        <p:txBody>
          <a:bodyPr>
            <a:spAutoFit/>
          </a:bodyPr>
          <a:lstStyle/>
          <a:p>
            <a:r>
              <a:rPr lang="en-US" sz="1000" b="1"/>
              <a:t>M249 </a:t>
            </a:r>
          </a:p>
        </p:txBody>
      </p:sp>
      <p:sp>
        <p:nvSpPr>
          <p:cNvPr id="180234" name="Text Box 10"/>
          <p:cNvSpPr txBox="1">
            <a:spLocks noChangeArrowheads="1"/>
          </p:cNvSpPr>
          <p:nvPr/>
        </p:nvSpPr>
        <p:spPr bwMode="auto">
          <a:xfrm>
            <a:off x="8153400" y="2209801"/>
            <a:ext cx="323850" cy="244475"/>
          </a:xfrm>
          <a:prstGeom prst="rect">
            <a:avLst/>
          </a:prstGeom>
          <a:noFill/>
          <a:ln w="9525">
            <a:noFill/>
            <a:miter lim="800000"/>
            <a:headEnd/>
            <a:tailEnd/>
          </a:ln>
        </p:spPr>
        <p:txBody>
          <a:bodyPr wrap="none">
            <a:spAutoFit/>
          </a:bodyPr>
          <a:lstStyle/>
          <a:p>
            <a:r>
              <a:rPr lang="en-US" sz="1000" b="1"/>
              <a:t>53</a:t>
            </a:r>
          </a:p>
        </p:txBody>
      </p:sp>
      <p:sp>
        <p:nvSpPr>
          <p:cNvPr id="180235" name="Text Box 11"/>
          <p:cNvSpPr txBox="1">
            <a:spLocks noChangeArrowheads="1"/>
          </p:cNvSpPr>
          <p:nvPr/>
        </p:nvSpPr>
        <p:spPr bwMode="auto">
          <a:xfrm>
            <a:off x="8153401" y="2413001"/>
            <a:ext cx="358775" cy="244475"/>
          </a:xfrm>
          <a:prstGeom prst="rect">
            <a:avLst/>
          </a:prstGeom>
          <a:noFill/>
          <a:ln w="9525">
            <a:noFill/>
            <a:miter lim="800000"/>
            <a:headEnd/>
            <a:tailEnd/>
          </a:ln>
        </p:spPr>
        <p:txBody>
          <a:bodyPr wrap="none">
            <a:spAutoFit/>
          </a:bodyPr>
          <a:lstStyle/>
          <a:p>
            <a:r>
              <a:rPr lang="en-US" sz="1000" b="1"/>
              <a:t>65 </a:t>
            </a:r>
          </a:p>
        </p:txBody>
      </p:sp>
      <p:sp>
        <p:nvSpPr>
          <p:cNvPr id="180236" name="Text Box 12"/>
          <p:cNvSpPr txBox="1">
            <a:spLocks noChangeArrowheads="1"/>
          </p:cNvSpPr>
          <p:nvPr/>
        </p:nvSpPr>
        <p:spPr bwMode="auto">
          <a:xfrm>
            <a:off x="8188325" y="2644776"/>
            <a:ext cx="288925" cy="244475"/>
          </a:xfrm>
          <a:prstGeom prst="rect">
            <a:avLst/>
          </a:prstGeom>
          <a:noFill/>
          <a:ln w="9525">
            <a:noFill/>
            <a:miter lim="800000"/>
            <a:headEnd/>
            <a:tailEnd/>
          </a:ln>
        </p:spPr>
        <p:txBody>
          <a:bodyPr wrap="none">
            <a:spAutoFit/>
          </a:bodyPr>
          <a:lstStyle/>
          <a:p>
            <a:r>
              <a:rPr lang="en-US" sz="1000" b="1" dirty="0"/>
              <a:t>6 </a:t>
            </a:r>
          </a:p>
        </p:txBody>
      </p:sp>
      <p:sp>
        <p:nvSpPr>
          <p:cNvPr id="180237" name="Text Box 13"/>
          <p:cNvSpPr txBox="1">
            <a:spLocks noChangeArrowheads="1"/>
          </p:cNvSpPr>
          <p:nvPr/>
        </p:nvSpPr>
        <p:spPr bwMode="auto">
          <a:xfrm>
            <a:off x="8203247" y="2841626"/>
            <a:ext cx="288925" cy="244475"/>
          </a:xfrm>
          <a:prstGeom prst="rect">
            <a:avLst/>
          </a:prstGeom>
          <a:noFill/>
          <a:ln w="9525">
            <a:noFill/>
            <a:miter lim="800000"/>
            <a:headEnd/>
            <a:tailEnd/>
          </a:ln>
        </p:spPr>
        <p:txBody>
          <a:bodyPr wrap="none">
            <a:spAutoFit/>
          </a:bodyPr>
          <a:lstStyle/>
          <a:p>
            <a:r>
              <a:rPr lang="en-US" sz="1000" b="1" dirty="0"/>
              <a:t>4 </a:t>
            </a:r>
          </a:p>
        </p:txBody>
      </p:sp>
      <p:sp>
        <p:nvSpPr>
          <p:cNvPr id="180238" name="Text Box 14"/>
          <p:cNvSpPr txBox="1">
            <a:spLocks noChangeArrowheads="1"/>
          </p:cNvSpPr>
          <p:nvPr/>
        </p:nvSpPr>
        <p:spPr bwMode="auto">
          <a:xfrm>
            <a:off x="8178801" y="3032126"/>
            <a:ext cx="288925" cy="244475"/>
          </a:xfrm>
          <a:prstGeom prst="rect">
            <a:avLst/>
          </a:prstGeom>
          <a:noFill/>
          <a:ln w="9525">
            <a:noFill/>
            <a:miter lim="800000"/>
            <a:headEnd/>
            <a:tailEnd/>
          </a:ln>
        </p:spPr>
        <p:txBody>
          <a:bodyPr wrap="none">
            <a:spAutoFit/>
          </a:bodyPr>
          <a:lstStyle/>
          <a:p>
            <a:r>
              <a:rPr lang="en-US" sz="1000" b="1"/>
              <a:t>1 </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9" y="2217739"/>
            <a:ext cx="358775" cy="244475"/>
          </a:xfrm>
          <a:prstGeom prst="rect">
            <a:avLst/>
          </a:prstGeom>
          <a:noFill/>
          <a:ln w="9525">
            <a:noFill/>
            <a:miter lim="800000"/>
            <a:headEnd/>
            <a:tailEnd/>
          </a:ln>
        </p:spPr>
        <p:txBody>
          <a:bodyPr wrap="none">
            <a:spAutoFit/>
          </a:bodyPr>
          <a:lstStyle/>
          <a:p>
            <a:r>
              <a:rPr lang="en-US" sz="1000" b="1" dirty="0"/>
              <a:t>55 </a:t>
            </a:r>
          </a:p>
        </p:txBody>
      </p:sp>
      <p:sp>
        <p:nvSpPr>
          <p:cNvPr id="180241" name="Text Box 17"/>
          <p:cNvSpPr txBox="1">
            <a:spLocks noChangeArrowheads="1"/>
          </p:cNvSpPr>
          <p:nvPr/>
        </p:nvSpPr>
        <p:spPr bwMode="auto">
          <a:xfrm>
            <a:off x="7939089" y="2420939"/>
            <a:ext cx="358775" cy="244475"/>
          </a:xfrm>
          <a:prstGeom prst="rect">
            <a:avLst/>
          </a:prstGeom>
          <a:noFill/>
          <a:ln w="9525">
            <a:noFill/>
            <a:miter lim="800000"/>
            <a:headEnd/>
            <a:tailEnd/>
          </a:ln>
        </p:spPr>
        <p:txBody>
          <a:bodyPr wrap="none">
            <a:spAutoFit/>
          </a:bodyPr>
          <a:lstStyle/>
          <a:p>
            <a:r>
              <a:rPr lang="en-US" sz="1000" b="1"/>
              <a:t>65 </a:t>
            </a:r>
          </a:p>
        </p:txBody>
      </p:sp>
      <p:sp>
        <p:nvSpPr>
          <p:cNvPr id="180242" name="Text Box 18"/>
          <p:cNvSpPr txBox="1">
            <a:spLocks noChangeArrowheads="1"/>
          </p:cNvSpPr>
          <p:nvPr/>
        </p:nvSpPr>
        <p:spPr bwMode="auto">
          <a:xfrm>
            <a:off x="7961314" y="2849564"/>
            <a:ext cx="288925" cy="244475"/>
          </a:xfrm>
          <a:prstGeom prst="rect">
            <a:avLst/>
          </a:prstGeom>
          <a:noFill/>
          <a:ln w="9525">
            <a:noFill/>
            <a:miter lim="800000"/>
            <a:headEnd/>
            <a:tailEnd/>
          </a:ln>
        </p:spPr>
        <p:txBody>
          <a:bodyPr wrap="none">
            <a:spAutoFit/>
          </a:bodyPr>
          <a:lstStyle/>
          <a:p>
            <a:r>
              <a:rPr lang="en-US" sz="1000" b="1"/>
              <a:t>4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a:t>6 </a:t>
            </a:r>
          </a:p>
        </p:txBody>
      </p:sp>
      <p:sp>
        <p:nvSpPr>
          <p:cNvPr id="180244" name="Text Box 20"/>
          <p:cNvSpPr txBox="1">
            <a:spLocks noChangeArrowheads="1"/>
          </p:cNvSpPr>
          <p:nvPr/>
        </p:nvSpPr>
        <p:spPr bwMode="auto">
          <a:xfrm>
            <a:off x="7986714" y="3051176"/>
            <a:ext cx="288925" cy="244475"/>
          </a:xfrm>
          <a:prstGeom prst="rect">
            <a:avLst/>
          </a:prstGeom>
          <a:noFill/>
          <a:ln w="9525">
            <a:noFill/>
            <a:miter lim="800000"/>
            <a:headEnd/>
            <a:tailEnd/>
          </a:ln>
        </p:spPr>
        <p:txBody>
          <a:bodyPr wrap="none">
            <a:spAutoFit/>
          </a:bodyPr>
          <a:lstStyle/>
          <a:p>
            <a:r>
              <a:rPr lang="en-US" sz="1000" b="1"/>
              <a:t>1 </a:t>
            </a:r>
          </a:p>
        </p:txBody>
      </p:sp>
      <p:sp>
        <p:nvSpPr>
          <p:cNvPr id="24" name="Text Box 16"/>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5" name="Text Box 16"/>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6" name="Text Box 16"/>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7" name="Text Box 16"/>
          <p:cNvSpPr txBox="1">
            <a:spLocks noChangeArrowheads="1"/>
          </p:cNvSpPr>
          <p:nvPr/>
        </p:nvSpPr>
        <p:spPr bwMode="auto">
          <a:xfrm>
            <a:off x="7708744" y="2836296"/>
            <a:ext cx="362600" cy="246221"/>
          </a:xfrm>
          <a:prstGeom prst="rect">
            <a:avLst/>
          </a:prstGeom>
          <a:noFill/>
          <a:ln w="9525">
            <a:noFill/>
            <a:miter lim="800000"/>
            <a:headEnd/>
            <a:tailEnd/>
          </a:ln>
        </p:spPr>
        <p:txBody>
          <a:bodyPr wrap="none">
            <a:spAutoFit/>
          </a:bodyPr>
          <a:lstStyle/>
          <a:p>
            <a:r>
              <a:rPr lang="en-US" sz="1000" b="1" dirty="0" smtClean="0"/>
              <a:t>EA</a:t>
            </a:r>
            <a:endParaRPr lang="en-US" sz="1000" b="1" dirty="0"/>
          </a:p>
        </p:txBody>
      </p:sp>
      <p:sp>
        <p:nvSpPr>
          <p:cNvPr id="28" name="Text Box 16"/>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9"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186358592"/>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1638300" y="1447800"/>
            <a:ext cx="8915400" cy="533400"/>
          </a:xfrm>
        </p:spPr>
        <p:txBody>
          <a:bodyPr>
            <a:normAutofit/>
          </a:bodyPr>
          <a:lstStyle/>
          <a:p>
            <a:pPr eaLnBrk="1" hangingPunct="1"/>
            <a:r>
              <a:rPr lang="en-US" sz="2400" b="0" dirty="0">
                <a:solidFill>
                  <a:schemeClr val="tx1"/>
                </a:solidFill>
              </a:rPr>
              <a:t>Inventory PE</a:t>
            </a:r>
          </a:p>
        </p:txBody>
      </p:sp>
      <p:sp>
        <p:nvSpPr>
          <p:cNvPr id="21" name="TextBox 20"/>
          <p:cNvSpPr txBox="1"/>
          <p:nvPr/>
        </p:nvSpPr>
        <p:spPr>
          <a:xfrm>
            <a:off x="2019300" y="1981200"/>
            <a:ext cx="81534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You are the primary Armorer for A </a:t>
            </a:r>
            <a:r>
              <a:rPr lang="en-US" dirty="0" smtClean="0"/>
              <a:t>BTRY </a:t>
            </a:r>
            <a:r>
              <a:rPr lang="en-US" dirty="0"/>
              <a:t>2-32 FA.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Your hand receipt shows you are signed for the following equipment from the </a:t>
            </a:r>
            <a:r>
              <a:rPr lang="en-US" dirty="0" smtClean="0"/>
              <a:t>BTRY </a:t>
            </a:r>
            <a:r>
              <a:rPr lang="en-US" dirty="0"/>
              <a:t>Commander:</a:t>
            </a:r>
          </a:p>
          <a:p>
            <a:r>
              <a:rPr lang="en-US" b="1" dirty="0"/>
              <a:t>     M16-A4 – </a:t>
            </a:r>
            <a:r>
              <a:rPr lang="en-US" b="1" dirty="0" smtClean="0"/>
              <a:t>QTY </a:t>
            </a:r>
            <a:r>
              <a:rPr lang="en-US" b="1" dirty="0"/>
              <a:t>40</a:t>
            </a:r>
          </a:p>
          <a:p>
            <a:r>
              <a:rPr lang="en-US" b="1" dirty="0"/>
              <a:t>     M4 – </a:t>
            </a:r>
            <a:r>
              <a:rPr lang="en-US" b="1" dirty="0" smtClean="0"/>
              <a:t>QTY </a:t>
            </a:r>
            <a:r>
              <a:rPr lang="en-US" b="1" dirty="0"/>
              <a:t>20</a:t>
            </a:r>
          </a:p>
          <a:p>
            <a:r>
              <a:rPr lang="en-US" b="1" dirty="0"/>
              <a:t>     M9 – </a:t>
            </a:r>
            <a:r>
              <a:rPr lang="en-US" b="1" dirty="0" smtClean="0"/>
              <a:t>QTY </a:t>
            </a:r>
            <a:r>
              <a:rPr lang="en-US" b="1" dirty="0"/>
              <a:t>5</a:t>
            </a:r>
          </a:p>
          <a:p>
            <a:endParaRPr lang="en-US" dirty="0"/>
          </a:p>
          <a:p>
            <a:pPr marL="285750" indent="-285750">
              <a:buFont typeface="Arial" panose="020B0604020202020204" pitchFamily="34" charset="0"/>
              <a:buChar char="•"/>
            </a:pPr>
            <a:r>
              <a:rPr lang="en-US" dirty="0"/>
              <a:t>You also have a privately-owned firearm belonging to SPC </a:t>
            </a:r>
            <a:r>
              <a:rPr lang="en-US" dirty="0" smtClean="0"/>
              <a:t>Jones:</a:t>
            </a:r>
            <a:endParaRPr lang="en-US" dirty="0"/>
          </a:p>
          <a:p>
            <a:r>
              <a:rPr lang="en-US" dirty="0"/>
              <a:t>     .</a:t>
            </a:r>
            <a:r>
              <a:rPr lang="en-US" b="1" dirty="0"/>
              <a:t>50 </a:t>
            </a:r>
            <a:r>
              <a:rPr lang="en-US" b="1" dirty="0" smtClean="0"/>
              <a:t>Cal </a:t>
            </a:r>
            <a:r>
              <a:rPr lang="en-US" b="1" dirty="0"/>
              <a:t>Desert Eagle pistol serial number 12345</a:t>
            </a:r>
          </a:p>
          <a:p>
            <a:r>
              <a:rPr lang="en-US" b="1" dirty="0"/>
              <a:t>     Privately-own ammunition – 25 .50 </a:t>
            </a:r>
            <a:r>
              <a:rPr lang="en-US" b="1" dirty="0" smtClean="0"/>
              <a:t>Cal </a:t>
            </a:r>
            <a:r>
              <a:rPr lang="en-US" b="1" dirty="0"/>
              <a:t>round</a:t>
            </a:r>
          </a:p>
          <a:p>
            <a:endParaRPr lang="en-US" b="1" dirty="0"/>
          </a:p>
          <a:p>
            <a:endParaRPr lang="en-US" b="1" dirty="0"/>
          </a:p>
          <a:p>
            <a:r>
              <a:rPr lang="en-US" dirty="0"/>
              <a:t>Establish a DA Form 2062 to use for inventories.</a:t>
            </a:r>
          </a:p>
        </p:txBody>
      </p:sp>
      <p:sp>
        <p:nvSpPr>
          <p:cNvPr id="6" name="Rectangle 2"/>
          <p:cNvSpPr txBox="1">
            <a:spLocks noChangeArrowheads="1"/>
          </p:cNvSpPr>
          <p:nvPr/>
        </p:nvSpPr>
        <p:spPr bwMode="gray">
          <a:xfrm>
            <a:off x="2370138" y="593696"/>
            <a:ext cx="73914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smtClean="0">
                <a:solidFill>
                  <a:schemeClr val="tx1"/>
                </a:solidFill>
              </a:rPr>
              <a:t>Inventory Procedures</a:t>
            </a:r>
          </a:p>
        </p:txBody>
      </p:sp>
    </p:spTree>
    <p:extLst>
      <p:ext uri="{BB962C8B-B14F-4D97-AF65-F5344CB8AC3E}">
        <p14:creationId xmlns:p14="http://schemas.microsoft.com/office/powerpoint/2010/main" val="3277757363"/>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a:t>
            </a:r>
            <a:r>
              <a:rPr lang="en-US" sz="1000" b="1" dirty="0" smtClean="0"/>
              <a:t>Jones </a:t>
            </a:r>
            <a:r>
              <a:rPr lang="en-US" sz="1000" b="1" dirty="0"/>
              <a:t>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6131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58138"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16" name="Text Box 16">
            <a:extLst>
              <a:ext uri="{FF2B5EF4-FFF2-40B4-BE49-F238E27FC236}">
                <a16:creationId xmlns:a16="http://schemas.microsoft.com/office/drawing/2014/main" id="{837C617D-2B52-4AE8-9BB4-250411C9C06E}"/>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17" name="Text Box 16">
            <a:extLst>
              <a:ext uri="{FF2B5EF4-FFF2-40B4-BE49-F238E27FC236}">
                <a16:creationId xmlns:a16="http://schemas.microsoft.com/office/drawing/2014/main" id="{A1F65BF6-6308-4ABD-AF65-2ECB2015F7EE}"/>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18" name="Text Box 16">
            <a:extLst>
              <a:ext uri="{FF2B5EF4-FFF2-40B4-BE49-F238E27FC236}">
                <a16:creationId xmlns:a16="http://schemas.microsoft.com/office/drawing/2014/main" id="{352CD1F6-6C6D-4D9E-8DA6-331D46EA82A4}"/>
              </a:ext>
            </a:extLst>
          </p:cNvPr>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19" name="Text Box 16">
            <a:extLst>
              <a:ext uri="{FF2B5EF4-FFF2-40B4-BE49-F238E27FC236}">
                <a16:creationId xmlns:a16="http://schemas.microsoft.com/office/drawing/2014/main" id="{BA2ABE2F-5834-4B34-9014-A1723C2E7D3A}"/>
              </a:ext>
            </a:extLst>
          </p:cNvPr>
          <p:cNvSpPr txBox="1">
            <a:spLocks noChangeArrowheads="1"/>
          </p:cNvSpPr>
          <p:nvPr/>
        </p:nvSpPr>
        <p:spPr bwMode="auto">
          <a:xfrm>
            <a:off x="7708744" y="2836296"/>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0" name="Text Box 16">
            <a:extLst>
              <a:ext uri="{FF2B5EF4-FFF2-40B4-BE49-F238E27FC236}">
                <a16:creationId xmlns:a16="http://schemas.microsoft.com/office/drawing/2014/main" id="{C1EC9746-808D-4802-92AA-3B3F6A7016EE}"/>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1"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2985077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0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2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02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02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02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02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02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p:bldP spid="180230" grpId="0"/>
      <p:bldP spid="180231" grpId="0"/>
      <p:bldP spid="180232" grpId="0"/>
      <p:bldP spid="180233" grpId="0"/>
      <p:bldP spid="180240" grpId="0"/>
      <p:bldP spid="180241" grpId="0"/>
      <p:bldP spid="180242" grpId="0"/>
      <p:bldP spid="180243" grpId="0"/>
      <p:bldP spid="18024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19300" y="1524001"/>
            <a:ext cx="8153400" cy="3693319"/>
          </a:xfrm>
          <a:prstGeom prst="rect">
            <a:avLst/>
          </a:prstGeom>
          <a:noFill/>
        </p:spPr>
        <p:txBody>
          <a:bodyPr wrap="square" rtlCol="0">
            <a:spAutoFit/>
          </a:bodyPr>
          <a:lstStyle/>
          <a:p>
            <a:pPr marL="285750" indent="-285750">
              <a:buFont typeface="Arial" panose="020B0604020202020204" pitchFamily="34" charset="0"/>
              <a:buChar char="•"/>
            </a:pPr>
            <a:r>
              <a:rPr lang="en-US" dirty="0"/>
              <a:t>As the primary Armorer you are opening the arms room.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have the following equipment on hand when you open the arms room:</a:t>
            </a:r>
          </a:p>
          <a:p>
            <a:r>
              <a:rPr lang="en-US" b="1" dirty="0"/>
              <a:t>     M16-A4 – </a:t>
            </a:r>
            <a:r>
              <a:rPr lang="en-US" b="1" dirty="0" smtClean="0"/>
              <a:t>QTY </a:t>
            </a:r>
            <a:r>
              <a:rPr lang="en-US" b="1" dirty="0"/>
              <a:t>35</a:t>
            </a:r>
          </a:p>
          <a:p>
            <a:r>
              <a:rPr lang="en-US" b="1" dirty="0"/>
              <a:t>     M4 – </a:t>
            </a:r>
            <a:r>
              <a:rPr lang="en-US" b="1" dirty="0" smtClean="0"/>
              <a:t>QTY </a:t>
            </a:r>
            <a:r>
              <a:rPr lang="en-US" b="1" dirty="0"/>
              <a:t>20</a:t>
            </a:r>
          </a:p>
          <a:p>
            <a:r>
              <a:rPr lang="en-US" b="1" dirty="0"/>
              <a:t>     M9 – </a:t>
            </a:r>
            <a:r>
              <a:rPr lang="en-US" b="1" dirty="0" smtClean="0"/>
              <a:t>QTY </a:t>
            </a:r>
            <a:r>
              <a:rPr lang="en-US" b="1" dirty="0"/>
              <a:t>4</a:t>
            </a:r>
          </a:p>
          <a:p>
            <a:endParaRPr lang="en-US" dirty="0"/>
          </a:p>
          <a:p>
            <a:pPr marL="285750" indent="-285750">
              <a:buFont typeface="Arial" panose="020B0604020202020204" pitchFamily="34" charset="0"/>
              <a:buChar char="•"/>
            </a:pPr>
            <a:r>
              <a:rPr lang="en-US" dirty="0"/>
              <a:t>You have a weapons card in each slot for the five missing M16’s and a DA Form 2062 signed by the </a:t>
            </a:r>
            <a:r>
              <a:rPr lang="en-US" dirty="0" smtClean="0"/>
              <a:t>BTRY </a:t>
            </a:r>
            <a:r>
              <a:rPr lang="en-US" dirty="0"/>
              <a:t>XO for one M9.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privately-owned weapons and ammunition are accounted for.</a:t>
            </a:r>
          </a:p>
          <a:p>
            <a:endParaRPr lang="en-US" dirty="0"/>
          </a:p>
          <a:p>
            <a:r>
              <a:rPr lang="en-US" dirty="0"/>
              <a:t>Complete your DA Form 2062 for your opening inventory.   </a:t>
            </a:r>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435327806"/>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a:t>
            </a:r>
            <a:r>
              <a:rPr lang="en-US" sz="1000" b="1" dirty="0" smtClean="0"/>
              <a:t>Jones </a:t>
            </a:r>
            <a:r>
              <a:rPr lang="en-US" sz="1000" b="1" dirty="0"/>
              <a:t>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15" name="Text Box 16"/>
          <p:cNvSpPr txBox="1">
            <a:spLocks noChangeArrowheads="1"/>
          </p:cNvSpPr>
          <p:nvPr/>
        </p:nvSpPr>
        <p:spPr bwMode="auto">
          <a:xfrm>
            <a:off x="8172450" y="2228851"/>
            <a:ext cx="360996" cy="246221"/>
          </a:xfrm>
          <a:prstGeom prst="rect">
            <a:avLst/>
          </a:prstGeom>
          <a:noFill/>
          <a:ln w="9525">
            <a:noFill/>
            <a:miter lim="800000"/>
            <a:headEnd/>
            <a:tailEnd/>
          </a:ln>
        </p:spPr>
        <p:txBody>
          <a:bodyPr wrap="none">
            <a:spAutoFit/>
          </a:bodyPr>
          <a:lstStyle/>
          <a:p>
            <a:r>
              <a:rPr lang="en-US" sz="1000" b="1" dirty="0"/>
              <a:t>35 </a:t>
            </a:r>
          </a:p>
        </p:txBody>
      </p:sp>
      <p:sp>
        <p:nvSpPr>
          <p:cNvPr id="16" name="Text Box 17"/>
          <p:cNvSpPr txBox="1">
            <a:spLocks noChangeArrowheads="1"/>
          </p:cNvSpPr>
          <p:nvPr/>
        </p:nvSpPr>
        <p:spPr bwMode="auto">
          <a:xfrm>
            <a:off x="817245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17" name="Text Box 19"/>
          <p:cNvSpPr txBox="1">
            <a:spLocks noChangeArrowheads="1"/>
          </p:cNvSpPr>
          <p:nvPr/>
        </p:nvSpPr>
        <p:spPr bwMode="auto">
          <a:xfrm>
            <a:off x="8220076" y="2657476"/>
            <a:ext cx="288925" cy="244475"/>
          </a:xfrm>
          <a:prstGeom prst="rect">
            <a:avLst/>
          </a:prstGeom>
          <a:noFill/>
          <a:ln w="9525">
            <a:noFill/>
            <a:miter lim="800000"/>
            <a:headEnd/>
            <a:tailEnd/>
          </a:ln>
        </p:spPr>
        <p:txBody>
          <a:bodyPr wrap="none">
            <a:spAutoFit/>
          </a:bodyPr>
          <a:lstStyle/>
          <a:p>
            <a:r>
              <a:rPr lang="en-US" sz="1000" b="1" dirty="0"/>
              <a:t>4 </a:t>
            </a:r>
          </a:p>
        </p:txBody>
      </p:sp>
      <p:sp>
        <p:nvSpPr>
          <p:cNvPr id="18" name="Text Box 18"/>
          <p:cNvSpPr txBox="1">
            <a:spLocks noChangeArrowheads="1"/>
          </p:cNvSpPr>
          <p:nvPr/>
        </p:nvSpPr>
        <p:spPr bwMode="auto">
          <a:xfrm>
            <a:off x="822801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9" name="Text Box 20"/>
          <p:cNvSpPr txBox="1">
            <a:spLocks noChangeArrowheads="1"/>
          </p:cNvSpPr>
          <p:nvPr/>
        </p:nvSpPr>
        <p:spPr bwMode="auto">
          <a:xfrm>
            <a:off x="8181975" y="3048001"/>
            <a:ext cx="360996" cy="246221"/>
          </a:xfrm>
          <a:prstGeom prst="rect">
            <a:avLst/>
          </a:prstGeom>
          <a:noFill/>
          <a:ln w="9525">
            <a:noFill/>
            <a:miter lim="800000"/>
            <a:headEnd/>
            <a:tailEnd/>
          </a:ln>
        </p:spPr>
        <p:txBody>
          <a:bodyPr wrap="none">
            <a:spAutoFit/>
          </a:bodyPr>
          <a:lstStyle/>
          <a:p>
            <a:r>
              <a:rPr lang="en-US" sz="1000" b="1" dirty="0"/>
              <a:t>25 </a:t>
            </a:r>
          </a:p>
        </p:txBody>
      </p:sp>
      <p:sp>
        <p:nvSpPr>
          <p:cNvPr id="20" name="TextBox 19"/>
          <p:cNvSpPr txBox="1"/>
          <p:nvPr/>
        </p:nvSpPr>
        <p:spPr>
          <a:xfrm rot="16200000">
            <a:off x="7121234" y="4193939"/>
            <a:ext cx="2446022" cy="246221"/>
          </a:xfrm>
          <a:prstGeom prst="rect">
            <a:avLst/>
          </a:prstGeom>
          <a:noFill/>
        </p:spPr>
        <p:txBody>
          <a:bodyPr wrap="square" rtlCol="0">
            <a:spAutoFit/>
          </a:bodyPr>
          <a:lstStyle/>
          <a:p>
            <a:r>
              <a:rPr lang="en-US" sz="1000" dirty="0">
                <a:latin typeface="Blackadder ITC" pitchFamily="82" charset="0"/>
              </a:rPr>
              <a:t>Joe D. Armorer</a:t>
            </a:r>
            <a:r>
              <a:rPr lang="en-US" sz="1000" dirty="0"/>
              <a:t>  7</a:t>
            </a:r>
            <a:r>
              <a:rPr lang="en-US" sz="1000" dirty="0" smtClean="0"/>
              <a:t> September 2021---------/</a:t>
            </a:r>
            <a:endParaRPr lang="en-US" sz="1000" dirty="0"/>
          </a:p>
        </p:txBody>
      </p:sp>
      <p:sp>
        <p:nvSpPr>
          <p:cNvPr id="22" name="Text Box 16">
            <a:extLst>
              <a:ext uri="{FF2B5EF4-FFF2-40B4-BE49-F238E27FC236}">
                <a16:creationId xmlns:a16="http://schemas.microsoft.com/office/drawing/2014/main" id="{20BA1216-642A-464C-BD47-8A3FBCAB20BC}"/>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3" name="Text Box 16">
            <a:extLst>
              <a:ext uri="{FF2B5EF4-FFF2-40B4-BE49-F238E27FC236}">
                <a16:creationId xmlns:a16="http://schemas.microsoft.com/office/drawing/2014/main" id="{B212AE94-60FA-48A0-9172-8DE7DCED2BD2}"/>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4" name="Text Box 16">
            <a:extLst>
              <a:ext uri="{FF2B5EF4-FFF2-40B4-BE49-F238E27FC236}">
                <a16:creationId xmlns:a16="http://schemas.microsoft.com/office/drawing/2014/main" id="{6F0DE502-ECC6-4CEE-9905-29957953A104}"/>
              </a:ext>
            </a:extLst>
          </p:cNvPr>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5" name="Text Box 16">
            <a:extLst>
              <a:ext uri="{FF2B5EF4-FFF2-40B4-BE49-F238E27FC236}">
                <a16:creationId xmlns:a16="http://schemas.microsoft.com/office/drawing/2014/main" id="{37ADB589-75C7-42F0-94C1-CBF42587B336}"/>
              </a:ext>
            </a:extLst>
          </p:cNvPr>
          <p:cNvSpPr txBox="1">
            <a:spLocks noChangeArrowheads="1"/>
          </p:cNvSpPr>
          <p:nvPr/>
        </p:nvSpPr>
        <p:spPr bwMode="auto">
          <a:xfrm>
            <a:off x="7708744" y="2836296"/>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6" name="Text Box 16">
            <a:extLst>
              <a:ext uri="{FF2B5EF4-FFF2-40B4-BE49-F238E27FC236}">
                <a16:creationId xmlns:a16="http://schemas.microsoft.com/office/drawing/2014/main" id="{1A498EEF-D71F-4CA1-8CAC-BF7810D39A95}"/>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27"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319715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133600" y="1524001"/>
            <a:ext cx="78486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You are the primary Armorer closing the arms room later that afternoon: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equipment that was signed out has been returned and you have the following items in the arms room:</a:t>
            </a:r>
          </a:p>
          <a:p>
            <a:r>
              <a:rPr lang="en-US" dirty="0"/>
              <a:t>     </a:t>
            </a:r>
            <a:r>
              <a:rPr lang="en-US" b="1" dirty="0"/>
              <a:t>M16-A4 – </a:t>
            </a:r>
            <a:r>
              <a:rPr lang="en-US" b="1" dirty="0" smtClean="0"/>
              <a:t>QTY </a:t>
            </a:r>
            <a:r>
              <a:rPr lang="en-US" b="1" dirty="0"/>
              <a:t>40</a:t>
            </a:r>
          </a:p>
          <a:p>
            <a:r>
              <a:rPr lang="en-US" b="1" dirty="0"/>
              <a:t>     M4 – </a:t>
            </a:r>
            <a:r>
              <a:rPr lang="en-US" b="1" dirty="0" smtClean="0"/>
              <a:t>QTY </a:t>
            </a:r>
            <a:r>
              <a:rPr lang="en-US" b="1" dirty="0"/>
              <a:t>20</a:t>
            </a:r>
          </a:p>
          <a:p>
            <a:r>
              <a:rPr lang="en-US" b="1" dirty="0"/>
              <a:t>     M9 – </a:t>
            </a:r>
            <a:r>
              <a:rPr lang="en-US" b="1" dirty="0" smtClean="0"/>
              <a:t>QTY </a:t>
            </a:r>
            <a:r>
              <a:rPr lang="en-US" b="1" dirty="0"/>
              <a:t>5</a:t>
            </a:r>
            <a:endParaRPr lang="en-US" dirty="0"/>
          </a:p>
          <a:p>
            <a:endParaRPr lang="en-US" dirty="0"/>
          </a:p>
          <a:p>
            <a:pPr marL="285750" indent="-285750">
              <a:buFont typeface="Arial" panose="020B0604020202020204" pitchFamily="34" charset="0"/>
              <a:buChar char="•"/>
            </a:pPr>
            <a:r>
              <a:rPr lang="en-US" dirty="0"/>
              <a:t>All privately owned weapons and ammunition are accounted for.</a:t>
            </a:r>
          </a:p>
          <a:p>
            <a:endParaRPr lang="en-US" dirty="0"/>
          </a:p>
          <a:p>
            <a:r>
              <a:rPr lang="en-US" dirty="0"/>
              <a:t>Complete your DA Form 2062.</a:t>
            </a:r>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563139531"/>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5178" y="632431"/>
            <a:ext cx="7659149" cy="523220"/>
          </a:xfrm>
          <a:prstGeom prst="rect">
            <a:avLst/>
          </a:prstGeom>
          <a:noFill/>
        </p:spPr>
        <p:txBody>
          <a:bodyPr wrap="square" rtlCol="0">
            <a:spAutoFit/>
          </a:bodyPr>
          <a:lstStyle/>
          <a:p>
            <a:pPr algn="ctr"/>
            <a:r>
              <a:rPr lang="en-US" sz="2800" b="1" dirty="0"/>
              <a:t>The Physical Security Program</a:t>
            </a:r>
          </a:p>
        </p:txBody>
      </p:sp>
      <p:sp>
        <p:nvSpPr>
          <p:cNvPr id="3" name="TextBox 2"/>
          <p:cNvSpPr txBox="1"/>
          <p:nvPr/>
        </p:nvSpPr>
        <p:spPr>
          <a:xfrm>
            <a:off x="1524000" y="1524122"/>
            <a:ext cx="9144000" cy="3970318"/>
          </a:xfrm>
          <a:prstGeom prst="rect">
            <a:avLst/>
          </a:prstGeom>
          <a:noFill/>
        </p:spPr>
        <p:txBody>
          <a:bodyPr wrap="square" rtlCol="0">
            <a:spAutoFit/>
          </a:bodyPr>
          <a:lstStyle/>
          <a:p>
            <a:r>
              <a:rPr lang="en-US" dirty="0"/>
              <a:t>The </a:t>
            </a:r>
            <a:r>
              <a:rPr lang="en-US" u="sng" dirty="0"/>
              <a:t>intent of the program is to counter threats </a:t>
            </a:r>
            <a:r>
              <a:rPr lang="en-US" dirty="0"/>
              <a:t>against the Army mission, resources, and capabilities in all aspects of operations by means of policies that set minimum physical protective measures and security procedures. </a:t>
            </a:r>
          </a:p>
          <a:p>
            <a:endParaRPr lang="en-US" dirty="0"/>
          </a:p>
          <a:p>
            <a:r>
              <a:rPr lang="en-US" dirty="0"/>
              <a:t>The </a:t>
            </a:r>
            <a:r>
              <a:rPr lang="en-US" i="1" dirty="0"/>
              <a:t>program counters threats by addressing the full spectrum of aggressors, and their tactics and tools, based on historical and current use.</a:t>
            </a:r>
            <a:r>
              <a:rPr lang="en-US" dirty="0"/>
              <a:t> 	</a:t>
            </a:r>
          </a:p>
          <a:p>
            <a:endParaRPr lang="en-US" dirty="0"/>
          </a:p>
          <a:p>
            <a:r>
              <a:rPr lang="en-US" dirty="0"/>
              <a:t>Physical security plans, processes, and procedures will synchronize with other protection programs such as antiterrorism, information security, personnel security, and with related efforts such as continuity of operations, information assurance, emergency management, and resource management. </a:t>
            </a:r>
          </a:p>
          <a:p>
            <a:endParaRPr lang="en-US" dirty="0"/>
          </a:p>
          <a:p>
            <a:r>
              <a:rPr lang="en-US" u="sng" dirty="0"/>
              <a:t>Physical security includes protective measures such as equipment and devices, personnel, and procedures</a:t>
            </a:r>
            <a:r>
              <a:rPr lang="en-US" dirty="0"/>
              <a:t>. </a:t>
            </a:r>
          </a:p>
        </p:txBody>
      </p:sp>
    </p:spTree>
    <p:extLst>
      <p:ext uri="{BB962C8B-B14F-4D97-AF65-F5344CB8AC3E}">
        <p14:creationId xmlns:p14="http://schemas.microsoft.com/office/powerpoint/2010/main" val="3055575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a:t>
            </a:r>
            <a:r>
              <a:rPr lang="en-US" sz="1000" b="1" dirty="0" smtClean="0"/>
              <a:t>Jones </a:t>
            </a:r>
            <a:r>
              <a:rPr lang="en-US" sz="1000" b="1" dirty="0"/>
              <a:t>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20" name="TextBox 19"/>
          <p:cNvSpPr txBox="1"/>
          <p:nvPr/>
        </p:nvSpPr>
        <p:spPr>
          <a:xfrm rot="16200000">
            <a:off x="7138432" y="4202670"/>
            <a:ext cx="2428560" cy="246221"/>
          </a:xfrm>
          <a:prstGeom prst="rect">
            <a:avLst/>
          </a:prstGeom>
          <a:noFill/>
        </p:spPr>
        <p:txBody>
          <a:bodyPr wrap="square" rtlCol="0">
            <a:spAutoFit/>
          </a:bodyPr>
          <a:lstStyle/>
          <a:p>
            <a:r>
              <a:rPr lang="en-US" sz="1000" dirty="0">
                <a:latin typeface="Blackadder ITC" pitchFamily="82" charset="0"/>
              </a:rPr>
              <a:t>Joe </a:t>
            </a:r>
            <a:r>
              <a:rPr lang="en-US" sz="1000" dirty="0" smtClean="0">
                <a:latin typeface="Blackadder ITC" pitchFamily="82" charset="0"/>
              </a:rPr>
              <a:t>. </a:t>
            </a:r>
            <a:r>
              <a:rPr lang="en-US" sz="1000" dirty="0">
                <a:latin typeface="Blackadder ITC" pitchFamily="82" charset="0"/>
              </a:rPr>
              <a:t>Armorer</a:t>
            </a:r>
            <a:r>
              <a:rPr lang="en-US" sz="1000" dirty="0"/>
              <a:t>  7</a:t>
            </a:r>
            <a:r>
              <a:rPr lang="en-US" sz="1000" dirty="0" smtClean="0"/>
              <a:t> September 2021-----------/</a:t>
            </a:r>
            <a:endParaRPr lang="en-US" sz="1000" dirty="0"/>
          </a:p>
        </p:txBody>
      </p:sp>
      <p:sp>
        <p:nvSpPr>
          <p:cNvPr id="21" name="Text Box 16"/>
          <p:cNvSpPr txBox="1">
            <a:spLocks noChangeArrowheads="1"/>
          </p:cNvSpPr>
          <p:nvPr/>
        </p:nvSpPr>
        <p:spPr bwMode="auto">
          <a:xfrm>
            <a:off x="8458200" y="2209801"/>
            <a:ext cx="360996" cy="246221"/>
          </a:xfrm>
          <a:prstGeom prst="rect">
            <a:avLst/>
          </a:prstGeom>
          <a:noFill/>
          <a:ln w="9525">
            <a:noFill/>
            <a:miter lim="800000"/>
            <a:headEnd/>
            <a:tailEnd/>
          </a:ln>
        </p:spPr>
        <p:txBody>
          <a:bodyPr wrap="none">
            <a:spAutoFit/>
          </a:bodyPr>
          <a:lstStyle/>
          <a:p>
            <a:r>
              <a:rPr lang="en-US" sz="1000" b="1" dirty="0"/>
              <a:t>40 </a:t>
            </a:r>
          </a:p>
        </p:txBody>
      </p:sp>
      <p:sp>
        <p:nvSpPr>
          <p:cNvPr id="22" name="Text Box 17"/>
          <p:cNvSpPr txBox="1">
            <a:spLocks noChangeArrowheads="1"/>
          </p:cNvSpPr>
          <p:nvPr/>
        </p:nvSpPr>
        <p:spPr bwMode="auto">
          <a:xfrm>
            <a:off x="845820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23" name="Text Box 19"/>
          <p:cNvSpPr txBox="1">
            <a:spLocks noChangeArrowheads="1"/>
          </p:cNvSpPr>
          <p:nvPr/>
        </p:nvSpPr>
        <p:spPr bwMode="auto">
          <a:xfrm>
            <a:off x="8486776" y="2647951"/>
            <a:ext cx="288925" cy="244475"/>
          </a:xfrm>
          <a:prstGeom prst="rect">
            <a:avLst/>
          </a:prstGeom>
          <a:noFill/>
          <a:ln w="9525">
            <a:noFill/>
            <a:miter lim="800000"/>
            <a:headEnd/>
            <a:tailEnd/>
          </a:ln>
        </p:spPr>
        <p:txBody>
          <a:bodyPr wrap="none">
            <a:spAutoFit/>
          </a:bodyPr>
          <a:lstStyle/>
          <a:p>
            <a:r>
              <a:rPr lang="en-US" sz="1000" b="1" dirty="0"/>
              <a:t>5 </a:t>
            </a:r>
          </a:p>
        </p:txBody>
      </p:sp>
      <p:sp>
        <p:nvSpPr>
          <p:cNvPr id="24" name="Text Box 18"/>
          <p:cNvSpPr txBox="1">
            <a:spLocks noChangeArrowheads="1"/>
          </p:cNvSpPr>
          <p:nvPr/>
        </p:nvSpPr>
        <p:spPr bwMode="auto">
          <a:xfrm>
            <a:off x="8474076" y="2867026"/>
            <a:ext cx="288925" cy="244475"/>
          </a:xfrm>
          <a:prstGeom prst="rect">
            <a:avLst/>
          </a:prstGeom>
          <a:noFill/>
          <a:ln w="9525">
            <a:noFill/>
            <a:miter lim="800000"/>
            <a:headEnd/>
            <a:tailEnd/>
          </a:ln>
        </p:spPr>
        <p:txBody>
          <a:bodyPr wrap="none">
            <a:spAutoFit/>
          </a:bodyPr>
          <a:lstStyle/>
          <a:p>
            <a:r>
              <a:rPr lang="en-US" sz="1000" b="1" dirty="0"/>
              <a:t>1 </a:t>
            </a:r>
          </a:p>
        </p:txBody>
      </p:sp>
      <p:sp>
        <p:nvSpPr>
          <p:cNvPr id="25" name="Text Box 20"/>
          <p:cNvSpPr txBox="1">
            <a:spLocks noChangeArrowheads="1"/>
          </p:cNvSpPr>
          <p:nvPr/>
        </p:nvSpPr>
        <p:spPr bwMode="auto">
          <a:xfrm>
            <a:off x="8440104" y="3070226"/>
            <a:ext cx="360996" cy="246221"/>
          </a:xfrm>
          <a:prstGeom prst="rect">
            <a:avLst/>
          </a:prstGeom>
          <a:noFill/>
          <a:ln w="9525">
            <a:noFill/>
            <a:miter lim="800000"/>
            <a:headEnd/>
            <a:tailEnd/>
          </a:ln>
        </p:spPr>
        <p:txBody>
          <a:bodyPr wrap="none">
            <a:spAutoFit/>
          </a:bodyPr>
          <a:lstStyle/>
          <a:p>
            <a:r>
              <a:rPr lang="en-US" sz="1000" b="1" dirty="0"/>
              <a:t>25 </a:t>
            </a:r>
          </a:p>
        </p:txBody>
      </p:sp>
      <p:sp>
        <p:nvSpPr>
          <p:cNvPr id="26" name="TextBox 25"/>
          <p:cNvSpPr txBox="1"/>
          <p:nvPr/>
        </p:nvSpPr>
        <p:spPr>
          <a:xfrm rot="16200000">
            <a:off x="7362268" y="4207432"/>
            <a:ext cx="2438086" cy="246221"/>
          </a:xfrm>
          <a:prstGeom prst="rect">
            <a:avLst/>
          </a:prstGeom>
          <a:noFill/>
        </p:spPr>
        <p:txBody>
          <a:bodyPr wrap="square" rtlCol="0">
            <a:spAutoFit/>
          </a:bodyPr>
          <a:lstStyle/>
          <a:p>
            <a:r>
              <a:rPr lang="en-US" sz="1000" dirty="0">
                <a:latin typeface="Blackadder ITC" pitchFamily="82" charset="0"/>
              </a:rPr>
              <a:t>Joe D. Armorer</a:t>
            </a:r>
            <a:r>
              <a:rPr lang="en-US" sz="1000" dirty="0"/>
              <a:t>  7</a:t>
            </a:r>
            <a:r>
              <a:rPr lang="en-US" sz="1000" dirty="0" smtClean="0"/>
              <a:t> September 2021---------/</a:t>
            </a:r>
            <a:endParaRPr lang="en-US" sz="1000" dirty="0"/>
          </a:p>
        </p:txBody>
      </p:sp>
      <p:sp>
        <p:nvSpPr>
          <p:cNvPr id="27" name="Text Box 16"/>
          <p:cNvSpPr txBox="1">
            <a:spLocks noChangeArrowheads="1"/>
          </p:cNvSpPr>
          <p:nvPr/>
        </p:nvSpPr>
        <p:spPr bwMode="auto">
          <a:xfrm>
            <a:off x="8177213" y="2217739"/>
            <a:ext cx="360996" cy="246221"/>
          </a:xfrm>
          <a:prstGeom prst="rect">
            <a:avLst/>
          </a:prstGeom>
          <a:noFill/>
          <a:ln w="9525">
            <a:noFill/>
            <a:miter lim="800000"/>
            <a:headEnd/>
            <a:tailEnd/>
          </a:ln>
        </p:spPr>
        <p:txBody>
          <a:bodyPr wrap="none">
            <a:spAutoFit/>
          </a:bodyPr>
          <a:lstStyle/>
          <a:p>
            <a:r>
              <a:rPr lang="en-US" sz="1000" b="1" dirty="0"/>
              <a:t>35 </a:t>
            </a:r>
          </a:p>
        </p:txBody>
      </p:sp>
      <p:sp>
        <p:nvSpPr>
          <p:cNvPr id="28" name="Text Box 17"/>
          <p:cNvSpPr txBox="1">
            <a:spLocks noChangeArrowheads="1"/>
          </p:cNvSpPr>
          <p:nvPr/>
        </p:nvSpPr>
        <p:spPr bwMode="auto">
          <a:xfrm>
            <a:off x="8177213"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29" name="Text Box 18"/>
          <p:cNvSpPr txBox="1">
            <a:spLocks noChangeArrowheads="1"/>
          </p:cNvSpPr>
          <p:nvPr/>
        </p:nvSpPr>
        <p:spPr bwMode="auto">
          <a:xfrm>
            <a:off x="8218489"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30" name="Text Box 19"/>
          <p:cNvSpPr txBox="1">
            <a:spLocks noChangeArrowheads="1"/>
          </p:cNvSpPr>
          <p:nvPr/>
        </p:nvSpPr>
        <p:spPr bwMode="auto">
          <a:xfrm>
            <a:off x="8212139" y="2659064"/>
            <a:ext cx="288925" cy="244475"/>
          </a:xfrm>
          <a:prstGeom prst="rect">
            <a:avLst/>
          </a:prstGeom>
          <a:noFill/>
          <a:ln w="9525">
            <a:noFill/>
            <a:miter lim="800000"/>
            <a:headEnd/>
            <a:tailEnd/>
          </a:ln>
        </p:spPr>
        <p:txBody>
          <a:bodyPr wrap="none">
            <a:spAutoFit/>
          </a:bodyPr>
          <a:lstStyle/>
          <a:p>
            <a:r>
              <a:rPr lang="en-US" sz="1000" b="1" dirty="0"/>
              <a:t>4 </a:t>
            </a:r>
          </a:p>
        </p:txBody>
      </p:sp>
      <p:sp>
        <p:nvSpPr>
          <p:cNvPr id="31" name="Text Box 20"/>
          <p:cNvSpPr txBox="1">
            <a:spLocks noChangeArrowheads="1"/>
          </p:cNvSpPr>
          <p:nvPr/>
        </p:nvSpPr>
        <p:spPr bwMode="auto">
          <a:xfrm>
            <a:off x="8186738"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32" name="Text Box 16">
            <a:extLst>
              <a:ext uri="{FF2B5EF4-FFF2-40B4-BE49-F238E27FC236}">
                <a16:creationId xmlns:a16="http://schemas.microsoft.com/office/drawing/2014/main" id="{2F95817C-E96D-43DE-9087-A5DE793F7883}"/>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4" name="Text Box 16">
            <a:extLst>
              <a:ext uri="{FF2B5EF4-FFF2-40B4-BE49-F238E27FC236}">
                <a16:creationId xmlns:a16="http://schemas.microsoft.com/office/drawing/2014/main" id="{FDED3F98-CEB9-4AF8-B80D-C1A74620E419}"/>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5" name="Text Box 16">
            <a:extLst>
              <a:ext uri="{FF2B5EF4-FFF2-40B4-BE49-F238E27FC236}">
                <a16:creationId xmlns:a16="http://schemas.microsoft.com/office/drawing/2014/main" id="{81D333A1-BF85-4FD7-8E71-15A82722F84D}"/>
              </a:ext>
            </a:extLst>
          </p:cNvPr>
          <p:cNvSpPr txBox="1">
            <a:spLocks noChangeArrowheads="1"/>
          </p:cNvSpPr>
          <p:nvPr/>
        </p:nvSpPr>
        <p:spPr bwMode="auto">
          <a:xfrm>
            <a:off x="7721444" y="2626938"/>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6" name="Text Box 16">
            <a:extLst>
              <a:ext uri="{FF2B5EF4-FFF2-40B4-BE49-F238E27FC236}">
                <a16:creationId xmlns:a16="http://schemas.microsoft.com/office/drawing/2014/main" id="{906C8DC4-1974-4B45-A7E1-F7969504F30A}"/>
              </a:ext>
            </a:extLst>
          </p:cNvPr>
          <p:cNvSpPr txBox="1">
            <a:spLocks noChangeArrowheads="1"/>
          </p:cNvSpPr>
          <p:nvPr/>
        </p:nvSpPr>
        <p:spPr bwMode="auto">
          <a:xfrm>
            <a:off x="7708744" y="2836296"/>
            <a:ext cx="362600" cy="246221"/>
          </a:xfrm>
          <a:prstGeom prst="rect">
            <a:avLst/>
          </a:prstGeom>
          <a:noFill/>
          <a:ln w="9525">
            <a:noFill/>
            <a:miter lim="800000"/>
            <a:headEnd/>
            <a:tailEnd/>
          </a:ln>
        </p:spPr>
        <p:txBody>
          <a:bodyPr wrap="none">
            <a:spAutoFit/>
          </a:bodyPr>
          <a:lstStyle/>
          <a:p>
            <a:r>
              <a:rPr lang="en-US" sz="1000" b="1" dirty="0" smtClean="0"/>
              <a:t>EA</a:t>
            </a:r>
            <a:endParaRPr lang="en-US" sz="1000" b="1" dirty="0"/>
          </a:p>
        </p:txBody>
      </p:sp>
      <p:sp>
        <p:nvSpPr>
          <p:cNvPr id="37" name="Text Box 16">
            <a:extLst>
              <a:ext uri="{FF2B5EF4-FFF2-40B4-BE49-F238E27FC236}">
                <a16:creationId xmlns:a16="http://schemas.microsoft.com/office/drawing/2014/main" id="{FC86E4DD-D942-454E-8605-D7578106A771}"/>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8"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1787482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92234" y="1524000"/>
            <a:ext cx="8153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You are the assistant Armorer opening the arms room the next duty day.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have the following equipment on hand in the arms room.</a:t>
            </a:r>
          </a:p>
          <a:p>
            <a:r>
              <a:rPr lang="en-US" b="1" dirty="0"/>
              <a:t>     M16-A4 – </a:t>
            </a:r>
            <a:r>
              <a:rPr lang="en-US" b="1" dirty="0" smtClean="0"/>
              <a:t>QTY </a:t>
            </a:r>
            <a:r>
              <a:rPr lang="en-US" b="1" dirty="0"/>
              <a:t>39</a:t>
            </a:r>
          </a:p>
          <a:p>
            <a:r>
              <a:rPr lang="en-US" b="1" dirty="0"/>
              <a:t>     M4 – </a:t>
            </a:r>
            <a:r>
              <a:rPr lang="en-US" b="1" dirty="0" smtClean="0"/>
              <a:t>QTY </a:t>
            </a:r>
            <a:r>
              <a:rPr lang="en-US" b="1" dirty="0"/>
              <a:t>20</a:t>
            </a:r>
          </a:p>
          <a:p>
            <a:r>
              <a:rPr lang="en-US" b="1" dirty="0"/>
              <a:t>     M9 – </a:t>
            </a:r>
            <a:r>
              <a:rPr lang="en-US" b="1" dirty="0" smtClean="0"/>
              <a:t>QTY </a:t>
            </a:r>
            <a:r>
              <a:rPr lang="en-US" b="1" dirty="0"/>
              <a:t>5</a:t>
            </a:r>
          </a:p>
          <a:p>
            <a:endParaRPr lang="en-US" dirty="0"/>
          </a:p>
          <a:p>
            <a:pPr marL="285750" indent="-285750">
              <a:buFont typeface="Arial" panose="020B0604020202020204" pitchFamily="34" charset="0"/>
              <a:buChar char="•"/>
            </a:pPr>
            <a:r>
              <a:rPr lang="en-US" dirty="0"/>
              <a:t>You do not find any hand receipt or weapons cards for the “missing” M16.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privately owned weapons and ammunition are accounted for.</a:t>
            </a:r>
          </a:p>
          <a:p>
            <a:endParaRPr lang="en-US" dirty="0"/>
          </a:p>
          <a:p>
            <a:r>
              <a:rPr lang="en-US" dirty="0"/>
              <a:t>What do you do next?</a:t>
            </a:r>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3493152242"/>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7" name="Picture 3"/>
          <p:cNvPicPr>
            <a:picLocks noChangeAspect="1" noChangeArrowheads="1"/>
          </p:cNvPicPr>
          <p:nvPr/>
        </p:nvPicPr>
        <p:blipFill>
          <a:blip r:embed="rId3" cstate="print"/>
          <a:srcRect l="13637" t="18845" r="13281" b="6607"/>
          <a:stretch>
            <a:fillRect/>
          </a:stretch>
        </p:blipFill>
        <p:spPr bwMode="auto">
          <a:xfrm>
            <a:off x="2438400" y="1371601"/>
            <a:ext cx="7391400" cy="4748213"/>
          </a:xfrm>
          <a:prstGeom prst="rect">
            <a:avLst/>
          </a:prstGeom>
          <a:noFill/>
          <a:ln w="9525">
            <a:noFill/>
            <a:miter lim="800000"/>
            <a:headEnd/>
            <a:tailEnd/>
          </a:ln>
        </p:spPr>
      </p:pic>
      <p:sp>
        <p:nvSpPr>
          <p:cNvPr id="180229" name="Text Box 5"/>
          <p:cNvSpPr txBox="1">
            <a:spLocks noChangeArrowheads="1"/>
          </p:cNvSpPr>
          <p:nvPr/>
        </p:nvSpPr>
        <p:spPr bwMode="auto">
          <a:xfrm>
            <a:off x="4191001" y="2209801"/>
            <a:ext cx="627063" cy="244475"/>
          </a:xfrm>
          <a:prstGeom prst="rect">
            <a:avLst/>
          </a:prstGeom>
          <a:noFill/>
          <a:ln w="9525">
            <a:noFill/>
            <a:miter lim="800000"/>
            <a:headEnd/>
            <a:tailEnd/>
          </a:ln>
        </p:spPr>
        <p:txBody>
          <a:bodyPr wrap="none">
            <a:spAutoFit/>
          </a:bodyPr>
          <a:lstStyle/>
          <a:p>
            <a:r>
              <a:rPr lang="en-US" sz="1000" b="1" dirty="0"/>
              <a:t>M16A4 </a:t>
            </a:r>
          </a:p>
        </p:txBody>
      </p:sp>
      <p:sp>
        <p:nvSpPr>
          <p:cNvPr id="180230" name="Text Box 6"/>
          <p:cNvSpPr txBox="1">
            <a:spLocks noChangeArrowheads="1"/>
          </p:cNvSpPr>
          <p:nvPr/>
        </p:nvSpPr>
        <p:spPr bwMode="auto">
          <a:xfrm>
            <a:off x="4191000" y="2425701"/>
            <a:ext cx="362600" cy="246221"/>
          </a:xfrm>
          <a:prstGeom prst="rect">
            <a:avLst/>
          </a:prstGeom>
          <a:noFill/>
          <a:ln w="9525">
            <a:noFill/>
            <a:miter lim="800000"/>
            <a:headEnd/>
            <a:tailEnd/>
          </a:ln>
        </p:spPr>
        <p:txBody>
          <a:bodyPr wrap="none">
            <a:spAutoFit/>
          </a:bodyPr>
          <a:lstStyle/>
          <a:p>
            <a:r>
              <a:rPr lang="en-US" sz="1000" b="1" dirty="0"/>
              <a:t>M4</a:t>
            </a:r>
          </a:p>
        </p:txBody>
      </p:sp>
      <p:sp>
        <p:nvSpPr>
          <p:cNvPr id="180231" name="Text Box 7"/>
          <p:cNvSpPr txBox="1">
            <a:spLocks noChangeArrowheads="1"/>
          </p:cNvSpPr>
          <p:nvPr/>
        </p:nvSpPr>
        <p:spPr bwMode="auto">
          <a:xfrm>
            <a:off x="4191000" y="2625726"/>
            <a:ext cx="362600" cy="246221"/>
          </a:xfrm>
          <a:prstGeom prst="rect">
            <a:avLst/>
          </a:prstGeom>
          <a:noFill/>
          <a:ln w="9525">
            <a:noFill/>
            <a:miter lim="800000"/>
            <a:headEnd/>
            <a:tailEnd/>
          </a:ln>
        </p:spPr>
        <p:txBody>
          <a:bodyPr wrap="none">
            <a:spAutoFit/>
          </a:bodyPr>
          <a:lstStyle/>
          <a:p>
            <a:r>
              <a:rPr lang="en-US" sz="1000" b="1" dirty="0"/>
              <a:t>M9</a:t>
            </a:r>
          </a:p>
        </p:txBody>
      </p:sp>
      <p:sp>
        <p:nvSpPr>
          <p:cNvPr id="180232" name="Text Box 8"/>
          <p:cNvSpPr txBox="1">
            <a:spLocks noChangeArrowheads="1"/>
          </p:cNvSpPr>
          <p:nvPr/>
        </p:nvSpPr>
        <p:spPr bwMode="auto">
          <a:xfrm>
            <a:off x="4191001" y="3032126"/>
            <a:ext cx="1829347" cy="246221"/>
          </a:xfrm>
          <a:prstGeom prst="rect">
            <a:avLst/>
          </a:prstGeom>
          <a:noFill/>
          <a:ln w="9525">
            <a:noFill/>
            <a:miter lim="800000"/>
            <a:headEnd/>
            <a:tailEnd/>
          </a:ln>
        </p:spPr>
        <p:txBody>
          <a:bodyPr wrap="none">
            <a:spAutoFit/>
          </a:bodyPr>
          <a:lstStyle/>
          <a:p>
            <a:r>
              <a:rPr lang="en-US" sz="1000" b="1" dirty="0"/>
              <a:t>POF AMMUNITION .50 CAL</a:t>
            </a:r>
          </a:p>
        </p:txBody>
      </p:sp>
      <p:sp>
        <p:nvSpPr>
          <p:cNvPr id="180233" name="Text Box 9"/>
          <p:cNvSpPr txBox="1">
            <a:spLocks noChangeArrowheads="1"/>
          </p:cNvSpPr>
          <p:nvPr/>
        </p:nvSpPr>
        <p:spPr bwMode="auto">
          <a:xfrm>
            <a:off x="4203700" y="2832102"/>
            <a:ext cx="1968500" cy="246221"/>
          </a:xfrm>
          <a:prstGeom prst="rect">
            <a:avLst/>
          </a:prstGeom>
          <a:noFill/>
          <a:ln w="9525">
            <a:noFill/>
            <a:miter lim="800000"/>
            <a:headEnd/>
            <a:tailEnd/>
          </a:ln>
        </p:spPr>
        <p:txBody>
          <a:bodyPr wrap="square">
            <a:spAutoFit/>
          </a:bodyPr>
          <a:lstStyle/>
          <a:p>
            <a:r>
              <a:rPr lang="en-US" sz="1000" b="1" dirty="0"/>
              <a:t>POF  SPC </a:t>
            </a:r>
            <a:r>
              <a:rPr lang="en-US" sz="1000" b="1" dirty="0" smtClean="0"/>
              <a:t>Jones </a:t>
            </a:r>
            <a:r>
              <a:rPr lang="en-US" sz="1000" b="1" dirty="0"/>
              <a:t>SN 12345</a:t>
            </a:r>
          </a:p>
        </p:txBody>
      </p:sp>
      <p:sp>
        <p:nvSpPr>
          <p:cNvPr id="180239" name="Text Box 15"/>
          <p:cNvSpPr txBox="1">
            <a:spLocks noChangeArrowheads="1"/>
          </p:cNvSpPr>
          <p:nvPr/>
        </p:nvSpPr>
        <p:spPr bwMode="auto">
          <a:xfrm>
            <a:off x="4724401" y="1524001"/>
            <a:ext cx="1908175" cy="244475"/>
          </a:xfrm>
          <a:prstGeom prst="rect">
            <a:avLst/>
          </a:prstGeom>
          <a:noFill/>
          <a:ln w="9525">
            <a:noFill/>
            <a:miter lim="800000"/>
            <a:headEnd/>
            <a:tailEnd/>
          </a:ln>
        </p:spPr>
        <p:txBody>
          <a:bodyPr wrap="none">
            <a:spAutoFit/>
          </a:bodyPr>
          <a:lstStyle/>
          <a:p>
            <a:r>
              <a:rPr lang="en-US" sz="1000" b="1"/>
              <a:t>Opening / Closing Inventory </a:t>
            </a:r>
          </a:p>
        </p:txBody>
      </p:sp>
      <p:sp>
        <p:nvSpPr>
          <p:cNvPr id="180240" name="Text Box 16"/>
          <p:cNvSpPr txBox="1">
            <a:spLocks noChangeArrowheads="1"/>
          </p:cNvSpPr>
          <p:nvPr/>
        </p:nvSpPr>
        <p:spPr bwMode="auto">
          <a:xfrm>
            <a:off x="7939088" y="2217739"/>
            <a:ext cx="360996" cy="246221"/>
          </a:xfrm>
          <a:prstGeom prst="rect">
            <a:avLst/>
          </a:prstGeom>
          <a:noFill/>
          <a:ln w="9525">
            <a:noFill/>
            <a:miter lim="800000"/>
            <a:headEnd/>
            <a:tailEnd/>
          </a:ln>
        </p:spPr>
        <p:txBody>
          <a:bodyPr wrap="none">
            <a:spAutoFit/>
          </a:bodyPr>
          <a:lstStyle/>
          <a:p>
            <a:r>
              <a:rPr lang="en-US" sz="1000" b="1" dirty="0"/>
              <a:t>40 </a:t>
            </a:r>
          </a:p>
        </p:txBody>
      </p:sp>
      <p:sp>
        <p:nvSpPr>
          <p:cNvPr id="180241" name="Text Box 17"/>
          <p:cNvSpPr txBox="1">
            <a:spLocks noChangeArrowheads="1"/>
          </p:cNvSpPr>
          <p:nvPr/>
        </p:nvSpPr>
        <p:spPr bwMode="auto">
          <a:xfrm>
            <a:off x="7939088"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180242" name="Text Box 18"/>
          <p:cNvSpPr txBox="1">
            <a:spLocks noChangeArrowheads="1"/>
          </p:cNvSpPr>
          <p:nvPr/>
        </p:nvSpPr>
        <p:spPr bwMode="auto">
          <a:xfrm>
            <a:off x="7980364"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80243" name="Text Box 19"/>
          <p:cNvSpPr txBox="1">
            <a:spLocks noChangeArrowheads="1"/>
          </p:cNvSpPr>
          <p:nvPr/>
        </p:nvSpPr>
        <p:spPr bwMode="auto">
          <a:xfrm>
            <a:off x="7974014" y="2659064"/>
            <a:ext cx="288925" cy="244475"/>
          </a:xfrm>
          <a:prstGeom prst="rect">
            <a:avLst/>
          </a:prstGeom>
          <a:noFill/>
          <a:ln w="9525">
            <a:noFill/>
            <a:miter lim="800000"/>
            <a:headEnd/>
            <a:tailEnd/>
          </a:ln>
        </p:spPr>
        <p:txBody>
          <a:bodyPr wrap="none">
            <a:spAutoFit/>
          </a:bodyPr>
          <a:lstStyle/>
          <a:p>
            <a:r>
              <a:rPr lang="en-US" sz="1000" b="1" dirty="0"/>
              <a:t>5 </a:t>
            </a:r>
          </a:p>
        </p:txBody>
      </p:sp>
      <p:sp>
        <p:nvSpPr>
          <p:cNvPr id="180244" name="Text Box 20"/>
          <p:cNvSpPr txBox="1">
            <a:spLocks noChangeArrowheads="1"/>
          </p:cNvSpPr>
          <p:nvPr/>
        </p:nvSpPr>
        <p:spPr bwMode="auto">
          <a:xfrm>
            <a:off x="7948613"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15" name="Text Box 16"/>
          <p:cNvSpPr txBox="1">
            <a:spLocks noChangeArrowheads="1"/>
          </p:cNvSpPr>
          <p:nvPr/>
        </p:nvSpPr>
        <p:spPr bwMode="auto">
          <a:xfrm>
            <a:off x="8686800" y="2209801"/>
            <a:ext cx="360996" cy="246221"/>
          </a:xfrm>
          <a:prstGeom prst="rect">
            <a:avLst/>
          </a:prstGeom>
          <a:noFill/>
          <a:ln w="9525">
            <a:noFill/>
            <a:miter lim="800000"/>
            <a:headEnd/>
            <a:tailEnd/>
          </a:ln>
        </p:spPr>
        <p:txBody>
          <a:bodyPr wrap="none">
            <a:spAutoFit/>
          </a:bodyPr>
          <a:lstStyle/>
          <a:p>
            <a:r>
              <a:rPr lang="en-US" sz="1000" b="1" dirty="0"/>
              <a:t>39 </a:t>
            </a:r>
          </a:p>
        </p:txBody>
      </p:sp>
      <p:sp>
        <p:nvSpPr>
          <p:cNvPr id="16" name="Text Box 17"/>
          <p:cNvSpPr txBox="1">
            <a:spLocks noChangeArrowheads="1"/>
          </p:cNvSpPr>
          <p:nvPr/>
        </p:nvSpPr>
        <p:spPr bwMode="auto">
          <a:xfrm>
            <a:off x="868680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17" name="Text Box 19"/>
          <p:cNvSpPr txBox="1">
            <a:spLocks noChangeArrowheads="1"/>
          </p:cNvSpPr>
          <p:nvPr/>
        </p:nvSpPr>
        <p:spPr bwMode="auto">
          <a:xfrm>
            <a:off x="8686800" y="2667001"/>
            <a:ext cx="255198" cy="246221"/>
          </a:xfrm>
          <a:prstGeom prst="rect">
            <a:avLst/>
          </a:prstGeom>
          <a:noFill/>
          <a:ln w="9525">
            <a:noFill/>
            <a:miter lim="800000"/>
            <a:headEnd/>
            <a:tailEnd/>
          </a:ln>
        </p:spPr>
        <p:txBody>
          <a:bodyPr wrap="none">
            <a:spAutoFit/>
          </a:bodyPr>
          <a:lstStyle/>
          <a:p>
            <a:r>
              <a:rPr lang="en-US" sz="1000" b="1" dirty="0"/>
              <a:t>5</a:t>
            </a:r>
          </a:p>
        </p:txBody>
      </p:sp>
      <p:sp>
        <p:nvSpPr>
          <p:cNvPr id="18" name="Text Box 18"/>
          <p:cNvSpPr txBox="1">
            <a:spLocks noChangeArrowheads="1"/>
          </p:cNvSpPr>
          <p:nvPr/>
        </p:nvSpPr>
        <p:spPr bwMode="auto">
          <a:xfrm>
            <a:off x="8693151"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19" name="Text Box 20"/>
          <p:cNvSpPr txBox="1">
            <a:spLocks noChangeArrowheads="1"/>
          </p:cNvSpPr>
          <p:nvPr/>
        </p:nvSpPr>
        <p:spPr bwMode="auto">
          <a:xfrm>
            <a:off x="8658225" y="3048001"/>
            <a:ext cx="360996" cy="246221"/>
          </a:xfrm>
          <a:prstGeom prst="rect">
            <a:avLst/>
          </a:prstGeom>
          <a:noFill/>
          <a:ln w="9525">
            <a:noFill/>
            <a:miter lim="800000"/>
            <a:headEnd/>
            <a:tailEnd/>
          </a:ln>
        </p:spPr>
        <p:txBody>
          <a:bodyPr wrap="none">
            <a:spAutoFit/>
          </a:bodyPr>
          <a:lstStyle/>
          <a:p>
            <a:r>
              <a:rPr lang="en-US" sz="1000" b="1" dirty="0"/>
              <a:t>25 </a:t>
            </a:r>
          </a:p>
        </p:txBody>
      </p:sp>
      <p:sp>
        <p:nvSpPr>
          <p:cNvPr id="20" name="TextBox 19"/>
          <p:cNvSpPr txBox="1"/>
          <p:nvPr/>
        </p:nvSpPr>
        <p:spPr>
          <a:xfrm rot="16200000">
            <a:off x="7138432" y="4202670"/>
            <a:ext cx="2428560" cy="246221"/>
          </a:xfrm>
          <a:prstGeom prst="rect">
            <a:avLst/>
          </a:prstGeom>
          <a:noFill/>
        </p:spPr>
        <p:txBody>
          <a:bodyPr wrap="square" rtlCol="0">
            <a:spAutoFit/>
          </a:bodyPr>
          <a:lstStyle/>
          <a:p>
            <a:r>
              <a:rPr lang="en-US" sz="1000" dirty="0">
                <a:latin typeface="Blackadder ITC" pitchFamily="82" charset="0"/>
              </a:rPr>
              <a:t>Joe D. Armorer</a:t>
            </a:r>
            <a:r>
              <a:rPr lang="en-US" sz="1000" dirty="0"/>
              <a:t>  </a:t>
            </a:r>
            <a:r>
              <a:rPr lang="en-US" sz="1000" dirty="0" smtClean="0"/>
              <a:t>7 September 2021--------/</a:t>
            </a:r>
            <a:endParaRPr lang="en-US" sz="1000" dirty="0"/>
          </a:p>
        </p:txBody>
      </p:sp>
      <p:sp>
        <p:nvSpPr>
          <p:cNvPr id="21" name="Text Box 16"/>
          <p:cNvSpPr txBox="1">
            <a:spLocks noChangeArrowheads="1"/>
          </p:cNvSpPr>
          <p:nvPr/>
        </p:nvSpPr>
        <p:spPr bwMode="auto">
          <a:xfrm>
            <a:off x="8458200" y="2209801"/>
            <a:ext cx="360996" cy="246221"/>
          </a:xfrm>
          <a:prstGeom prst="rect">
            <a:avLst/>
          </a:prstGeom>
          <a:noFill/>
          <a:ln w="9525">
            <a:noFill/>
            <a:miter lim="800000"/>
            <a:headEnd/>
            <a:tailEnd/>
          </a:ln>
        </p:spPr>
        <p:txBody>
          <a:bodyPr wrap="none">
            <a:spAutoFit/>
          </a:bodyPr>
          <a:lstStyle/>
          <a:p>
            <a:r>
              <a:rPr lang="en-US" sz="1000" b="1" dirty="0"/>
              <a:t>40 </a:t>
            </a:r>
          </a:p>
        </p:txBody>
      </p:sp>
      <p:sp>
        <p:nvSpPr>
          <p:cNvPr id="22" name="Text Box 17"/>
          <p:cNvSpPr txBox="1">
            <a:spLocks noChangeArrowheads="1"/>
          </p:cNvSpPr>
          <p:nvPr/>
        </p:nvSpPr>
        <p:spPr bwMode="auto">
          <a:xfrm>
            <a:off x="8458200" y="2438401"/>
            <a:ext cx="360996" cy="246221"/>
          </a:xfrm>
          <a:prstGeom prst="rect">
            <a:avLst/>
          </a:prstGeom>
          <a:noFill/>
          <a:ln w="9525">
            <a:noFill/>
            <a:miter lim="800000"/>
            <a:headEnd/>
            <a:tailEnd/>
          </a:ln>
        </p:spPr>
        <p:txBody>
          <a:bodyPr wrap="none">
            <a:spAutoFit/>
          </a:bodyPr>
          <a:lstStyle/>
          <a:p>
            <a:r>
              <a:rPr lang="en-US" sz="1000" b="1" dirty="0"/>
              <a:t>20 </a:t>
            </a:r>
          </a:p>
        </p:txBody>
      </p:sp>
      <p:sp>
        <p:nvSpPr>
          <p:cNvPr id="23" name="Text Box 19"/>
          <p:cNvSpPr txBox="1">
            <a:spLocks noChangeArrowheads="1"/>
          </p:cNvSpPr>
          <p:nvPr/>
        </p:nvSpPr>
        <p:spPr bwMode="auto">
          <a:xfrm>
            <a:off x="8486776" y="2647951"/>
            <a:ext cx="288925" cy="244475"/>
          </a:xfrm>
          <a:prstGeom prst="rect">
            <a:avLst/>
          </a:prstGeom>
          <a:noFill/>
          <a:ln w="9525">
            <a:noFill/>
            <a:miter lim="800000"/>
            <a:headEnd/>
            <a:tailEnd/>
          </a:ln>
        </p:spPr>
        <p:txBody>
          <a:bodyPr wrap="none">
            <a:spAutoFit/>
          </a:bodyPr>
          <a:lstStyle/>
          <a:p>
            <a:r>
              <a:rPr lang="en-US" sz="1000" b="1" dirty="0"/>
              <a:t>5 </a:t>
            </a:r>
          </a:p>
        </p:txBody>
      </p:sp>
      <p:sp>
        <p:nvSpPr>
          <p:cNvPr id="24" name="Text Box 18"/>
          <p:cNvSpPr txBox="1">
            <a:spLocks noChangeArrowheads="1"/>
          </p:cNvSpPr>
          <p:nvPr/>
        </p:nvSpPr>
        <p:spPr bwMode="auto">
          <a:xfrm>
            <a:off x="8474076" y="2867026"/>
            <a:ext cx="288925" cy="244475"/>
          </a:xfrm>
          <a:prstGeom prst="rect">
            <a:avLst/>
          </a:prstGeom>
          <a:noFill/>
          <a:ln w="9525">
            <a:noFill/>
            <a:miter lim="800000"/>
            <a:headEnd/>
            <a:tailEnd/>
          </a:ln>
        </p:spPr>
        <p:txBody>
          <a:bodyPr wrap="none">
            <a:spAutoFit/>
          </a:bodyPr>
          <a:lstStyle/>
          <a:p>
            <a:r>
              <a:rPr lang="en-US" sz="1000" b="1" dirty="0"/>
              <a:t>1 </a:t>
            </a:r>
          </a:p>
        </p:txBody>
      </p:sp>
      <p:sp>
        <p:nvSpPr>
          <p:cNvPr id="25" name="Text Box 20"/>
          <p:cNvSpPr txBox="1">
            <a:spLocks noChangeArrowheads="1"/>
          </p:cNvSpPr>
          <p:nvPr/>
        </p:nvSpPr>
        <p:spPr bwMode="auto">
          <a:xfrm>
            <a:off x="8440104" y="3070226"/>
            <a:ext cx="360996" cy="246221"/>
          </a:xfrm>
          <a:prstGeom prst="rect">
            <a:avLst/>
          </a:prstGeom>
          <a:noFill/>
          <a:ln w="9525">
            <a:noFill/>
            <a:miter lim="800000"/>
            <a:headEnd/>
            <a:tailEnd/>
          </a:ln>
        </p:spPr>
        <p:txBody>
          <a:bodyPr wrap="none">
            <a:spAutoFit/>
          </a:bodyPr>
          <a:lstStyle/>
          <a:p>
            <a:r>
              <a:rPr lang="en-US" sz="1000" b="1" dirty="0"/>
              <a:t>25 </a:t>
            </a:r>
          </a:p>
        </p:txBody>
      </p:sp>
      <p:sp>
        <p:nvSpPr>
          <p:cNvPr id="26" name="TextBox 25"/>
          <p:cNvSpPr txBox="1"/>
          <p:nvPr/>
        </p:nvSpPr>
        <p:spPr>
          <a:xfrm rot="16200000">
            <a:off x="7362268" y="4207432"/>
            <a:ext cx="2438086" cy="246221"/>
          </a:xfrm>
          <a:prstGeom prst="rect">
            <a:avLst/>
          </a:prstGeom>
          <a:noFill/>
        </p:spPr>
        <p:txBody>
          <a:bodyPr wrap="square" rtlCol="0">
            <a:spAutoFit/>
          </a:bodyPr>
          <a:lstStyle/>
          <a:p>
            <a:r>
              <a:rPr lang="en-US" sz="1000" dirty="0">
                <a:latin typeface="Blackadder ITC" pitchFamily="82" charset="0"/>
              </a:rPr>
              <a:t>Joe D. Armorer</a:t>
            </a:r>
            <a:r>
              <a:rPr lang="en-US" sz="1000" dirty="0"/>
              <a:t>  </a:t>
            </a:r>
            <a:r>
              <a:rPr lang="en-US" sz="1000" dirty="0" smtClean="0"/>
              <a:t>7 September  2021--------/</a:t>
            </a:r>
            <a:endParaRPr lang="en-US" sz="1000" dirty="0"/>
          </a:p>
        </p:txBody>
      </p:sp>
      <p:sp>
        <p:nvSpPr>
          <p:cNvPr id="27" name="Text Box 16"/>
          <p:cNvSpPr txBox="1">
            <a:spLocks noChangeArrowheads="1"/>
          </p:cNvSpPr>
          <p:nvPr/>
        </p:nvSpPr>
        <p:spPr bwMode="auto">
          <a:xfrm>
            <a:off x="8177213" y="2217739"/>
            <a:ext cx="360996" cy="246221"/>
          </a:xfrm>
          <a:prstGeom prst="rect">
            <a:avLst/>
          </a:prstGeom>
          <a:noFill/>
          <a:ln w="9525">
            <a:noFill/>
            <a:miter lim="800000"/>
            <a:headEnd/>
            <a:tailEnd/>
          </a:ln>
        </p:spPr>
        <p:txBody>
          <a:bodyPr wrap="none">
            <a:spAutoFit/>
          </a:bodyPr>
          <a:lstStyle/>
          <a:p>
            <a:r>
              <a:rPr lang="en-US" sz="1000" b="1" dirty="0"/>
              <a:t>35 </a:t>
            </a:r>
          </a:p>
        </p:txBody>
      </p:sp>
      <p:sp>
        <p:nvSpPr>
          <p:cNvPr id="28" name="Text Box 17"/>
          <p:cNvSpPr txBox="1">
            <a:spLocks noChangeArrowheads="1"/>
          </p:cNvSpPr>
          <p:nvPr/>
        </p:nvSpPr>
        <p:spPr bwMode="auto">
          <a:xfrm>
            <a:off x="8177213" y="2420939"/>
            <a:ext cx="360996" cy="246221"/>
          </a:xfrm>
          <a:prstGeom prst="rect">
            <a:avLst/>
          </a:prstGeom>
          <a:noFill/>
          <a:ln w="9525">
            <a:noFill/>
            <a:miter lim="800000"/>
            <a:headEnd/>
            <a:tailEnd/>
          </a:ln>
        </p:spPr>
        <p:txBody>
          <a:bodyPr wrap="none">
            <a:spAutoFit/>
          </a:bodyPr>
          <a:lstStyle/>
          <a:p>
            <a:r>
              <a:rPr lang="en-US" sz="1000" b="1" dirty="0"/>
              <a:t>20 </a:t>
            </a:r>
          </a:p>
        </p:txBody>
      </p:sp>
      <p:sp>
        <p:nvSpPr>
          <p:cNvPr id="29" name="Text Box 18"/>
          <p:cNvSpPr txBox="1">
            <a:spLocks noChangeArrowheads="1"/>
          </p:cNvSpPr>
          <p:nvPr/>
        </p:nvSpPr>
        <p:spPr bwMode="auto">
          <a:xfrm>
            <a:off x="8218489" y="2849564"/>
            <a:ext cx="288925" cy="244475"/>
          </a:xfrm>
          <a:prstGeom prst="rect">
            <a:avLst/>
          </a:prstGeom>
          <a:noFill/>
          <a:ln w="9525">
            <a:noFill/>
            <a:miter lim="800000"/>
            <a:headEnd/>
            <a:tailEnd/>
          </a:ln>
        </p:spPr>
        <p:txBody>
          <a:bodyPr wrap="none">
            <a:spAutoFit/>
          </a:bodyPr>
          <a:lstStyle/>
          <a:p>
            <a:r>
              <a:rPr lang="en-US" sz="1000" b="1" dirty="0"/>
              <a:t>1 </a:t>
            </a:r>
          </a:p>
        </p:txBody>
      </p:sp>
      <p:sp>
        <p:nvSpPr>
          <p:cNvPr id="30" name="Text Box 19"/>
          <p:cNvSpPr txBox="1">
            <a:spLocks noChangeArrowheads="1"/>
          </p:cNvSpPr>
          <p:nvPr/>
        </p:nvSpPr>
        <p:spPr bwMode="auto">
          <a:xfrm>
            <a:off x="8212139" y="2659064"/>
            <a:ext cx="288925" cy="244475"/>
          </a:xfrm>
          <a:prstGeom prst="rect">
            <a:avLst/>
          </a:prstGeom>
          <a:noFill/>
          <a:ln w="9525">
            <a:noFill/>
            <a:miter lim="800000"/>
            <a:headEnd/>
            <a:tailEnd/>
          </a:ln>
        </p:spPr>
        <p:txBody>
          <a:bodyPr wrap="none">
            <a:spAutoFit/>
          </a:bodyPr>
          <a:lstStyle/>
          <a:p>
            <a:r>
              <a:rPr lang="en-US" sz="1000" b="1" dirty="0"/>
              <a:t>4 </a:t>
            </a:r>
          </a:p>
        </p:txBody>
      </p:sp>
      <p:sp>
        <p:nvSpPr>
          <p:cNvPr id="31" name="Text Box 20"/>
          <p:cNvSpPr txBox="1">
            <a:spLocks noChangeArrowheads="1"/>
          </p:cNvSpPr>
          <p:nvPr/>
        </p:nvSpPr>
        <p:spPr bwMode="auto">
          <a:xfrm>
            <a:off x="8186738" y="3051176"/>
            <a:ext cx="360996" cy="246221"/>
          </a:xfrm>
          <a:prstGeom prst="rect">
            <a:avLst/>
          </a:prstGeom>
          <a:noFill/>
          <a:ln w="9525">
            <a:noFill/>
            <a:miter lim="800000"/>
            <a:headEnd/>
            <a:tailEnd/>
          </a:ln>
        </p:spPr>
        <p:txBody>
          <a:bodyPr wrap="none">
            <a:spAutoFit/>
          </a:bodyPr>
          <a:lstStyle/>
          <a:p>
            <a:r>
              <a:rPr lang="en-US" sz="1000" b="1" dirty="0"/>
              <a:t>25 </a:t>
            </a:r>
          </a:p>
        </p:txBody>
      </p:sp>
      <p:sp>
        <p:nvSpPr>
          <p:cNvPr id="32" name="TextBox 31"/>
          <p:cNvSpPr txBox="1"/>
          <p:nvPr/>
        </p:nvSpPr>
        <p:spPr>
          <a:xfrm rot="16200000">
            <a:off x="7590867" y="4207432"/>
            <a:ext cx="2438087" cy="246221"/>
          </a:xfrm>
          <a:prstGeom prst="rect">
            <a:avLst/>
          </a:prstGeom>
          <a:noFill/>
        </p:spPr>
        <p:txBody>
          <a:bodyPr wrap="square" rtlCol="0">
            <a:spAutoFit/>
          </a:bodyPr>
          <a:lstStyle/>
          <a:p>
            <a:r>
              <a:rPr lang="en-US" sz="1000" dirty="0">
                <a:latin typeface="Blackadder ITC" pitchFamily="82" charset="0"/>
              </a:rPr>
              <a:t>John </a:t>
            </a:r>
            <a:r>
              <a:rPr lang="en-US" sz="1000" dirty="0" err="1" smtClean="0">
                <a:latin typeface="Blackadder ITC" pitchFamily="82" charset="0"/>
              </a:rPr>
              <a:t>Snuffy</a:t>
            </a:r>
            <a:r>
              <a:rPr lang="en-US" sz="1000" dirty="0" smtClean="0">
                <a:latin typeface="Blackadder ITC" pitchFamily="82" charset="0"/>
              </a:rPr>
              <a:t>    </a:t>
            </a:r>
            <a:r>
              <a:rPr lang="en-US" sz="1000" dirty="0"/>
              <a:t>8</a:t>
            </a:r>
            <a:r>
              <a:rPr lang="en-US" sz="1000" dirty="0" smtClean="0"/>
              <a:t> September 2021-----------/</a:t>
            </a:r>
            <a:endParaRPr lang="en-US" sz="1000" dirty="0"/>
          </a:p>
        </p:txBody>
      </p:sp>
      <p:sp>
        <p:nvSpPr>
          <p:cNvPr id="34" name="Text Box 16">
            <a:extLst>
              <a:ext uri="{FF2B5EF4-FFF2-40B4-BE49-F238E27FC236}">
                <a16:creationId xmlns:a16="http://schemas.microsoft.com/office/drawing/2014/main" id="{572C316E-1ADA-4B92-98E9-8D211CF016CE}"/>
              </a:ext>
            </a:extLst>
          </p:cNvPr>
          <p:cNvSpPr txBox="1">
            <a:spLocks noChangeArrowheads="1"/>
          </p:cNvSpPr>
          <p:nvPr/>
        </p:nvSpPr>
        <p:spPr bwMode="auto">
          <a:xfrm>
            <a:off x="7708810" y="2239170"/>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5" name="Text Box 16">
            <a:extLst>
              <a:ext uri="{FF2B5EF4-FFF2-40B4-BE49-F238E27FC236}">
                <a16:creationId xmlns:a16="http://schemas.microsoft.com/office/drawing/2014/main" id="{0B1DA826-7A77-49F0-A866-61E39AC3A44A}"/>
              </a:ext>
            </a:extLst>
          </p:cNvPr>
          <p:cNvSpPr txBox="1">
            <a:spLocks noChangeArrowheads="1"/>
          </p:cNvSpPr>
          <p:nvPr/>
        </p:nvSpPr>
        <p:spPr bwMode="auto">
          <a:xfrm>
            <a:off x="7722372" y="2418921"/>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6" name="Text Box 16">
            <a:extLst>
              <a:ext uri="{FF2B5EF4-FFF2-40B4-BE49-F238E27FC236}">
                <a16:creationId xmlns:a16="http://schemas.microsoft.com/office/drawing/2014/main" id="{67E78BA0-F6F2-4E07-957E-C47CAA0F9A0B}"/>
              </a:ext>
            </a:extLst>
          </p:cNvPr>
          <p:cNvSpPr txBox="1">
            <a:spLocks noChangeArrowheads="1"/>
          </p:cNvSpPr>
          <p:nvPr/>
        </p:nvSpPr>
        <p:spPr bwMode="auto">
          <a:xfrm>
            <a:off x="7721444" y="2626938"/>
            <a:ext cx="362600" cy="246221"/>
          </a:xfrm>
          <a:prstGeom prst="rect">
            <a:avLst/>
          </a:prstGeom>
          <a:noFill/>
          <a:ln w="9525">
            <a:noFill/>
            <a:miter lim="800000"/>
            <a:headEnd/>
            <a:tailEnd/>
          </a:ln>
        </p:spPr>
        <p:txBody>
          <a:bodyPr wrap="none">
            <a:spAutoFit/>
          </a:bodyPr>
          <a:lstStyle/>
          <a:p>
            <a:r>
              <a:rPr lang="en-US" sz="1000" b="1" dirty="0" smtClean="0"/>
              <a:t>EA</a:t>
            </a:r>
            <a:endParaRPr lang="en-US" sz="1000" b="1" dirty="0"/>
          </a:p>
        </p:txBody>
      </p:sp>
      <p:sp>
        <p:nvSpPr>
          <p:cNvPr id="37" name="Text Box 16">
            <a:extLst>
              <a:ext uri="{FF2B5EF4-FFF2-40B4-BE49-F238E27FC236}">
                <a16:creationId xmlns:a16="http://schemas.microsoft.com/office/drawing/2014/main" id="{B7F36536-B2BC-4A96-A654-1A2EE4D1C6D5}"/>
              </a:ext>
            </a:extLst>
          </p:cNvPr>
          <p:cNvSpPr txBox="1">
            <a:spLocks noChangeArrowheads="1"/>
          </p:cNvSpPr>
          <p:nvPr/>
        </p:nvSpPr>
        <p:spPr bwMode="auto">
          <a:xfrm>
            <a:off x="7708744" y="2836296"/>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8" name="Text Box 16">
            <a:extLst>
              <a:ext uri="{FF2B5EF4-FFF2-40B4-BE49-F238E27FC236}">
                <a16:creationId xmlns:a16="http://schemas.microsoft.com/office/drawing/2014/main" id="{8F727414-33B2-4DDA-B76C-DD9836FF59E8}"/>
              </a:ext>
            </a:extLst>
          </p:cNvPr>
          <p:cNvSpPr txBox="1">
            <a:spLocks noChangeArrowheads="1"/>
          </p:cNvSpPr>
          <p:nvPr/>
        </p:nvSpPr>
        <p:spPr bwMode="auto">
          <a:xfrm>
            <a:off x="7721444" y="3028324"/>
            <a:ext cx="397866" cy="246221"/>
          </a:xfrm>
          <a:prstGeom prst="rect">
            <a:avLst/>
          </a:prstGeom>
          <a:noFill/>
          <a:ln w="9525">
            <a:noFill/>
            <a:miter lim="800000"/>
            <a:headEnd/>
            <a:tailEnd/>
          </a:ln>
        </p:spPr>
        <p:txBody>
          <a:bodyPr wrap="none">
            <a:spAutoFit/>
          </a:bodyPr>
          <a:lstStyle/>
          <a:p>
            <a:r>
              <a:rPr lang="en-US" sz="1000" b="1" dirty="0" smtClean="0"/>
              <a:t>EA </a:t>
            </a:r>
            <a:endParaRPr lang="en-US" sz="1000" b="1" dirty="0"/>
          </a:p>
        </p:txBody>
      </p:sp>
      <p:sp>
        <p:nvSpPr>
          <p:cNvPr id="39"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634683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3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057400" y="1524001"/>
            <a:ext cx="8153400" cy="3323987"/>
          </a:xfrm>
          <a:prstGeom prst="rect">
            <a:avLst/>
          </a:prstGeom>
          <a:noFill/>
        </p:spPr>
        <p:txBody>
          <a:bodyPr wrap="square" rtlCol="0">
            <a:spAutoFit/>
          </a:bodyPr>
          <a:lstStyle/>
          <a:p>
            <a:r>
              <a:rPr lang="en-US" sz="2400" dirty="0"/>
              <a:t>Missing AA&amp;E Actions: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Complete the DA Form 2062.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Stop all operations and notify Commander and 1SG that you came up a weapon short on your opening inventory.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Unit begins investigation to determine accountability of all weapons.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Notify FRPD, Initiate SIR notifications / procedures.</a:t>
            </a:r>
          </a:p>
          <a:p>
            <a:endParaRPr lang="en-US" sz="2400" dirty="0"/>
          </a:p>
        </p:txBody>
      </p:sp>
      <p:sp>
        <p:nvSpPr>
          <p:cNvPr id="4" name="Rectangle 2"/>
          <p:cNvSpPr>
            <a:spLocks noGrp="1" noChangeArrowheads="1"/>
          </p:cNvSpPr>
          <p:nvPr>
            <p:ph type="title" idx="4294967295"/>
          </p:nvPr>
        </p:nvSpPr>
        <p:spPr>
          <a:xfrm>
            <a:off x="2370138" y="593696"/>
            <a:ext cx="7391400" cy="480131"/>
          </a:xfrm>
          <a:prstGeom prst="rect">
            <a:avLst/>
          </a:prstGeom>
        </p:spPr>
        <p:txBody>
          <a:bodyPr/>
          <a:lstStyle/>
          <a:p>
            <a:pPr algn="ctr" eaLnBrk="1" hangingPunct="1"/>
            <a:r>
              <a:rPr lang="en-US" dirty="0" smtClean="0">
                <a:solidFill>
                  <a:schemeClr val="tx1"/>
                </a:solidFill>
              </a:rPr>
              <a:t>Inventory Procedures</a:t>
            </a:r>
          </a:p>
        </p:txBody>
      </p:sp>
    </p:spTree>
    <p:extLst>
      <p:ext uri="{BB962C8B-B14F-4D97-AF65-F5344CB8AC3E}">
        <p14:creationId xmlns:p14="http://schemas.microsoft.com/office/powerpoint/2010/main" val="871900223"/>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781" y="1426128"/>
            <a:ext cx="8368438" cy="4454554"/>
          </a:xfrm>
          <a:prstGeom prst="rect">
            <a:avLst/>
          </a:prstGeom>
        </p:spPr>
      </p:pic>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466385828"/>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590783"/>
            <a:ext cx="8229600" cy="480131"/>
          </a:xfrm>
        </p:spPr>
        <p:txBody>
          <a:bodyPr/>
          <a:lstStyle/>
          <a:p>
            <a:pPr eaLnBrk="1" hangingPunct="1"/>
            <a:r>
              <a:rPr lang="en-US" dirty="0" smtClean="0">
                <a:solidFill>
                  <a:schemeClr val="tx1"/>
                </a:solidFill>
              </a:rPr>
              <a:t>True</a:t>
            </a:r>
            <a:r>
              <a:rPr lang="en-US" b="1" dirty="0" smtClean="0">
                <a:solidFill>
                  <a:schemeClr val="tx1"/>
                </a:solidFill>
              </a:rPr>
              <a:t> or False</a:t>
            </a:r>
          </a:p>
        </p:txBody>
      </p:sp>
      <p:sp>
        <p:nvSpPr>
          <p:cNvPr id="6147" name="Rectangle 3"/>
          <p:cNvSpPr>
            <a:spLocks noGrp="1" noChangeArrowheads="1"/>
          </p:cNvSpPr>
          <p:nvPr>
            <p:ph type="body" idx="1"/>
          </p:nvPr>
        </p:nvSpPr>
        <p:spPr bwMode="auto">
          <a:xfrm>
            <a:off x="1981200" y="1600201"/>
            <a:ext cx="8229600" cy="41148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lnSpc>
                <a:spcPct val="90000"/>
              </a:lnSpc>
              <a:buFont typeface="Arial" panose="020B0604020202020204" pitchFamily="34" charset="0"/>
              <a:buChar char="•"/>
            </a:pPr>
            <a:r>
              <a:rPr lang="en-US" sz="2000" dirty="0"/>
              <a:t>The serial number on the lock cannot be the same as the serial number on the key.</a:t>
            </a:r>
          </a:p>
          <a:p>
            <a:pPr eaLnBrk="1" hangingPunct="1">
              <a:lnSpc>
                <a:spcPct val="90000"/>
              </a:lnSpc>
              <a:buFont typeface="Arial" panose="020B0604020202020204" pitchFamily="34" charset="0"/>
              <a:buChar char="•"/>
            </a:pPr>
            <a:endParaRPr lang="en-US" dirty="0"/>
          </a:p>
          <a:p>
            <a:pPr marL="0" indent="0" algn="ctr" eaLnBrk="1" hangingPunct="1">
              <a:lnSpc>
                <a:spcPct val="90000"/>
              </a:lnSpc>
              <a:buNone/>
            </a:pPr>
            <a:r>
              <a:rPr lang="en-US" dirty="0" smtClean="0">
                <a:solidFill>
                  <a:srgbClr val="FF0000"/>
                </a:solidFill>
              </a:rPr>
              <a:t>False</a:t>
            </a:r>
            <a:endParaRPr lang="en-US" b="1" dirty="0" smtClean="0">
              <a:solidFill>
                <a:srgbClr val="FF0000"/>
              </a:solidFill>
            </a:endParaRPr>
          </a:p>
          <a:p>
            <a:pPr eaLnBrk="1" hangingPunct="1">
              <a:lnSpc>
                <a:spcPct val="90000"/>
              </a:lnSpc>
              <a:buFont typeface="Arial" panose="020B0604020202020204" pitchFamily="34" charset="0"/>
              <a:buChar char="•"/>
            </a:pPr>
            <a:endParaRPr lang="en-US" sz="4000" dirty="0"/>
          </a:p>
          <a:p>
            <a:pPr eaLnBrk="1" hangingPunct="1">
              <a:lnSpc>
                <a:spcPct val="90000"/>
              </a:lnSpc>
              <a:buFont typeface="Arial" panose="020B0604020202020204" pitchFamily="34" charset="0"/>
              <a:buChar char="•"/>
            </a:pPr>
            <a:r>
              <a:rPr lang="en-US" sz="2000" dirty="0"/>
              <a:t>AR 190-11, para 3-8 n. states, </a:t>
            </a:r>
            <a:r>
              <a:rPr lang="en-US" sz="2000" i="1" dirty="0"/>
              <a:t>“Padlocks and keys which do not have a serial number will be given one. This number will be inscribed on the lock or key as appropriate.” </a:t>
            </a:r>
            <a:r>
              <a:rPr lang="en-US" sz="2000" dirty="0"/>
              <a:t>New Master locks have the same serial number on both the lock and key.</a:t>
            </a:r>
            <a:endParaRPr lang="en-US" sz="2000" i="1" dirty="0"/>
          </a:p>
        </p:txBody>
      </p:sp>
    </p:spTree>
    <p:extLst>
      <p:ext uri="{BB962C8B-B14F-4D97-AF65-F5344CB8AC3E}">
        <p14:creationId xmlns:p14="http://schemas.microsoft.com/office/powerpoint/2010/main" val="1631216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bwMode="auto">
          <a:xfrm>
            <a:off x="1981200" y="1600201"/>
            <a:ext cx="8229600" cy="38100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buFont typeface="Arial" panose="020B0604020202020204" pitchFamily="34" charset="0"/>
              <a:buChar char="•"/>
            </a:pPr>
            <a:r>
              <a:rPr lang="en-US" sz="2000" dirty="0"/>
              <a:t>The key ring used must be a solid braised (welded) metal key ring.</a:t>
            </a:r>
          </a:p>
          <a:p>
            <a:pPr eaLnBrk="1" hangingPunct="1">
              <a:buFont typeface="Arial" panose="020B0604020202020204" pitchFamily="34" charset="0"/>
              <a:buChar char="•"/>
            </a:pPr>
            <a:endParaRPr lang="en-US" dirty="0" smtClean="0"/>
          </a:p>
          <a:p>
            <a:pPr marL="0" indent="0" algn="ctr" eaLnBrk="1" hangingPunct="1">
              <a:buNone/>
            </a:pPr>
            <a:r>
              <a:rPr lang="en-US" b="1" dirty="0" smtClean="0">
                <a:solidFill>
                  <a:srgbClr val="FF0000"/>
                </a:solidFill>
              </a:rPr>
              <a:t>False</a:t>
            </a:r>
          </a:p>
          <a:p>
            <a:pPr eaLnBrk="1" hangingPunct="1">
              <a:buFont typeface="Arial" panose="020B0604020202020204" pitchFamily="34" charset="0"/>
              <a:buChar char="•"/>
            </a:pPr>
            <a:endParaRPr lang="en-US" sz="2000" dirty="0"/>
          </a:p>
          <a:p>
            <a:pPr eaLnBrk="1" hangingPunct="1">
              <a:buFont typeface="Arial" panose="020B0604020202020204" pitchFamily="34" charset="0"/>
              <a:buChar char="•"/>
            </a:pPr>
            <a:r>
              <a:rPr lang="en-US" sz="2000" dirty="0"/>
              <a:t>AR 190-11 does not specify the type of key ring that must be used.   </a:t>
            </a:r>
            <a:endParaRPr lang="en-US" sz="2000" i="1" dirty="0"/>
          </a:p>
        </p:txBody>
      </p:sp>
      <p:sp>
        <p:nvSpPr>
          <p:cNvPr id="6" name="Rectangle 2"/>
          <p:cNvSpPr>
            <a:spLocks noGrp="1" noChangeArrowheads="1"/>
          </p:cNvSpPr>
          <p:nvPr>
            <p:ph type="title"/>
          </p:nvPr>
        </p:nvSpPr>
        <p:spPr>
          <a:xfrm>
            <a:off x="1981200" y="591744"/>
            <a:ext cx="8229600" cy="480131"/>
          </a:xfrm>
        </p:spPr>
        <p:txBody>
          <a:bodyPr/>
          <a:lstStyle/>
          <a:p>
            <a:pPr eaLnBrk="1" hangingPunct="1"/>
            <a:r>
              <a:rPr lang="en-US" dirty="0" smtClean="0">
                <a:solidFill>
                  <a:schemeClr val="tx1"/>
                </a:solidFill>
              </a:rPr>
              <a:t>True</a:t>
            </a:r>
            <a:r>
              <a:rPr lang="en-US" b="1" dirty="0" smtClean="0">
                <a:solidFill>
                  <a:schemeClr val="tx1"/>
                </a:solidFill>
              </a:rPr>
              <a:t> or False</a:t>
            </a:r>
          </a:p>
        </p:txBody>
      </p:sp>
    </p:spTree>
    <p:extLst>
      <p:ext uri="{BB962C8B-B14F-4D97-AF65-F5344CB8AC3E}">
        <p14:creationId xmlns:p14="http://schemas.microsoft.com/office/powerpoint/2010/main" val="33009825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bwMode="auto">
          <a:xfrm>
            <a:off x="1981200" y="1625601"/>
            <a:ext cx="8229600" cy="35052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lnSpc>
                <a:spcPct val="80000"/>
              </a:lnSpc>
              <a:buFont typeface="Arial" panose="020B0604020202020204" pitchFamily="34" charset="0"/>
              <a:buChar char="•"/>
            </a:pPr>
            <a:r>
              <a:rPr lang="en-US" sz="2000" dirty="0"/>
              <a:t>Staff Duty or the S2 is the key and lock control custodian for the unit.</a:t>
            </a:r>
          </a:p>
          <a:p>
            <a:pPr eaLnBrk="1" hangingPunct="1">
              <a:lnSpc>
                <a:spcPct val="80000"/>
              </a:lnSpc>
              <a:buFont typeface="Arial" panose="020B0604020202020204" pitchFamily="34" charset="0"/>
              <a:buChar char="•"/>
            </a:pPr>
            <a:endParaRPr lang="en-US" sz="2000" dirty="0"/>
          </a:p>
          <a:p>
            <a:pPr marL="0" indent="0" algn="ctr" eaLnBrk="1" hangingPunct="1">
              <a:lnSpc>
                <a:spcPct val="80000"/>
              </a:lnSpc>
              <a:buNone/>
            </a:pPr>
            <a:r>
              <a:rPr lang="en-US" b="1" dirty="0" smtClean="0">
                <a:solidFill>
                  <a:srgbClr val="FF0000"/>
                </a:solidFill>
              </a:rPr>
              <a:t>False</a:t>
            </a:r>
            <a:endParaRPr lang="en-US" sz="2000" dirty="0">
              <a:solidFill>
                <a:srgbClr val="FF0000"/>
              </a:solidFill>
            </a:endParaRPr>
          </a:p>
          <a:p>
            <a:pPr eaLnBrk="1" hangingPunct="1">
              <a:lnSpc>
                <a:spcPct val="80000"/>
              </a:lnSpc>
              <a:buFont typeface="Arial" panose="020B0604020202020204" pitchFamily="34" charset="0"/>
              <a:buChar char="•"/>
            </a:pPr>
            <a:endParaRPr lang="en-US" sz="2000" dirty="0"/>
          </a:p>
          <a:p>
            <a:pPr eaLnBrk="1" hangingPunct="1">
              <a:lnSpc>
                <a:spcPct val="80000"/>
              </a:lnSpc>
              <a:buFont typeface="Arial" panose="020B0604020202020204" pitchFamily="34" charset="0"/>
              <a:buChar char="•"/>
            </a:pPr>
            <a:endParaRPr lang="en-US" sz="2000" dirty="0"/>
          </a:p>
          <a:p>
            <a:pPr eaLnBrk="1" hangingPunct="1">
              <a:lnSpc>
                <a:spcPct val="80000"/>
              </a:lnSpc>
              <a:buFont typeface="Arial" panose="020B0604020202020204" pitchFamily="34" charset="0"/>
              <a:buChar char="•"/>
            </a:pPr>
            <a:r>
              <a:rPr lang="en-US" sz="2000" dirty="0"/>
              <a:t>Staff Duty is only the keeper of the locked ammo can during non-duty hours.   In the case of the S2, they are only securing the locked and sealed container with the spare keys in them.</a:t>
            </a:r>
          </a:p>
        </p:txBody>
      </p:sp>
      <p:sp>
        <p:nvSpPr>
          <p:cNvPr id="5" name="Rectangle 2"/>
          <p:cNvSpPr>
            <a:spLocks noGrp="1" noChangeArrowheads="1"/>
          </p:cNvSpPr>
          <p:nvPr>
            <p:ph type="title"/>
          </p:nvPr>
        </p:nvSpPr>
        <p:spPr>
          <a:xfrm>
            <a:off x="1981200" y="591424"/>
            <a:ext cx="8229600" cy="480131"/>
          </a:xfrm>
        </p:spPr>
        <p:txBody>
          <a:bodyPr/>
          <a:lstStyle/>
          <a:p>
            <a:pPr eaLnBrk="1" hangingPunct="1"/>
            <a:r>
              <a:rPr lang="en-US" dirty="0" smtClean="0">
                <a:solidFill>
                  <a:schemeClr val="tx1"/>
                </a:solidFill>
              </a:rPr>
              <a:t>True</a:t>
            </a:r>
            <a:r>
              <a:rPr lang="en-US" b="1" dirty="0" smtClean="0">
                <a:solidFill>
                  <a:schemeClr val="tx1"/>
                </a:solidFill>
              </a:rPr>
              <a:t> or </a:t>
            </a:r>
            <a:r>
              <a:rPr lang="en-US" dirty="0" smtClean="0">
                <a:solidFill>
                  <a:schemeClr val="tx1"/>
                </a:solidFill>
              </a:rPr>
              <a:t>False</a:t>
            </a:r>
            <a:endParaRPr lang="en-US" b="1" dirty="0" smtClean="0">
              <a:solidFill>
                <a:schemeClr val="tx1"/>
              </a:solidFill>
            </a:endParaRPr>
          </a:p>
        </p:txBody>
      </p:sp>
    </p:spTree>
    <p:extLst>
      <p:ext uri="{BB962C8B-B14F-4D97-AF65-F5344CB8AC3E}">
        <p14:creationId xmlns:p14="http://schemas.microsoft.com/office/powerpoint/2010/main" val="14310111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bwMode="auto">
          <a:xfrm>
            <a:off x="1981200" y="1600201"/>
            <a:ext cx="8229600" cy="3886200"/>
          </a:xfrm>
          <a:noFill/>
          <a:ln>
            <a:miter lim="800000"/>
            <a:headEnd/>
            <a:tailEnd/>
          </a:ln>
        </p:spPr>
        <p:txBody>
          <a:bodyPr vert="horz" wrap="square" lIns="91440" tIns="45720" rIns="91440" bIns="45720" numCol="1" rtlCol="0" anchor="t" anchorCtr="0" compatLnSpc="1">
            <a:prstTxWarp prst="textNoShape">
              <a:avLst/>
            </a:prstTxWarp>
            <a:normAutofit/>
          </a:bodyPr>
          <a:lstStyle/>
          <a:p>
            <a:pPr eaLnBrk="1" hangingPunct="1">
              <a:lnSpc>
                <a:spcPct val="80000"/>
              </a:lnSpc>
              <a:buFont typeface="Arial" panose="020B0604020202020204" pitchFamily="34" charset="0"/>
              <a:buChar char="•"/>
            </a:pPr>
            <a:r>
              <a:rPr lang="en-US" sz="2000" dirty="0"/>
              <a:t>I cannot list where the locks are located at in the arms room on the DA Form 5513. (Ex. Key Number #1, goes to lock  #1 which is on M16 rack #2)</a:t>
            </a:r>
          </a:p>
          <a:p>
            <a:pPr eaLnBrk="1" hangingPunct="1">
              <a:lnSpc>
                <a:spcPct val="80000"/>
              </a:lnSpc>
              <a:buFont typeface="Arial" panose="020B0604020202020204" pitchFamily="34" charset="0"/>
              <a:buChar char="•"/>
            </a:pPr>
            <a:endParaRPr lang="en-US" sz="2000" dirty="0"/>
          </a:p>
          <a:p>
            <a:pPr marL="0" indent="0" algn="ctr">
              <a:lnSpc>
                <a:spcPct val="80000"/>
              </a:lnSpc>
              <a:buNone/>
            </a:pPr>
            <a:r>
              <a:rPr lang="en-US" b="1" dirty="0" smtClean="0">
                <a:solidFill>
                  <a:srgbClr val="FF0000"/>
                </a:solidFill>
              </a:rPr>
              <a:t>False</a:t>
            </a:r>
            <a:endParaRPr lang="en-US" sz="2000" dirty="0">
              <a:solidFill>
                <a:srgbClr val="FF0000"/>
              </a:solidFill>
            </a:endParaRPr>
          </a:p>
          <a:p>
            <a:pPr eaLnBrk="1" hangingPunct="1">
              <a:lnSpc>
                <a:spcPct val="80000"/>
              </a:lnSpc>
              <a:buFont typeface="Arial" panose="020B0604020202020204" pitchFamily="34" charset="0"/>
              <a:buChar char="•"/>
            </a:pPr>
            <a:endParaRPr lang="en-US" sz="2000" dirty="0"/>
          </a:p>
          <a:p>
            <a:pPr eaLnBrk="1" hangingPunct="1">
              <a:lnSpc>
                <a:spcPct val="80000"/>
              </a:lnSpc>
              <a:buFont typeface="Arial" panose="020B0604020202020204" pitchFamily="34" charset="0"/>
              <a:buChar char="•"/>
            </a:pPr>
            <a:r>
              <a:rPr lang="en-US" sz="2000" dirty="0"/>
              <a:t>AR 190-11 para 3-8 n states, </a:t>
            </a:r>
            <a:r>
              <a:rPr lang="en-US" sz="2000" i="1" dirty="0"/>
              <a:t>“A key and lock inventory will contain a record of keys, locks, key serial numbers, lock serial numbers, location, and the number of keys maintained for each lock. This record will be secured in the key depository.”</a:t>
            </a:r>
            <a:r>
              <a:rPr lang="en-US" sz="2000" dirty="0"/>
              <a:t>   </a:t>
            </a:r>
          </a:p>
        </p:txBody>
      </p:sp>
      <p:sp>
        <p:nvSpPr>
          <p:cNvPr id="6" name="Rectangle 2"/>
          <p:cNvSpPr>
            <a:spLocks noGrp="1" noChangeArrowheads="1"/>
          </p:cNvSpPr>
          <p:nvPr>
            <p:ph type="title"/>
          </p:nvPr>
        </p:nvSpPr>
        <p:spPr>
          <a:xfrm>
            <a:off x="1981200" y="591424"/>
            <a:ext cx="8229600" cy="480131"/>
          </a:xfrm>
        </p:spPr>
        <p:txBody>
          <a:bodyPr/>
          <a:lstStyle/>
          <a:p>
            <a:pPr eaLnBrk="1" hangingPunct="1"/>
            <a:r>
              <a:rPr lang="en-US" dirty="0" smtClean="0">
                <a:solidFill>
                  <a:schemeClr val="tx1"/>
                </a:solidFill>
              </a:rPr>
              <a:t>True</a:t>
            </a:r>
            <a:r>
              <a:rPr lang="en-US" b="1" dirty="0" smtClean="0">
                <a:solidFill>
                  <a:schemeClr val="tx1"/>
                </a:solidFill>
              </a:rPr>
              <a:t> or False</a:t>
            </a:r>
          </a:p>
        </p:txBody>
      </p:sp>
    </p:spTree>
    <p:extLst>
      <p:ext uri="{BB962C8B-B14F-4D97-AF65-F5344CB8AC3E}">
        <p14:creationId xmlns:p14="http://schemas.microsoft.com/office/powerpoint/2010/main" val="9304469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8" name="Rectangle 4"/>
          <p:cNvSpPr>
            <a:spLocks noGrp="1" noChangeArrowheads="1"/>
          </p:cNvSpPr>
          <p:nvPr>
            <p:ph type="body" idx="4294967295"/>
          </p:nvPr>
        </p:nvSpPr>
        <p:spPr bwMode="auto">
          <a:xfrm>
            <a:off x="0" y="1600199"/>
            <a:ext cx="12191999" cy="4297261"/>
          </a:xfrm>
          <a:prstGeom prst="rect">
            <a:avLst/>
          </a:prstGeom>
          <a:noFill/>
          <a:ln>
            <a:miter lim="800000"/>
            <a:headEnd/>
            <a:tailEnd/>
          </a:ln>
        </p:spPr>
        <p:txBody>
          <a:bodyPr>
            <a:noAutofit/>
          </a:bodyPr>
          <a:lstStyle/>
          <a:p>
            <a:pPr marL="0" indent="0" eaLnBrk="1" hangingPunct="1">
              <a:lnSpc>
                <a:spcPct val="80000"/>
              </a:lnSpc>
              <a:buNone/>
            </a:pPr>
            <a:r>
              <a:rPr lang="en-US" sz="2400" u="sng" dirty="0"/>
              <a:t>AA&amp;E Key Control Custodian </a:t>
            </a:r>
          </a:p>
          <a:p>
            <a:pPr eaLnBrk="1" hangingPunct="1">
              <a:buFont typeface="Arial" panose="020B0604020202020204" pitchFamily="34" charset="0"/>
              <a:buChar char="•"/>
            </a:pPr>
            <a:r>
              <a:rPr lang="en-US" sz="1800" b="0" dirty="0" smtClean="0"/>
              <a:t>Required </a:t>
            </a:r>
            <a:r>
              <a:rPr lang="en-US" sz="1800" b="0" dirty="0"/>
              <a:t>to have a </a:t>
            </a:r>
            <a:r>
              <a:rPr lang="en-US" sz="1800" b="0" dirty="0" smtClean="0"/>
              <a:t>DA </a:t>
            </a:r>
            <a:r>
              <a:rPr lang="en-US" sz="1800" b="0" dirty="0"/>
              <a:t>Form </a:t>
            </a:r>
            <a:r>
              <a:rPr lang="en-US" sz="1800" b="0" dirty="0" smtClean="0"/>
              <a:t>7708 </a:t>
            </a:r>
            <a:r>
              <a:rPr lang="en-US" sz="1800" b="0" dirty="0"/>
              <a:t>Personnel Reliability Screening And Evaluation completed prior to assuming duties as AA&amp;E Key Custodian.</a:t>
            </a:r>
          </a:p>
          <a:p>
            <a:pPr eaLnBrk="1" hangingPunct="1">
              <a:buFont typeface="Arial" panose="020B0604020202020204" pitchFamily="34" charset="0"/>
              <a:buChar char="•"/>
            </a:pPr>
            <a:r>
              <a:rPr lang="en-US" sz="1800" b="0" dirty="0" smtClean="0"/>
              <a:t>Be </a:t>
            </a:r>
            <a:r>
              <a:rPr lang="en-US" sz="1800" b="0" dirty="0"/>
              <a:t>appointed in writing to issue and receive keys and account for keys.</a:t>
            </a:r>
          </a:p>
          <a:p>
            <a:pPr eaLnBrk="1" hangingPunct="1">
              <a:buFont typeface="Arial" panose="020B0604020202020204" pitchFamily="34" charset="0"/>
              <a:buChar char="•"/>
            </a:pPr>
            <a:r>
              <a:rPr lang="en-US" sz="1800" b="0" dirty="0" smtClean="0"/>
              <a:t>Issues </a:t>
            </a:r>
            <a:r>
              <a:rPr lang="en-US" sz="1800" b="0" dirty="0"/>
              <a:t>primary keys to Armorer and </a:t>
            </a:r>
            <a:r>
              <a:rPr lang="en-US" sz="1800" b="0" dirty="0" smtClean="0"/>
              <a:t>Sealed container (spare set) </a:t>
            </a:r>
            <a:r>
              <a:rPr lang="en-US" sz="1800" b="0" dirty="0"/>
              <a:t>to HHQ (S-2</a:t>
            </a:r>
            <a:r>
              <a:rPr lang="en-US" sz="1800" b="0" dirty="0" smtClean="0"/>
              <a:t>) who places them in a GSA approved class 5 or 6 safe.</a:t>
            </a:r>
            <a:endParaRPr lang="en-US" sz="1800" b="0" dirty="0"/>
          </a:p>
          <a:p>
            <a:pPr eaLnBrk="1" hangingPunct="1">
              <a:buFont typeface="Arial" panose="020B0604020202020204" pitchFamily="34" charset="0"/>
              <a:buChar char="•"/>
            </a:pPr>
            <a:r>
              <a:rPr lang="en-US" sz="1800" b="0" dirty="0" smtClean="0"/>
              <a:t>Ensure </a:t>
            </a:r>
            <a:r>
              <a:rPr lang="en-US" sz="1800" b="0" dirty="0"/>
              <a:t>that individuals who are designated to issue keys in their absence, clearly understand key control procedures.</a:t>
            </a:r>
          </a:p>
          <a:p>
            <a:pPr eaLnBrk="1" hangingPunct="1">
              <a:buFont typeface="Arial" panose="020B0604020202020204" pitchFamily="34" charset="0"/>
              <a:buChar char="•"/>
            </a:pPr>
            <a:r>
              <a:rPr lang="en-US" sz="1800" b="0" dirty="0" smtClean="0"/>
              <a:t>Maintain </a:t>
            </a:r>
            <a:r>
              <a:rPr lang="en-US" sz="1800" b="0" dirty="0"/>
              <a:t>a key control register </a:t>
            </a:r>
            <a:r>
              <a:rPr lang="en-US" sz="1800" b="0" dirty="0" smtClean="0"/>
              <a:t>(DA Form 5513) at </a:t>
            </a:r>
            <a:r>
              <a:rPr lang="en-US" sz="1800" b="0" dirty="0"/>
              <a:t>all times to ensure continuous accountability for keys of locks used to secure Government property.</a:t>
            </a:r>
          </a:p>
          <a:p>
            <a:pPr eaLnBrk="1" hangingPunct="1">
              <a:buFont typeface="Arial" panose="020B0604020202020204" pitchFamily="34" charset="0"/>
              <a:buChar char="•"/>
            </a:pPr>
            <a:r>
              <a:rPr lang="en-US" sz="1800" b="0" dirty="0" smtClean="0"/>
              <a:t>Inventory </a:t>
            </a:r>
            <a:r>
              <a:rPr lang="en-US" sz="1800" b="0" dirty="0"/>
              <a:t>Keys at a minimum </a:t>
            </a:r>
            <a:r>
              <a:rPr lang="en-US" sz="1800" b="0" dirty="0" smtClean="0"/>
              <a:t>Semi-annually (AA&amp;E Key Custodian &amp; Disinterested individual).</a:t>
            </a:r>
            <a:endParaRPr lang="en-US" sz="1800" b="0" dirty="0"/>
          </a:p>
          <a:p>
            <a:pPr eaLnBrk="1" hangingPunct="1">
              <a:buFont typeface="Arial" panose="020B0604020202020204" pitchFamily="34" charset="0"/>
              <a:buChar char="•"/>
            </a:pPr>
            <a:r>
              <a:rPr lang="en-US" sz="1800" b="0" dirty="0" smtClean="0"/>
              <a:t>Conduct </a:t>
            </a:r>
            <a:r>
              <a:rPr lang="en-US" sz="1800" b="0" dirty="0"/>
              <a:t>an inquiry when a key is lost or stolen</a:t>
            </a:r>
            <a:r>
              <a:rPr lang="en-US" sz="1800" b="0" dirty="0" smtClean="0"/>
              <a:t>.</a:t>
            </a:r>
          </a:p>
          <a:p>
            <a:pPr eaLnBrk="1" hangingPunct="1">
              <a:buFont typeface="Arial" panose="020B0604020202020204" pitchFamily="34" charset="0"/>
              <a:buChar char="•"/>
            </a:pPr>
            <a:r>
              <a:rPr lang="en-US" sz="1800" b="0" u="sng" dirty="0" smtClean="0"/>
              <a:t>Attend refresher training annually.</a:t>
            </a:r>
            <a:endParaRPr lang="en-US" sz="1800" b="0" u="sng"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2122232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5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5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5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5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5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5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5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51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510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1201" y="1524000"/>
            <a:ext cx="8229600" cy="2362200"/>
          </a:xfrm>
          <a:prstGeom prst="rect">
            <a:avLst/>
          </a:prstGeom>
        </p:spPr>
        <p:txBody>
          <a:bodyPr wrap="square">
            <a:spAutoFit/>
          </a:bodyPr>
          <a:lstStyle/>
          <a:p>
            <a:r>
              <a:rPr lang="en-US" sz="2000" dirty="0"/>
              <a:t>Regardless of the environment or available resources, the protection of Army personnel and assets follow the same general procedures:</a:t>
            </a:r>
          </a:p>
          <a:p>
            <a:endParaRPr lang="en-US" dirty="0"/>
          </a:p>
          <a:p>
            <a:pPr marL="342900" indent="-342900">
              <a:buFont typeface="Arial" panose="020B0604020202020204" pitchFamily="34" charset="0"/>
              <a:buChar char="•"/>
            </a:pPr>
            <a:r>
              <a:rPr lang="en-US" dirty="0"/>
              <a:t>Identify the asset or area to be protected.</a:t>
            </a:r>
          </a:p>
          <a:p>
            <a:pPr marL="342900" indent="-342900">
              <a:buFont typeface="Arial" panose="020B0604020202020204" pitchFamily="34" charset="0"/>
              <a:buChar char="•"/>
            </a:pPr>
            <a:r>
              <a:rPr lang="en-US" dirty="0"/>
              <a:t>Determine its mission criticality.</a:t>
            </a:r>
          </a:p>
          <a:p>
            <a:pPr marL="342900" indent="-342900">
              <a:buFont typeface="Arial" panose="020B0604020202020204" pitchFamily="34" charset="0"/>
              <a:buChar char="•"/>
            </a:pPr>
            <a:r>
              <a:rPr lang="en-US" dirty="0"/>
              <a:t>Assess the likelihood of compromise.</a:t>
            </a:r>
          </a:p>
          <a:p>
            <a:pPr marL="342900" indent="-342900">
              <a:buFont typeface="Arial" panose="020B0604020202020204" pitchFamily="34" charset="0"/>
              <a:buChar char="•"/>
            </a:pPr>
            <a:r>
              <a:rPr lang="en-US" dirty="0"/>
              <a:t>Assess potential threats and tactics.</a:t>
            </a:r>
          </a:p>
          <a:p>
            <a:pPr marL="342900" indent="-342900">
              <a:buFont typeface="Arial" panose="020B0604020202020204" pitchFamily="34" charset="0"/>
              <a:buChar char="•"/>
            </a:pPr>
            <a:r>
              <a:rPr lang="en-US" dirty="0"/>
              <a:t>Develop and implement control measures.</a:t>
            </a:r>
          </a:p>
        </p:txBody>
      </p:sp>
      <p:sp>
        <p:nvSpPr>
          <p:cNvPr id="6" name="Rectangle 3"/>
          <p:cNvSpPr txBox="1">
            <a:spLocks noChangeArrowheads="1"/>
          </p:cNvSpPr>
          <p:nvPr/>
        </p:nvSpPr>
        <p:spPr bwMode="auto">
          <a:xfrm>
            <a:off x="3124201" y="592208"/>
            <a:ext cx="5943600" cy="5491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algn="ctr" eaLnBrk="1" hangingPunct="1">
              <a:buFontTx/>
              <a:buNone/>
            </a:pPr>
            <a:r>
              <a:rPr lang="en-US" b="1" kern="0" dirty="0">
                <a:latin typeface="Arial" pitchFamily="34" charset="0"/>
                <a:cs typeface="Arial" pitchFamily="34" charset="0"/>
              </a:rPr>
              <a:t>Regulatory Resources</a:t>
            </a:r>
            <a:endParaRPr lang="en-US" kern="0" dirty="0"/>
          </a:p>
        </p:txBody>
      </p:sp>
      <p:sp>
        <p:nvSpPr>
          <p:cNvPr id="7" name="Rectangle 3"/>
          <p:cNvSpPr>
            <a:spLocks noChangeArrowheads="1"/>
          </p:cNvSpPr>
          <p:nvPr/>
        </p:nvSpPr>
        <p:spPr bwMode="auto">
          <a:xfrm>
            <a:off x="0" y="3877733"/>
            <a:ext cx="3437467" cy="2616101"/>
          </a:xfrm>
          <a:prstGeom prst="rect">
            <a:avLst/>
          </a:prstGeom>
          <a:noFill/>
          <a:ln w="9525">
            <a:noFill/>
            <a:miter lim="800000"/>
            <a:headEnd/>
            <a:tailEnd/>
          </a:ln>
          <a:effectLst/>
        </p:spPr>
        <p:txBody>
          <a:bodyPr wrap="square" anchor="ctr">
            <a:spAutoFit/>
          </a:bodyPr>
          <a:lstStyle/>
          <a:p>
            <a:pPr marL="338138" eaLnBrk="0" hangingPunct="0">
              <a:defRPr/>
            </a:pPr>
            <a:r>
              <a:rPr lang="en-US" sz="2000" dirty="0">
                <a:latin typeface="Arial" pitchFamily="34" charset="0"/>
                <a:ea typeface="Times New Roman" pitchFamily="18" charset="0"/>
                <a:cs typeface="Arial" pitchFamily="34" charset="0"/>
              </a:rPr>
              <a:t>References:</a:t>
            </a:r>
          </a:p>
          <a:p>
            <a:pPr marL="338138" indent="238125" eaLnBrk="0" hangingPunct="0">
              <a:buFont typeface="Arial" pitchFamily="34" charset="0"/>
              <a:buChar char="•"/>
              <a:defRPr/>
            </a:pPr>
            <a:r>
              <a:rPr lang="en-US" b="1" dirty="0">
                <a:latin typeface="Arial" pitchFamily="34" charset="0"/>
                <a:ea typeface="Times New Roman" pitchFamily="18" charset="0"/>
                <a:cs typeface="Arial" pitchFamily="34" charset="0"/>
              </a:rPr>
              <a:t>AR </a:t>
            </a:r>
            <a:r>
              <a:rPr lang="en-US" b="1" dirty="0" smtClean="0">
                <a:latin typeface="Arial" pitchFamily="34" charset="0"/>
                <a:ea typeface="Times New Roman" pitchFamily="18" charset="0"/>
                <a:cs typeface="Arial" pitchFamily="34" charset="0"/>
              </a:rPr>
              <a:t>190-13 – PS program </a:t>
            </a:r>
            <a:endParaRPr lang="en-US" b="1" dirty="0">
              <a:latin typeface="Arial" pitchFamily="34" charset="0"/>
              <a:ea typeface="Times New Roman" pitchFamily="18" charset="0"/>
              <a:cs typeface="Arial" pitchFamily="34" charset="0"/>
            </a:endParaRPr>
          </a:p>
          <a:p>
            <a:pPr marL="338138" indent="238125" eaLnBrk="0" hangingPunct="0">
              <a:buFont typeface="Arial" pitchFamily="34" charset="0"/>
              <a:buChar char="•"/>
              <a:defRPr/>
            </a:pPr>
            <a:r>
              <a:rPr lang="en-US" b="1" dirty="0">
                <a:latin typeface="Arial" pitchFamily="34" charset="0"/>
                <a:ea typeface="Times New Roman" pitchFamily="18" charset="0"/>
                <a:cs typeface="Arial" pitchFamily="34" charset="0"/>
              </a:rPr>
              <a:t>AR </a:t>
            </a:r>
            <a:r>
              <a:rPr lang="en-US" b="1" dirty="0" smtClean="0">
                <a:latin typeface="Arial" pitchFamily="34" charset="0"/>
                <a:ea typeface="Times New Roman" pitchFamily="18" charset="0"/>
                <a:cs typeface="Arial" pitchFamily="34" charset="0"/>
              </a:rPr>
              <a:t>190-11 – AA&amp;E</a:t>
            </a:r>
            <a:endParaRPr lang="en-US" b="1" dirty="0">
              <a:latin typeface="Arial" pitchFamily="34" charset="0"/>
              <a:ea typeface="Times New Roman" pitchFamily="18" charset="0"/>
              <a:cs typeface="Arial" pitchFamily="34" charset="0"/>
            </a:endParaRP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AR 710-2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DA PAM 710-2-1</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4-010-01</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4-010-03</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4-020-04</a:t>
            </a:r>
          </a:p>
          <a:p>
            <a:pPr marL="795338" lvl="1" eaLnBrk="0" hangingPunct="0">
              <a:defRPr/>
            </a:pPr>
            <a:endParaRPr lang="en-US" dirty="0">
              <a:latin typeface="Arial" pitchFamily="34" charset="0"/>
              <a:ea typeface="Times New Roman" pitchFamily="18" charset="0"/>
              <a:cs typeface="Arial" pitchFamily="34" charset="0"/>
            </a:endParaRPr>
          </a:p>
        </p:txBody>
      </p:sp>
      <p:sp>
        <p:nvSpPr>
          <p:cNvPr id="8" name="Rectangle 3"/>
          <p:cNvSpPr>
            <a:spLocks noChangeArrowheads="1"/>
          </p:cNvSpPr>
          <p:nvPr/>
        </p:nvSpPr>
        <p:spPr bwMode="auto">
          <a:xfrm>
            <a:off x="3437467" y="3908511"/>
            <a:ext cx="3898053" cy="2585323"/>
          </a:xfrm>
          <a:prstGeom prst="rect">
            <a:avLst/>
          </a:prstGeom>
          <a:noFill/>
          <a:ln w="9525">
            <a:noFill/>
            <a:miter lim="800000"/>
            <a:headEnd/>
            <a:tailEnd/>
          </a:ln>
          <a:effectLst/>
        </p:spPr>
        <p:txBody>
          <a:bodyPr wrap="square" anchor="ctr">
            <a:spAutoFit/>
          </a:bodyPr>
          <a:lstStyle/>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AR 190-14</a:t>
            </a:r>
          </a:p>
          <a:p>
            <a:pPr marL="338138" indent="238125" eaLnBrk="0" hangingPunct="0">
              <a:buFont typeface="Arial" pitchFamily="34" charset="0"/>
              <a:buChar char="•"/>
              <a:defRPr/>
            </a:pPr>
            <a:r>
              <a:rPr lang="en-US" b="1" dirty="0">
                <a:latin typeface="Arial" pitchFamily="34" charset="0"/>
                <a:ea typeface="Times New Roman" pitchFamily="18" charset="0"/>
                <a:cs typeface="Arial" pitchFamily="34" charset="0"/>
              </a:rPr>
              <a:t>AR </a:t>
            </a:r>
            <a:r>
              <a:rPr lang="en-US" b="1" dirty="0" smtClean="0">
                <a:latin typeface="Arial" pitchFamily="34" charset="0"/>
                <a:ea typeface="Times New Roman" pitchFamily="18" charset="0"/>
                <a:cs typeface="Arial" pitchFamily="34" charset="0"/>
              </a:rPr>
              <a:t>190-51- Un-classified</a:t>
            </a:r>
          </a:p>
          <a:p>
            <a:pPr marL="338138" indent="238125" eaLnBrk="0" hangingPunct="0">
              <a:buFont typeface="Arial" pitchFamily="34" charset="0"/>
              <a:buChar char="•"/>
              <a:defRPr/>
            </a:pPr>
            <a:r>
              <a:rPr lang="en-US" b="1" dirty="0" smtClean="0">
                <a:latin typeface="Arial" pitchFamily="34" charset="0"/>
                <a:ea typeface="Times New Roman" pitchFamily="18" charset="0"/>
                <a:cs typeface="Arial" pitchFamily="34" charset="0"/>
              </a:rPr>
              <a:t>DA </a:t>
            </a:r>
            <a:r>
              <a:rPr lang="en-US" b="1" dirty="0">
                <a:latin typeface="Arial" pitchFamily="34" charset="0"/>
                <a:ea typeface="Times New Roman" pitchFamily="18" charset="0"/>
                <a:cs typeface="Arial" pitchFamily="34" charset="0"/>
              </a:rPr>
              <a:t>PAM </a:t>
            </a:r>
            <a:r>
              <a:rPr lang="en-US" b="1" dirty="0" smtClean="0">
                <a:latin typeface="Arial" pitchFamily="34" charset="0"/>
                <a:ea typeface="Times New Roman" pitchFamily="18" charset="0"/>
                <a:cs typeface="Arial" pitchFamily="34" charset="0"/>
              </a:rPr>
              <a:t>190-51 – RA</a:t>
            </a:r>
            <a:endParaRPr lang="en-US" b="1" dirty="0">
              <a:latin typeface="Arial" pitchFamily="34" charset="0"/>
              <a:ea typeface="Times New Roman" pitchFamily="18" charset="0"/>
              <a:cs typeface="Arial" pitchFamily="34" charset="0"/>
            </a:endParaRPr>
          </a:p>
          <a:p>
            <a:pPr marL="338138" indent="238125" eaLnBrk="0" hangingPunct="0">
              <a:buFont typeface="Arial" pitchFamily="34" charset="0"/>
              <a:buChar char="•"/>
              <a:defRPr/>
            </a:pPr>
            <a:r>
              <a:rPr lang="en-US" b="1" dirty="0">
                <a:latin typeface="Arial" pitchFamily="34" charset="0"/>
                <a:ea typeface="Times New Roman" pitchFamily="18" charset="0"/>
                <a:cs typeface="Arial" pitchFamily="34" charset="0"/>
              </a:rPr>
              <a:t>ATTP </a:t>
            </a:r>
            <a:r>
              <a:rPr lang="en-US" b="1" dirty="0" smtClean="0">
                <a:latin typeface="Arial" pitchFamily="34" charset="0"/>
                <a:ea typeface="Times New Roman" pitchFamily="18" charset="0"/>
                <a:cs typeface="Arial" pitchFamily="34" charset="0"/>
              </a:rPr>
              <a:t>3-39.32 – Ex Ops PS</a:t>
            </a:r>
            <a:endParaRPr lang="en-US" b="1" dirty="0">
              <a:latin typeface="Arial" pitchFamily="34" charset="0"/>
              <a:ea typeface="Times New Roman" pitchFamily="18" charset="0"/>
              <a:cs typeface="Arial" pitchFamily="34" charset="0"/>
            </a:endParaRP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4-010-02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4-020-02</a:t>
            </a:r>
          </a:p>
          <a:p>
            <a:pPr marL="338138" indent="238125" eaLnBrk="0" hangingPunct="0">
              <a:buFont typeface="Arial" pitchFamily="34" charset="0"/>
              <a:buChar char="•"/>
              <a:defRPr/>
            </a:pPr>
            <a:r>
              <a:rPr lang="en-US" dirty="0">
                <a:latin typeface="Arial" pitchFamily="34" charset="0"/>
                <a:ea typeface="Times New Roman" pitchFamily="18" charset="0"/>
                <a:cs typeface="Arial" pitchFamily="34" charset="0"/>
              </a:rPr>
              <a:t>UFC </a:t>
            </a:r>
            <a:r>
              <a:rPr lang="en-US" dirty="0" smtClean="0">
                <a:latin typeface="Arial" pitchFamily="34" charset="0"/>
                <a:ea typeface="Times New Roman" pitchFamily="18" charset="0"/>
                <a:cs typeface="Arial" pitchFamily="34" charset="0"/>
              </a:rPr>
              <a:t>4-022-03</a:t>
            </a:r>
          </a:p>
          <a:p>
            <a:pPr marL="338138" indent="238125" eaLnBrk="0" hangingPunct="0">
              <a:buFont typeface="Arial" pitchFamily="34" charset="0"/>
              <a:buChar char="•"/>
              <a:defRPr/>
            </a:pPr>
            <a:r>
              <a:rPr lang="en-US" b="1" dirty="0" smtClean="0">
                <a:latin typeface="Arial" pitchFamily="34" charset="0"/>
                <a:ea typeface="Times New Roman" pitchFamily="18" charset="0"/>
                <a:cs typeface="Arial" pitchFamily="34" charset="0"/>
              </a:rPr>
              <a:t>FR 190-1 – FRKS POFs</a:t>
            </a:r>
            <a:endParaRPr lang="en-US" b="1" dirty="0">
              <a:latin typeface="Arial" pitchFamily="34" charset="0"/>
              <a:ea typeface="Times New Roman" pitchFamily="18" charset="0"/>
              <a:cs typeface="Arial" pitchFamily="34" charset="0"/>
            </a:endParaRPr>
          </a:p>
          <a:p>
            <a:pPr marL="795338" lvl="1" eaLnBrk="0" hangingPunct="0">
              <a:defRPr/>
            </a:pPr>
            <a:endParaRPr lang="en-US" dirty="0">
              <a:latin typeface="Arial" pitchFamily="34" charset="0"/>
              <a:ea typeface="Times New Roman" pitchFamily="18" charset="0"/>
              <a:cs typeface="Arial"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520" y="2441059"/>
            <a:ext cx="3332480" cy="2546967"/>
          </a:xfrm>
          <a:prstGeom prst="rect">
            <a:avLst/>
          </a:prstGeom>
        </p:spPr>
      </p:pic>
    </p:spTree>
    <p:extLst>
      <p:ext uri="{BB962C8B-B14F-4D97-AF65-F5344CB8AC3E}">
        <p14:creationId xmlns:p14="http://schemas.microsoft.com/office/powerpoint/2010/main" val="1074192702"/>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9" name="Rectangle 5"/>
          <p:cNvGraphicFramePr>
            <a:graphicFrameLocks noGrp="1"/>
          </p:cNvGraphicFramePr>
          <p:nvPr>
            <p:ph sz="quarter" idx="4294967295"/>
          </p:nvPr>
        </p:nvGraphicFramePr>
        <p:xfrm>
          <a:off x="6608764" y="3967163"/>
          <a:ext cx="3165475" cy="2184400"/>
        </p:xfrm>
        <a:graphic>
          <a:graphicData uri="http://schemas.openxmlformats.org/presentationml/2006/ole">
            <mc:AlternateContent xmlns:mc="http://schemas.openxmlformats.org/markup-compatibility/2006">
              <mc:Choice xmlns:v="urn:schemas-microsoft-com:vml" Requires="v">
                <p:oleObj spid="_x0000_s2194" name="FormFlow Form" r:id="rId3" imgW="0" imgH="0" progId="">
                  <p:embed/>
                </p:oleObj>
              </mc:Choice>
              <mc:Fallback>
                <p:oleObj name="FormFlow Form" r:id="rId3" imgW="0" imgH="0" progId="">
                  <p:embed/>
                  <p:pic>
                    <p:nvPicPr>
                      <p:cNvPr id="9219" name="Rectangle 5"/>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39671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3" name="Picture 7"/>
          <p:cNvPicPr>
            <a:picLocks noChangeAspect="1" noChangeArrowheads="1"/>
          </p:cNvPicPr>
          <p:nvPr/>
        </p:nvPicPr>
        <p:blipFill>
          <a:blip r:embed="rId4" cstate="print"/>
          <a:srcRect l="10156" t="17284" r="42890" b="41555"/>
          <a:stretch>
            <a:fillRect/>
          </a:stretch>
        </p:blipFill>
        <p:spPr bwMode="auto">
          <a:xfrm>
            <a:off x="1905001" y="2743200"/>
            <a:ext cx="8254141" cy="3733800"/>
          </a:xfrm>
          <a:prstGeom prst="rect">
            <a:avLst/>
          </a:prstGeom>
          <a:noFill/>
          <a:ln w="9525">
            <a:noFill/>
            <a:miter lim="800000"/>
            <a:headEnd/>
            <a:tailEnd/>
          </a:ln>
        </p:spPr>
      </p:pic>
      <p:sp>
        <p:nvSpPr>
          <p:cNvPr id="17" name="Text Box 16"/>
          <p:cNvSpPr txBox="1">
            <a:spLocks noChangeArrowheads="1"/>
          </p:cNvSpPr>
          <p:nvPr/>
        </p:nvSpPr>
        <p:spPr bwMode="auto">
          <a:xfrm>
            <a:off x="2209800" y="1371600"/>
            <a:ext cx="4339650" cy="1477328"/>
          </a:xfrm>
          <a:prstGeom prst="rect">
            <a:avLst/>
          </a:prstGeom>
          <a:noFill/>
          <a:ln w="9525">
            <a:noFill/>
            <a:miter lim="800000"/>
            <a:headEnd/>
            <a:tailEnd/>
          </a:ln>
        </p:spPr>
        <p:txBody>
          <a:bodyPr wrap="none">
            <a:spAutoFit/>
          </a:bodyPr>
          <a:lstStyle/>
          <a:p>
            <a:r>
              <a:rPr lang="en-US" dirty="0"/>
              <a:t>UNIT: HHT 1-4 CAV</a:t>
            </a:r>
          </a:p>
          <a:p>
            <a:r>
              <a:rPr lang="en-US" dirty="0"/>
              <a:t>44322  High Security Padlock Main Door</a:t>
            </a:r>
          </a:p>
          <a:p>
            <a:r>
              <a:rPr lang="en-US" dirty="0"/>
              <a:t>1234H  M16 Rack 1</a:t>
            </a:r>
          </a:p>
          <a:p>
            <a:r>
              <a:rPr lang="en-US" dirty="0"/>
              <a:t>5678H  M16 Rack 2</a:t>
            </a:r>
          </a:p>
          <a:p>
            <a:r>
              <a:rPr lang="en-US" dirty="0"/>
              <a:t>1122B   M9 Rack 1</a:t>
            </a:r>
          </a:p>
        </p:txBody>
      </p:sp>
      <p:sp>
        <p:nvSpPr>
          <p:cNvPr id="18" name="TextBox 17"/>
          <p:cNvSpPr txBox="1"/>
          <p:nvPr/>
        </p:nvSpPr>
        <p:spPr>
          <a:xfrm>
            <a:off x="2438401" y="4572001"/>
            <a:ext cx="681597" cy="307777"/>
          </a:xfrm>
          <a:prstGeom prst="rect">
            <a:avLst/>
          </a:prstGeom>
          <a:noFill/>
        </p:spPr>
        <p:txBody>
          <a:bodyPr wrap="none" rtlCol="0">
            <a:spAutoFit/>
          </a:bodyPr>
          <a:lstStyle/>
          <a:p>
            <a:r>
              <a:rPr lang="en-US" sz="1400" dirty="0"/>
              <a:t>44322</a:t>
            </a:r>
          </a:p>
        </p:txBody>
      </p:sp>
      <p:sp>
        <p:nvSpPr>
          <p:cNvPr id="19" name="TextBox 18"/>
          <p:cNvSpPr txBox="1"/>
          <p:nvPr/>
        </p:nvSpPr>
        <p:spPr>
          <a:xfrm>
            <a:off x="2454966" y="4744279"/>
            <a:ext cx="1568058" cy="307777"/>
          </a:xfrm>
          <a:prstGeom prst="rect">
            <a:avLst/>
          </a:prstGeom>
          <a:noFill/>
        </p:spPr>
        <p:txBody>
          <a:bodyPr wrap="none" rtlCol="0">
            <a:spAutoFit/>
          </a:bodyPr>
          <a:lstStyle/>
          <a:p>
            <a:r>
              <a:rPr lang="en-US" sz="1400" dirty="0"/>
              <a:t>Arms Room Door</a:t>
            </a:r>
          </a:p>
        </p:txBody>
      </p:sp>
      <p:sp>
        <p:nvSpPr>
          <p:cNvPr id="20" name="TextBox 19"/>
          <p:cNvSpPr txBox="1"/>
          <p:nvPr/>
        </p:nvSpPr>
        <p:spPr>
          <a:xfrm>
            <a:off x="3091068" y="4555435"/>
            <a:ext cx="402674" cy="307777"/>
          </a:xfrm>
          <a:prstGeom prst="rect">
            <a:avLst/>
          </a:prstGeom>
          <a:noFill/>
        </p:spPr>
        <p:txBody>
          <a:bodyPr wrap="none" rtlCol="0">
            <a:spAutoFit/>
          </a:bodyPr>
          <a:lstStyle/>
          <a:p>
            <a:r>
              <a:rPr lang="en-US" sz="1400" dirty="0"/>
              <a:t>(3)</a:t>
            </a:r>
          </a:p>
        </p:txBody>
      </p:sp>
      <p:sp>
        <p:nvSpPr>
          <p:cNvPr id="21" name="Oval 20"/>
          <p:cNvSpPr/>
          <p:nvPr/>
        </p:nvSpPr>
        <p:spPr>
          <a:xfrm>
            <a:off x="1981200" y="4648200"/>
            <a:ext cx="457200" cy="457200"/>
          </a:xfrm>
          <a:prstGeom prst="ellipse">
            <a:avLst/>
          </a:prstGeom>
          <a:solidFill>
            <a:srgbClr val="FF00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010400" y="2133600"/>
            <a:ext cx="2860078" cy="400110"/>
          </a:xfrm>
          <a:prstGeom prst="rect">
            <a:avLst/>
          </a:prstGeom>
          <a:noFill/>
        </p:spPr>
        <p:txBody>
          <a:bodyPr wrap="none" rtlCol="0">
            <a:spAutoFit/>
          </a:bodyPr>
          <a:lstStyle/>
          <a:p>
            <a:r>
              <a:rPr lang="en-US" sz="2000" b="1" dirty="0"/>
              <a:t>Input Unit Information</a:t>
            </a:r>
          </a:p>
        </p:txBody>
      </p:sp>
      <p:sp>
        <p:nvSpPr>
          <p:cNvPr id="9232" name="Text Box 16"/>
          <p:cNvSpPr txBox="1">
            <a:spLocks noChangeArrowheads="1"/>
          </p:cNvSpPr>
          <p:nvPr/>
        </p:nvSpPr>
        <p:spPr bwMode="auto">
          <a:xfrm>
            <a:off x="3886201" y="3657600"/>
            <a:ext cx="1574021" cy="369332"/>
          </a:xfrm>
          <a:prstGeom prst="rect">
            <a:avLst/>
          </a:prstGeom>
          <a:noFill/>
          <a:ln w="9525">
            <a:noFill/>
            <a:miter lim="800000"/>
            <a:headEnd/>
            <a:tailEnd/>
          </a:ln>
        </p:spPr>
        <p:txBody>
          <a:bodyPr wrap="none">
            <a:spAutoFit/>
          </a:bodyPr>
          <a:lstStyle/>
          <a:p>
            <a:r>
              <a:rPr lang="en-US" dirty="0"/>
              <a:t>HHT 1-4 CAV</a:t>
            </a:r>
          </a:p>
        </p:txBody>
      </p:sp>
      <p:cxnSp>
        <p:nvCxnSpPr>
          <p:cNvPr id="24" name="Straight Arrow Connector 23"/>
          <p:cNvCxnSpPr/>
          <p:nvPr/>
        </p:nvCxnSpPr>
        <p:spPr>
          <a:xfrm rot="10800000" flipV="1">
            <a:off x="5029200" y="2590800"/>
            <a:ext cx="2209800" cy="1066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086601" y="2133600"/>
            <a:ext cx="2037737" cy="400110"/>
          </a:xfrm>
          <a:prstGeom prst="rect">
            <a:avLst/>
          </a:prstGeom>
          <a:noFill/>
        </p:spPr>
        <p:txBody>
          <a:bodyPr wrap="none" rtlCol="0">
            <a:spAutoFit/>
          </a:bodyPr>
          <a:lstStyle/>
          <a:p>
            <a:r>
              <a:rPr lang="en-US" sz="2000" b="1" dirty="0"/>
              <a:t>Lock Number 1</a:t>
            </a:r>
          </a:p>
        </p:txBody>
      </p:sp>
      <p:cxnSp>
        <p:nvCxnSpPr>
          <p:cNvPr id="28" name="Straight Arrow Connector 27"/>
          <p:cNvCxnSpPr>
            <a:endCxn id="21" idx="7"/>
          </p:cNvCxnSpPr>
          <p:nvPr/>
        </p:nvCxnSpPr>
        <p:spPr>
          <a:xfrm rot="10800000" flipV="1">
            <a:off x="2371447" y="2438400"/>
            <a:ext cx="4791355" cy="227675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086600" y="2057400"/>
            <a:ext cx="2464136" cy="400110"/>
          </a:xfrm>
          <a:prstGeom prst="rect">
            <a:avLst/>
          </a:prstGeom>
          <a:noFill/>
        </p:spPr>
        <p:txBody>
          <a:bodyPr wrap="none" rtlCol="0">
            <a:spAutoFit/>
          </a:bodyPr>
          <a:lstStyle/>
          <a:p>
            <a:r>
              <a:rPr lang="en-US" sz="2000" b="1" dirty="0"/>
              <a:t>Key Serial Number</a:t>
            </a:r>
          </a:p>
        </p:txBody>
      </p:sp>
      <p:cxnSp>
        <p:nvCxnSpPr>
          <p:cNvPr id="30" name="Straight Arrow Connector 29"/>
          <p:cNvCxnSpPr/>
          <p:nvPr/>
        </p:nvCxnSpPr>
        <p:spPr>
          <a:xfrm rot="10800000" flipV="1">
            <a:off x="3048000" y="2590799"/>
            <a:ext cx="4267202" cy="198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086601" y="2133600"/>
            <a:ext cx="2151551" cy="400110"/>
          </a:xfrm>
          <a:prstGeom prst="rect">
            <a:avLst/>
          </a:prstGeom>
          <a:noFill/>
        </p:spPr>
        <p:txBody>
          <a:bodyPr wrap="none" rtlCol="0">
            <a:spAutoFit/>
          </a:bodyPr>
          <a:lstStyle/>
          <a:p>
            <a:r>
              <a:rPr lang="en-US" sz="2000" b="1" dirty="0"/>
              <a:t>Number of Keys</a:t>
            </a:r>
          </a:p>
        </p:txBody>
      </p:sp>
      <p:sp>
        <p:nvSpPr>
          <p:cNvPr id="33" name="TextBox 32"/>
          <p:cNvSpPr txBox="1"/>
          <p:nvPr/>
        </p:nvSpPr>
        <p:spPr>
          <a:xfrm>
            <a:off x="7086601" y="2057400"/>
            <a:ext cx="1923925" cy="400110"/>
          </a:xfrm>
          <a:prstGeom prst="rect">
            <a:avLst/>
          </a:prstGeom>
          <a:noFill/>
        </p:spPr>
        <p:txBody>
          <a:bodyPr wrap="none" rtlCol="0">
            <a:spAutoFit/>
          </a:bodyPr>
          <a:lstStyle/>
          <a:p>
            <a:r>
              <a:rPr lang="en-US" sz="2000" b="1" dirty="0"/>
              <a:t>Lock Location</a:t>
            </a:r>
          </a:p>
        </p:txBody>
      </p:sp>
      <p:cxnSp>
        <p:nvCxnSpPr>
          <p:cNvPr id="34" name="Straight Arrow Connector 33"/>
          <p:cNvCxnSpPr/>
          <p:nvPr/>
        </p:nvCxnSpPr>
        <p:spPr>
          <a:xfrm rot="10800000" flipV="1">
            <a:off x="3429000" y="2514600"/>
            <a:ext cx="3810000" cy="20574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flipV="1">
            <a:off x="3657600" y="2514600"/>
            <a:ext cx="3733800" cy="22860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2480734" y="5181601"/>
            <a:ext cx="1140056" cy="307777"/>
          </a:xfrm>
          <a:prstGeom prst="rect">
            <a:avLst/>
          </a:prstGeom>
          <a:noFill/>
        </p:spPr>
        <p:txBody>
          <a:bodyPr wrap="none" rtlCol="0">
            <a:spAutoFit/>
          </a:bodyPr>
          <a:lstStyle/>
          <a:p>
            <a:r>
              <a:rPr lang="en-US" sz="1400" dirty="0"/>
              <a:t>M16 Rack 1</a:t>
            </a:r>
          </a:p>
        </p:txBody>
      </p:sp>
      <p:sp>
        <p:nvSpPr>
          <p:cNvPr id="44" name="TextBox 43"/>
          <p:cNvSpPr txBox="1"/>
          <p:nvPr/>
        </p:nvSpPr>
        <p:spPr>
          <a:xfrm>
            <a:off x="3090337" y="4969934"/>
            <a:ext cx="402674" cy="307777"/>
          </a:xfrm>
          <a:prstGeom prst="rect">
            <a:avLst/>
          </a:prstGeom>
          <a:noFill/>
        </p:spPr>
        <p:txBody>
          <a:bodyPr wrap="none" rtlCol="0">
            <a:spAutoFit/>
          </a:bodyPr>
          <a:lstStyle/>
          <a:p>
            <a:r>
              <a:rPr lang="en-US" sz="1400" dirty="0"/>
              <a:t>(2)</a:t>
            </a:r>
          </a:p>
        </p:txBody>
      </p:sp>
      <p:sp>
        <p:nvSpPr>
          <p:cNvPr id="45" name="TextBox 44"/>
          <p:cNvSpPr txBox="1"/>
          <p:nvPr/>
        </p:nvSpPr>
        <p:spPr>
          <a:xfrm>
            <a:off x="2421467" y="4986867"/>
            <a:ext cx="712054" cy="307777"/>
          </a:xfrm>
          <a:prstGeom prst="rect">
            <a:avLst/>
          </a:prstGeom>
          <a:noFill/>
        </p:spPr>
        <p:txBody>
          <a:bodyPr wrap="none" rtlCol="0">
            <a:spAutoFit/>
          </a:bodyPr>
          <a:lstStyle/>
          <a:p>
            <a:r>
              <a:rPr lang="en-US" sz="1400" dirty="0"/>
              <a:t>1234H</a:t>
            </a:r>
          </a:p>
        </p:txBody>
      </p:sp>
      <p:sp>
        <p:nvSpPr>
          <p:cNvPr id="46" name="TextBox 45"/>
          <p:cNvSpPr txBox="1"/>
          <p:nvPr/>
        </p:nvSpPr>
        <p:spPr>
          <a:xfrm>
            <a:off x="2497670" y="5655728"/>
            <a:ext cx="1140056" cy="307777"/>
          </a:xfrm>
          <a:prstGeom prst="rect">
            <a:avLst/>
          </a:prstGeom>
          <a:noFill/>
        </p:spPr>
        <p:txBody>
          <a:bodyPr wrap="none" rtlCol="0">
            <a:spAutoFit/>
          </a:bodyPr>
          <a:lstStyle/>
          <a:p>
            <a:r>
              <a:rPr lang="en-US" sz="1400" dirty="0"/>
              <a:t>M16 Rack 2</a:t>
            </a:r>
          </a:p>
        </p:txBody>
      </p:sp>
      <p:sp>
        <p:nvSpPr>
          <p:cNvPr id="47" name="TextBox 46"/>
          <p:cNvSpPr txBox="1"/>
          <p:nvPr/>
        </p:nvSpPr>
        <p:spPr>
          <a:xfrm>
            <a:off x="3107273" y="5444061"/>
            <a:ext cx="402674" cy="307777"/>
          </a:xfrm>
          <a:prstGeom prst="rect">
            <a:avLst/>
          </a:prstGeom>
          <a:noFill/>
        </p:spPr>
        <p:txBody>
          <a:bodyPr wrap="none" rtlCol="0">
            <a:spAutoFit/>
          </a:bodyPr>
          <a:lstStyle/>
          <a:p>
            <a:r>
              <a:rPr lang="en-US" sz="1400" dirty="0"/>
              <a:t>(2)</a:t>
            </a:r>
          </a:p>
        </p:txBody>
      </p:sp>
      <p:sp>
        <p:nvSpPr>
          <p:cNvPr id="48" name="TextBox 47"/>
          <p:cNvSpPr txBox="1"/>
          <p:nvPr/>
        </p:nvSpPr>
        <p:spPr>
          <a:xfrm>
            <a:off x="2438403" y="5460994"/>
            <a:ext cx="712054" cy="307777"/>
          </a:xfrm>
          <a:prstGeom prst="rect">
            <a:avLst/>
          </a:prstGeom>
          <a:noFill/>
        </p:spPr>
        <p:txBody>
          <a:bodyPr wrap="none" rtlCol="0">
            <a:spAutoFit/>
          </a:bodyPr>
          <a:lstStyle/>
          <a:p>
            <a:r>
              <a:rPr lang="en-US" sz="1400" dirty="0"/>
              <a:t>5678H</a:t>
            </a:r>
          </a:p>
        </p:txBody>
      </p:sp>
      <p:sp>
        <p:nvSpPr>
          <p:cNvPr id="49" name="TextBox 48"/>
          <p:cNvSpPr txBox="1"/>
          <p:nvPr/>
        </p:nvSpPr>
        <p:spPr>
          <a:xfrm>
            <a:off x="2492146" y="6093024"/>
            <a:ext cx="1140056" cy="307777"/>
          </a:xfrm>
          <a:prstGeom prst="rect">
            <a:avLst/>
          </a:prstGeom>
          <a:noFill/>
        </p:spPr>
        <p:txBody>
          <a:bodyPr wrap="square" rtlCol="0">
            <a:spAutoFit/>
          </a:bodyPr>
          <a:lstStyle/>
          <a:p>
            <a:r>
              <a:rPr lang="en-US" sz="1400" dirty="0"/>
              <a:t>M9 Rack 1</a:t>
            </a:r>
          </a:p>
        </p:txBody>
      </p:sp>
      <p:sp>
        <p:nvSpPr>
          <p:cNvPr id="50" name="TextBox 49"/>
          <p:cNvSpPr txBox="1"/>
          <p:nvPr/>
        </p:nvSpPr>
        <p:spPr>
          <a:xfrm>
            <a:off x="3101749" y="5881357"/>
            <a:ext cx="402674" cy="307777"/>
          </a:xfrm>
          <a:prstGeom prst="rect">
            <a:avLst/>
          </a:prstGeom>
          <a:noFill/>
        </p:spPr>
        <p:txBody>
          <a:bodyPr wrap="square" rtlCol="0">
            <a:spAutoFit/>
          </a:bodyPr>
          <a:lstStyle/>
          <a:p>
            <a:r>
              <a:rPr lang="en-US" sz="1400" dirty="0"/>
              <a:t>(2)</a:t>
            </a:r>
          </a:p>
        </p:txBody>
      </p:sp>
      <p:sp>
        <p:nvSpPr>
          <p:cNvPr id="51" name="TextBox 50"/>
          <p:cNvSpPr txBox="1"/>
          <p:nvPr/>
        </p:nvSpPr>
        <p:spPr>
          <a:xfrm>
            <a:off x="2432879" y="5898290"/>
            <a:ext cx="712054" cy="307777"/>
          </a:xfrm>
          <a:prstGeom prst="rect">
            <a:avLst/>
          </a:prstGeom>
          <a:noFill/>
        </p:spPr>
        <p:txBody>
          <a:bodyPr wrap="square" rtlCol="0">
            <a:spAutoFit/>
          </a:bodyPr>
          <a:lstStyle/>
          <a:p>
            <a:r>
              <a:rPr lang="en-US" sz="1400" dirty="0"/>
              <a:t>1122B</a:t>
            </a:r>
          </a:p>
        </p:txBody>
      </p:sp>
      <p:sp>
        <p:nvSpPr>
          <p:cNvPr id="35" name="Rectangle 2"/>
          <p:cNvSpPr txBox="1">
            <a:spLocks noChangeArrowheads="1"/>
          </p:cNvSpPr>
          <p:nvPr/>
        </p:nvSpPr>
        <p:spPr>
          <a:xfrm>
            <a:off x="1981200" y="45720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26852320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34"/>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1" presetClass="exit" presetSubtype="0" fill="hold" grpId="1"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animBg="1"/>
      <p:bldP spid="21" grpId="1" animBg="1"/>
      <p:bldP spid="22" grpId="0"/>
      <p:bldP spid="22" grpId="1"/>
      <p:bldP spid="9232" grpId="0"/>
      <p:bldP spid="26" grpId="0"/>
      <p:bldP spid="26" grpId="1"/>
      <p:bldP spid="29" grpId="0"/>
      <p:bldP spid="29" grpId="1"/>
      <p:bldP spid="32" grpId="0"/>
      <p:bldP spid="32" grpId="1"/>
      <p:bldP spid="33" grpId="0"/>
      <p:bldP spid="33" grpId="1"/>
      <p:bldP spid="42" grpId="0"/>
      <p:bldP spid="44" grpId="0"/>
      <p:bldP spid="45" grpId="0"/>
      <p:bldP spid="46" grpId="0"/>
      <p:bldP spid="47" grpId="0"/>
      <p:bldP spid="48" grpId="0"/>
      <p:bldP spid="49" grpId="0"/>
      <p:bldP spid="50" grpId="0"/>
      <p:bldP spid="5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2781300" y="1558104"/>
            <a:ext cx="6400800" cy="424732"/>
          </a:xfrm>
          <a:prstGeom prst="rect">
            <a:avLst/>
          </a:prstGeom>
        </p:spPr>
        <p:txBody>
          <a:bodyPr/>
          <a:lstStyle/>
          <a:p>
            <a:pPr eaLnBrk="1" hangingPunct="1"/>
            <a:r>
              <a:rPr lang="en-US" sz="2400" b="0" dirty="0">
                <a:solidFill>
                  <a:schemeClr val="tx1"/>
                </a:solidFill>
              </a:rPr>
              <a:t>Issuing AA&amp;E Keys</a:t>
            </a:r>
          </a:p>
        </p:txBody>
      </p:sp>
      <p:grpSp>
        <p:nvGrpSpPr>
          <p:cNvPr id="2" name="Group 4"/>
          <p:cNvGrpSpPr>
            <a:grpSpLocks/>
          </p:cNvGrpSpPr>
          <p:nvPr/>
        </p:nvGrpSpPr>
        <p:grpSpPr bwMode="auto">
          <a:xfrm>
            <a:off x="8458200" y="1828801"/>
            <a:ext cx="1085850" cy="2347913"/>
            <a:chOff x="4368" y="1152"/>
            <a:chExt cx="684" cy="1479"/>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684" cy="231"/>
            </a:xfrm>
            <a:prstGeom prst="rect">
              <a:avLst/>
            </a:prstGeom>
            <a:noFill/>
            <a:ln w="9525">
              <a:noFill/>
              <a:miter lim="800000"/>
              <a:headEnd/>
              <a:tailEnd/>
            </a:ln>
          </p:spPr>
          <p:txBody>
            <a:bodyPr wrap="none">
              <a:spAutoFit/>
            </a:bodyPr>
            <a:lstStyle/>
            <a:p>
              <a:r>
                <a:rPr lang="en-US" b="1"/>
                <a:t>Armorer</a:t>
              </a:r>
            </a:p>
          </p:txBody>
        </p:sp>
      </p:grpSp>
      <p:grpSp>
        <p:nvGrpSpPr>
          <p:cNvPr id="3" name="Group 7"/>
          <p:cNvGrpSpPr>
            <a:grpSpLocks/>
          </p:cNvGrpSpPr>
          <p:nvPr/>
        </p:nvGrpSpPr>
        <p:grpSpPr bwMode="auto">
          <a:xfrm>
            <a:off x="7467600" y="4572001"/>
            <a:ext cx="1714500" cy="1738313"/>
            <a:chOff x="3744" y="2880"/>
            <a:chExt cx="1080" cy="1095"/>
          </a:xfrm>
        </p:grpSpPr>
        <p:pic>
          <p:nvPicPr>
            <p:cNvPr id="10255" name="Picture 8" descr="soldier"/>
            <p:cNvPicPr>
              <a:picLocks noChangeAspect="1" noChangeArrowheads="1"/>
            </p:cNvPicPr>
            <p:nvPr/>
          </p:nvPicPr>
          <p:blipFill>
            <a:blip r:embed="rId3" cstate="print"/>
            <a:srcRect/>
            <a:stretch>
              <a:fillRect/>
            </a:stretch>
          </p:blipFill>
          <p:spPr bwMode="auto">
            <a:xfrm>
              <a:off x="3744" y="2880"/>
              <a:ext cx="1080" cy="858"/>
            </a:xfrm>
            <a:prstGeom prst="rect">
              <a:avLst/>
            </a:prstGeom>
            <a:noFill/>
            <a:ln w="9525">
              <a:noFill/>
              <a:miter lim="800000"/>
              <a:headEnd/>
              <a:tailEnd/>
            </a:ln>
          </p:spPr>
        </p:pic>
        <p:sp>
          <p:nvSpPr>
            <p:cNvPr id="10256" name="Text Box 9"/>
            <p:cNvSpPr txBox="1">
              <a:spLocks noChangeArrowheads="1"/>
            </p:cNvSpPr>
            <p:nvPr/>
          </p:nvSpPr>
          <p:spPr bwMode="auto">
            <a:xfrm>
              <a:off x="3936" y="3744"/>
              <a:ext cx="588" cy="231"/>
            </a:xfrm>
            <a:prstGeom prst="rect">
              <a:avLst/>
            </a:prstGeom>
            <a:noFill/>
            <a:ln w="9525">
              <a:noFill/>
              <a:miter lim="800000"/>
              <a:headEnd/>
              <a:tailEnd/>
            </a:ln>
          </p:spPr>
          <p:txBody>
            <a:bodyPr wrap="none">
              <a:spAutoFit/>
            </a:bodyPr>
            <a:lstStyle/>
            <a:p>
              <a:r>
                <a:rPr lang="en-US" b="1"/>
                <a:t>BN S-2</a:t>
              </a:r>
            </a:p>
          </p:txBody>
        </p:sp>
      </p:grpSp>
      <p:grpSp>
        <p:nvGrpSpPr>
          <p:cNvPr id="4" name="Group 10"/>
          <p:cNvGrpSpPr>
            <a:grpSpLocks/>
          </p:cNvGrpSpPr>
          <p:nvPr/>
        </p:nvGrpSpPr>
        <p:grpSpPr bwMode="auto">
          <a:xfrm>
            <a:off x="2209800" y="2743200"/>
            <a:ext cx="1784350" cy="2317750"/>
            <a:chOff x="596" y="1776"/>
            <a:chExt cx="1124" cy="1460"/>
          </a:xfrm>
        </p:grpSpPr>
        <p:pic>
          <p:nvPicPr>
            <p:cNvPr id="10253" name="Picture 11" descr="Soldier"/>
            <p:cNvPicPr>
              <a:picLocks noChangeAspect="1" noChangeArrowheads="1"/>
            </p:cNvPicPr>
            <p:nvPr/>
          </p:nvPicPr>
          <p:blipFill>
            <a:blip r:embed="rId4" cstate="print"/>
            <a:srcRect t="2856"/>
            <a:stretch>
              <a:fillRect/>
            </a:stretch>
          </p:blipFill>
          <p:spPr bwMode="auto">
            <a:xfrm>
              <a:off x="672" y="1776"/>
              <a:ext cx="870" cy="1056"/>
            </a:xfrm>
            <a:prstGeom prst="rect">
              <a:avLst/>
            </a:prstGeom>
            <a:noFill/>
            <a:ln w="9525">
              <a:noFill/>
              <a:miter lim="800000"/>
              <a:headEnd/>
              <a:tailEnd/>
            </a:ln>
          </p:spPr>
        </p:pic>
        <p:sp>
          <p:nvSpPr>
            <p:cNvPr id="10254" name="Text Box 12"/>
            <p:cNvSpPr txBox="1">
              <a:spLocks noChangeArrowheads="1"/>
            </p:cNvSpPr>
            <p:nvPr/>
          </p:nvSpPr>
          <p:spPr bwMode="auto">
            <a:xfrm>
              <a:off x="596" y="2832"/>
              <a:ext cx="1124" cy="404"/>
            </a:xfrm>
            <a:prstGeom prst="rect">
              <a:avLst/>
            </a:prstGeom>
            <a:noFill/>
            <a:ln w="9525">
              <a:noFill/>
              <a:miter lim="800000"/>
              <a:headEnd/>
              <a:tailEnd/>
            </a:ln>
          </p:spPr>
          <p:txBody>
            <a:bodyPr wrap="none">
              <a:spAutoFit/>
            </a:bodyPr>
            <a:lstStyle/>
            <a:p>
              <a:pPr algn="ctr"/>
              <a:r>
                <a:rPr lang="en-US" b="1"/>
                <a:t>AA&amp;E</a:t>
              </a:r>
            </a:p>
            <a:p>
              <a:pPr algn="ctr"/>
              <a:r>
                <a:rPr lang="en-US" b="1"/>
                <a:t>Key Custodian</a:t>
              </a:r>
            </a:p>
          </p:txBody>
        </p:sp>
      </p:grpSp>
      <p:grpSp>
        <p:nvGrpSpPr>
          <p:cNvPr id="5" name="Group 13"/>
          <p:cNvGrpSpPr>
            <a:grpSpLocks/>
          </p:cNvGrpSpPr>
          <p:nvPr/>
        </p:nvGrpSpPr>
        <p:grpSpPr bwMode="auto">
          <a:xfrm>
            <a:off x="3733800" y="2743201"/>
            <a:ext cx="990600" cy="841375"/>
            <a:chOff x="1392" y="1728"/>
            <a:chExt cx="624" cy="530"/>
          </a:xfrm>
        </p:grpSpPr>
        <p:pic>
          <p:nvPicPr>
            <p:cNvPr id="10251"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10252" name="Text Box 15"/>
            <p:cNvSpPr txBox="1">
              <a:spLocks noChangeArrowheads="1"/>
            </p:cNvSpPr>
            <p:nvPr/>
          </p:nvSpPr>
          <p:spPr bwMode="auto">
            <a:xfrm>
              <a:off x="1392" y="2104"/>
              <a:ext cx="624" cy="154"/>
            </a:xfrm>
            <a:prstGeom prst="rect">
              <a:avLst/>
            </a:prstGeom>
            <a:noFill/>
            <a:ln w="9525">
              <a:noFill/>
              <a:miter lim="800000"/>
              <a:headEnd/>
              <a:tailEnd/>
            </a:ln>
          </p:spPr>
          <p:txBody>
            <a:bodyPr wrap="none">
              <a:spAutoFit/>
            </a:bodyPr>
            <a:lstStyle/>
            <a:p>
              <a:r>
                <a:rPr lang="en-US" sz="1000" b="1"/>
                <a:t>Primary Keys</a:t>
              </a:r>
            </a:p>
          </p:txBody>
        </p:sp>
      </p:grpSp>
      <p:grpSp>
        <p:nvGrpSpPr>
          <p:cNvPr id="6" name="Group 16"/>
          <p:cNvGrpSpPr>
            <a:grpSpLocks/>
          </p:cNvGrpSpPr>
          <p:nvPr/>
        </p:nvGrpSpPr>
        <p:grpSpPr bwMode="auto">
          <a:xfrm>
            <a:off x="3657600" y="3810001"/>
            <a:ext cx="1100138" cy="854075"/>
            <a:chOff x="1344" y="2400"/>
            <a:chExt cx="693" cy="538"/>
          </a:xfrm>
        </p:grpSpPr>
        <p:pic>
          <p:nvPicPr>
            <p:cNvPr id="10249" name="Picture 17" descr="22P0462"/>
            <p:cNvPicPr>
              <a:picLocks noChangeAspect="1" noChangeArrowheads="1"/>
            </p:cNvPicPr>
            <p:nvPr/>
          </p:nvPicPr>
          <p:blipFill>
            <a:blip r:embed="rId6" cstate="print"/>
            <a:srcRect/>
            <a:stretch>
              <a:fillRect/>
            </a:stretch>
          </p:blipFill>
          <p:spPr bwMode="auto">
            <a:xfrm>
              <a:off x="1344" y="2400"/>
              <a:ext cx="540" cy="396"/>
            </a:xfrm>
            <a:prstGeom prst="rect">
              <a:avLst/>
            </a:prstGeom>
            <a:noFill/>
            <a:ln w="9525">
              <a:noFill/>
              <a:miter lim="800000"/>
              <a:headEnd/>
              <a:tailEnd/>
            </a:ln>
          </p:spPr>
        </p:pic>
        <p:sp>
          <p:nvSpPr>
            <p:cNvPr id="10250" name="Text Box 18"/>
            <p:cNvSpPr txBox="1">
              <a:spLocks noChangeArrowheads="1"/>
            </p:cNvSpPr>
            <p:nvPr/>
          </p:nvSpPr>
          <p:spPr bwMode="auto">
            <a:xfrm>
              <a:off x="1488" y="2784"/>
              <a:ext cx="549" cy="154"/>
            </a:xfrm>
            <a:prstGeom prst="rect">
              <a:avLst/>
            </a:prstGeom>
            <a:noFill/>
            <a:ln w="9525">
              <a:noFill/>
              <a:miter lim="800000"/>
              <a:headEnd/>
              <a:tailEnd/>
            </a:ln>
          </p:spPr>
          <p:txBody>
            <a:bodyPr wrap="none">
              <a:spAutoFit/>
            </a:bodyPr>
            <a:lstStyle/>
            <a:p>
              <a:r>
                <a:rPr lang="en-US" sz="1000" b="1"/>
                <a:t>Spare Keys</a:t>
              </a:r>
            </a:p>
          </p:txBody>
        </p:sp>
      </p:grpSp>
      <p:sp>
        <p:nvSpPr>
          <p:cNvPr id="19"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25374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5.55112E-17 -3.52601E-6 L 0.39167 -0.10358 " pathEditMode="relative" rAng="0" ptsTypes="AA">
                                      <p:cBhvr>
                                        <p:cTn id="26" dur="2000" fill="hold"/>
                                        <p:tgtEl>
                                          <p:spTgt spid="5"/>
                                        </p:tgtEl>
                                        <p:attrNameLst>
                                          <p:attrName>ppt_x</p:attrName>
                                          <p:attrName>ppt_y</p:attrName>
                                        </p:attrNameLst>
                                      </p:cBhvr>
                                      <p:rCtr x="19600" y="-5200"/>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5.55556E-6 2.77457E-6 L 0.34931 0.11005 " pathEditMode="relative" ptsTypes="AA">
                                      <p:cBhvr>
                                        <p:cTn id="30"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sp>
        <p:nvSpPr>
          <p:cNvPr id="821254" name="Text Box 6"/>
          <p:cNvSpPr txBox="1">
            <a:spLocks noChangeArrowheads="1"/>
          </p:cNvSpPr>
          <p:nvPr/>
        </p:nvSpPr>
        <p:spPr bwMode="auto">
          <a:xfrm>
            <a:off x="2286001" y="4495800"/>
            <a:ext cx="3489225" cy="369332"/>
          </a:xfrm>
          <a:prstGeom prst="rect">
            <a:avLst/>
          </a:prstGeom>
          <a:noFill/>
          <a:ln w="9525">
            <a:noFill/>
            <a:miter lim="800000"/>
            <a:headEnd/>
            <a:tailEnd/>
          </a:ln>
        </p:spPr>
        <p:txBody>
          <a:bodyPr wrap="none">
            <a:spAutoFit/>
          </a:bodyPr>
          <a:lstStyle/>
          <a:p>
            <a:r>
              <a:rPr lang="en-US" dirty="0"/>
              <a:t>Primary Keys Issued To Armorer</a:t>
            </a:r>
          </a:p>
        </p:txBody>
      </p:sp>
      <p:grpSp>
        <p:nvGrpSpPr>
          <p:cNvPr id="2" name="Group 7"/>
          <p:cNvGrpSpPr>
            <a:grpSpLocks/>
          </p:cNvGrpSpPr>
          <p:nvPr/>
        </p:nvGrpSpPr>
        <p:grpSpPr bwMode="auto">
          <a:xfrm>
            <a:off x="2316164" y="2743226"/>
            <a:ext cx="4795741" cy="573133"/>
            <a:chOff x="498" y="1728"/>
            <a:chExt cx="3022" cy="360"/>
          </a:xfrm>
        </p:grpSpPr>
        <p:sp>
          <p:nvSpPr>
            <p:cNvPr id="129043" name="Text Box 8"/>
            <p:cNvSpPr txBox="1">
              <a:spLocks noChangeArrowheads="1"/>
            </p:cNvSpPr>
            <p:nvPr/>
          </p:nvSpPr>
          <p:spPr bwMode="auto">
            <a:xfrm>
              <a:off x="498" y="1812"/>
              <a:ext cx="404" cy="230"/>
            </a:xfrm>
            <a:prstGeom prst="rect">
              <a:avLst/>
            </a:prstGeom>
            <a:noFill/>
            <a:ln w="9525">
              <a:noFill/>
              <a:miter lim="800000"/>
              <a:headEnd/>
              <a:tailEnd/>
            </a:ln>
          </p:spPr>
          <p:txBody>
            <a:bodyPr wrap="none">
              <a:spAutoFit/>
            </a:bodyPr>
            <a:lstStyle/>
            <a:p>
              <a:r>
                <a:rPr lang="en-US" dirty="0"/>
                <a:t>1-24</a:t>
              </a:r>
            </a:p>
          </p:txBody>
        </p:sp>
        <p:sp>
          <p:nvSpPr>
            <p:cNvPr id="129044" name="Text Box 9"/>
            <p:cNvSpPr txBox="1">
              <a:spLocks noChangeArrowheads="1"/>
            </p:cNvSpPr>
            <p:nvPr/>
          </p:nvSpPr>
          <p:spPr bwMode="auto">
            <a:xfrm>
              <a:off x="927" y="1801"/>
              <a:ext cx="437" cy="251"/>
            </a:xfrm>
            <a:prstGeom prst="rect">
              <a:avLst/>
            </a:prstGeom>
            <a:noFill/>
            <a:ln w="9525">
              <a:noFill/>
              <a:miter lim="800000"/>
              <a:headEnd/>
              <a:tailEnd/>
            </a:ln>
          </p:spPr>
          <p:txBody>
            <a:bodyPr wrap="none">
              <a:spAutoFit/>
            </a:bodyPr>
            <a:lstStyle/>
            <a:p>
              <a:r>
                <a:rPr lang="en-US" sz="1000" dirty="0"/>
                <a:t>0900</a:t>
              </a:r>
            </a:p>
            <a:p>
              <a:r>
                <a:rPr lang="en-US" sz="1000" dirty="0"/>
                <a:t>7</a:t>
              </a:r>
              <a:r>
                <a:rPr lang="en-US" sz="1000" dirty="0" smtClean="0"/>
                <a:t> Sep 21</a:t>
              </a:r>
              <a:endParaRPr lang="en-US" sz="1000" dirty="0"/>
            </a:p>
          </p:txBody>
        </p:sp>
        <p:sp>
          <p:nvSpPr>
            <p:cNvPr id="129045" name="Text Box 10"/>
            <p:cNvSpPr txBox="1">
              <a:spLocks noChangeArrowheads="1"/>
            </p:cNvSpPr>
            <p:nvPr/>
          </p:nvSpPr>
          <p:spPr bwMode="auto">
            <a:xfrm>
              <a:off x="1483" y="1737"/>
              <a:ext cx="971" cy="174"/>
            </a:xfrm>
            <a:prstGeom prst="rect">
              <a:avLst/>
            </a:prstGeom>
            <a:noFill/>
            <a:ln w="9525">
              <a:noFill/>
              <a:miter lim="800000"/>
              <a:headEnd/>
              <a:tailEnd/>
            </a:ln>
          </p:spPr>
          <p:txBody>
            <a:bodyPr wrap="none">
              <a:spAutoFit/>
            </a:bodyPr>
            <a:lstStyle/>
            <a:p>
              <a:r>
                <a:rPr lang="en-US" sz="1200" dirty="0" smtClean="0"/>
                <a:t>Key </a:t>
              </a:r>
              <a:r>
                <a:rPr lang="en-US" sz="1200" dirty="0"/>
                <a:t>Custodian Print</a:t>
              </a:r>
            </a:p>
          </p:txBody>
        </p:sp>
        <p:sp>
          <p:nvSpPr>
            <p:cNvPr id="129046" name="Text Box 11"/>
            <p:cNvSpPr txBox="1">
              <a:spLocks noChangeArrowheads="1"/>
            </p:cNvSpPr>
            <p:nvPr/>
          </p:nvSpPr>
          <p:spPr bwMode="auto">
            <a:xfrm>
              <a:off x="1458" y="1924"/>
              <a:ext cx="10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47" name="Text Box 12"/>
            <p:cNvSpPr txBox="1">
              <a:spLocks noChangeArrowheads="1"/>
            </p:cNvSpPr>
            <p:nvPr/>
          </p:nvSpPr>
          <p:spPr bwMode="auto">
            <a:xfrm>
              <a:off x="2637" y="1890"/>
              <a:ext cx="883"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28"/>
              <a:ext cx="719" cy="174"/>
            </a:xfrm>
            <a:prstGeom prst="rect">
              <a:avLst/>
            </a:prstGeom>
            <a:noFill/>
            <a:ln w="9525">
              <a:noFill/>
              <a:miter lim="800000"/>
              <a:headEnd/>
              <a:tailEnd/>
            </a:ln>
          </p:spPr>
          <p:txBody>
            <a:bodyPr wrap="none">
              <a:spAutoFit/>
            </a:bodyPr>
            <a:lstStyle/>
            <a:p>
              <a:r>
                <a:rPr lang="en-US" sz="1200"/>
                <a:t>Armorer  Print</a:t>
              </a:r>
            </a:p>
          </p:txBody>
        </p:sp>
      </p:grpSp>
      <p:grpSp>
        <p:nvGrpSpPr>
          <p:cNvPr id="3" name="Group 14"/>
          <p:cNvGrpSpPr>
            <a:grpSpLocks/>
          </p:cNvGrpSpPr>
          <p:nvPr/>
        </p:nvGrpSpPr>
        <p:grpSpPr bwMode="auto">
          <a:xfrm>
            <a:off x="2362200" y="3225803"/>
            <a:ext cx="4319588" cy="568326"/>
            <a:chOff x="528" y="2032"/>
            <a:chExt cx="2721" cy="358"/>
          </a:xfrm>
        </p:grpSpPr>
        <p:sp>
          <p:nvSpPr>
            <p:cNvPr id="129037" name="Text Box 15"/>
            <p:cNvSpPr txBox="1">
              <a:spLocks noChangeArrowheads="1"/>
            </p:cNvSpPr>
            <p:nvPr/>
          </p:nvSpPr>
          <p:spPr bwMode="auto">
            <a:xfrm>
              <a:off x="1484" y="2032"/>
              <a:ext cx="962" cy="173"/>
            </a:xfrm>
            <a:prstGeom prst="rect">
              <a:avLst/>
            </a:prstGeom>
            <a:noFill/>
            <a:ln w="9525">
              <a:noFill/>
              <a:miter lim="800000"/>
              <a:headEnd/>
              <a:tailEnd/>
            </a:ln>
          </p:spPr>
          <p:txBody>
            <a:bodyPr wrap="none">
              <a:spAutoFit/>
            </a:bodyPr>
            <a:lstStyle/>
            <a:p>
              <a:r>
                <a:rPr lang="en-US" sz="1200"/>
                <a:t>Key Custodian Print</a:t>
              </a:r>
            </a:p>
          </p:txBody>
        </p:sp>
        <p:sp>
          <p:nvSpPr>
            <p:cNvPr id="129038" name="Text Box 16"/>
            <p:cNvSpPr txBox="1">
              <a:spLocks noChangeArrowheads="1"/>
            </p:cNvSpPr>
            <p:nvPr/>
          </p:nvSpPr>
          <p:spPr bwMode="auto">
            <a:xfrm>
              <a:off x="1459" y="2225"/>
              <a:ext cx="1091" cy="165"/>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Key Custodian Sign</a:t>
              </a:r>
            </a:p>
          </p:txBody>
        </p:sp>
        <p:sp>
          <p:nvSpPr>
            <p:cNvPr id="129039" name="Text Box 17"/>
            <p:cNvSpPr txBox="1">
              <a:spLocks noChangeArrowheads="1"/>
            </p:cNvSpPr>
            <p:nvPr/>
          </p:nvSpPr>
          <p:spPr bwMode="auto">
            <a:xfrm>
              <a:off x="2688" y="2208"/>
              <a:ext cx="561" cy="174"/>
            </a:xfrm>
            <a:prstGeom prst="rect">
              <a:avLst/>
            </a:prstGeom>
            <a:noFill/>
            <a:ln w="9525">
              <a:noFill/>
              <a:miter lim="800000"/>
              <a:headEnd/>
              <a:tailEnd/>
            </a:ln>
          </p:spPr>
          <p:txBody>
            <a:bodyPr wrap="none">
              <a:spAutoFit/>
            </a:bodyPr>
            <a:lstStyle/>
            <a:p>
              <a:r>
                <a:rPr lang="en-US" sz="1200" dirty="0">
                  <a:latin typeface="Lucida Handwriting" panose="03010101010101010101" pitchFamily="66" charset="0"/>
                </a:rPr>
                <a:t>S-2 Sign</a:t>
              </a:r>
            </a:p>
          </p:txBody>
        </p:sp>
        <p:sp>
          <p:nvSpPr>
            <p:cNvPr id="129040" name="Text Box 18"/>
            <p:cNvSpPr txBox="1">
              <a:spLocks noChangeArrowheads="1"/>
            </p:cNvSpPr>
            <p:nvPr/>
          </p:nvSpPr>
          <p:spPr bwMode="auto">
            <a:xfrm>
              <a:off x="2697" y="2043"/>
              <a:ext cx="489" cy="173"/>
            </a:xfrm>
            <a:prstGeom prst="rect">
              <a:avLst/>
            </a:prstGeom>
            <a:noFill/>
            <a:ln w="9525">
              <a:noFill/>
              <a:miter lim="800000"/>
              <a:headEnd/>
              <a:tailEnd/>
            </a:ln>
          </p:spPr>
          <p:txBody>
            <a:bodyPr wrap="none">
              <a:spAutoFit/>
            </a:bodyPr>
            <a:lstStyle/>
            <a:p>
              <a:r>
                <a:rPr lang="en-US" sz="1200"/>
                <a:t>S-2 Print</a:t>
              </a:r>
            </a:p>
          </p:txBody>
        </p:sp>
        <p:sp>
          <p:nvSpPr>
            <p:cNvPr id="129041" name="Text Box 19"/>
            <p:cNvSpPr txBox="1">
              <a:spLocks noChangeArrowheads="1"/>
            </p:cNvSpPr>
            <p:nvPr/>
          </p:nvSpPr>
          <p:spPr bwMode="auto">
            <a:xfrm>
              <a:off x="528" y="2064"/>
              <a:ext cx="381" cy="288"/>
            </a:xfrm>
            <a:prstGeom prst="rect">
              <a:avLst/>
            </a:prstGeom>
            <a:noFill/>
            <a:ln w="9525">
              <a:noFill/>
              <a:miter lim="800000"/>
              <a:headEnd/>
              <a:tailEnd/>
            </a:ln>
          </p:spPr>
          <p:txBody>
            <a:bodyPr wrap="none">
              <a:spAutoFit/>
            </a:bodyPr>
            <a:lstStyle/>
            <a:p>
              <a:r>
                <a:rPr lang="en-US" sz="1200" dirty="0"/>
                <a:t>Seal#</a:t>
              </a:r>
            </a:p>
            <a:p>
              <a:r>
                <a:rPr lang="en-US" sz="1200" dirty="0"/>
                <a:t>12345</a:t>
              </a:r>
            </a:p>
          </p:txBody>
        </p:sp>
        <p:sp>
          <p:nvSpPr>
            <p:cNvPr id="129042" name="Text Box 20"/>
            <p:cNvSpPr txBox="1">
              <a:spLocks noChangeArrowheads="1"/>
            </p:cNvSpPr>
            <p:nvPr/>
          </p:nvSpPr>
          <p:spPr bwMode="auto">
            <a:xfrm>
              <a:off x="922" y="2064"/>
              <a:ext cx="436" cy="252"/>
            </a:xfrm>
            <a:prstGeom prst="rect">
              <a:avLst/>
            </a:prstGeom>
            <a:noFill/>
            <a:ln w="9525">
              <a:noFill/>
              <a:miter lim="800000"/>
              <a:headEnd/>
              <a:tailEnd/>
            </a:ln>
          </p:spPr>
          <p:txBody>
            <a:bodyPr wrap="none">
              <a:spAutoFit/>
            </a:bodyPr>
            <a:lstStyle/>
            <a:p>
              <a:r>
                <a:rPr lang="en-US" sz="1000" dirty="0"/>
                <a:t>0920</a:t>
              </a:r>
            </a:p>
            <a:p>
              <a:r>
                <a:rPr lang="en-US" sz="1000" dirty="0" smtClean="0"/>
                <a:t>7 Sep 21</a:t>
              </a:r>
              <a:endParaRPr lang="en-US" sz="1000" dirty="0"/>
            </a:p>
          </p:txBody>
        </p:sp>
      </p:grpSp>
      <p:sp>
        <p:nvSpPr>
          <p:cNvPr id="821269" name="Text Box 21"/>
          <p:cNvSpPr txBox="1">
            <a:spLocks noChangeArrowheads="1"/>
          </p:cNvSpPr>
          <p:nvPr/>
        </p:nvSpPr>
        <p:spPr bwMode="auto">
          <a:xfrm>
            <a:off x="6477001" y="4495800"/>
            <a:ext cx="2847959" cy="369332"/>
          </a:xfrm>
          <a:prstGeom prst="rect">
            <a:avLst/>
          </a:prstGeom>
          <a:noFill/>
          <a:ln w="9525">
            <a:noFill/>
            <a:miter lim="800000"/>
            <a:headEnd/>
            <a:tailEnd/>
          </a:ln>
        </p:spPr>
        <p:txBody>
          <a:bodyPr wrap="none">
            <a:spAutoFit/>
          </a:bodyPr>
          <a:lstStyle/>
          <a:p>
            <a:r>
              <a:rPr lang="en-US" dirty="0"/>
              <a:t>Spare Keys Issued To S-2</a:t>
            </a:r>
          </a:p>
        </p:txBody>
      </p:sp>
      <p:sp>
        <p:nvSpPr>
          <p:cNvPr id="821270" name="Line 22"/>
          <p:cNvSpPr>
            <a:spLocks noChangeShapeType="1"/>
          </p:cNvSpPr>
          <p:nvPr/>
        </p:nvSpPr>
        <p:spPr bwMode="auto">
          <a:xfrm flipV="1">
            <a:off x="3539590" y="3225802"/>
            <a:ext cx="348149" cy="1346197"/>
          </a:xfrm>
          <a:prstGeom prst="line">
            <a:avLst/>
          </a:prstGeom>
          <a:noFill/>
          <a:ln w="31750">
            <a:solidFill>
              <a:schemeClr val="tx1"/>
            </a:solidFill>
            <a:round/>
            <a:headEnd/>
            <a:tailEnd type="triangle" w="med" len="med"/>
          </a:ln>
        </p:spPr>
        <p:txBody>
          <a:bodyPr/>
          <a:lstStyle/>
          <a:p>
            <a:endParaRPr lang="en-US"/>
          </a:p>
        </p:txBody>
      </p:sp>
      <p:sp>
        <p:nvSpPr>
          <p:cNvPr id="821271" name="Line 23"/>
          <p:cNvSpPr>
            <a:spLocks noChangeShapeType="1"/>
          </p:cNvSpPr>
          <p:nvPr/>
        </p:nvSpPr>
        <p:spPr bwMode="auto">
          <a:xfrm flipH="1" flipV="1">
            <a:off x="5410200" y="3581400"/>
            <a:ext cx="1828800" cy="914400"/>
          </a:xfrm>
          <a:prstGeom prst="line">
            <a:avLst/>
          </a:prstGeom>
          <a:noFill/>
          <a:ln w="31750">
            <a:solidFill>
              <a:schemeClr val="tx1"/>
            </a:solidFill>
            <a:round/>
            <a:headEnd/>
            <a:tailEnd type="triangle" w="med" len="med"/>
          </a:ln>
        </p:spPr>
        <p:txBody>
          <a:bodyPr/>
          <a:lstStyle/>
          <a:p>
            <a:endParaRPr lang="en-US"/>
          </a:p>
        </p:txBody>
      </p:sp>
      <p:sp>
        <p:nvSpPr>
          <p:cNvPr id="821272" name="Text Box 24"/>
          <p:cNvSpPr txBox="1">
            <a:spLocks noChangeArrowheads="1"/>
          </p:cNvSpPr>
          <p:nvPr/>
        </p:nvSpPr>
        <p:spPr bwMode="auto">
          <a:xfrm>
            <a:off x="2294942" y="5240272"/>
            <a:ext cx="7611059" cy="461665"/>
          </a:xfrm>
          <a:prstGeom prst="rect">
            <a:avLst/>
          </a:prstGeom>
          <a:noFill/>
          <a:ln w="9525">
            <a:noFill/>
            <a:miter lim="800000"/>
            <a:headEnd/>
            <a:tailEnd/>
          </a:ln>
        </p:spPr>
        <p:txBody>
          <a:bodyPr wrap="none">
            <a:spAutoFit/>
          </a:bodyPr>
          <a:lstStyle/>
          <a:p>
            <a:pPr algn="ctr"/>
            <a:r>
              <a:rPr lang="en-US" sz="2400" dirty="0"/>
              <a:t>All Keys Are Now Issued and Accounted For Properly!</a:t>
            </a:r>
          </a:p>
        </p:txBody>
      </p:sp>
      <p:sp>
        <p:nvSpPr>
          <p:cNvPr id="25"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4172154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1254"/>
                                        </p:tgtEl>
                                        <p:attrNameLst>
                                          <p:attrName>style.visibility</p:attrName>
                                        </p:attrNameLst>
                                      </p:cBhvr>
                                      <p:to>
                                        <p:strVal val="visible"/>
                                      </p:to>
                                    </p:set>
                                    <p:anim calcmode="lin" valueType="num">
                                      <p:cBhvr additive="base">
                                        <p:cTn id="7" dur="500" fill="hold"/>
                                        <p:tgtEl>
                                          <p:spTgt spid="821254"/>
                                        </p:tgtEl>
                                        <p:attrNameLst>
                                          <p:attrName>ppt_x</p:attrName>
                                        </p:attrNameLst>
                                      </p:cBhvr>
                                      <p:tavLst>
                                        <p:tav tm="0">
                                          <p:val>
                                            <p:strVal val="#ppt_x"/>
                                          </p:val>
                                        </p:tav>
                                        <p:tav tm="100000">
                                          <p:val>
                                            <p:strVal val="#ppt_x"/>
                                          </p:val>
                                        </p:tav>
                                      </p:tavLst>
                                    </p:anim>
                                    <p:anim calcmode="lin" valueType="num">
                                      <p:cBhvr additive="base">
                                        <p:cTn id="8" dur="500" fill="hold"/>
                                        <p:tgtEl>
                                          <p:spTgt spid="8212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54"/>
                                        </p:tgtEl>
                                        <p:attrNameLst>
                                          <p:attrName>style.visibility</p:attrName>
                                        </p:attrNameLst>
                                      </p:cBhvr>
                                      <p:to>
                                        <p:strVal val="hidden"/>
                                      </p:to>
                                    </p:set>
                                  </p:subTnLst>
                                </p:cTn>
                              </p:par>
                              <p:par>
                                <p:cTn id="9" presetID="2" presetClass="entr" presetSubtype="4" fill="hold" grpId="0" nodeType="withEffect">
                                  <p:stCondLst>
                                    <p:cond delay="0"/>
                                  </p:stCondLst>
                                  <p:childTnLst>
                                    <p:set>
                                      <p:cBhvr>
                                        <p:cTn id="10" dur="1" fill="hold">
                                          <p:stCondLst>
                                            <p:cond delay="0"/>
                                          </p:stCondLst>
                                        </p:cTn>
                                        <p:tgtEl>
                                          <p:spTgt spid="821270"/>
                                        </p:tgtEl>
                                        <p:attrNameLst>
                                          <p:attrName>style.visibility</p:attrName>
                                        </p:attrNameLst>
                                      </p:cBhvr>
                                      <p:to>
                                        <p:strVal val="visible"/>
                                      </p:to>
                                    </p:set>
                                    <p:anim calcmode="lin" valueType="num">
                                      <p:cBhvr additive="base">
                                        <p:cTn id="11" dur="500" fill="hold"/>
                                        <p:tgtEl>
                                          <p:spTgt spid="821270"/>
                                        </p:tgtEl>
                                        <p:attrNameLst>
                                          <p:attrName>ppt_x</p:attrName>
                                        </p:attrNameLst>
                                      </p:cBhvr>
                                      <p:tavLst>
                                        <p:tav tm="0">
                                          <p:val>
                                            <p:strVal val="#ppt_x"/>
                                          </p:val>
                                        </p:tav>
                                        <p:tav tm="100000">
                                          <p:val>
                                            <p:strVal val="#ppt_x"/>
                                          </p:val>
                                        </p:tav>
                                      </p:tavLst>
                                    </p:anim>
                                    <p:anim calcmode="lin" valueType="num">
                                      <p:cBhvr additive="base">
                                        <p:cTn id="12" dur="500" fill="hold"/>
                                        <p:tgtEl>
                                          <p:spTgt spid="821270"/>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0"/>
                                        </p:tgtEl>
                                        <p:attrNameLst>
                                          <p:attrName>style.visibility</p:attrName>
                                        </p:attrNameLst>
                                      </p:cBhvr>
                                      <p:to>
                                        <p:strVal val="hidden"/>
                                      </p:to>
                                    </p:set>
                                  </p:sub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21269"/>
                                        </p:tgtEl>
                                        <p:attrNameLst>
                                          <p:attrName>style.visibility</p:attrName>
                                        </p:attrNameLst>
                                      </p:cBhvr>
                                      <p:to>
                                        <p:strVal val="visible"/>
                                      </p:to>
                                    </p:set>
                                    <p:anim calcmode="lin" valueType="num">
                                      <p:cBhvr additive="base">
                                        <p:cTn id="21" dur="500" fill="hold"/>
                                        <p:tgtEl>
                                          <p:spTgt spid="821269"/>
                                        </p:tgtEl>
                                        <p:attrNameLst>
                                          <p:attrName>ppt_x</p:attrName>
                                        </p:attrNameLst>
                                      </p:cBhvr>
                                      <p:tavLst>
                                        <p:tav tm="0">
                                          <p:val>
                                            <p:strVal val="#ppt_x"/>
                                          </p:val>
                                        </p:tav>
                                        <p:tav tm="100000">
                                          <p:val>
                                            <p:strVal val="#ppt_x"/>
                                          </p:val>
                                        </p:tav>
                                      </p:tavLst>
                                    </p:anim>
                                    <p:anim calcmode="lin" valueType="num">
                                      <p:cBhvr additive="base">
                                        <p:cTn id="22" dur="500" fill="hold"/>
                                        <p:tgtEl>
                                          <p:spTgt spid="821269"/>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69"/>
                                        </p:tgtEl>
                                        <p:attrNameLst>
                                          <p:attrName>style.visibility</p:attrName>
                                        </p:attrNameLst>
                                      </p:cBhvr>
                                      <p:to>
                                        <p:strVal val="hidden"/>
                                      </p:to>
                                    </p:set>
                                  </p:subTnLst>
                                </p:cTn>
                              </p:par>
                              <p:par>
                                <p:cTn id="23" presetID="2" presetClass="entr" presetSubtype="4" fill="hold" grpId="0" nodeType="withEffect">
                                  <p:stCondLst>
                                    <p:cond delay="0"/>
                                  </p:stCondLst>
                                  <p:childTnLst>
                                    <p:set>
                                      <p:cBhvr>
                                        <p:cTn id="24" dur="1" fill="hold">
                                          <p:stCondLst>
                                            <p:cond delay="0"/>
                                          </p:stCondLst>
                                        </p:cTn>
                                        <p:tgtEl>
                                          <p:spTgt spid="821271"/>
                                        </p:tgtEl>
                                        <p:attrNameLst>
                                          <p:attrName>style.visibility</p:attrName>
                                        </p:attrNameLst>
                                      </p:cBhvr>
                                      <p:to>
                                        <p:strVal val="visible"/>
                                      </p:to>
                                    </p:set>
                                    <p:anim calcmode="lin" valueType="num">
                                      <p:cBhvr additive="base">
                                        <p:cTn id="25" dur="500" fill="hold"/>
                                        <p:tgtEl>
                                          <p:spTgt spid="821271"/>
                                        </p:tgtEl>
                                        <p:attrNameLst>
                                          <p:attrName>ppt_x</p:attrName>
                                        </p:attrNameLst>
                                      </p:cBhvr>
                                      <p:tavLst>
                                        <p:tav tm="0">
                                          <p:val>
                                            <p:strVal val="#ppt_x"/>
                                          </p:val>
                                        </p:tav>
                                        <p:tav tm="100000">
                                          <p:val>
                                            <p:strVal val="#ppt_x"/>
                                          </p:val>
                                        </p:tav>
                                      </p:tavLst>
                                    </p:anim>
                                    <p:anim calcmode="lin" valueType="num">
                                      <p:cBhvr additive="base">
                                        <p:cTn id="26" dur="500" fill="hold"/>
                                        <p:tgtEl>
                                          <p:spTgt spid="821271"/>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821271"/>
                                        </p:tgtEl>
                                        <p:attrNameLst>
                                          <p:attrName>style.visibility</p:attrName>
                                        </p:attrNameLst>
                                      </p:cBhvr>
                                      <p:to>
                                        <p:strVal val="hidden"/>
                                      </p:to>
                                    </p:set>
                                  </p:sub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21272"/>
                                        </p:tgtEl>
                                        <p:attrNameLst>
                                          <p:attrName>style.visibility</p:attrName>
                                        </p:attrNameLst>
                                      </p:cBhvr>
                                      <p:to>
                                        <p:strVal val="visible"/>
                                      </p:to>
                                    </p:set>
                                    <p:anim calcmode="lin" valueType="num">
                                      <p:cBhvr additive="base">
                                        <p:cTn id="35" dur="500" fill="hold"/>
                                        <p:tgtEl>
                                          <p:spTgt spid="821272"/>
                                        </p:tgtEl>
                                        <p:attrNameLst>
                                          <p:attrName>ppt_x</p:attrName>
                                        </p:attrNameLst>
                                      </p:cBhvr>
                                      <p:tavLst>
                                        <p:tav tm="0">
                                          <p:val>
                                            <p:strVal val="#ppt_x"/>
                                          </p:val>
                                        </p:tav>
                                        <p:tav tm="100000">
                                          <p:val>
                                            <p:strVal val="#ppt_x"/>
                                          </p:val>
                                        </p:tav>
                                      </p:tavLst>
                                    </p:anim>
                                    <p:anim calcmode="lin" valueType="num">
                                      <p:cBhvr additive="base">
                                        <p:cTn id="36" dur="500" fill="hold"/>
                                        <p:tgtEl>
                                          <p:spTgt spid="8212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254" grpId="0"/>
      <p:bldP spid="821269" grpId="0"/>
      <p:bldP spid="821270" grpId="0" animBg="1"/>
      <p:bldP spid="821271" grpId="0" animBg="1"/>
      <p:bldP spid="82127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l="10156" t="24193" r="10156" b="45700"/>
          <a:stretch>
            <a:fillRect/>
          </a:stretch>
        </p:blipFill>
        <p:spPr bwMode="auto">
          <a:xfrm>
            <a:off x="2147888" y="1919288"/>
            <a:ext cx="7848600" cy="2133600"/>
          </a:xfrm>
          <a:prstGeom prst="rect">
            <a:avLst/>
          </a:prstGeom>
          <a:noFill/>
          <a:ln w="9525">
            <a:noFill/>
            <a:miter lim="800000"/>
            <a:headEnd/>
            <a:tailEnd/>
          </a:ln>
        </p:spPr>
      </p:pic>
      <p:sp>
        <p:nvSpPr>
          <p:cNvPr id="130052" name="Line 4"/>
          <p:cNvSpPr>
            <a:spLocks noChangeShapeType="1"/>
          </p:cNvSpPr>
          <p:nvPr/>
        </p:nvSpPr>
        <p:spPr bwMode="auto">
          <a:xfrm>
            <a:off x="2209800" y="1905000"/>
            <a:ext cx="7696200" cy="0"/>
          </a:xfrm>
          <a:prstGeom prst="line">
            <a:avLst/>
          </a:prstGeom>
          <a:noFill/>
          <a:ln w="28575">
            <a:solidFill>
              <a:schemeClr val="tx1"/>
            </a:solidFill>
            <a:round/>
            <a:headEnd/>
            <a:tailEnd/>
          </a:ln>
        </p:spPr>
        <p:txBody>
          <a:bodyPr/>
          <a:lstStyle/>
          <a:p>
            <a:endParaRPr lang="en-US"/>
          </a:p>
        </p:txBody>
      </p:sp>
      <p:sp>
        <p:nvSpPr>
          <p:cNvPr id="130053"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6"/>
          <p:cNvGrpSpPr>
            <a:grpSpLocks/>
          </p:cNvGrpSpPr>
          <p:nvPr/>
        </p:nvGrpSpPr>
        <p:grpSpPr bwMode="auto">
          <a:xfrm>
            <a:off x="2253413" y="2689184"/>
            <a:ext cx="3644953" cy="288926"/>
            <a:chOff x="424" y="1720"/>
            <a:chExt cx="2295" cy="182"/>
          </a:xfrm>
        </p:grpSpPr>
        <p:sp>
          <p:nvSpPr>
            <p:cNvPr id="130057" name="Text Box 7"/>
            <p:cNvSpPr txBox="1">
              <a:spLocks noChangeArrowheads="1"/>
            </p:cNvSpPr>
            <p:nvPr/>
          </p:nvSpPr>
          <p:spPr bwMode="auto">
            <a:xfrm>
              <a:off x="424" y="1720"/>
              <a:ext cx="548" cy="174"/>
            </a:xfrm>
            <a:prstGeom prst="rect">
              <a:avLst/>
            </a:prstGeom>
            <a:noFill/>
            <a:ln w="9525">
              <a:noFill/>
              <a:miter lim="800000"/>
              <a:headEnd/>
              <a:tailEnd/>
            </a:ln>
          </p:spPr>
          <p:txBody>
            <a:bodyPr wrap="none">
              <a:spAutoFit/>
            </a:bodyPr>
            <a:lstStyle/>
            <a:p>
              <a:r>
                <a:rPr lang="en-US" sz="1200" dirty="0" smtClean="0">
                  <a:latin typeface="Lucida Handwriting" panose="03010101010101010101" pitchFamily="66" charset="0"/>
                </a:rPr>
                <a:t>7 Sep 21</a:t>
              </a:r>
              <a:endParaRPr lang="en-US" sz="1200" dirty="0">
                <a:latin typeface="Lucida Handwriting" panose="03010101010101010101" pitchFamily="66" charset="0"/>
              </a:endParaRPr>
            </a:p>
          </p:txBody>
        </p:sp>
        <p:sp>
          <p:nvSpPr>
            <p:cNvPr id="130058" name="Text Box 8"/>
            <p:cNvSpPr txBox="1">
              <a:spLocks noChangeArrowheads="1"/>
            </p:cNvSpPr>
            <p:nvPr/>
          </p:nvSpPr>
          <p:spPr bwMode="auto">
            <a:xfrm>
              <a:off x="1021" y="1728"/>
              <a:ext cx="1698" cy="174"/>
            </a:xfrm>
            <a:prstGeom prst="rect">
              <a:avLst/>
            </a:prstGeom>
            <a:noFill/>
            <a:ln w="9525">
              <a:noFill/>
              <a:miter lim="800000"/>
              <a:headEnd/>
              <a:tailEnd/>
            </a:ln>
          </p:spPr>
          <p:txBody>
            <a:bodyPr wrap="none">
              <a:spAutoFit/>
            </a:bodyPr>
            <a:lstStyle/>
            <a:p>
              <a:r>
                <a:rPr lang="en-US" sz="1200" dirty="0" smtClean="0">
                  <a:latin typeface="Lucida Handwriting" panose="03010101010101010101" pitchFamily="66" charset="0"/>
                </a:rPr>
                <a:t>AA&amp;E Key </a:t>
              </a:r>
              <a:r>
                <a:rPr lang="en-US" sz="1200" dirty="0">
                  <a:latin typeface="Lucida Handwriting" panose="03010101010101010101" pitchFamily="66" charset="0"/>
                </a:rPr>
                <a:t>Control Custodian </a:t>
              </a:r>
            </a:p>
          </p:txBody>
        </p:sp>
      </p:grpSp>
      <p:sp>
        <p:nvSpPr>
          <p:cNvPr id="822281" name="Line 9"/>
          <p:cNvSpPr>
            <a:spLocks noChangeShapeType="1"/>
          </p:cNvSpPr>
          <p:nvPr/>
        </p:nvSpPr>
        <p:spPr bwMode="auto">
          <a:xfrm flipH="1" flipV="1">
            <a:off x="3276600" y="2895600"/>
            <a:ext cx="838200" cy="1905000"/>
          </a:xfrm>
          <a:prstGeom prst="line">
            <a:avLst/>
          </a:prstGeom>
          <a:noFill/>
          <a:ln w="9525">
            <a:solidFill>
              <a:schemeClr val="tx1"/>
            </a:solidFill>
            <a:round/>
            <a:headEnd/>
            <a:tailEnd type="triangle" w="med" len="med"/>
          </a:ln>
        </p:spPr>
        <p:txBody>
          <a:bodyPr/>
          <a:lstStyle/>
          <a:p>
            <a:endParaRPr lang="en-US"/>
          </a:p>
        </p:txBody>
      </p:sp>
      <p:sp>
        <p:nvSpPr>
          <p:cNvPr id="822282" name="Text Box 10"/>
          <p:cNvSpPr txBox="1">
            <a:spLocks noChangeArrowheads="1"/>
          </p:cNvSpPr>
          <p:nvPr/>
        </p:nvSpPr>
        <p:spPr bwMode="auto">
          <a:xfrm>
            <a:off x="2209800" y="4876801"/>
            <a:ext cx="7696200" cy="923330"/>
          </a:xfrm>
          <a:prstGeom prst="rect">
            <a:avLst/>
          </a:prstGeom>
          <a:noFill/>
          <a:ln w="9525">
            <a:noFill/>
            <a:miter lim="800000"/>
            <a:headEnd/>
            <a:tailEnd/>
          </a:ln>
        </p:spPr>
        <p:txBody>
          <a:bodyPr>
            <a:spAutoFit/>
          </a:bodyPr>
          <a:lstStyle/>
          <a:p>
            <a:pPr algn="ctr"/>
            <a:r>
              <a:rPr lang="en-US" dirty="0" smtClean="0"/>
              <a:t>AA&amp;E Key Custodian and Disinterested Party </a:t>
            </a:r>
            <a:r>
              <a:rPr lang="en-US" dirty="0"/>
              <a:t>Signs and Dates When Keys Are First Inventoried.  This Is The Benchmark For Future Semi-Annual Inventories.</a:t>
            </a:r>
          </a:p>
        </p:txBody>
      </p:sp>
      <p:sp>
        <p:nvSpPr>
          <p:cNvPr id="11"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grpSp>
        <p:nvGrpSpPr>
          <p:cNvPr id="13" name="Group 6"/>
          <p:cNvGrpSpPr>
            <a:grpSpLocks/>
          </p:cNvGrpSpPr>
          <p:nvPr/>
        </p:nvGrpSpPr>
        <p:grpSpPr bwMode="auto">
          <a:xfrm>
            <a:off x="2233971" y="2977693"/>
            <a:ext cx="2846080" cy="288926"/>
            <a:chOff x="469" y="1720"/>
            <a:chExt cx="1792" cy="182"/>
          </a:xfrm>
        </p:grpSpPr>
        <p:sp>
          <p:nvSpPr>
            <p:cNvPr id="14" name="Text Box 7"/>
            <p:cNvSpPr txBox="1">
              <a:spLocks noChangeArrowheads="1"/>
            </p:cNvSpPr>
            <p:nvPr/>
          </p:nvSpPr>
          <p:spPr bwMode="auto">
            <a:xfrm>
              <a:off x="469" y="1720"/>
              <a:ext cx="548" cy="174"/>
            </a:xfrm>
            <a:prstGeom prst="rect">
              <a:avLst/>
            </a:prstGeom>
            <a:noFill/>
            <a:ln w="9525">
              <a:noFill/>
              <a:miter lim="800000"/>
              <a:headEnd/>
              <a:tailEnd/>
            </a:ln>
          </p:spPr>
          <p:txBody>
            <a:bodyPr wrap="none">
              <a:spAutoFit/>
            </a:bodyPr>
            <a:lstStyle/>
            <a:p>
              <a:r>
                <a:rPr lang="en-US" sz="1200" dirty="0" smtClean="0">
                  <a:latin typeface="Lucida Handwriting" panose="03010101010101010101" pitchFamily="66" charset="0"/>
                </a:rPr>
                <a:t>7 Sep 21</a:t>
              </a:r>
              <a:endParaRPr lang="en-US" sz="1200" dirty="0">
                <a:latin typeface="Lucida Handwriting" panose="03010101010101010101" pitchFamily="66" charset="0"/>
              </a:endParaRPr>
            </a:p>
          </p:txBody>
        </p:sp>
        <p:sp>
          <p:nvSpPr>
            <p:cNvPr id="15" name="Text Box 8"/>
            <p:cNvSpPr txBox="1">
              <a:spLocks noChangeArrowheads="1"/>
            </p:cNvSpPr>
            <p:nvPr/>
          </p:nvSpPr>
          <p:spPr bwMode="auto">
            <a:xfrm>
              <a:off x="1104" y="1728"/>
              <a:ext cx="1157" cy="174"/>
            </a:xfrm>
            <a:prstGeom prst="rect">
              <a:avLst/>
            </a:prstGeom>
            <a:noFill/>
            <a:ln w="9525">
              <a:noFill/>
              <a:miter lim="800000"/>
              <a:headEnd/>
              <a:tailEnd/>
            </a:ln>
          </p:spPr>
          <p:txBody>
            <a:bodyPr wrap="none">
              <a:spAutoFit/>
            </a:bodyPr>
            <a:lstStyle/>
            <a:p>
              <a:r>
                <a:rPr lang="en-US" sz="1200" dirty="0" smtClean="0">
                  <a:latin typeface="Lucida Handwriting" panose="03010101010101010101" pitchFamily="66" charset="0"/>
                </a:rPr>
                <a:t>Disinterested Party</a:t>
              </a:r>
              <a:endParaRPr lang="en-US" sz="1200" dirty="0">
                <a:latin typeface="Lucida Handwriting" panose="03010101010101010101" pitchFamily="66" charset="0"/>
              </a:endParaRPr>
            </a:p>
          </p:txBody>
        </p:sp>
      </p:grpSp>
    </p:spTree>
    <p:extLst>
      <p:ext uri="{BB962C8B-B14F-4D97-AF65-F5344CB8AC3E}">
        <p14:creationId xmlns:p14="http://schemas.microsoft.com/office/powerpoint/2010/main" val="6444868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22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22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28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5" name="Text Box 3"/>
          <p:cNvSpPr txBox="1">
            <a:spLocks noChangeArrowheads="1"/>
          </p:cNvSpPr>
          <p:nvPr/>
        </p:nvSpPr>
        <p:spPr bwMode="auto">
          <a:xfrm>
            <a:off x="1969248" y="1641475"/>
            <a:ext cx="4736352" cy="387798"/>
          </a:xfrm>
          <a:prstGeom prst="rect">
            <a:avLst/>
          </a:prstGeom>
          <a:noFill/>
          <a:ln w="9525">
            <a:noFill/>
            <a:miter lim="800000"/>
            <a:headEnd/>
            <a:tailEnd/>
          </a:ln>
        </p:spPr>
        <p:txBody>
          <a:bodyPr wrap="square">
            <a:spAutoFit/>
          </a:bodyPr>
          <a:lstStyle/>
          <a:p>
            <a:pPr>
              <a:lnSpc>
                <a:spcPct val="80000"/>
              </a:lnSpc>
              <a:spcBef>
                <a:spcPct val="20000"/>
              </a:spcBef>
            </a:pPr>
            <a:r>
              <a:rPr lang="en-US" sz="2400" dirty="0"/>
              <a:t>Unit Armorer Responsibilities</a:t>
            </a:r>
            <a:r>
              <a:rPr lang="en-US" sz="2400" b="1" dirty="0"/>
              <a:t>:</a:t>
            </a:r>
          </a:p>
        </p:txBody>
      </p:sp>
      <p:sp>
        <p:nvSpPr>
          <p:cNvPr id="823300" name="Text Box 4"/>
          <p:cNvSpPr txBox="1">
            <a:spLocks noChangeArrowheads="1"/>
          </p:cNvSpPr>
          <p:nvPr/>
        </p:nvSpPr>
        <p:spPr bwMode="auto">
          <a:xfrm>
            <a:off x="1981201" y="2025134"/>
            <a:ext cx="3817071" cy="369332"/>
          </a:xfrm>
          <a:prstGeom prst="rect">
            <a:avLst/>
          </a:prstGeom>
          <a:noFill/>
          <a:ln w="9525">
            <a:noFill/>
            <a:miter lim="800000"/>
            <a:headEnd/>
            <a:tailEnd/>
          </a:ln>
        </p:spPr>
        <p:txBody>
          <a:bodyPr wrap="none">
            <a:spAutoFit/>
          </a:bodyPr>
          <a:lstStyle/>
          <a:p>
            <a:pPr>
              <a:buFontTx/>
              <a:buChar char="•"/>
            </a:pPr>
            <a:r>
              <a:rPr lang="en-US" dirty="0"/>
              <a:t> </a:t>
            </a:r>
            <a:r>
              <a:rPr lang="en-US" dirty="0" smtClean="0"/>
              <a:t>Sign </a:t>
            </a:r>
            <a:r>
              <a:rPr lang="en-US" dirty="0"/>
              <a:t>For Operational Set Of Keys</a:t>
            </a:r>
          </a:p>
        </p:txBody>
      </p:sp>
      <p:sp>
        <p:nvSpPr>
          <p:cNvPr id="823301" name="Text Box 5"/>
          <p:cNvSpPr txBox="1">
            <a:spLocks noChangeArrowheads="1"/>
          </p:cNvSpPr>
          <p:nvPr/>
        </p:nvSpPr>
        <p:spPr bwMode="auto">
          <a:xfrm>
            <a:off x="1948546" y="2510135"/>
            <a:ext cx="4560929" cy="369332"/>
          </a:xfrm>
          <a:prstGeom prst="rect">
            <a:avLst/>
          </a:prstGeom>
          <a:noFill/>
          <a:ln w="9525">
            <a:noFill/>
            <a:miter lim="800000"/>
            <a:headEnd/>
            <a:tailEnd/>
          </a:ln>
        </p:spPr>
        <p:txBody>
          <a:bodyPr wrap="none">
            <a:spAutoFit/>
          </a:bodyPr>
          <a:lstStyle/>
          <a:p>
            <a:pPr>
              <a:buFontTx/>
              <a:buChar char="•"/>
            </a:pPr>
            <a:r>
              <a:rPr lang="en-US" dirty="0"/>
              <a:t> </a:t>
            </a:r>
            <a:r>
              <a:rPr lang="en-US" dirty="0" smtClean="0"/>
              <a:t>Ensure </a:t>
            </a:r>
            <a:r>
              <a:rPr lang="en-US" dirty="0"/>
              <a:t>Keys Are Never Left Unattended</a:t>
            </a:r>
            <a:r>
              <a:rPr lang="en-US" b="1" dirty="0"/>
              <a:t>.</a:t>
            </a:r>
          </a:p>
        </p:txBody>
      </p:sp>
      <p:sp>
        <p:nvSpPr>
          <p:cNvPr id="823302" name="Text Box 6"/>
          <p:cNvSpPr txBox="1">
            <a:spLocks noChangeArrowheads="1"/>
          </p:cNvSpPr>
          <p:nvPr/>
        </p:nvSpPr>
        <p:spPr bwMode="auto">
          <a:xfrm>
            <a:off x="1948545" y="2995137"/>
            <a:ext cx="83820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a:t>
            </a:r>
            <a:r>
              <a:rPr lang="en-US" dirty="0" smtClean="0"/>
              <a:t>Ensure </a:t>
            </a:r>
            <a:r>
              <a:rPr lang="en-US" dirty="0"/>
              <a:t>Keys Are Never Taken Off-post (Off The Installation) Unless They Are Being Secured At Another Location</a:t>
            </a:r>
          </a:p>
        </p:txBody>
      </p:sp>
      <p:sp>
        <p:nvSpPr>
          <p:cNvPr id="131079" name="Text Box 7"/>
          <p:cNvSpPr txBox="1">
            <a:spLocks noChangeArrowheads="1"/>
          </p:cNvSpPr>
          <p:nvPr/>
        </p:nvSpPr>
        <p:spPr bwMode="auto">
          <a:xfrm>
            <a:off x="-350838" y="7504113"/>
            <a:ext cx="184150" cy="366712"/>
          </a:xfrm>
          <a:prstGeom prst="rect">
            <a:avLst/>
          </a:prstGeom>
          <a:noFill/>
          <a:ln w="9525">
            <a:noFill/>
            <a:miter lim="800000"/>
            <a:headEnd/>
            <a:tailEnd/>
          </a:ln>
        </p:spPr>
        <p:txBody>
          <a:bodyPr wrap="none">
            <a:spAutoFit/>
          </a:bodyPr>
          <a:lstStyle/>
          <a:p>
            <a:endParaRPr lang="en-US"/>
          </a:p>
        </p:txBody>
      </p:sp>
      <p:sp>
        <p:nvSpPr>
          <p:cNvPr id="823304" name="Text Box 8"/>
          <p:cNvSpPr txBox="1">
            <a:spLocks noChangeArrowheads="1"/>
          </p:cNvSpPr>
          <p:nvPr/>
        </p:nvSpPr>
        <p:spPr bwMode="auto">
          <a:xfrm>
            <a:off x="1905000" y="3646337"/>
            <a:ext cx="8229600" cy="535531"/>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a:t>
            </a:r>
            <a:r>
              <a:rPr lang="en-US" dirty="0" smtClean="0"/>
              <a:t>Report </a:t>
            </a:r>
            <a:r>
              <a:rPr lang="en-US" dirty="0"/>
              <a:t>Immediately All Lost, Misplaced, Broken Or Stolen Keys To The AA&amp;E Key Lock Custodian.</a:t>
            </a:r>
          </a:p>
        </p:txBody>
      </p:sp>
      <p:sp>
        <p:nvSpPr>
          <p:cNvPr id="823305" name="Text Box 9"/>
          <p:cNvSpPr txBox="1">
            <a:spLocks noChangeArrowheads="1"/>
          </p:cNvSpPr>
          <p:nvPr/>
        </p:nvSpPr>
        <p:spPr bwMode="auto">
          <a:xfrm>
            <a:off x="1905001" y="4297536"/>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a:t>
            </a:r>
            <a:r>
              <a:rPr lang="en-US" dirty="0" smtClean="0"/>
              <a:t>Ensure </a:t>
            </a:r>
            <a:r>
              <a:rPr lang="en-US" dirty="0"/>
              <a:t>Keys Are Properly Secured At The Close Of Business Each Day.</a:t>
            </a:r>
          </a:p>
        </p:txBody>
      </p:sp>
      <p:sp>
        <p:nvSpPr>
          <p:cNvPr id="12" name="Text Box 9"/>
          <p:cNvSpPr txBox="1">
            <a:spLocks noChangeArrowheads="1"/>
          </p:cNvSpPr>
          <p:nvPr/>
        </p:nvSpPr>
        <p:spPr bwMode="auto">
          <a:xfrm>
            <a:off x="1901714" y="4727137"/>
            <a:ext cx="8475663" cy="313932"/>
          </a:xfrm>
          <a:prstGeom prst="rect">
            <a:avLst/>
          </a:prstGeom>
          <a:noFill/>
          <a:ln w="9525">
            <a:noFill/>
            <a:miter lim="800000"/>
            <a:headEnd/>
            <a:tailEnd/>
          </a:ln>
        </p:spPr>
        <p:txBody>
          <a:bodyPr>
            <a:spAutoFit/>
          </a:bodyPr>
          <a:lstStyle/>
          <a:p>
            <a:pPr>
              <a:lnSpc>
                <a:spcPct val="80000"/>
              </a:lnSpc>
              <a:spcBef>
                <a:spcPct val="20000"/>
              </a:spcBef>
              <a:buFontTx/>
              <a:buChar char="•"/>
            </a:pPr>
            <a:r>
              <a:rPr lang="en-US" dirty="0"/>
              <a:t> </a:t>
            </a:r>
            <a:r>
              <a:rPr lang="en-US" dirty="0" smtClean="0"/>
              <a:t>Ensure </a:t>
            </a:r>
            <a:r>
              <a:rPr lang="en-US" dirty="0"/>
              <a:t>Keys Signed for at all times. </a:t>
            </a:r>
          </a:p>
        </p:txBody>
      </p:sp>
      <p:sp>
        <p:nvSpPr>
          <p:cNvPr id="13" name="Text Box 9"/>
          <p:cNvSpPr txBox="1">
            <a:spLocks noChangeArrowheads="1"/>
          </p:cNvSpPr>
          <p:nvPr/>
        </p:nvSpPr>
        <p:spPr bwMode="auto">
          <a:xfrm>
            <a:off x="1901713" y="5429373"/>
            <a:ext cx="8774308" cy="313932"/>
          </a:xfrm>
          <a:prstGeom prst="rect">
            <a:avLst/>
          </a:prstGeom>
          <a:noFill/>
          <a:ln w="9525">
            <a:noFill/>
            <a:miter lim="800000"/>
            <a:headEnd/>
            <a:tailEnd/>
          </a:ln>
        </p:spPr>
        <p:txBody>
          <a:bodyPr wrap="square">
            <a:spAutoFit/>
          </a:bodyPr>
          <a:lstStyle/>
          <a:p>
            <a:pPr algn="ctr">
              <a:lnSpc>
                <a:spcPct val="80000"/>
              </a:lnSpc>
              <a:spcBef>
                <a:spcPct val="20000"/>
              </a:spcBef>
            </a:pPr>
            <a:r>
              <a:rPr lang="en-US" dirty="0"/>
              <a:t> </a:t>
            </a:r>
            <a:r>
              <a:rPr lang="en-US" b="1" dirty="0"/>
              <a:t>NOTE: Getting </a:t>
            </a:r>
            <a:r>
              <a:rPr lang="en-US" b="1" dirty="0" smtClean="0"/>
              <a:t>locked ammo can from </a:t>
            </a:r>
            <a:r>
              <a:rPr lang="en-US" b="1" dirty="0"/>
              <a:t>Staff Duty is NOT signing for the keys.</a:t>
            </a:r>
          </a:p>
        </p:txBody>
      </p:sp>
      <p:sp>
        <p:nvSpPr>
          <p:cNvPr id="1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423988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3300"/>
                                        </p:tgtEl>
                                        <p:attrNameLst>
                                          <p:attrName>style.visibility</p:attrName>
                                        </p:attrNameLst>
                                      </p:cBhvr>
                                      <p:to>
                                        <p:strVal val="visible"/>
                                      </p:to>
                                    </p:set>
                                    <p:anim calcmode="lin" valueType="num">
                                      <p:cBhvr additive="base">
                                        <p:cTn id="7" dur="500" fill="hold"/>
                                        <p:tgtEl>
                                          <p:spTgt spid="823300"/>
                                        </p:tgtEl>
                                        <p:attrNameLst>
                                          <p:attrName>ppt_x</p:attrName>
                                        </p:attrNameLst>
                                      </p:cBhvr>
                                      <p:tavLst>
                                        <p:tav tm="0">
                                          <p:val>
                                            <p:strVal val="#ppt_x"/>
                                          </p:val>
                                        </p:tav>
                                        <p:tav tm="100000">
                                          <p:val>
                                            <p:strVal val="#ppt_x"/>
                                          </p:val>
                                        </p:tav>
                                      </p:tavLst>
                                    </p:anim>
                                    <p:anim calcmode="lin" valueType="num">
                                      <p:cBhvr additive="base">
                                        <p:cTn id="8" dur="500" fill="hold"/>
                                        <p:tgtEl>
                                          <p:spTgt spid="8233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823301"/>
                                        </p:tgtEl>
                                        <p:attrNameLst>
                                          <p:attrName>style.visibility</p:attrName>
                                        </p:attrNameLst>
                                      </p:cBhvr>
                                      <p:to>
                                        <p:strVal val="visible"/>
                                      </p:to>
                                    </p:set>
                                    <p:animEffect transition="in" filter="diamond(in)">
                                      <p:cBhvr>
                                        <p:cTn id="13" dur="2000"/>
                                        <p:tgtEl>
                                          <p:spTgt spid="823301"/>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23302"/>
                                        </p:tgtEl>
                                        <p:attrNameLst>
                                          <p:attrName>style.visibility</p:attrName>
                                        </p:attrNameLst>
                                      </p:cBhvr>
                                      <p:to>
                                        <p:strVal val="visible"/>
                                      </p:to>
                                    </p:set>
                                    <p:animEffect transition="in" filter="checkerboard(across)">
                                      <p:cBhvr>
                                        <p:cTn id="18" dur="500"/>
                                        <p:tgtEl>
                                          <p:spTgt spid="82330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3304"/>
                                        </p:tgtEl>
                                        <p:attrNameLst>
                                          <p:attrName>style.visibility</p:attrName>
                                        </p:attrNameLst>
                                      </p:cBhvr>
                                      <p:to>
                                        <p:strVal val="visible"/>
                                      </p:to>
                                    </p:set>
                                    <p:anim calcmode="lin" valueType="num">
                                      <p:cBhvr additive="base">
                                        <p:cTn id="23" dur="500" fill="hold"/>
                                        <p:tgtEl>
                                          <p:spTgt spid="823304"/>
                                        </p:tgtEl>
                                        <p:attrNameLst>
                                          <p:attrName>ppt_x</p:attrName>
                                        </p:attrNameLst>
                                      </p:cBhvr>
                                      <p:tavLst>
                                        <p:tav tm="0">
                                          <p:val>
                                            <p:strVal val="#ppt_x"/>
                                          </p:val>
                                        </p:tav>
                                        <p:tav tm="100000">
                                          <p:val>
                                            <p:strVal val="#ppt_x"/>
                                          </p:val>
                                        </p:tav>
                                      </p:tavLst>
                                    </p:anim>
                                    <p:anim calcmode="lin" valueType="num">
                                      <p:cBhvr additive="base">
                                        <p:cTn id="24" dur="500" fill="hold"/>
                                        <p:tgtEl>
                                          <p:spTgt spid="82330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grpId="0" nodeType="clickEffect">
                                  <p:stCondLst>
                                    <p:cond delay="0"/>
                                  </p:stCondLst>
                                  <p:childTnLst>
                                    <p:set>
                                      <p:cBhvr>
                                        <p:cTn id="28" dur="1" fill="hold">
                                          <p:stCondLst>
                                            <p:cond delay="0"/>
                                          </p:stCondLst>
                                        </p:cTn>
                                        <p:tgtEl>
                                          <p:spTgt spid="823305"/>
                                        </p:tgtEl>
                                        <p:attrNameLst>
                                          <p:attrName>style.visibility</p:attrName>
                                        </p:attrNameLst>
                                      </p:cBhvr>
                                      <p:to>
                                        <p:strVal val="visible"/>
                                      </p:to>
                                    </p:set>
                                    <p:anim calcmode="lin" valueType="num">
                                      <p:cBhvr additive="base">
                                        <p:cTn id="29" dur="500" fill="hold"/>
                                        <p:tgtEl>
                                          <p:spTgt spid="823305"/>
                                        </p:tgtEl>
                                        <p:attrNameLst>
                                          <p:attrName>ppt_x</p:attrName>
                                        </p:attrNameLst>
                                      </p:cBhvr>
                                      <p:tavLst>
                                        <p:tav tm="0">
                                          <p:val>
                                            <p:strVal val="1+#ppt_w/2"/>
                                          </p:val>
                                        </p:tav>
                                        <p:tav tm="100000">
                                          <p:val>
                                            <p:strVal val="#ppt_x"/>
                                          </p:val>
                                        </p:tav>
                                      </p:tavLst>
                                    </p:anim>
                                    <p:anim calcmode="lin" valueType="num">
                                      <p:cBhvr additive="base">
                                        <p:cTn id="30" dur="500" fill="hold"/>
                                        <p:tgtEl>
                                          <p:spTgt spid="82330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0" grpId="0"/>
      <p:bldP spid="823301" grpId="0"/>
      <p:bldP spid="823302" grpId="0"/>
      <p:bldP spid="823304" grpId="0"/>
      <p:bldP spid="823305" grpId="0"/>
      <p:bldP spid="12" grpId="0"/>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24200" y="2590801"/>
            <a:ext cx="6368218" cy="584775"/>
          </a:xfrm>
          <a:prstGeom prst="rect">
            <a:avLst/>
          </a:prstGeom>
          <a:noFill/>
        </p:spPr>
        <p:txBody>
          <a:bodyPr wrap="none" rtlCol="0">
            <a:spAutoFit/>
          </a:bodyPr>
          <a:lstStyle/>
          <a:p>
            <a:r>
              <a:rPr lang="en-US" sz="3200" b="1" dirty="0"/>
              <a:t>Armorer’s DA Form 5513 Setup.</a:t>
            </a:r>
          </a:p>
        </p:txBody>
      </p:sp>
      <p:sp>
        <p:nvSpPr>
          <p:cNvPr id="3"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1262968572"/>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spid="_x0000_s3218" name="FormFlow Form" r:id="rId3" imgW="0" imgH="0" progId="">
                  <p:embed/>
                </p:oleObj>
              </mc:Choice>
              <mc:Fallback>
                <p:oleObj name="FormFlow Form" r:id="rId3" imgW="0" imgH="0" progId="">
                  <p:embed/>
                  <p:pic>
                    <p:nvPicPr>
                      <p:cNvPr id="3" name="Rectangle 5"/>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1" y="3505201"/>
            <a:ext cx="681597" cy="307777"/>
          </a:xfrm>
          <a:prstGeom prst="rect">
            <a:avLst/>
          </a:prstGeom>
          <a:noFill/>
        </p:spPr>
        <p:txBody>
          <a:bodyPr wrap="none" rtlCol="0">
            <a:spAutoFit/>
          </a:bodyPr>
          <a:lstStyle/>
          <a:p>
            <a:r>
              <a:rPr lang="en-US" sz="1400" dirty="0"/>
              <a:t>44322</a:t>
            </a:r>
          </a:p>
        </p:txBody>
      </p:sp>
      <p:sp>
        <p:nvSpPr>
          <p:cNvPr id="6" name="TextBox 5"/>
          <p:cNvSpPr txBox="1"/>
          <p:nvPr/>
        </p:nvSpPr>
        <p:spPr>
          <a:xfrm>
            <a:off x="2454966" y="3677479"/>
            <a:ext cx="1568058" cy="307777"/>
          </a:xfrm>
          <a:prstGeom prst="rect">
            <a:avLst/>
          </a:prstGeom>
          <a:noFill/>
        </p:spPr>
        <p:txBody>
          <a:bodyPr wrap="none" rtlCol="0">
            <a:spAutoFit/>
          </a:bodyPr>
          <a:lstStyle/>
          <a:p>
            <a:r>
              <a:rPr lang="en-US" sz="1400" dirty="0"/>
              <a:t>Arms Room Door</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0" name="TextBox 9"/>
          <p:cNvSpPr txBox="1"/>
          <p:nvPr/>
        </p:nvSpPr>
        <p:spPr>
          <a:xfrm>
            <a:off x="2480734" y="4114801"/>
            <a:ext cx="1140056" cy="307777"/>
          </a:xfrm>
          <a:prstGeom prst="rect">
            <a:avLst/>
          </a:prstGeom>
          <a:noFill/>
        </p:spPr>
        <p:txBody>
          <a:bodyPr wrap="none" rtlCol="0">
            <a:spAutoFit/>
          </a:bodyPr>
          <a:lstStyle/>
          <a:p>
            <a:r>
              <a:rPr lang="en-US" sz="1400" dirty="0"/>
              <a:t>M16 Rack 1</a:t>
            </a:r>
          </a:p>
        </p:txBody>
      </p:sp>
      <p:sp>
        <p:nvSpPr>
          <p:cNvPr id="12" name="TextBox 11"/>
          <p:cNvSpPr txBox="1"/>
          <p:nvPr/>
        </p:nvSpPr>
        <p:spPr>
          <a:xfrm>
            <a:off x="2421467" y="3920067"/>
            <a:ext cx="712054" cy="307777"/>
          </a:xfrm>
          <a:prstGeom prst="rect">
            <a:avLst/>
          </a:prstGeom>
          <a:noFill/>
        </p:spPr>
        <p:txBody>
          <a:bodyPr wrap="none" rtlCol="0">
            <a:spAutoFit/>
          </a:bodyPr>
          <a:lstStyle/>
          <a:p>
            <a:r>
              <a:rPr lang="en-US" sz="1400" dirty="0"/>
              <a:t>1234H</a:t>
            </a:r>
          </a:p>
        </p:txBody>
      </p:sp>
      <p:sp>
        <p:nvSpPr>
          <p:cNvPr id="13" name="TextBox 12"/>
          <p:cNvSpPr txBox="1"/>
          <p:nvPr/>
        </p:nvSpPr>
        <p:spPr>
          <a:xfrm>
            <a:off x="2497670" y="4588928"/>
            <a:ext cx="1140056" cy="307777"/>
          </a:xfrm>
          <a:prstGeom prst="rect">
            <a:avLst/>
          </a:prstGeom>
          <a:noFill/>
        </p:spPr>
        <p:txBody>
          <a:bodyPr wrap="none" rtlCol="0">
            <a:spAutoFit/>
          </a:bodyPr>
          <a:lstStyle/>
          <a:p>
            <a:r>
              <a:rPr lang="en-US" sz="1400" dirty="0"/>
              <a:t>M16 Rack 2</a:t>
            </a:r>
          </a:p>
        </p:txBody>
      </p:sp>
      <p:sp>
        <p:nvSpPr>
          <p:cNvPr id="15" name="TextBox 14"/>
          <p:cNvSpPr txBox="1"/>
          <p:nvPr/>
        </p:nvSpPr>
        <p:spPr>
          <a:xfrm>
            <a:off x="2438403" y="4394194"/>
            <a:ext cx="712054" cy="307777"/>
          </a:xfrm>
          <a:prstGeom prst="rect">
            <a:avLst/>
          </a:prstGeom>
          <a:noFill/>
        </p:spPr>
        <p:txBody>
          <a:bodyPr wrap="none" rtlCol="0">
            <a:spAutoFit/>
          </a:bodyPr>
          <a:lstStyle/>
          <a:p>
            <a:r>
              <a:rPr lang="en-US" sz="1400" dirty="0"/>
              <a:t>5678H</a:t>
            </a:r>
          </a:p>
        </p:txBody>
      </p:sp>
      <p:sp>
        <p:nvSpPr>
          <p:cNvPr id="16" name="TextBox 15"/>
          <p:cNvSpPr txBox="1"/>
          <p:nvPr/>
        </p:nvSpPr>
        <p:spPr>
          <a:xfrm>
            <a:off x="2492146" y="5026224"/>
            <a:ext cx="1140056" cy="307777"/>
          </a:xfrm>
          <a:prstGeom prst="rect">
            <a:avLst/>
          </a:prstGeom>
          <a:noFill/>
        </p:spPr>
        <p:txBody>
          <a:bodyPr wrap="square" rtlCol="0">
            <a:spAutoFit/>
          </a:bodyPr>
          <a:lstStyle/>
          <a:p>
            <a:r>
              <a:rPr lang="en-US" sz="1400" dirty="0"/>
              <a:t>M9 Rack 1</a:t>
            </a:r>
          </a:p>
        </p:txBody>
      </p:sp>
      <p:sp>
        <p:nvSpPr>
          <p:cNvPr id="18" name="TextBox 17"/>
          <p:cNvSpPr txBox="1"/>
          <p:nvPr/>
        </p:nvSpPr>
        <p:spPr>
          <a:xfrm>
            <a:off x="2432879" y="4831490"/>
            <a:ext cx="712054" cy="307777"/>
          </a:xfrm>
          <a:prstGeom prst="rect">
            <a:avLst/>
          </a:prstGeom>
          <a:noFill/>
        </p:spPr>
        <p:txBody>
          <a:bodyPr wrap="square" rtlCol="0">
            <a:spAutoFit/>
          </a:bodyPr>
          <a:lstStyle/>
          <a:p>
            <a:r>
              <a:rPr lang="en-US" sz="1400" dirty="0"/>
              <a:t>1122B</a:t>
            </a:r>
          </a:p>
        </p:txBody>
      </p:sp>
      <p:sp>
        <p:nvSpPr>
          <p:cNvPr id="2" name="Rectangle 2"/>
          <p:cNvSpPr txBox="1">
            <a:spLocks noChangeArrowheads="1"/>
          </p:cNvSpPr>
          <p:nvPr/>
        </p:nvSpPr>
        <p:spPr bwMode="auto">
          <a:xfrm>
            <a:off x="2857500" y="1079622"/>
            <a:ext cx="6477000" cy="81872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Armorer’s DA Form 5513 Inside Ammo Can</a:t>
            </a:r>
          </a:p>
        </p:txBody>
      </p:sp>
      <p:sp>
        <p:nvSpPr>
          <p:cNvPr id="19"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476052474"/>
      </p:ext>
    </p:extLst>
  </p:cSld>
  <p:clrMapOvr>
    <a:masterClrMapping/>
  </p:clrMapOvr>
  <p:transition spd="slow">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2743200" y="1418134"/>
            <a:ext cx="6477000" cy="424732"/>
          </a:xfrm>
          <a:prstGeom prst="rect">
            <a:avLst/>
          </a:prstGeom>
        </p:spPr>
        <p:txBody>
          <a:bodyPr/>
          <a:lstStyle/>
          <a:p>
            <a:pPr algn="ctr" eaLnBrk="1" hangingPunct="1"/>
            <a:r>
              <a:rPr lang="en-US" sz="2400" b="0" dirty="0">
                <a:solidFill>
                  <a:schemeClr val="tx1"/>
                </a:solidFill>
              </a:rPr>
              <a:t>Transfer of Arms Room Keys</a:t>
            </a:r>
          </a:p>
        </p:txBody>
      </p:sp>
      <p:pic>
        <p:nvPicPr>
          <p:cNvPr id="129027" name="Picture 3"/>
          <p:cNvPicPr>
            <a:picLocks noChangeAspect="1" noChangeArrowheads="1"/>
          </p:cNvPicPr>
          <p:nvPr/>
        </p:nvPicPr>
        <p:blipFill>
          <a:blip r:embed="rId3"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sp>
        <p:nvSpPr>
          <p:cNvPr id="129029" name="Text Box 5"/>
          <p:cNvSpPr txBox="1">
            <a:spLocks noChangeArrowheads="1"/>
          </p:cNvSpPr>
          <p:nvPr/>
        </p:nvSpPr>
        <p:spPr bwMode="auto">
          <a:xfrm>
            <a:off x="2482850" y="4572001"/>
            <a:ext cx="184150" cy="366713"/>
          </a:xfrm>
          <a:prstGeom prst="rect">
            <a:avLst/>
          </a:prstGeom>
          <a:noFill/>
          <a:ln w="9525">
            <a:noFill/>
            <a:miter lim="800000"/>
            <a:headEnd/>
            <a:tailEnd/>
          </a:ln>
        </p:spPr>
        <p:txBody>
          <a:bodyPr wrap="none">
            <a:spAutoFit/>
          </a:bodyPr>
          <a:lstStyle/>
          <a:p>
            <a:endParaRPr lang="en-US"/>
          </a:p>
        </p:txBody>
      </p:sp>
      <p:grpSp>
        <p:nvGrpSpPr>
          <p:cNvPr id="2" name="Group 7"/>
          <p:cNvGrpSpPr>
            <a:grpSpLocks/>
          </p:cNvGrpSpPr>
          <p:nvPr/>
        </p:nvGrpSpPr>
        <p:grpSpPr bwMode="auto">
          <a:xfrm>
            <a:off x="2316164" y="2733671"/>
            <a:ext cx="4856045" cy="598605"/>
            <a:chOff x="498" y="1722"/>
            <a:chExt cx="3060" cy="376"/>
          </a:xfrm>
        </p:grpSpPr>
        <p:sp>
          <p:nvSpPr>
            <p:cNvPr id="129043" name="Text Box 8"/>
            <p:cNvSpPr txBox="1">
              <a:spLocks noChangeArrowheads="1"/>
            </p:cNvSpPr>
            <p:nvPr/>
          </p:nvSpPr>
          <p:spPr bwMode="auto">
            <a:xfrm>
              <a:off x="498" y="1812"/>
              <a:ext cx="326" cy="232"/>
            </a:xfrm>
            <a:prstGeom prst="rect">
              <a:avLst/>
            </a:prstGeom>
            <a:noFill/>
            <a:ln w="9525">
              <a:noFill/>
              <a:miter lim="800000"/>
              <a:headEnd/>
              <a:tailEnd/>
            </a:ln>
          </p:spPr>
          <p:txBody>
            <a:bodyPr wrap="none">
              <a:spAutoFit/>
            </a:bodyPr>
            <a:lstStyle/>
            <a:p>
              <a:r>
                <a:rPr lang="en-US" dirty="0"/>
                <a:t>1-4</a:t>
              </a:r>
            </a:p>
          </p:txBody>
        </p:sp>
        <p:sp>
          <p:nvSpPr>
            <p:cNvPr id="129044" name="Text Box 9"/>
            <p:cNvSpPr txBox="1">
              <a:spLocks noChangeArrowheads="1"/>
            </p:cNvSpPr>
            <p:nvPr/>
          </p:nvSpPr>
          <p:spPr bwMode="auto">
            <a:xfrm>
              <a:off x="959" y="1806"/>
              <a:ext cx="437" cy="251"/>
            </a:xfrm>
            <a:prstGeom prst="rect">
              <a:avLst/>
            </a:prstGeom>
            <a:noFill/>
            <a:ln w="9525">
              <a:noFill/>
              <a:miter lim="800000"/>
              <a:headEnd/>
              <a:tailEnd/>
            </a:ln>
          </p:spPr>
          <p:txBody>
            <a:bodyPr wrap="none">
              <a:spAutoFit/>
            </a:bodyPr>
            <a:lstStyle/>
            <a:p>
              <a:r>
                <a:rPr lang="en-US" sz="1000" dirty="0" smtClean="0"/>
                <a:t>0930</a:t>
              </a:r>
              <a:endParaRPr lang="en-US" sz="1000" dirty="0"/>
            </a:p>
            <a:p>
              <a:r>
                <a:rPr lang="en-US" sz="1000" dirty="0" smtClean="0"/>
                <a:t>7 Sep 21</a:t>
              </a:r>
              <a:endParaRPr lang="en-US" sz="1000" dirty="0"/>
            </a:p>
          </p:txBody>
        </p:sp>
        <p:sp>
          <p:nvSpPr>
            <p:cNvPr id="129045" name="Text Box 10"/>
            <p:cNvSpPr txBox="1">
              <a:spLocks noChangeArrowheads="1"/>
            </p:cNvSpPr>
            <p:nvPr/>
          </p:nvSpPr>
          <p:spPr bwMode="auto">
            <a:xfrm>
              <a:off x="1483" y="1722"/>
              <a:ext cx="1047" cy="174"/>
            </a:xfrm>
            <a:prstGeom prst="rect">
              <a:avLst/>
            </a:prstGeom>
            <a:noFill/>
            <a:ln w="9525">
              <a:noFill/>
              <a:miter lim="800000"/>
              <a:headEnd/>
              <a:tailEnd/>
            </a:ln>
          </p:spPr>
          <p:txBody>
            <a:bodyPr wrap="none">
              <a:spAutoFit/>
            </a:bodyPr>
            <a:lstStyle/>
            <a:p>
              <a:r>
                <a:rPr lang="en-US" sz="1200" dirty="0"/>
                <a:t>Primary Armorer Print</a:t>
              </a:r>
            </a:p>
          </p:txBody>
        </p:sp>
        <p:sp>
          <p:nvSpPr>
            <p:cNvPr id="129046" name="Text Box 11"/>
            <p:cNvSpPr txBox="1">
              <a:spLocks noChangeArrowheads="1"/>
            </p:cNvSpPr>
            <p:nvPr/>
          </p:nvSpPr>
          <p:spPr bwMode="auto">
            <a:xfrm>
              <a:off x="1404" y="1934"/>
              <a:ext cx="1178" cy="159"/>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29047" name="Text Box 12"/>
            <p:cNvSpPr txBox="1">
              <a:spLocks noChangeArrowheads="1"/>
            </p:cNvSpPr>
            <p:nvPr/>
          </p:nvSpPr>
          <p:spPr bwMode="auto">
            <a:xfrm>
              <a:off x="2563" y="1934"/>
              <a:ext cx="995"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Alt Armorer  Sign</a:t>
              </a:r>
            </a:p>
          </p:txBody>
        </p:sp>
        <p:sp>
          <p:nvSpPr>
            <p:cNvPr id="129048" name="Text Box 13"/>
            <p:cNvSpPr txBox="1">
              <a:spLocks noChangeArrowheads="1"/>
            </p:cNvSpPr>
            <p:nvPr/>
          </p:nvSpPr>
          <p:spPr bwMode="auto">
            <a:xfrm>
              <a:off x="2634" y="1728"/>
              <a:ext cx="854" cy="174"/>
            </a:xfrm>
            <a:prstGeom prst="rect">
              <a:avLst/>
            </a:prstGeom>
            <a:noFill/>
            <a:ln w="9525">
              <a:noFill/>
              <a:miter lim="800000"/>
              <a:headEnd/>
              <a:tailEnd/>
            </a:ln>
          </p:spPr>
          <p:txBody>
            <a:bodyPr wrap="none">
              <a:spAutoFit/>
            </a:bodyPr>
            <a:lstStyle/>
            <a:p>
              <a:r>
                <a:rPr lang="en-US" sz="1200" dirty="0"/>
                <a:t>Alt Armorer  Print</a:t>
              </a:r>
            </a:p>
          </p:txBody>
        </p:sp>
      </p:grpSp>
      <p:sp>
        <p:nvSpPr>
          <p:cNvPr id="25" name="TextBox 24"/>
          <p:cNvSpPr txBox="1"/>
          <p:nvPr/>
        </p:nvSpPr>
        <p:spPr>
          <a:xfrm>
            <a:off x="2286000" y="4364222"/>
            <a:ext cx="67818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Used When Arms Room Keys are Transferred Between Two Authorized Personnel</a:t>
            </a:r>
          </a:p>
          <a:p>
            <a:pPr marL="285750" indent="-285750">
              <a:buFont typeface="Arial" panose="020B0604020202020204" pitchFamily="34" charset="0"/>
              <a:buChar char="•"/>
            </a:pPr>
            <a:r>
              <a:rPr lang="en-US" dirty="0"/>
              <a:t>Coincides with opening and closing inventories.</a:t>
            </a:r>
          </a:p>
          <a:p>
            <a:pPr marL="285750" indent="-285750">
              <a:buFont typeface="Arial" panose="020B0604020202020204" pitchFamily="34" charset="0"/>
              <a:buChar char="•"/>
            </a:pPr>
            <a:endParaRPr lang="en-US" dirty="0"/>
          </a:p>
        </p:txBody>
      </p:sp>
      <p:sp>
        <p:nvSpPr>
          <p:cNvPr id="16" name="Text Box 10">
            <a:extLst>
              <a:ext uri="{FF2B5EF4-FFF2-40B4-BE49-F238E27FC236}">
                <a16:creationId xmlns:a16="http://schemas.microsoft.com/office/drawing/2014/main" id="{3D7A3078-AEFF-4BAE-8B82-0A4402172F49}"/>
              </a:ext>
            </a:extLst>
          </p:cNvPr>
          <p:cNvSpPr txBox="1">
            <a:spLocks noChangeArrowheads="1"/>
          </p:cNvSpPr>
          <p:nvPr/>
        </p:nvSpPr>
        <p:spPr bwMode="auto">
          <a:xfrm>
            <a:off x="8237036" y="2743222"/>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7" name="Text Box 10">
            <a:extLst>
              <a:ext uri="{FF2B5EF4-FFF2-40B4-BE49-F238E27FC236}">
                <a16:creationId xmlns:a16="http://schemas.microsoft.com/office/drawing/2014/main" id="{295CD380-8C70-427A-9934-95A25C16D0E6}"/>
              </a:ext>
            </a:extLst>
          </p:cNvPr>
          <p:cNvSpPr txBox="1">
            <a:spLocks noChangeArrowheads="1"/>
          </p:cNvSpPr>
          <p:nvPr/>
        </p:nvSpPr>
        <p:spPr bwMode="auto">
          <a:xfrm>
            <a:off x="3868195" y="3256673"/>
            <a:ext cx="1661529" cy="277014"/>
          </a:xfrm>
          <a:prstGeom prst="rect">
            <a:avLst/>
          </a:prstGeom>
          <a:noFill/>
          <a:ln w="9525">
            <a:noFill/>
            <a:miter lim="800000"/>
            <a:headEnd/>
            <a:tailEnd/>
          </a:ln>
        </p:spPr>
        <p:txBody>
          <a:bodyPr wrap="none">
            <a:spAutoFit/>
          </a:bodyPr>
          <a:lstStyle/>
          <a:p>
            <a:r>
              <a:rPr lang="en-US" sz="1200" dirty="0"/>
              <a:t>Primary Armorer Print</a:t>
            </a:r>
          </a:p>
        </p:txBody>
      </p:sp>
      <p:sp>
        <p:nvSpPr>
          <p:cNvPr id="18" name="Text Box 11">
            <a:extLst>
              <a:ext uri="{FF2B5EF4-FFF2-40B4-BE49-F238E27FC236}">
                <a16:creationId xmlns:a16="http://schemas.microsoft.com/office/drawing/2014/main" id="{42C8EAAE-C1C1-4BA3-9D62-388B36C4C1B4}"/>
              </a:ext>
            </a:extLst>
          </p:cNvPr>
          <p:cNvSpPr txBox="1">
            <a:spLocks noChangeArrowheads="1"/>
          </p:cNvSpPr>
          <p:nvPr/>
        </p:nvSpPr>
        <p:spPr bwMode="auto">
          <a:xfrm>
            <a:off x="3766803" y="3522624"/>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19" name="Text Box 11">
            <a:extLst>
              <a:ext uri="{FF2B5EF4-FFF2-40B4-BE49-F238E27FC236}">
                <a16:creationId xmlns:a16="http://schemas.microsoft.com/office/drawing/2014/main" id="{BA1471FB-27C7-44BF-B949-6A06CD93AE90}"/>
              </a:ext>
            </a:extLst>
          </p:cNvPr>
          <p:cNvSpPr txBox="1">
            <a:spLocks noChangeArrowheads="1"/>
          </p:cNvSpPr>
          <p:nvPr/>
        </p:nvSpPr>
        <p:spPr bwMode="auto">
          <a:xfrm>
            <a:off x="8059408" y="3014319"/>
            <a:ext cx="1869419" cy="253133"/>
          </a:xfrm>
          <a:prstGeom prst="rect">
            <a:avLst/>
          </a:prstGeom>
          <a:noFill/>
          <a:ln w="9525">
            <a:noFill/>
            <a:miter lim="800000"/>
            <a:headEnd/>
            <a:tailEnd/>
          </a:ln>
        </p:spPr>
        <p:txBody>
          <a:bodyPr wrap="none">
            <a:spAutoFit/>
          </a:bodyPr>
          <a:lstStyle/>
          <a:p>
            <a:r>
              <a:rPr lang="en-US" sz="1050" dirty="0">
                <a:latin typeface="Lucida Handwriting" panose="03010101010101010101" pitchFamily="66" charset="0"/>
              </a:rPr>
              <a:t>Primary Armorer Sign</a:t>
            </a:r>
          </a:p>
        </p:txBody>
      </p:sp>
      <p:sp>
        <p:nvSpPr>
          <p:cNvPr id="20" name="Text Box 9">
            <a:extLst>
              <a:ext uri="{FF2B5EF4-FFF2-40B4-BE49-F238E27FC236}">
                <a16:creationId xmlns:a16="http://schemas.microsoft.com/office/drawing/2014/main" id="{0990B42E-14CC-4788-94D3-CD3B17F9E320}"/>
              </a:ext>
            </a:extLst>
          </p:cNvPr>
          <p:cNvSpPr txBox="1">
            <a:spLocks noChangeArrowheads="1"/>
          </p:cNvSpPr>
          <p:nvPr/>
        </p:nvSpPr>
        <p:spPr bwMode="auto">
          <a:xfrm>
            <a:off x="7323067" y="2861392"/>
            <a:ext cx="692818" cy="400110"/>
          </a:xfrm>
          <a:prstGeom prst="rect">
            <a:avLst/>
          </a:prstGeom>
          <a:noFill/>
          <a:ln w="9525">
            <a:noFill/>
            <a:miter lim="800000"/>
            <a:headEnd/>
            <a:tailEnd/>
          </a:ln>
        </p:spPr>
        <p:txBody>
          <a:bodyPr wrap="none">
            <a:spAutoFit/>
          </a:bodyPr>
          <a:lstStyle/>
          <a:p>
            <a:r>
              <a:rPr lang="en-US" sz="1000" dirty="0" smtClean="0"/>
              <a:t>0930</a:t>
            </a:r>
            <a:endParaRPr lang="en-US" sz="1000" dirty="0"/>
          </a:p>
          <a:p>
            <a:r>
              <a:rPr lang="en-US" sz="1000" dirty="0" smtClean="0"/>
              <a:t>8 Sep 21</a:t>
            </a:r>
            <a:endParaRPr lang="en-US" sz="1000" dirty="0"/>
          </a:p>
        </p:txBody>
      </p:sp>
      <p:sp>
        <p:nvSpPr>
          <p:cNvPr id="21" name="Text Box 8">
            <a:extLst>
              <a:ext uri="{FF2B5EF4-FFF2-40B4-BE49-F238E27FC236}">
                <a16:creationId xmlns:a16="http://schemas.microsoft.com/office/drawing/2014/main" id="{BA9BDB7E-235A-475A-951A-35E5FBB56515}"/>
              </a:ext>
            </a:extLst>
          </p:cNvPr>
          <p:cNvSpPr txBox="1">
            <a:spLocks noChangeArrowheads="1"/>
          </p:cNvSpPr>
          <p:nvPr/>
        </p:nvSpPr>
        <p:spPr bwMode="auto">
          <a:xfrm>
            <a:off x="2362261" y="3320613"/>
            <a:ext cx="517343" cy="369352"/>
          </a:xfrm>
          <a:prstGeom prst="rect">
            <a:avLst/>
          </a:prstGeom>
          <a:noFill/>
          <a:ln w="9525">
            <a:noFill/>
            <a:miter lim="800000"/>
            <a:headEnd/>
            <a:tailEnd/>
          </a:ln>
        </p:spPr>
        <p:txBody>
          <a:bodyPr wrap="none">
            <a:spAutoFit/>
          </a:bodyPr>
          <a:lstStyle/>
          <a:p>
            <a:r>
              <a:rPr lang="en-US" dirty="0"/>
              <a:t>1-4</a:t>
            </a:r>
          </a:p>
        </p:txBody>
      </p:sp>
      <p:sp>
        <p:nvSpPr>
          <p:cNvPr id="22"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731965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type="body" idx="4294967295"/>
          </p:nvPr>
        </p:nvSpPr>
        <p:spPr bwMode="auto">
          <a:xfrm>
            <a:off x="1981200" y="1600202"/>
            <a:ext cx="8229600" cy="2590799"/>
          </a:xfrm>
          <a:prstGeom prst="rect">
            <a:avLst/>
          </a:prstGeom>
          <a:solidFill>
            <a:srgbClr val="FFFFFF"/>
          </a:solidFill>
          <a:ln>
            <a:miter lim="800000"/>
            <a:headEnd/>
            <a:tailEnd/>
          </a:ln>
        </p:spPr>
        <p:txBody>
          <a:bodyPr/>
          <a:lstStyle/>
          <a:p>
            <a:pPr marL="0" indent="0" eaLnBrk="1" hangingPunct="1">
              <a:buNone/>
            </a:pPr>
            <a:r>
              <a:rPr lang="en-US" sz="2400" dirty="0"/>
              <a:t>Key Turn-In Procedures</a:t>
            </a:r>
            <a:r>
              <a:rPr lang="en-US" sz="1800" dirty="0"/>
              <a:t>   </a:t>
            </a:r>
          </a:p>
          <a:p>
            <a:pPr eaLnBrk="1" hangingPunct="1">
              <a:buFont typeface="Arial" panose="020B0604020202020204" pitchFamily="34" charset="0"/>
              <a:buChar char="•"/>
            </a:pPr>
            <a:r>
              <a:rPr lang="en-US" sz="1800" dirty="0" smtClean="0"/>
              <a:t> </a:t>
            </a:r>
            <a:r>
              <a:rPr lang="en-US" sz="1800" b="0" dirty="0" smtClean="0"/>
              <a:t>Keys </a:t>
            </a:r>
            <a:r>
              <a:rPr lang="en-US" sz="1800" b="0" dirty="0"/>
              <a:t>signed back in to </a:t>
            </a:r>
            <a:r>
              <a:rPr lang="en-US" sz="1800" b="0" dirty="0" smtClean="0"/>
              <a:t>the AA&amp;E </a:t>
            </a:r>
            <a:r>
              <a:rPr lang="en-US" sz="1800" b="0" dirty="0"/>
              <a:t>Key Custodian on DA Form </a:t>
            </a:r>
            <a:r>
              <a:rPr lang="en-US" sz="1800" b="0" dirty="0" smtClean="0"/>
              <a:t>5513 before PCS/ETS.</a:t>
            </a:r>
          </a:p>
          <a:p>
            <a:pPr marL="0" indent="0" eaLnBrk="1" hangingPunct="1">
              <a:buNone/>
            </a:pPr>
            <a:r>
              <a:rPr lang="en-US" sz="1800" b="0" dirty="0" smtClean="0"/>
              <a:t>                                                            </a:t>
            </a:r>
            <a:r>
              <a:rPr lang="en-US" sz="1800" b="0" dirty="0"/>
              <a:t>or</a:t>
            </a:r>
          </a:p>
          <a:p>
            <a:pPr eaLnBrk="1" hangingPunct="1">
              <a:buFont typeface="Arial" panose="020B0604020202020204" pitchFamily="34" charset="0"/>
              <a:buChar char="•"/>
            </a:pPr>
            <a:r>
              <a:rPr lang="en-US" sz="1800" b="0" dirty="0" smtClean="0"/>
              <a:t> Keys </a:t>
            </a:r>
            <a:r>
              <a:rPr lang="en-US" sz="1800" b="0" dirty="0"/>
              <a:t>placed in a locked ammo can, and the locked ammo can is signed for on DA Form 5513 to Staff Duty or CQ as “Key Box”. Staff Duty/CQ not authorized to sign for actual keys.</a:t>
            </a:r>
            <a:r>
              <a:rPr lang="en-US" sz="1800" dirty="0"/>
              <a:t> </a:t>
            </a:r>
          </a:p>
          <a:p>
            <a:pPr eaLnBrk="1" hangingPunct="1">
              <a:buFontTx/>
              <a:buNone/>
            </a:pPr>
            <a:endParaRPr lang="en-US" dirty="0"/>
          </a:p>
          <a:p>
            <a:pPr eaLnBrk="1" hangingPunct="1">
              <a:buFontTx/>
              <a:buNone/>
            </a:pPr>
            <a:endParaRPr lang="en-US"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303033519"/>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Rectangle 5"/>
          <p:cNvGraphicFramePr>
            <a:graphicFrameLocks/>
          </p:cNvGraphicFramePr>
          <p:nvPr/>
        </p:nvGraphicFramePr>
        <p:xfrm>
          <a:off x="6608764" y="2900363"/>
          <a:ext cx="3165475" cy="2184400"/>
        </p:xfrm>
        <a:graphic>
          <a:graphicData uri="http://schemas.openxmlformats.org/presentationml/2006/ole">
            <mc:AlternateContent xmlns:mc="http://schemas.openxmlformats.org/markup-compatibility/2006">
              <mc:Choice xmlns:v="urn:schemas-microsoft-com:vml" Requires="v">
                <p:oleObj spid="_x0000_s4242" name="FormFlow Form" r:id="rId3" imgW="0" imgH="0" progId="">
                  <p:embed/>
                </p:oleObj>
              </mc:Choice>
              <mc:Fallback>
                <p:oleObj name="FormFlow Form" r:id="rId3" imgW="0" imgH="0" progId="">
                  <p:embed/>
                  <p:pic>
                    <p:nvPicPr>
                      <p:cNvPr id="3" name="Rectangle 5"/>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6608764" y="2900363"/>
                        <a:ext cx="31654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Picture 7"/>
          <p:cNvPicPr>
            <a:picLocks noChangeAspect="1" noChangeArrowheads="1"/>
          </p:cNvPicPr>
          <p:nvPr/>
        </p:nvPicPr>
        <p:blipFill>
          <a:blip r:embed="rId4" cstate="print"/>
          <a:srcRect l="10156" t="17284" r="42890" b="41555"/>
          <a:stretch>
            <a:fillRect/>
          </a:stretch>
        </p:blipFill>
        <p:spPr bwMode="auto">
          <a:xfrm>
            <a:off x="1905001" y="1676400"/>
            <a:ext cx="8254141" cy="3733800"/>
          </a:xfrm>
          <a:prstGeom prst="rect">
            <a:avLst/>
          </a:prstGeom>
          <a:noFill/>
          <a:ln w="9525">
            <a:noFill/>
            <a:miter lim="800000"/>
            <a:headEnd/>
            <a:tailEnd/>
          </a:ln>
        </p:spPr>
      </p:pic>
      <p:sp>
        <p:nvSpPr>
          <p:cNvPr id="5" name="TextBox 4"/>
          <p:cNvSpPr txBox="1"/>
          <p:nvPr/>
        </p:nvSpPr>
        <p:spPr>
          <a:xfrm>
            <a:off x="2438400" y="3581401"/>
            <a:ext cx="1697644" cy="307777"/>
          </a:xfrm>
          <a:prstGeom prst="rect">
            <a:avLst/>
          </a:prstGeom>
          <a:noFill/>
        </p:spPr>
        <p:txBody>
          <a:bodyPr wrap="none" rtlCol="0">
            <a:spAutoFit/>
          </a:bodyPr>
          <a:lstStyle/>
          <a:p>
            <a:r>
              <a:rPr lang="en-US" sz="1400" dirty="0"/>
              <a:t>Locked Ammo Can</a:t>
            </a:r>
          </a:p>
        </p:txBody>
      </p:sp>
      <p:sp>
        <p:nvSpPr>
          <p:cNvPr id="9" name="Text Box 16"/>
          <p:cNvSpPr txBox="1">
            <a:spLocks noChangeArrowheads="1"/>
          </p:cNvSpPr>
          <p:nvPr/>
        </p:nvSpPr>
        <p:spPr bwMode="auto">
          <a:xfrm>
            <a:off x="3886201" y="2590800"/>
            <a:ext cx="1574021" cy="369332"/>
          </a:xfrm>
          <a:prstGeom prst="rect">
            <a:avLst/>
          </a:prstGeom>
          <a:noFill/>
          <a:ln w="9525">
            <a:noFill/>
            <a:miter lim="800000"/>
            <a:headEnd/>
            <a:tailEnd/>
          </a:ln>
        </p:spPr>
        <p:txBody>
          <a:bodyPr wrap="none">
            <a:spAutoFit/>
          </a:bodyPr>
          <a:lstStyle/>
          <a:p>
            <a:r>
              <a:rPr lang="en-US" dirty="0"/>
              <a:t>HHT 1-4 CAV</a:t>
            </a:r>
          </a:p>
        </p:txBody>
      </p:sp>
      <p:sp>
        <p:nvSpPr>
          <p:cNvPr id="14" name="TextBox 13"/>
          <p:cNvSpPr txBox="1"/>
          <p:nvPr/>
        </p:nvSpPr>
        <p:spPr>
          <a:xfrm>
            <a:off x="2057400" y="5794177"/>
            <a:ext cx="8153400" cy="369332"/>
          </a:xfrm>
          <a:prstGeom prst="rect">
            <a:avLst/>
          </a:prstGeom>
          <a:solidFill>
            <a:srgbClr val="FFFF00"/>
          </a:solidFill>
        </p:spPr>
        <p:txBody>
          <a:bodyPr wrap="square" rtlCol="0">
            <a:spAutoFit/>
          </a:bodyPr>
          <a:lstStyle/>
          <a:p>
            <a:pPr algn="ctr"/>
            <a:r>
              <a:rPr lang="en-US" b="1" dirty="0"/>
              <a:t>Staff Duty is Only Maintaining a Locked Ammo Can (Contents Unknown)</a:t>
            </a:r>
          </a:p>
        </p:txBody>
      </p:sp>
      <p:sp>
        <p:nvSpPr>
          <p:cNvPr id="2" name="Rectangle 2"/>
          <p:cNvSpPr txBox="1">
            <a:spLocks noChangeArrowheads="1"/>
          </p:cNvSpPr>
          <p:nvPr/>
        </p:nvSpPr>
        <p:spPr bwMode="auto">
          <a:xfrm>
            <a:off x="2895600" y="1156455"/>
            <a:ext cx="6477000" cy="65143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DA Form 5513 At Staff Duty Desk</a:t>
            </a:r>
          </a:p>
        </p:txBody>
      </p:sp>
      <p:sp>
        <p:nvSpPr>
          <p:cNvPr id="11"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8664247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0123" y="4876801"/>
            <a:ext cx="7772400" cy="480131"/>
          </a:xfrm>
        </p:spPr>
        <p:txBody>
          <a:bodyPr/>
          <a:lstStyle/>
          <a:p>
            <a:r>
              <a:rPr lang="en-US" sz="2800" b="0" cap="none" dirty="0"/>
              <a:t>Physical Security Plan / Supplemental Plan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1" y="1646238"/>
            <a:ext cx="5450523" cy="3142858"/>
          </a:xfrm>
          <a:prstGeom prst="rect">
            <a:avLst/>
          </a:prstGeom>
        </p:spPr>
      </p:pic>
    </p:spTree>
    <p:extLst>
      <p:ext uri="{BB962C8B-B14F-4D97-AF65-F5344CB8AC3E}">
        <p14:creationId xmlns:p14="http://schemas.microsoft.com/office/powerpoint/2010/main" val="8738399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idx="4294967295"/>
          </p:nvPr>
        </p:nvSpPr>
        <p:spPr>
          <a:xfrm>
            <a:off x="4269429" y="2157122"/>
            <a:ext cx="4010025" cy="590931"/>
          </a:xfrm>
          <a:prstGeom prst="rect">
            <a:avLst/>
          </a:prstGeom>
        </p:spPr>
        <p:txBody>
          <a:bodyPr/>
          <a:lstStyle/>
          <a:p>
            <a:pPr algn="ctr" eaLnBrk="1" hangingPunct="1"/>
            <a:r>
              <a:rPr lang="en-US" sz="1800" b="0" dirty="0">
                <a:solidFill>
                  <a:schemeClr val="tx1"/>
                </a:solidFill>
              </a:rPr>
              <a:t>Issuing Locked Key Box to Staff Duty</a:t>
            </a:r>
          </a:p>
        </p:txBody>
      </p:sp>
      <p:grpSp>
        <p:nvGrpSpPr>
          <p:cNvPr id="2" name="Group 4"/>
          <p:cNvGrpSpPr>
            <a:grpSpLocks/>
          </p:cNvGrpSpPr>
          <p:nvPr/>
        </p:nvGrpSpPr>
        <p:grpSpPr bwMode="auto">
          <a:xfrm>
            <a:off x="3400777" y="2937421"/>
            <a:ext cx="1018640" cy="1756094"/>
            <a:chOff x="4368" y="1152"/>
            <a:chExt cx="807" cy="1581"/>
          </a:xfrm>
        </p:grpSpPr>
        <p:pic>
          <p:nvPicPr>
            <p:cNvPr id="10257" name="Picture 5" descr="soldier with rifle"/>
            <p:cNvPicPr>
              <a:picLocks noChangeAspect="1" noChangeArrowheads="1"/>
            </p:cNvPicPr>
            <p:nvPr/>
          </p:nvPicPr>
          <p:blipFill>
            <a:blip r:embed="rId2" cstate="print"/>
            <a:srcRect/>
            <a:stretch>
              <a:fillRect/>
            </a:stretch>
          </p:blipFill>
          <p:spPr bwMode="auto">
            <a:xfrm>
              <a:off x="4368" y="1152"/>
              <a:ext cx="683" cy="1224"/>
            </a:xfrm>
            <a:prstGeom prst="rect">
              <a:avLst/>
            </a:prstGeom>
            <a:noFill/>
            <a:ln w="9525">
              <a:noFill/>
              <a:miter lim="800000"/>
              <a:headEnd/>
              <a:tailEnd/>
            </a:ln>
          </p:spPr>
        </p:pic>
        <p:sp>
          <p:nvSpPr>
            <p:cNvPr id="10258" name="Text Box 6"/>
            <p:cNvSpPr txBox="1">
              <a:spLocks noChangeArrowheads="1"/>
            </p:cNvSpPr>
            <p:nvPr/>
          </p:nvSpPr>
          <p:spPr bwMode="auto">
            <a:xfrm>
              <a:off x="4368" y="2400"/>
              <a:ext cx="807" cy="333"/>
            </a:xfrm>
            <a:prstGeom prst="rect">
              <a:avLst/>
            </a:prstGeom>
            <a:noFill/>
            <a:ln w="9525">
              <a:noFill/>
              <a:miter lim="800000"/>
              <a:headEnd/>
              <a:tailEnd/>
            </a:ln>
          </p:spPr>
          <p:txBody>
            <a:bodyPr wrap="none">
              <a:spAutoFit/>
            </a:bodyPr>
            <a:lstStyle/>
            <a:p>
              <a:r>
                <a:rPr lang="en-US" dirty="0"/>
                <a:t>Armorer</a:t>
              </a:r>
            </a:p>
          </p:txBody>
        </p:sp>
      </p:grpSp>
      <p:pic>
        <p:nvPicPr>
          <p:cNvPr id="1026" name="Picture 2" descr="Lazy_cartoon_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5017" y="3460177"/>
            <a:ext cx="1376817" cy="9301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6766" y="3076326"/>
            <a:ext cx="1313316" cy="369332"/>
          </a:xfrm>
          <a:prstGeom prst="rect">
            <a:avLst/>
          </a:prstGeom>
          <a:noFill/>
        </p:spPr>
        <p:txBody>
          <a:bodyPr wrap="square" rtlCol="0">
            <a:spAutoFit/>
          </a:bodyPr>
          <a:lstStyle/>
          <a:p>
            <a:r>
              <a:rPr lang="en-US" dirty="0"/>
              <a:t>Staff Duty</a:t>
            </a:r>
          </a:p>
        </p:txBody>
      </p:sp>
      <p:grpSp>
        <p:nvGrpSpPr>
          <p:cNvPr id="33" name="Group 16"/>
          <p:cNvGrpSpPr>
            <a:grpSpLocks/>
          </p:cNvGrpSpPr>
          <p:nvPr/>
        </p:nvGrpSpPr>
        <p:grpSpPr bwMode="auto">
          <a:xfrm>
            <a:off x="4487313" y="4036678"/>
            <a:ext cx="802781" cy="520600"/>
            <a:chOff x="1344" y="2400"/>
            <a:chExt cx="899" cy="583"/>
          </a:xfrm>
        </p:grpSpPr>
        <p:pic>
          <p:nvPicPr>
            <p:cNvPr id="34" name="Picture 17" descr="22P0462"/>
            <p:cNvPicPr>
              <a:picLocks noChangeAspect="1" noChangeArrowheads="1"/>
            </p:cNvPicPr>
            <p:nvPr/>
          </p:nvPicPr>
          <p:blipFill>
            <a:blip r:embed="rId4" cstate="print"/>
            <a:srcRect/>
            <a:stretch>
              <a:fillRect/>
            </a:stretch>
          </p:blipFill>
          <p:spPr bwMode="auto">
            <a:xfrm>
              <a:off x="1344" y="2400"/>
              <a:ext cx="540" cy="396"/>
            </a:xfrm>
            <a:prstGeom prst="rect">
              <a:avLst/>
            </a:prstGeom>
            <a:noFill/>
            <a:ln w="9525">
              <a:noFill/>
              <a:miter lim="800000"/>
              <a:headEnd/>
              <a:tailEnd/>
            </a:ln>
          </p:spPr>
        </p:pic>
        <p:sp>
          <p:nvSpPr>
            <p:cNvPr id="35" name="Text Box 18"/>
            <p:cNvSpPr txBox="1">
              <a:spLocks noChangeArrowheads="1"/>
            </p:cNvSpPr>
            <p:nvPr/>
          </p:nvSpPr>
          <p:spPr bwMode="auto">
            <a:xfrm>
              <a:off x="1383" y="2783"/>
              <a:ext cx="860" cy="200"/>
            </a:xfrm>
            <a:prstGeom prst="rect">
              <a:avLst/>
            </a:prstGeom>
            <a:noFill/>
            <a:ln w="9525">
              <a:noFill/>
              <a:miter lim="800000"/>
              <a:headEnd/>
              <a:tailEnd/>
            </a:ln>
          </p:spPr>
          <p:txBody>
            <a:bodyPr wrap="none">
              <a:spAutoFit/>
            </a:bodyPr>
            <a:lstStyle/>
            <a:p>
              <a:r>
                <a:rPr lang="en-US" sz="563" b="1" dirty="0"/>
                <a:t>Primary Key Box</a:t>
              </a:r>
            </a:p>
          </p:txBody>
        </p:sp>
      </p:grpSp>
      <p:grpSp>
        <p:nvGrpSpPr>
          <p:cNvPr id="36" name="Group 13"/>
          <p:cNvGrpSpPr>
            <a:grpSpLocks/>
          </p:cNvGrpSpPr>
          <p:nvPr/>
        </p:nvGrpSpPr>
        <p:grpSpPr bwMode="auto">
          <a:xfrm>
            <a:off x="4403819" y="3043011"/>
            <a:ext cx="649190" cy="514350"/>
            <a:chOff x="1392" y="1728"/>
            <a:chExt cx="727" cy="576"/>
          </a:xfrm>
        </p:grpSpPr>
        <p:pic>
          <p:nvPicPr>
            <p:cNvPr id="37" name="Picture 14" descr="1942648"/>
            <p:cNvPicPr>
              <a:picLocks noChangeAspect="1" noChangeArrowheads="1"/>
            </p:cNvPicPr>
            <p:nvPr/>
          </p:nvPicPr>
          <p:blipFill>
            <a:blip r:embed="rId5" cstate="print"/>
            <a:srcRect/>
            <a:stretch>
              <a:fillRect/>
            </a:stretch>
          </p:blipFill>
          <p:spPr bwMode="auto">
            <a:xfrm>
              <a:off x="1488" y="1728"/>
              <a:ext cx="314" cy="378"/>
            </a:xfrm>
            <a:prstGeom prst="rect">
              <a:avLst/>
            </a:prstGeom>
            <a:noFill/>
            <a:ln w="9525">
              <a:noFill/>
              <a:miter lim="800000"/>
              <a:headEnd/>
              <a:tailEnd/>
            </a:ln>
          </p:spPr>
        </p:pic>
        <p:sp>
          <p:nvSpPr>
            <p:cNvPr id="38" name="Text Box 15"/>
            <p:cNvSpPr txBox="1">
              <a:spLocks noChangeArrowheads="1"/>
            </p:cNvSpPr>
            <p:nvPr/>
          </p:nvSpPr>
          <p:spPr bwMode="auto">
            <a:xfrm>
              <a:off x="1392" y="2104"/>
              <a:ext cx="727" cy="200"/>
            </a:xfrm>
            <a:prstGeom prst="rect">
              <a:avLst/>
            </a:prstGeom>
            <a:noFill/>
            <a:ln w="9525">
              <a:noFill/>
              <a:miter lim="800000"/>
              <a:headEnd/>
              <a:tailEnd/>
            </a:ln>
          </p:spPr>
          <p:txBody>
            <a:bodyPr wrap="none">
              <a:spAutoFit/>
            </a:bodyPr>
            <a:lstStyle/>
            <a:p>
              <a:r>
                <a:rPr lang="en-US" sz="563" b="1"/>
                <a:t>Primary Keys</a:t>
              </a:r>
            </a:p>
          </p:txBody>
        </p:sp>
      </p:grpSp>
      <p:sp>
        <p:nvSpPr>
          <p:cNvPr id="1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2403443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2.77778E-6 0 L 0.00347 0.14676 " pathEditMode="relative" rAng="0" ptsTypes="AA">
                                      <p:cBhvr>
                                        <p:cTn id="23" dur="2000" fill="hold"/>
                                        <p:tgtEl>
                                          <p:spTgt spid="36"/>
                                        </p:tgtEl>
                                        <p:attrNameLst>
                                          <p:attrName>ppt_x</p:attrName>
                                          <p:attrName>ppt_y</p:attrName>
                                        </p:attrNameLst>
                                      </p:cBhvr>
                                      <p:rCtr x="174" y="733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94444E-6 -3.7037E-7 L 0.33403 -0.05185 " pathEditMode="relative" rAng="0" ptsTypes="AA">
                                      <p:cBhvr>
                                        <p:cTn id="27" dur="2000" fill="hold"/>
                                        <p:tgtEl>
                                          <p:spTgt spid="33"/>
                                        </p:tgtEl>
                                        <p:attrNameLst>
                                          <p:attrName>ppt_x</p:attrName>
                                          <p:attrName>ppt_y</p:attrName>
                                        </p:attrNameLst>
                                      </p:cBhvr>
                                      <p:rCtr x="16701" y="-2593"/>
                                    </p:animMotion>
                                  </p:childTnLst>
                                </p:cTn>
                              </p:par>
                              <p:par>
                                <p:cTn id="28" presetID="1" presetClass="exit" presetSubtype="0" fill="hold" nodeType="withEffect">
                                  <p:stCondLst>
                                    <p:cond delay="0"/>
                                  </p:stCondLst>
                                  <p:childTnLst>
                                    <p:set>
                                      <p:cBhvr>
                                        <p:cTn id="29"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2" cstate="print"/>
          <a:srcRect l="10156" t="16667" r="10156" b="53226"/>
          <a:stretch>
            <a:fillRect/>
          </a:stretch>
        </p:blipFill>
        <p:spPr bwMode="auto">
          <a:xfrm>
            <a:off x="2209800" y="1905000"/>
            <a:ext cx="7772400" cy="2133600"/>
          </a:xfrm>
          <a:prstGeom prst="rect">
            <a:avLst/>
          </a:prstGeom>
          <a:noFill/>
          <a:ln w="9525">
            <a:noFill/>
            <a:miter lim="800000"/>
            <a:headEnd/>
            <a:tailEnd/>
          </a:ln>
        </p:spPr>
      </p:pic>
      <p:sp>
        <p:nvSpPr>
          <p:cNvPr id="129028" name="Line 4"/>
          <p:cNvSpPr>
            <a:spLocks noChangeShapeType="1"/>
          </p:cNvSpPr>
          <p:nvPr/>
        </p:nvSpPr>
        <p:spPr bwMode="auto">
          <a:xfrm>
            <a:off x="2286000" y="1905000"/>
            <a:ext cx="7620000" cy="0"/>
          </a:xfrm>
          <a:prstGeom prst="line">
            <a:avLst/>
          </a:prstGeom>
          <a:noFill/>
          <a:ln w="28575">
            <a:solidFill>
              <a:schemeClr val="tx1"/>
            </a:solidFill>
            <a:round/>
            <a:headEnd/>
            <a:tailEnd/>
          </a:ln>
        </p:spPr>
        <p:txBody>
          <a:bodyPr/>
          <a:lstStyle/>
          <a:p>
            <a:endParaRPr lang="en-US"/>
          </a:p>
        </p:txBody>
      </p:sp>
      <p:grpSp>
        <p:nvGrpSpPr>
          <p:cNvPr id="2" name="Group 7"/>
          <p:cNvGrpSpPr>
            <a:grpSpLocks/>
          </p:cNvGrpSpPr>
          <p:nvPr/>
        </p:nvGrpSpPr>
        <p:grpSpPr bwMode="auto">
          <a:xfrm>
            <a:off x="2514531" y="2767108"/>
            <a:ext cx="4403766" cy="558805"/>
            <a:chOff x="623" y="1743"/>
            <a:chExt cx="2775" cy="351"/>
          </a:xfrm>
        </p:grpSpPr>
        <p:sp>
          <p:nvSpPr>
            <p:cNvPr id="129043" name="Text Box 8"/>
            <p:cNvSpPr txBox="1">
              <a:spLocks noChangeArrowheads="1"/>
            </p:cNvSpPr>
            <p:nvPr/>
          </p:nvSpPr>
          <p:spPr bwMode="auto">
            <a:xfrm>
              <a:off x="623" y="1824"/>
              <a:ext cx="197" cy="232"/>
            </a:xfrm>
            <a:prstGeom prst="rect">
              <a:avLst/>
            </a:prstGeom>
            <a:noFill/>
            <a:ln w="9525">
              <a:noFill/>
              <a:miter lim="800000"/>
              <a:headEnd/>
              <a:tailEnd/>
            </a:ln>
          </p:spPr>
          <p:txBody>
            <a:bodyPr wrap="none">
              <a:spAutoFit/>
            </a:bodyPr>
            <a:lstStyle/>
            <a:p>
              <a:r>
                <a:rPr lang="en-US" dirty="0"/>
                <a:t>1</a:t>
              </a:r>
            </a:p>
          </p:txBody>
        </p:sp>
        <p:sp>
          <p:nvSpPr>
            <p:cNvPr id="129044" name="Text Box 9"/>
            <p:cNvSpPr txBox="1">
              <a:spLocks noChangeArrowheads="1"/>
            </p:cNvSpPr>
            <p:nvPr/>
          </p:nvSpPr>
          <p:spPr bwMode="auto">
            <a:xfrm>
              <a:off x="959" y="1806"/>
              <a:ext cx="437" cy="251"/>
            </a:xfrm>
            <a:prstGeom prst="rect">
              <a:avLst/>
            </a:prstGeom>
            <a:noFill/>
            <a:ln w="9525">
              <a:noFill/>
              <a:miter lim="800000"/>
              <a:headEnd/>
              <a:tailEnd/>
            </a:ln>
          </p:spPr>
          <p:txBody>
            <a:bodyPr wrap="none">
              <a:spAutoFit/>
            </a:bodyPr>
            <a:lstStyle/>
            <a:p>
              <a:r>
                <a:rPr lang="en-US" sz="1000" dirty="0"/>
                <a:t>0700</a:t>
              </a:r>
            </a:p>
            <a:p>
              <a:r>
                <a:rPr lang="en-US" sz="1000" dirty="0" smtClean="0"/>
                <a:t>7 Sep 21</a:t>
              </a:r>
              <a:endParaRPr lang="en-US" sz="1000" dirty="0"/>
            </a:p>
          </p:txBody>
        </p:sp>
        <p:sp>
          <p:nvSpPr>
            <p:cNvPr id="129045" name="Text Box 10"/>
            <p:cNvSpPr txBox="1">
              <a:spLocks noChangeArrowheads="1"/>
            </p:cNvSpPr>
            <p:nvPr/>
          </p:nvSpPr>
          <p:spPr bwMode="auto">
            <a:xfrm>
              <a:off x="1508" y="1747"/>
              <a:ext cx="767" cy="174"/>
            </a:xfrm>
            <a:prstGeom prst="rect">
              <a:avLst/>
            </a:prstGeom>
            <a:noFill/>
            <a:ln w="9525">
              <a:noFill/>
              <a:miter lim="800000"/>
              <a:headEnd/>
              <a:tailEnd/>
            </a:ln>
          </p:spPr>
          <p:txBody>
            <a:bodyPr wrap="none">
              <a:spAutoFit/>
            </a:bodyPr>
            <a:lstStyle/>
            <a:p>
              <a:r>
                <a:rPr lang="en-US" sz="1200" dirty="0"/>
                <a:t>Staff Duty Print</a:t>
              </a:r>
            </a:p>
          </p:txBody>
        </p:sp>
        <p:sp>
          <p:nvSpPr>
            <p:cNvPr id="129046" name="Text Box 11"/>
            <p:cNvSpPr txBox="1">
              <a:spLocks noChangeArrowheads="1"/>
            </p:cNvSpPr>
            <p:nvPr/>
          </p:nvSpPr>
          <p:spPr bwMode="auto">
            <a:xfrm>
              <a:off x="1493" y="1930"/>
              <a:ext cx="863"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Staff Duty Sign</a:t>
              </a:r>
            </a:p>
          </p:txBody>
        </p:sp>
        <p:sp>
          <p:nvSpPr>
            <p:cNvPr id="129047" name="Text Box 12"/>
            <p:cNvSpPr txBox="1">
              <a:spLocks noChangeArrowheads="1"/>
            </p:cNvSpPr>
            <p:nvPr/>
          </p:nvSpPr>
          <p:spPr bwMode="auto">
            <a:xfrm>
              <a:off x="2607" y="1928"/>
              <a:ext cx="791" cy="164"/>
            </a:xfrm>
            <a:prstGeom prst="rect">
              <a:avLst/>
            </a:prstGeom>
            <a:noFill/>
            <a:ln w="9525">
              <a:noFill/>
              <a:miter lim="800000"/>
              <a:headEnd/>
              <a:tailEnd/>
            </a:ln>
          </p:spPr>
          <p:txBody>
            <a:bodyPr wrap="none">
              <a:spAutoFit/>
            </a:bodyPr>
            <a:lstStyle/>
            <a:p>
              <a:r>
                <a:rPr lang="en-US" sz="1100" dirty="0">
                  <a:latin typeface="Lucida Handwriting" panose="03010101010101010101" pitchFamily="66" charset="0"/>
                </a:rPr>
                <a:t>Armorer Sign</a:t>
              </a:r>
            </a:p>
          </p:txBody>
        </p:sp>
        <p:sp>
          <p:nvSpPr>
            <p:cNvPr id="129048" name="Text Box 13"/>
            <p:cNvSpPr txBox="1">
              <a:spLocks noChangeArrowheads="1"/>
            </p:cNvSpPr>
            <p:nvPr/>
          </p:nvSpPr>
          <p:spPr bwMode="auto">
            <a:xfrm>
              <a:off x="2634" y="1743"/>
              <a:ext cx="692" cy="174"/>
            </a:xfrm>
            <a:prstGeom prst="rect">
              <a:avLst/>
            </a:prstGeom>
            <a:noFill/>
            <a:ln w="9525">
              <a:noFill/>
              <a:miter lim="800000"/>
              <a:headEnd/>
              <a:tailEnd/>
            </a:ln>
          </p:spPr>
          <p:txBody>
            <a:bodyPr wrap="none">
              <a:spAutoFit/>
            </a:bodyPr>
            <a:lstStyle/>
            <a:p>
              <a:r>
                <a:rPr lang="en-US" sz="1200" dirty="0"/>
                <a:t>Armorer Print</a:t>
              </a:r>
            </a:p>
          </p:txBody>
        </p:sp>
      </p:grpSp>
      <p:sp>
        <p:nvSpPr>
          <p:cNvPr id="13" name="Text Box 9"/>
          <p:cNvSpPr txBox="1">
            <a:spLocks noChangeArrowheads="1"/>
          </p:cNvSpPr>
          <p:nvPr/>
        </p:nvSpPr>
        <p:spPr bwMode="auto">
          <a:xfrm>
            <a:off x="7315201" y="2819400"/>
            <a:ext cx="692818" cy="400110"/>
          </a:xfrm>
          <a:prstGeom prst="rect">
            <a:avLst/>
          </a:prstGeom>
          <a:noFill/>
          <a:ln w="9525">
            <a:noFill/>
            <a:miter lim="800000"/>
            <a:headEnd/>
            <a:tailEnd/>
          </a:ln>
        </p:spPr>
        <p:txBody>
          <a:bodyPr wrap="none">
            <a:spAutoFit/>
          </a:bodyPr>
          <a:lstStyle/>
          <a:p>
            <a:r>
              <a:rPr lang="en-US" sz="1000" dirty="0"/>
              <a:t>1700</a:t>
            </a:r>
          </a:p>
          <a:p>
            <a:r>
              <a:rPr lang="en-US" sz="1000" dirty="0" smtClean="0"/>
              <a:t>7 Sep 21</a:t>
            </a:r>
            <a:endParaRPr lang="en-US" sz="1000" dirty="0"/>
          </a:p>
        </p:txBody>
      </p:sp>
      <p:sp>
        <p:nvSpPr>
          <p:cNvPr id="14" name="Text Box 10"/>
          <p:cNvSpPr txBox="1">
            <a:spLocks noChangeArrowheads="1"/>
          </p:cNvSpPr>
          <p:nvPr/>
        </p:nvSpPr>
        <p:spPr bwMode="auto">
          <a:xfrm>
            <a:off x="8305801" y="2769328"/>
            <a:ext cx="1217449" cy="276999"/>
          </a:xfrm>
          <a:prstGeom prst="rect">
            <a:avLst/>
          </a:prstGeom>
          <a:noFill/>
          <a:ln w="9525">
            <a:noFill/>
            <a:miter lim="800000"/>
            <a:headEnd/>
            <a:tailEnd/>
          </a:ln>
        </p:spPr>
        <p:txBody>
          <a:bodyPr wrap="none">
            <a:spAutoFit/>
          </a:bodyPr>
          <a:lstStyle/>
          <a:p>
            <a:r>
              <a:rPr lang="en-US" sz="1200" dirty="0"/>
              <a:t>Staff Duty Print</a:t>
            </a:r>
          </a:p>
        </p:txBody>
      </p:sp>
      <p:sp>
        <p:nvSpPr>
          <p:cNvPr id="15" name="Text Box 11"/>
          <p:cNvSpPr txBox="1">
            <a:spLocks noChangeArrowheads="1"/>
          </p:cNvSpPr>
          <p:nvPr/>
        </p:nvSpPr>
        <p:spPr bwMode="auto">
          <a:xfrm>
            <a:off x="8305801" y="3019456"/>
            <a:ext cx="1343125" cy="307777"/>
          </a:xfrm>
          <a:prstGeom prst="rect">
            <a:avLst/>
          </a:prstGeom>
          <a:noFill/>
          <a:ln w="9525">
            <a:noFill/>
            <a:miter lim="800000"/>
            <a:headEnd/>
            <a:tailEnd/>
          </a:ln>
        </p:spPr>
        <p:txBody>
          <a:bodyPr wrap="none">
            <a:spAutoFit/>
          </a:bodyPr>
          <a:lstStyle/>
          <a:p>
            <a:r>
              <a:rPr lang="en-US" sz="1400" dirty="0">
                <a:latin typeface="Script MT Bold" panose="03040602040607080904" pitchFamily="66" charset="0"/>
              </a:rPr>
              <a:t>Staff Duty Sign</a:t>
            </a:r>
          </a:p>
        </p:txBody>
      </p:sp>
      <p:sp>
        <p:nvSpPr>
          <p:cNvPr id="16" name="TextBox 15"/>
          <p:cNvSpPr txBox="1"/>
          <p:nvPr/>
        </p:nvSpPr>
        <p:spPr>
          <a:xfrm>
            <a:off x="4146550" y="4267200"/>
            <a:ext cx="3911840" cy="400110"/>
          </a:xfrm>
          <a:prstGeom prst="rect">
            <a:avLst/>
          </a:prstGeom>
          <a:noFill/>
        </p:spPr>
        <p:txBody>
          <a:bodyPr wrap="none" rtlCol="0">
            <a:spAutoFit/>
          </a:bodyPr>
          <a:lstStyle/>
          <a:p>
            <a:r>
              <a:rPr lang="en-US" sz="2000" dirty="0"/>
              <a:t>Picking Up Keys From Staff Duty</a:t>
            </a:r>
          </a:p>
        </p:txBody>
      </p:sp>
      <p:sp>
        <p:nvSpPr>
          <p:cNvPr id="17" name="TextBox 16"/>
          <p:cNvSpPr txBox="1"/>
          <p:nvPr/>
        </p:nvSpPr>
        <p:spPr>
          <a:xfrm>
            <a:off x="4375150" y="4267200"/>
            <a:ext cx="3465244" cy="400110"/>
          </a:xfrm>
          <a:prstGeom prst="rect">
            <a:avLst/>
          </a:prstGeom>
          <a:noFill/>
        </p:spPr>
        <p:txBody>
          <a:bodyPr wrap="none" rtlCol="0">
            <a:spAutoFit/>
          </a:bodyPr>
          <a:lstStyle/>
          <a:p>
            <a:r>
              <a:rPr lang="en-US" sz="2000" dirty="0"/>
              <a:t>Returning Keys To Staff Duty</a:t>
            </a:r>
          </a:p>
        </p:txBody>
      </p:sp>
      <p:sp>
        <p:nvSpPr>
          <p:cNvPr id="129026" name="Rectangle 2"/>
          <p:cNvSpPr>
            <a:spLocks noGrp="1" noChangeArrowheads="1"/>
          </p:cNvSpPr>
          <p:nvPr>
            <p:ph type="title" idx="4294967295"/>
          </p:nvPr>
        </p:nvSpPr>
        <p:spPr>
          <a:xfrm>
            <a:off x="2863970" y="1251594"/>
            <a:ext cx="6477000" cy="424732"/>
          </a:xfrm>
          <a:prstGeom prst="rect">
            <a:avLst/>
          </a:prstGeom>
        </p:spPr>
        <p:txBody>
          <a:bodyPr/>
          <a:lstStyle/>
          <a:p>
            <a:pPr algn="ctr" eaLnBrk="1" hangingPunct="1"/>
            <a:r>
              <a:rPr lang="en-US" sz="2400" b="0" dirty="0">
                <a:solidFill>
                  <a:schemeClr val="tx1"/>
                </a:solidFill>
              </a:rPr>
              <a:t>Signing for Ammo Can</a:t>
            </a:r>
          </a:p>
        </p:txBody>
      </p:sp>
      <p:sp>
        <p:nvSpPr>
          <p:cNvPr id="3" name="Rectangle 2"/>
          <p:cNvSpPr/>
          <p:nvPr/>
        </p:nvSpPr>
        <p:spPr>
          <a:xfrm>
            <a:off x="2670846" y="4210572"/>
            <a:ext cx="7082755" cy="5900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3"/>
          <p:cNvSpPr txBox="1">
            <a:spLocks noChangeArrowheads="1"/>
          </p:cNvSpPr>
          <p:nvPr/>
        </p:nvSpPr>
        <p:spPr bwMode="auto">
          <a:xfrm>
            <a:off x="2486508" y="4302881"/>
            <a:ext cx="8229600" cy="1200090"/>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kern="0" dirty="0"/>
              <a:t>Key to AA&amp;E “lock box” / “ammo can”</a:t>
            </a:r>
            <a:endParaRPr lang="en-US" sz="1800" kern="0" dirty="0"/>
          </a:p>
          <a:p>
            <a:pPr eaLnBrk="1" hangingPunct="1"/>
            <a:r>
              <a:rPr lang="en-US" sz="1800" kern="0" dirty="0"/>
              <a:t>May be “permanently” issued. Not required to turn in at EODD.</a:t>
            </a:r>
          </a:p>
          <a:p>
            <a:pPr eaLnBrk="1" hangingPunct="1"/>
            <a:r>
              <a:rPr lang="en-US" sz="1800" kern="0" dirty="0"/>
              <a:t>Is considered an Admin Key and issued by Admin Key Custodian.</a:t>
            </a:r>
          </a:p>
          <a:p>
            <a:pPr eaLnBrk="1" hangingPunct="1">
              <a:buFontTx/>
              <a:buNone/>
            </a:pPr>
            <a:endParaRPr lang="en-US" kern="0" dirty="0"/>
          </a:p>
          <a:p>
            <a:pPr eaLnBrk="1" hangingPunct="1">
              <a:buFontTx/>
              <a:buNone/>
            </a:pPr>
            <a:endParaRPr lang="en-US" kern="0" dirty="0"/>
          </a:p>
        </p:txBody>
      </p:sp>
      <p:sp>
        <p:nvSpPr>
          <p:cNvPr id="21"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25629287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2"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P spid="16" grpId="2"/>
      <p:bldP spid="17" grpId="0"/>
      <p:bldP spid="3" grpId="0" animBg="1"/>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557556"/>
            <a:ext cx="9337646" cy="1627346"/>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b="1" kern="0" dirty="0"/>
              <a:t>Authorized storage locations of AA&amp;E keys For SRC I and II</a:t>
            </a:r>
          </a:p>
          <a:p>
            <a:pPr eaLnBrk="1" hangingPunct="1"/>
            <a:r>
              <a:rPr lang="en-US" sz="1800" dirty="0"/>
              <a:t>GSA Class 5 container with a built in 3 position changeable combination lock.  </a:t>
            </a:r>
          </a:p>
          <a:p>
            <a:pPr lvl="1" eaLnBrk="1" hangingPunct="1"/>
            <a:r>
              <a:rPr lang="en-US" sz="1800" dirty="0"/>
              <a:t>Container will not contain classified material </a:t>
            </a:r>
          </a:p>
          <a:p>
            <a:pPr lvl="1" eaLnBrk="1" hangingPunct="1"/>
            <a:r>
              <a:rPr lang="en-US" sz="1800" dirty="0"/>
              <a:t>If the container weighs less than 500 </a:t>
            </a:r>
            <a:r>
              <a:rPr lang="en-US" sz="1800" dirty="0" smtClean="0"/>
              <a:t>lbs. </a:t>
            </a:r>
            <a:r>
              <a:rPr lang="en-US" sz="1800" dirty="0"/>
              <a:t>it will be chained to the floor or </a:t>
            </a:r>
            <a:r>
              <a:rPr lang="en-US" sz="1800" dirty="0" smtClean="0"/>
              <a:t>building</a:t>
            </a:r>
            <a:endParaRPr lang="en-US" kern="0"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pic>
        <p:nvPicPr>
          <p:cNvPr id="5122" name="Picture 2" descr="GSA Approved Safes IPS Containers, COMSEC, Class 5, Class 6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786" y="2138743"/>
            <a:ext cx="3537488" cy="35374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7110-00-919-9306 GSA Approved Army Field Safe, Security Containe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16" y="4037308"/>
            <a:ext cx="2835718" cy="225971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5/16&quot; Stainless Steel Chain (Sold Per Foot): Amazon.com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976" y="3417376"/>
            <a:ext cx="2655733" cy="264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242699"/>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1557556"/>
            <a:ext cx="9336947" cy="3920948"/>
          </a:xfrm>
          <a:prstGeom prst="rect">
            <a:avLst/>
          </a:prstGeom>
          <a:solidFill>
            <a:srgbClr val="FFFFFF"/>
          </a:solidFill>
          <a:ln>
            <a:miter lim="800000"/>
            <a:headEnd/>
            <a:tailEnd/>
          </a:ln>
        </p:spPr>
        <p:txBody>
          <a:bodyPr/>
          <a:lstStyle>
            <a:lvl1pPr marL="290513" indent="-290513" algn="l" rtl="0" eaLnBrk="0" fontAlgn="base" hangingPunct="0">
              <a:spcBef>
                <a:spcPct val="20000"/>
              </a:spcBef>
              <a:spcAft>
                <a:spcPct val="0"/>
              </a:spcAft>
              <a:buFont typeface="Arial" charset="0"/>
              <a:buChar char="•"/>
              <a:defRPr sz="2800">
                <a:solidFill>
                  <a:schemeClr val="tx1"/>
                </a:solidFill>
                <a:latin typeface="+mn-lt"/>
                <a:ea typeface="+mn-ea"/>
                <a:cs typeface="+mn-cs"/>
              </a:defRPr>
            </a:lvl1pPr>
            <a:lvl2pPr marL="682625" indent="-277813" algn="l" rtl="0" eaLnBrk="0" fontAlgn="base" hangingPunct="0">
              <a:spcBef>
                <a:spcPct val="20000"/>
              </a:spcBef>
              <a:spcAft>
                <a:spcPct val="0"/>
              </a:spcAft>
              <a:buFont typeface="Times New Roman" pitchFamily="18" charset="0"/>
              <a:buChar char="–"/>
              <a:defRPr sz="2400">
                <a:solidFill>
                  <a:schemeClr val="tx1"/>
                </a:solidFill>
                <a:latin typeface="+mn-lt"/>
              </a:defRPr>
            </a:lvl2pPr>
            <a:lvl3pPr marL="1030288" indent="-233363" algn="l" rtl="0" eaLnBrk="0" fontAlgn="base" hangingPunct="0">
              <a:spcBef>
                <a:spcPct val="20000"/>
              </a:spcBef>
              <a:spcAft>
                <a:spcPct val="0"/>
              </a:spcAft>
              <a:buChar char="•"/>
              <a:defRPr sz="2000">
                <a:solidFill>
                  <a:schemeClr val="tx1"/>
                </a:solidFill>
                <a:latin typeface="+mn-lt"/>
              </a:defRPr>
            </a:lvl3pPr>
            <a:lvl4pPr marL="1379538" indent="-234950" algn="l" rtl="0" eaLnBrk="0" fontAlgn="base" hangingPunct="0">
              <a:spcBef>
                <a:spcPct val="20000"/>
              </a:spcBef>
              <a:spcAft>
                <a:spcPct val="0"/>
              </a:spcAft>
              <a:buChar char="–"/>
              <a:defRPr>
                <a:solidFill>
                  <a:schemeClr val="tx1"/>
                </a:solidFill>
                <a:latin typeface="+mn-lt"/>
              </a:defRPr>
            </a:lvl4pPr>
            <a:lvl5pPr marL="1712913" indent="-219075" algn="l" rtl="0" eaLnBrk="0" fontAlgn="base" hangingPunct="0">
              <a:spcBef>
                <a:spcPct val="20000"/>
              </a:spcBef>
              <a:spcAft>
                <a:spcPct val="0"/>
              </a:spcAft>
              <a:buChar char="»"/>
              <a:defRPr>
                <a:solidFill>
                  <a:schemeClr val="tx1"/>
                </a:solidFill>
                <a:latin typeface="+mn-lt"/>
              </a:defRPr>
            </a:lvl5pPr>
            <a:lvl6pPr marL="2170113" indent="-219075" algn="l" rtl="0" fontAlgn="base">
              <a:spcBef>
                <a:spcPct val="20000"/>
              </a:spcBef>
              <a:spcAft>
                <a:spcPct val="0"/>
              </a:spcAft>
              <a:buChar char="»"/>
              <a:defRPr>
                <a:solidFill>
                  <a:schemeClr val="tx1"/>
                </a:solidFill>
                <a:latin typeface="+mn-lt"/>
              </a:defRPr>
            </a:lvl6pPr>
            <a:lvl7pPr marL="2627313" indent="-219075" algn="l" rtl="0" fontAlgn="base">
              <a:spcBef>
                <a:spcPct val="20000"/>
              </a:spcBef>
              <a:spcAft>
                <a:spcPct val="0"/>
              </a:spcAft>
              <a:buChar char="»"/>
              <a:defRPr>
                <a:solidFill>
                  <a:schemeClr val="tx1"/>
                </a:solidFill>
                <a:latin typeface="+mn-lt"/>
              </a:defRPr>
            </a:lvl7pPr>
            <a:lvl8pPr marL="3084513" indent="-219075" algn="l" rtl="0" fontAlgn="base">
              <a:spcBef>
                <a:spcPct val="20000"/>
              </a:spcBef>
              <a:spcAft>
                <a:spcPct val="0"/>
              </a:spcAft>
              <a:buChar char="»"/>
              <a:defRPr>
                <a:solidFill>
                  <a:schemeClr val="tx1"/>
                </a:solidFill>
                <a:latin typeface="+mn-lt"/>
              </a:defRPr>
            </a:lvl8pPr>
            <a:lvl9pPr marL="3541713" indent="-219075" algn="l" rtl="0" fontAlgn="base">
              <a:spcBef>
                <a:spcPct val="20000"/>
              </a:spcBef>
              <a:spcAft>
                <a:spcPct val="0"/>
              </a:spcAft>
              <a:buChar char="»"/>
              <a:defRPr>
                <a:solidFill>
                  <a:schemeClr val="tx1"/>
                </a:solidFill>
                <a:latin typeface="+mn-lt"/>
              </a:defRPr>
            </a:lvl9pPr>
          </a:lstStyle>
          <a:p>
            <a:pPr marL="0" indent="0" eaLnBrk="1" hangingPunct="1">
              <a:buNone/>
            </a:pPr>
            <a:r>
              <a:rPr lang="en-US" sz="2400" b="1" kern="0" dirty="0"/>
              <a:t>Authorized storage locations of AA&amp;E keys For SRC III and IV.</a:t>
            </a:r>
          </a:p>
          <a:p>
            <a:pPr eaLnBrk="1" hangingPunct="1"/>
            <a:r>
              <a:rPr lang="en-US" sz="1800" dirty="0"/>
              <a:t>12 Gauge Steel Key box equipped with a low security padlock. Same as standard key box. Requires hasp addition for lock.</a:t>
            </a:r>
          </a:p>
          <a:p>
            <a:pPr lvl="1" eaLnBrk="1" hangingPunct="1"/>
            <a:r>
              <a:rPr lang="en-US" sz="1800" dirty="0"/>
              <a:t>Located in a room that is secured when unoccupied</a:t>
            </a:r>
          </a:p>
          <a:p>
            <a:pPr eaLnBrk="1" hangingPunct="1"/>
            <a:r>
              <a:rPr lang="en-US" sz="1800" dirty="0"/>
              <a:t>GSA Class 5 or Class 6 container with a built in 3 position changeable combination lock.  </a:t>
            </a:r>
          </a:p>
          <a:p>
            <a:pPr lvl="1" eaLnBrk="1" hangingPunct="1"/>
            <a:r>
              <a:rPr lang="en-US" sz="1800" dirty="0"/>
              <a:t>Container will not contain classified material </a:t>
            </a:r>
          </a:p>
          <a:p>
            <a:pPr lvl="1" eaLnBrk="1" hangingPunct="1"/>
            <a:r>
              <a:rPr lang="en-US" sz="1800" dirty="0"/>
              <a:t>If the container weighs less than 500 </a:t>
            </a:r>
            <a:r>
              <a:rPr lang="en-US" sz="1800" dirty="0" smtClean="0"/>
              <a:t>lbs. </a:t>
            </a:r>
            <a:r>
              <a:rPr lang="en-US" sz="1800" dirty="0"/>
              <a:t>it will be chained to the floor or building</a:t>
            </a:r>
          </a:p>
          <a:p>
            <a:pPr lvl="1" eaLnBrk="1" hangingPunct="1"/>
            <a:r>
              <a:rPr lang="en-US" sz="1800" dirty="0"/>
              <a:t>Typical storage of spare keys at S-2</a:t>
            </a:r>
          </a:p>
          <a:p>
            <a:pPr eaLnBrk="1" hangingPunct="1"/>
            <a:r>
              <a:rPr lang="en-US" sz="1800" dirty="0"/>
              <a:t>Keys stored in an ammo can (12 gauge steel) with low security padlock and</a:t>
            </a:r>
          </a:p>
          <a:p>
            <a:pPr lvl="1" eaLnBrk="1" hangingPunct="1"/>
            <a:r>
              <a:rPr lang="en-US" sz="1800" dirty="0"/>
              <a:t>Chained to an eyebolt in the floor at the staff duty / CQ desk </a:t>
            </a:r>
          </a:p>
          <a:p>
            <a:pPr lvl="1" eaLnBrk="1" hangingPunct="1"/>
            <a:r>
              <a:rPr lang="en-US" sz="1800" dirty="0"/>
              <a:t>or secured in </a:t>
            </a:r>
            <a:r>
              <a:rPr lang="en-US" sz="1800" dirty="0" smtClean="0"/>
              <a:t>safe</a:t>
            </a:r>
            <a:endParaRPr lang="en-US" kern="0" dirty="0"/>
          </a:p>
        </p:txBody>
      </p:sp>
      <p:sp>
        <p:nvSpPr>
          <p:cNvPr id="4"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pic>
        <p:nvPicPr>
          <p:cNvPr id="6146" name="Picture 2" descr="Filing Cabinet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8320" y="1557556"/>
            <a:ext cx="2554363" cy="392094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bela's .50 Mil-Spec Ammo Can | Cabela's Ca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796" y="4951708"/>
            <a:ext cx="1510896" cy="15108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Eyebolt, M20 x 2.50, 40.0mm, with Shoulder: Amazon.com: Industrial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2237" y="5331416"/>
            <a:ext cx="808063" cy="107661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ampbell 0120522 Grade 30 Proof Coil Chain, 550 Feet per Drum 5/16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5839" y="5214922"/>
            <a:ext cx="1216206" cy="121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271568"/>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24000"/>
            <a:ext cx="12192000" cy="3508653"/>
          </a:xfrm>
          <a:prstGeom prst="rect">
            <a:avLst/>
          </a:prstGeom>
          <a:noFill/>
        </p:spPr>
        <p:txBody>
          <a:bodyPr wrap="square" rtlCol="0">
            <a:spAutoFit/>
          </a:bodyPr>
          <a:lstStyle/>
          <a:p>
            <a:r>
              <a:rPr lang="en-US" sz="2400" b="1" kern="0" dirty="0"/>
              <a:t>Case Study</a:t>
            </a:r>
            <a:endParaRPr lang="en-US" sz="2400" b="1" dirty="0"/>
          </a:p>
          <a:p>
            <a:pPr marL="285750" indent="-285750">
              <a:buFont typeface="Arial" panose="020B0604020202020204" pitchFamily="34" charset="0"/>
              <a:buChar char="•"/>
            </a:pPr>
            <a:r>
              <a:rPr lang="en-US" dirty="0"/>
              <a:t>Unit </a:t>
            </a:r>
            <a:r>
              <a:rPr lang="en-US" dirty="0" smtClean="0"/>
              <a:t>Rear-D </a:t>
            </a:r>
            <a:r>
              <a:rPr lang="en-US" dirty="0"/>
              <a:t>Armorer With Access To Exterior Arms Vault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Brought </a:t>
            </a:r>
            <a:r>
              <a:rPr lang="en-US" dirty="0" smtClean="0"/>
              <a:t>AA&amp;E </a:t>
            </a:r>
            <a:r>
              <a:rPr lang="en-US" dirty="0"/>
              <a:t>Keys With Him To Lunch Off The Installation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Could Not Locate Keys After Lunch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Searched Car, Barracks Room, Subway Could Not Locate Keys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Retrieved Spare Set Of Keys From S2, Spare Keys Did Not Work.  They Were Never Shown Any “Love”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Called Pw To Gain Access To Vault.  Pw USED PLASMA CUTTER</a:t>
            </a:r>
          </a:p>
        </p:txBody>
      </p:sp>
      <p:sp>
        <p:nvSpPr>
          <p:cNvPr id="6"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1646125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05000"/>
            <a:ext cx="12192000" cy="3293209"/>
          </a:xfrm>
          <a:prstGeom prst="rect">
            <a:avLst/>
          </a:prstGeom>
          <a:noFill/>
        </p:spPr>
        <p:txBody>
          <a:bodyPr wrap="square" rtlCol="0">
            <a:spAutoFit/>
          </a:bodyPr>
          <a:lstStyle/>
          <a:p>
            <a:r>
              <a:rPr lang="en-US" sz="2400" dirty="0"/>
              <a:t>Cost Break Down:</a:t>
            </a:r>
          </a:p>
          <a:p>
            <a:pPr marL="342900" indent="-342900">
              <a:buFont typeface="Arial" panose="020B0604020202020204" pitchFamily="34" charset="0"/>
              <a:buChar char="•"/>
            </a:pPr>
            <a:r>
              <a:rPr lang="en-US" sz="2000" dirty="0" smtClean="0"/>
              <a:t>$3200 </a:t>
            </a:r>
            <a:r>
              <a:rPr lang="en-US" sz="2000" dirty="0"/>
              <a:t>To Cut High Security Hasp And Padlock Off Vault Door  And Have Door Recertified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smtClean="0"/>
              <a:t>$1300 </a:t>
            </a:r>
            <a:r>
              <a:rPr lang="en-US" sz="2000" dirty="0"/>
              <a:t>For High Security Padlock</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35 Low Security Padlocks At </a:t>
            </a:r>
            <a:r>
              <a:rPr lang="en-US" sz="2000" dirty="0" smtClean="0"/>
              <a:t>$12-20 </a:t>
            </a:r>
            <a:r>
              <a:rPr lang="en-US" sz="2000" dirty="0"/>
              <a:t>Each -- </a:t>
            </a:r>
            <a:r>
              <a:rPr lang="en-US" sz="2000" dirty="0" smtClean="0"/>
              <a:t>$420-700</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Total Cost:  </a:t>
            </a:r>
            <a:r>
              <a:rPr lang="en-US" sz="2000" dirty="0" smtClean="0"/>
              <a:t>$4,920-5,200</a:t>
            </a: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Cost Of A Good AA&amp;E Key Control Program: </a:t>
            </a:r>
            <a:r>
              <a:rPr lang="en-US" sz="2400" dirty="0"/>
              <a:t>Priceless!!!!</a:t>
            </a:r>
          </a:p>
        </p:txBody>
      </p:sp>
      <p:pic>
        <p:nvPicPr>
          <p:cNvPr id="740354" name="Picture 2" descr="http://sendmetocollege.com/wp-content/uploads/2009/10/flying_money.jpg"/>
          <p:cNvPicPr>
            <a:picLocks noChangeAspect="1" noChangeArrowheads="1"/>
          </p:cNvPicPr>
          <p:nvPr/>
        </p:nvPicPr>
        <p:blipFill>
          <a:blip r:embed="rId2" cstate="print"/>
          <a:srcRect/>
          <a:stretch>
            <a:fillRect/>
          </a:stretch>
        </p:blipFill>
        <p:spPr bwMode="auto">
          <a:xfrm>
            <a:off x="7190065" y="3194905"/>
            <a:ext cx="2228850" cy="2678017"/>
          </a:xfrm>
          <a:prstGeom prst="rect">
            <a:avLst/>
          </a:prstGeom>
          <a:noFill/>
        </p:spPr>
      </p:pic>
      <p:sp>
        <p:nvSpPr>
          <p:cNvPr id="5"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462795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40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29718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800" kern="0" dirty="0">
                <a:latin typeface="+mj-lt"/>
                <a:ea typeface="+mj-ea"/>
                <a:cs typeface="+mj-cs"/>
              </a:rPr>
              <a:t>Hands On Key Control Practical Exercise.</a:t>
            </a:r>
          </a:p>
        </p:txBody>
      </p:sp>
      <p:sp>
        <p:nvSpPr>
          <p:cNvPr id="3"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4117311522"/>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981200" y="12573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400" kern="0" dirty="0">
                <a:latin typeface="+mj-lt"/>
                <a:ea typeface="+mj-ea"/>
                <a:cs typeface="+mj-cs"/>
              </a:rPr>
              <a:t>Practical Exercise # 1</a:t>
            </a:r>
          </a:p>
        </p:txBody>
      </p:sp>
      <p:sp>
        <p:nvSpPr>
          <p:cNvPr id="3" name="Rectangle 2"/>
          <p:cNvSpPr txBox="1">
            <a:spLocks noChangeArrowheads="1"/>
          </p:cNvSpPr>
          <p:nvPr/>
        </p:nvSpPr>
        <p:spPr bwMode="auto">
          <a:xfrm>
            <a:off x="2002971" y="1676400"/>
            <a:ext cx="8686800" cy="45259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en-US" sz="2000" kern="0" dirty="0" smtClean="0">
                <a:latin typeface="+mj-lt"/>
                <a:ea typeface="+mj-ea"/>
                <a:cs typeface="+mj-cs"/>
              </a:rPr>
              <a:t>SPC </a:t>
            </a:r>
            <a:r>
              <a:rPr lang="en-US" sz="2000" kern="0" dirty="0">
                <a:latin typeface="+mj-lt"/>
                <a:ea typeface="+mj-ea"/>
                <a:cs typeface="+mj-cs"/>
              </a:rPr>
              <a:t>Roy Jones </a:t>
            </a:r>
            <a:r>
              <a:rPr lang="en-US" sz="2000" kern="0" dirty="0" smtClean="0">
                <a:latin typeface="+mj-lt"/>
                <a:ea typeface="+mj-ea"/>
                <a:cs typeface="+mj-cs"/>
              </a:rPr>
              <a:t>is </a:t>
            </a:r>
            <a:r>
              <a:rPr lang="en-US" sz="2000" kern="0" dirty="0"/>
              <a:t>the Primary Armorer for </a:t>
            </a:r>
            <a:r>
              <a:rPr lang="en-US" sz="2000" kern="0" dirty="0" smtClean="0">
                <a:latin typeface="+mj-lt"/>
                <a:ea typeface="+mj-ea"/>
                <a:cs typeface="+mj-cs"/>
              </a:rPr>
              <a:t>B </a:t>
            </a:r>
            <a:r>
              <a:rPr lang="en-US" sz="2000" kern="0" dirty="0">
                <a:latin typeface="+mj-lt"/>
                <a:ea typeface="+mj-ea"/>
                <a:cs typeface="+mj-cs"/>
              </a:rPr>
              <a:t>Btry 1-12 </a:t>
            </a:r>
            <a:r>
              <a:rPr lang="en-US" sz="2000" kern="0" dirty="0" smtClean="0">
                <a:latin typeface="+mj-lt"/>
                <a:ea typeface="+mj-ea"/>
                <a:cs typeface="+mj-cs"/>
              </a:rPr>
              <a:t>FA.</a:t>
            </a:r>
          </a:p>
          <a:p>
            <a:pPr fontAlgn="base">
              <a:spcBef>
                <a:spcPct val="0"/>
              </a:spcBef>
              <a:spcAft>
                <a:spcPct val="0"/>
              </a:spcAft>
              <a:defRPr/>
            </a:pPr>
            <a:endParaRPr lang="en-US" sz="2000" kern="0" dirty="0">
              <a:latin typeface="+mj-lt"/>
              <a:ea typeface="+mj-ea"/>
              <a:cs typeface="+mj-cs"/>
            </a:endParaRPr>
          </a:p>
          <a:p>
            <a:pPr fontAlgn="base">
              <a:spcBef>
                <a:spcPct val="0"/>
              </a:spcBef>
              <a:spcAft>
                <a:spcPct val="0"/>
              </a:spcAft>
              <a:defRPr/>
            </a:pPr>
            <a:r>
              <a:rPr lang="en-US" sz="2000" kern="0" dirty="0">
                <a:latin typeface="+mj-lt"/>
                <a:ea typeface="+mj-ea"/>
                <a:cs typeface="+mj-cs"/>
              </a:rPr>
              <a:t>The Following Keys Are Used In The Arms Room:</a:t>
            </a:r>
          </a:p>
          <a:p>
            <a:pPr fontAlgn="base">
              <a:spcBef>
                <a:spcPct val="0"/>
              </a:spcBef>
              <a:spcAft>
                <a:spcPct val="0"/>
              </a:spcAft>
              <a:defRPr/>
            </a:pPr>
            <a:r>
              <a:rPr lang="en-US" sz="2000" kern="0" dirty="0">
                <a:latin typeface="+mj-lt"/>
                <a:ea typeface="+mj-ea"/>
                <a:cs typeface="+mj-cs"/>
              </a:rPr>
              <a:t>23456 -  High Security Padlock</a:t>
            </a:r>
          </a:p>
          <a:p>
            <a:pPr fontAlgn="base">
              <a:spcBef>
                <a:spcPct val="0"/>
              </a:spcBef>
              <a:spcAft>
                <a:spcPct val="0"/>
              </a:spcAft>
              <a:defRPr/>
            </a:pPr>
            <a:r>
              <a:rPr lang="en-US" sz="2000" kern="0" dirty="0">
                <a:latin typeface="+mj-lt"/>
                <a:ea typeface="+mj-ea"/>
                <a:cs typeface="+mj-cs"/>
              </a:rPr>
              <a:t>2322H -  Inner Door</a:t>
            </a:r>
          </a:p>
          <a:p>
            <a:pPr fontAlgn="base">
              <a:spcBef>
                <a:spcPct val="0"/>
              </a:spcBef>
              <a:spcAft>
                <a:spcPct val="0"/>
              </a:spcAft>
              <a:defRPr/>
            </a:pPr>
            <a:r>
              <a:rPr lang="en-US" sz="2000" kern="0" dirty="0">
                <a:latin typeface="+mj-lt"/>
                <a:ea typeface="+mj-ea"/>
                <a:cs typeface="+mj-cs"/>
              </a:rPr>
              <a:t>5443B  -  M16 Rack 1</a:t>
            </a:r>
          </a:p>
          <a:p>
            <a:pPr fontAlgn="base">
              <a:spcBef>
                <a:spcPct val="0"/>
              </a:spcBef>
              <a:spcAft>
                <a:spcPct val="0"/>
              </a:spcAft>
              <a:defRPr/>
            </a:pPr>
            <a:r>
              <a:rPr lang="en-US" sz="2000" kern="0" dirty="0">
                <a:latin typeface="+mj-lt"/>
                <a:ea typeface="+mj-ea"/>
                <a:cs typeface="+mj-cs"/>
              </a:rPr>
              <a:t>2722H  -  M16 Rack 2</a:t>
            </a:r>
          </a:p>
          <a:p>
            <a:pPr fontAlgn="base">
              <a:spcBef>
                <a:spcPct val="0"/>
              </a:spcBef>
              <a:spcAft>
                <a:spcPct val="0"/>
              </a:spcAft>
              <a:defRPr/>
            </a:pPr>
            <a:r>
              <a:rPr lang="en-US" sz="2000" kern="0" dirty="0">
                <a:latin typeface="+mj-lt"/>
                <a:ea typeface="+mj-ea"/>
                <a:cs typeface="+mj-cs"/>
              </a:rPr>
              <a:t>6788B  -  M9 Rack 1</a:t>
            </a:r>
          </a:p>
          <a:p>
            <a:pPr fontAlgn="base">
              <a:spcBef>
                <a:spcPct val="0"/>
              </a:spcBef>
              <a:spcAft>
                <a:spcPct val="0"/>
              </a:spcAft>
              <a:defRPr/>
            </a:pPr>
            <a:r>
              <a:rPr lang="en-US" sz="2000" kern="0" dirty="0">
                <a:latin typeface="+mj-lt"/>
                <a:ea typeface="+mj-ea"/>
                <a:cs typeface="+mj-cs"/>
              </a:rPr>
              <a:t>6777G  -  M9 Rack 2</a:t>
            </a:r>
          </a:p>
          <a:p>
            <a:pPr fontAlgn="base">
              <a:spcBef>
                <a:spcPct val="0"/>
              </a:spcBef>
              <a:spcAft>
                <a:spcPct val="0"/>
              </a:spcAft>
              <a:defRPr/>
            </a:pPr>
            <a:r>
              <a:rPr lang="en-US" sz="2000" kern="0" dirty="0">
                <a:latin typeface="+mj-lt"/>
                <a:ea typeface="+mj-ea"/>
                <a:cs typeface="+mj-cs"/>
              </a:rPr>
              <a:t>1233G  -  POF Locker</a:t>
            </a:r>
          </a:p>
          <a:p>
            <a:pPr fontAlgn="base">
              <a:spcBef>
                <a:spcPct val="0"/>
              </a:spcBef>
              <a:spcAft>
                <a:spcPct val="0"/>
              </a:spcAft>
              <a:defRPr/>
            </a:pPr>
            <a:r>
              <a:rPr lang="en-US" sz="2000" kern="0" dirty="0">
                <a:latin typeface="+mj-lt"/>
                <a:ea typeface="+mj-ea"/>
                <a:cs typeface="+mj-cs"/>
              </a:rPr>
              <a:t>2233P  -  Ammo Can Lock</a:t>
            </a:r>
          </a:p>
          <a:p>
            <a:pPr fontAlgn="base">
              <a:spcBef>
                <a:spcPct val="0"/>
              </a:spcBef>
              <a:spcAft>
                <a:spcPct val="0"/>
              </a:spcAft>
              <a:defRPr/>
            </a:pPr>
            <a:r>
              <a:rPr lang="en-US" sz="2000" kern="0" dirty="0">
                <a:latin typeface="+mj-lt"/>
                <a:ea typeface="+mj-ea"/>
                <a:cs typeface="+mj-cs"/>
              </a:rPr>
              <a:t>Seal #12388</a:t>
            </a:r>
          </a:p>
          <a:p>
            <a:pPr fontAlgn="base">
              <a:spcBef>
                <a:spcPct val="0"/>
              </a:spcBef>
              <a:spcAft>
                <a:spcPct val="0"/>
              </a:spcAft>
              <a:defRPr/>
            </a:pPr>
            <a:endParaRPr lang="en-US" sz="2400" b="1" kern="0" dirty="0">
              <a:latin typeface="+mj-lt"/>
              <a:ea typeface="+mj-ea"/>
              <a:cs typeface="+mj-cs"/>
            </a:endParaRPr>
          </a:p>
          <a:p>
            <a:pPr algn="ctr" fontAlgn="base">
              <a:spcBef>
                <a:spcPct val="0"/>
              </a:spcBef>
              <a:spcAft>
                <a:spcPct val="0"/>
              </a:spcAft>
              <a:defRPr/>
            </a:pPr>
            <a:endParaRPr lang="en-US" sz="2400" b="1" kern="0" dirty="0">
              <a:latin typeface="+mj-lt"/>
              <a:ea typeface="+mj-ea"/>
              <a:cs typeface="+mj-cs"/>
            </a:endParaRPr>
          </a:p>
        </p:txBody>
      </p:sp>
      <p:sp>
        <p:nvSpPr>
          <p:cNvPr id="4" name="Rectangle 2"/>
          <p:cNvSpPr txBox="1">
            <a:spLocks noChangeArrowheads="1"/>
          </p:cNvSpPr>
          <p:nvPr/>
        </p:nvSpPr>
        <p:spPr bwMode="auto">
          <a:xfrm>
            <a:off x="5791200" y="3444081"/>
            <a:ext cx="4419600" cy="990600"/>
          </a:xfrm>
          <a:prstGeom prst="rect">
            <a:avLst/>
          </a:prstGeom>
          <a:solidFill>
            <a:srgbClr val="FFFF00">
              <a:alpha val="80000"/>
            </a:srgbClr>
          </a:solidFill>
          <a:ln w="9525">
            <a:noFill/>
            <a:miter lim="800000"/>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defRPr/>
            </a:pPr>
            <a:r>
              <a:rPr lang="en-US" sz="2000" kern="0" dirty="0">
                <a:latin typeface="+mj-lt"/>
                <a:ea typeface="+mj-ea"/>
                <a:cs typeface="+mj-cs"/>
              </a:rPr>
              <a:t>*You are the </a:t>
            </a:r>
            <a:r>
              <a:rPr lang="en-US" sz="2000" kern="0" dirty="0" smtClean="0"/>
              <a:t>AA&amp;E Key Custodian</a:t>
            </a:r>
          </a:p>
          <a:p>
            <a:pPr algn="ctr" fontAlgn="base">
              <a:spcBef>
                <a:spcPct val="0"/>
              </a:spcBef>
              <a:spcAft>
                <a:spcPct val="0"/>
              </a:spcAft>
              <a:defRPr/>
            </a:pPr>
            <a:endParaRPr lang="en-US" sz="2000" kern="0" dirty="0"/>
          </a:p>
          <a:p>
            <a:pPr algn="ctr" fontAlgn="base">
              <a:spcBef>
                <a:spcPct val="0"/>
              </a:spcBef>
              <a:spcAft>
                <a:spcPct val="0"/>
              </a:spcAft>
              <a:defRPr/>
            </a:pPr>
            <a:r>
              <a:rPr lang="en-US" sz="2000" kern="0" dirty="0" smtClean="0">
                <a:latin typeface="+mj-lt"/>
                <a:ea typeface="+mj-ea"/>
                <a:cs typeface="+mj-cs"/>
              </a:rPr>
              <a:t>  </a:t>
            </a:r>
            <a:r>
              <a:rPr lang="en-US" sz="2000" kern="0" dirty="0">
                <a:latin typeface="+mj-lt"/>
                <a:ea typeface="+mj-ea"/>
                <a:cs typeface="+mj-cs"/>
              </a:rPr>
              <a:t>*SGT Ricky Steamboat is the S2</a:t>
            </a:r>
          </a:p>
        </p:txBody>
      </p:sp>
      <p:sp>
        <p:nvSpPr>
          <p:cNvPr id="6" name="Rectangle 2"/>
          <p:cNvSpPr txBox="1">
            <a:spLocks noChangeArrowheads="1"/>
          </p:cNvSpPr>
          <p:nvPr/>
        </p:nvSpPr>
        <p:spPr>
          <a:xfrm>
            <a:off x="1981200" y="596340"/>
            <a:ext cx="8229600" cy="563562"/>
          </a:xfrm>
          <a:prstGeom prst="rect">
            <a:avLst/>
          </a:prstGeom>
        </p:spPr>
        <p:txBody>
          <a:bodyPr/>
          <a:lstStyle>
            <a:lvl1pPr algn="ctr" rtl="0" eaLnBrk="0" fontAlgn="base" hangingPunct="0">
              <a:spcBef>
                <a:spcPct val="0"/>
              </a:spcBef>
              <a:spcAft>
                <a:spcPct val="0"/>
              </a:spcAft>
              <a:defRPr sz="2800" b="1">
                <a:solidFill>
                  <a:schemeClr val="tx2"/>
                </a:solidFill>
                <a:latin typeface="+mj-lt"/>
                <a:ea typeface="+mj-ea"/>
                <a:cs typeface="+mj-cs"/>
              </a:defRPr>
            </a:lvl1pPr>
            <a:lvl2pPr algn="ctr" rtl="0" eaLnBrk="0" fontAlgn="base" hangingPunct="0">
              <a:spcBef>
                <a:spcPct val="0"/>
              </a:spcBef>
              <a:spcAft>
                <a:spcPct val="0"/>
              </a:spcAft>
              <a:defRPr sz="2800" b="1">
                <a:solidFill>
                  <a:schemeClr val="tx2"/>
                </a:solidFill>
                <a:latin typeface="Arial" charset="0"/>
              </a:defRPr>
            </a:lvl2pPr>
            <a:lvl3pPr algn="ctr" rtl="0" eaLnBrk="0" fontAlgn="base" hangingPunct="0">
              <a:spcBef>
                <a:spcPct val="0"/>
              </a:spcBef>
              <a:spcAft>
                <a:spcPct val="0"/>
              </a:spcAft>
              <a:defRPr sz="2800" b="1">
                <a:solidFill>
                  <a:schemeClr val="tx2"/>
                </a:solidFill>
                <a:latin typeface="Arial" charset="0"/>
              </a:defRPr>
            </a:lvl3pPr>
            <a:lvl4pPr algn="ctr" rtl="0" eaLnBrk="0" fontAlgn="base" hangingPunct="0">
              <a:spcBef>
                <a:spcPct val="0"/>
              </a:spcBef>
              <a:spcAft>
                <a:spcPct val="0"/>
              </a:spcAft>
              <a:defRPr sz="2800" b="1">
                <a:solidFill>
                  <a:schemeClr val="tx2"/>
                </a:solidFill>
                <a:latin typeface="Arial" charset="0"/>
              </a:defRPr>
            </a:lvl4pPr>
            <a:lvl5pPr algn="ctr" rtl="0" eaLnBrk="0" fontAlgn="base" hangingPunct="0">
              <a:spcBef>
                <a:spcPct val="0"/>
              </a:spcBef>
              <a:spcAft>
                <a:spcPct val="0"/>
              </a:spcAft>
              <a:defRPr sz="2800" b="1">
                <a:solidFill>
                  <a:schemeClr val="tx2"/>
                </a:solidFill>
                <a:latin typeface="Arial" charset="0"/>
              </a:defRPr>
            </a:lvl5pPr>
            <a:lvl6pPr marL="457200" algn="ctr" rtl="0" fontAlgn="base">
              <a:spcBef>
                <a:spcPct val="0"/>
              </a:spcBef>
              <a:spcAft>
                <a:spcPct val="0"/>
              </a:spcAft>
              <a:defRPr sz="2800" b="1">
                <a:solidFill>
                  <a:schemeClr val="tx2"/>
                </a:solidFill>
                <a:latin typeface="Arial" charset="0"/>
              </a:defRPr>
            </a:lvl6pPr>
            <a:lvl7pPr marL="914400" algn="ctr" rtl="0" fontAlgn="base">
              <a:spcBef>
                <a:spcPct val="0"/>
              </a:spcBef>
              <a:spcAft>
                <a:spcPct val="0"/>
              </a:spcAft>
              <a:defRPr sz="2800" b="1">
                <a:solidFill>
                  <a:schemeClr val="tx2"/>
                </a:solidFill>
                <a:latin typeface="Arial" charset="0"/>
              </a:defRPr>
            </a:lvl7pPr>
            <a:lvl8pPr marL="1371600" algn="ctr" rtl="0" fontAlgn="base">
              <a:spcBef>
                <a:spcPct val="0"/>
              </a:spcBef>
              <a:spcAft>
                <a:spcPct val="0"/>
              </a:spcAft>
              <a:defRPr sz="2800" b="1">
                <a:solidFill>
                  <a:schemeClr val="tx2"/>
                </a:solidFill>
                <a:latin typeface="Arial" charset="0"/>
              </a:defRPr>
            </a:lvl8pPr>
            <a:lvl9pPr marL="1828800" algn="ctr" rtl="0" fontAlgn="base">
              <a:spcBef>
                <a:spcPct val="0"/>
              </a:spcBef>
              <a:spcAft>
                <a:spcPct val="0"/>
              </a:spcAft>
              <a:defRPr sz="2800" b="1">
                <a:solidFill>
                  <a:schemeClr val="tx2"/>
                </a:solidFill>
                <a:latin typeface="Arial" charset="0"/>
              </a:defRPr>
            </a:lvl9pPr>
          </a:lstStyle>
          <a:p>
            <a:pPr eaLnBrk="1" hangingPunct="1"/>
            <a:r>
              <a:rPr lang="en-US" kern="0" dirty="0"/>
              <a:t>AA&amp;E Key Control</a:t>
            </a:r>
          </a:p>
        </p:txBody>
      </p:sp>
    </p:spTree>
    <p:extLst>
      <p:ext uri="{BB962C8B-B14F-4D97-AF65-F5344CB8AC3E}">
        <p14:creationId xmlns:p14="http://schemas.microsoft.com/office/powerpoint/2010/main" val="502926280"/>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2"/>
          <p:cNvPicPr>
            <a:picLocks noChangeAspect="1" noChangeArrowheads="1"/>
          </p:cNvPicPr>
          <p:nvPr/>
        </p:nvPicPr>
        <p:blipFill>
          <a:blip r:embed="rId2" cstate="print"/>
          <a:srcRect l="11426" t="17297" r="30342" b="27568"/>
          <a:stretch>
            <a:fillRect/>
          </a:stretch>
        </p:blipFill>
        <p:spPr bwMode="auto">
          <a:xfrm>
            <a:off x="2514600" y="1371600"/>
            <a:ext cx="7086600" cy="5204624"/>
          </a:xfrm>
          <a:prstGeom prst="rect">
            <a:avLst/>
          </a:prstGeom>
          <a:noFill/>
          <a:ln w="9525">
            <a:noFill/>
            <a:miter lim="800000"/>
            <a:headEnd/>
            <a:tailEnd/>
          </a:ln>
        </p:spPr>
      </p:pic>
      <p:sp>
        <p:nvSpPr>
          <p:cNvPr id="4" name="TextBox 3"/>
          <p:cNvSpPr txBox="1"/>
          <p:nvPr/>
        </p:nvSpPr>
        <p:spPr>
          <a:xfrm>
            <a:off x="3947887" y="2253342"/>
            <a:ext cx="1685141" cy="369332"/>
          </a:xfrm>
          <a:prstGeom prst="rect">
            <a:avLst/>
          </a:prstGeom>
          <a:noFill/>
        </p:spPr>
        <p:txBody>
          <a:bodyPr wrap="none" rtlCol="0">
            <a:spAutoFit/>
          </a:bodyPr>
          <a:lstStyle/>
          <a:p>
            <a:r>
              <a:rPr lang="en-US" dirty="0"/>
              <a:t>B Btry 1-12 FA</a:t>
            </a:r>
          </a:p>
        </p:txBody>
      </p:sp>
      <p:sp>
        <p:nvSpPr>
          <p:cNvPr id="5" name="TextBox 4"/>
          <p:cNvSpPr txBox="1"/>
          <p:nvPr/>
        </p:nvSpPr>
        <p:spPr>
          <a:xfrm>
            <a:off x="2971801" y="3124201"/>
            <a:ext cx="1685077" cy="461665"/>
          </a:xfrm>
          <a:prstGeom prst="rect">
            <a:avLst/>
          </a:prstGeom>
          <a:noFill/>
        </p:spPr>
        <p:txBody>
          <a:bodyPr wrap="none" rtlCol="0">
            <a:spAutoFit/>
          </a:bodyPr>
          <a:lstStyle/>
          <a:p>
            <a:r>
              <a:rPr lang="en-US" sz="1200" dirty="0"/>
              <a:t>23456 (3)</a:t>
            </a:r>
          </a:p>
          <a:p>
            <a:r>
              <a:rPr lang="en-US" sz="1200" dirty="0"/>
              <a:t>High Security Padlock</a:t>
            </a:r>
          </a:p>
        </p:txBody>
      </p:sp>
      <p:sp>
        <p:nvSpPr>
          <p:cNvPr id="6" name="TextBox 5"/>
          <p:cNvSpPr txBox="1"/>
          <p:nvPr/>
        </p:nvSpPr>
        <p:spPr>
          <a:xfrm>
            <a:off x="2971800" y="3505201"/>
            <a:ext cx="1763624" cy="461665"/>
          </a:xfrm>
          <a:prstGeom prst="rect">
            <a:avLst/>
          </a:prstGeom>
          <a:noFill/>
        </p:spPr>
        <p:txBody>
          <a:bodyPr wrap="none" rtlCol="0">
            <a:spAutoFit/>
          </a:bodyPr>
          <a:lstStyle/>
          <a:p>
            <a:r>
              <a:rPr lang="en-US" sz="1200" dirty="0"/>
              <a:t>2322 H(2)</a:t>
            </a:r>
          </a:p>
          <a:p>
            <a:r>
              <a:rPr lang="en-US" sz="1200" dirty="0"/>
              <a:t>Arms Room Inner Door</a:t>
            </a:r>
          </a:p>
        </p:txBody>
      </p:sp>
      <p:sp>
        <p:nvSpPr>
          <p:cNvPr id="7" name="TextBox 6"/>
          <p:cNvSpPr txBox="1"/>
          <p:nvPr/>
        </p:nvSpPr>
        <p:spPr>
          <a:xfrm>
            <a:off x="2971801" y="3962401"/>
            <a:ext cx="1003801" cy="461665"/>
          </a:xfrm>
          <a:prstGeom prst="rect">
            <a:avLst/>
          </a:prstGeom>
          <a:noFill/>
        </p:spPr>
        <p:txBody>
          <a:bodyPr wrap="none" rtlCol="0">
            <a:spAutoFit/>
          </a:bodyPr>
          <a:lstStyle/>
          <a:p>
            <a:r>
              <a:rPr lang="en-US" sz="1200" dirty="0"/>
              <a:t>5443B (2)</a:t>
            </a:r>
          </a:p>
          <a:p>
            <a:r>
              <a:rPr lang="en-US" sz="1200" dirty="0"/>
              <a:t>M16 Rack 1</a:t>
            </a:r>
          </a:p>
        </p:txBody>
      </p:sp>
      <p:sp>
        <p:nvSpPr>
          <p:cNvPr id="8" name="TextBox 7"/>
          <p:cNvSpPr txBox="1"/>
          <p:nvPr/>
        </p:nvSpPr>
        <p:spPr>
          <a:xfrm>
            <a:off x="2971801" y="4415136"/>
            <a:ext cx="1003801" cy="461665"/>
          </a:xfrm>
          <a:prstGeom prst="rect">
            <a:avLst/>
          </a:prstGeom>
          <a:noFill/>
        </p:spPr>
        <p:txBody>
          <a:bodyPr wrap="none" rtlCol="0">
            <a:spAutoFit/>
          </a:bodyPr>
          <a:lstStyle/>
          <a:p>
            <a:r>
              <a:rPr lang="en-US" sz="1200" dirty="0"/>
              <a:t>2722H (2)</a:t>
            </a:r>
          </a:p>
          <a:p>
            <a:r>
              <a:rPr lang="en-US" sz="1200" dirty="0"/>
              <a:t>M16 Rack 2</a:t>
            </a:r>
          </a:p>
        </p:txBody>
      </p:sp>
      <p:sp>
        <p:nvSpPr>
          <p:cNvPr id="9" name="TextBox 8"/>
          <p:cNvSpPr txBox="1"/>
          <p:nvPr/>
        </p:nvSpPr>
        <p:spPr>
          <a:xfrm>
            <a:off x="2971801" y="4800601"/>
            <a:ext cx="918841" cy="461665"/>
          </a:xfrm>
          <a:prstGeom prst="rect">
            <a:avLst/>
          </a:prstGeom>
          <a:noFill/>
        </p:spPr>
        <p:txBody>
          <a:bodyPr wrap="none" rtlCol="0">
            <a:spAutoFit/>
          </a:bodyPr>
          <a:lstStyle/>
          <a:p>
            <a:r>
              <a:rPr lang="en-US" sz="1200" dirty="0"/>
              <a:t>6788B (2)</a:t>
            </a:r>
          </a:p>
          <a:p>
            <a:r>
              <a:rPr lang="en-US" sz="1200" dirty="0"/>
              <a:t>M9 Rack 1</a:t>
            </a:r>
          </a:p>
        </p:txBody>
      </p:sp>
      <p:sp>
        <p:nvSpPr>
          <p:cNvPr id="10" name="TextBox 9"/>
          <p:cNvSpPr txBox="1"/>
          <p:nvPr/>
        </p:nvSpPr>
        <p:spPr>
          <a:xfrm>
            <a:off x="2971801" y="5257801"/>
            <a:ext cx="918841" cy="461665"/>
          </a:xfrm>
          <a:prstGeom prst="rect">
            <a:avLst/>
          </a:prstGeom>
          <a:noFill/>
        </p:spPr>
        <p:txBody>
          <a:bodyPr wrap="none" rtlCol="0">
            <a:spAutoFit/>
          </a:bodyPr>
          <a:lstStyle/>
          <a:p>
            <a:r>
              <a:rPr lang="en-US" sz="1200" dirty="0"/>
              <a:t>6777G (2)</a:t>
            </a:r>
          </a:p>
          <a:p>
            <a:r>
              <a:rPr lang="en-US" sz="1200" dirty="0"/>
              <a:t>M9 Rack 2</a:t>
            </a:r>
          </a:p>
        </p:txBody>
      </p:sp>
      <p:sp>
        <p:nvSpPr>
          <p:cNvPr id="11" name="TextBox 10"/>
          <p:cNvSpPr txBox="1"/>
          <p:nvPr/>
        </p:nvSpPr>
        <p:spPr>
          <a:xfrm>
            <a:off x="2971801" y="5696022"/>
            <a:ext cx="1005403" cy="461665"/>
          </a:xfrm>
          <a:prstGeom prst="rect">
            <a:avLst/>
          </a:prstGeom>
          <a:noFill/>
        </p:spPr>
        <p:txBody>
          <a:bodyPr wrap="none" rtlCol="0">
            <a:spAutoFit/>
          </a:bodyPr>
          <a:lstStyle/>
          <a:p>
            <a:r>
              <a:rPr lang="en-US" sz="1200" dirty="0"/>
              <a:t>1233G (2)</a:t>
            </a:r>
          </a:p>
          <a:p>
            <a:r>
              <a:rPr lang="en-US" sz="1200" dirty="0"/>
              <a:t>POF Locker</a:t>
            </a:r>
          </a:p>
        </p:txBody>
      </p:sp>
      <p:sp>
        <p:nvSpPr>
          <p:cNvPr id="13" name="TextBox 12"/>
          <p:cNvSpPr txBox="1"/>
          <p:nvPr/>
        </p:nvSpPr>
        <p:spPr>
          <a:xfrm>
            <a:off x="2971801" y="6096001"/>
            <a:ext cx="952505" cy="461665"/>
          </a:xfrm>
          <a:prstGeom prst="rect">
            <a:avLst/>
          </a:prstGeom>
          <a:noFill/>
        </p:spPr>
        <p:txBody>
          <a:bodyPr wrap="none" rtlCol="0">
            <a:spAutoFit/>
          </a:bodyPr>
          <a:lstStyle/>
          <a:p>
            <a:r>
              <a:rPr lang="en-US" sz="1200" dirty="0"/>
              <a:t>2233P (2)</a:t>
            </a:r>
          </a:p>
          <a:p>
            <a:r>
              <a:rPr lang="en-US" sz="1200" dirty="0"/>
              <a:t>Ammo Can</a:t>
            </a:r>
          </a:p>
        </p:txBody>
      </p:sp>
      <p:sp>
        <p:nvSpPr>
          <p:cNvPr id="14" name="&quot;No&quot; Symbol 13"/>
          <p:cNvSpPr/>
          <p:nvPr/>
        </p:nvSpPr>
        <p:spPr>
          <a:xfrm>
            <a:off x="2971800" y="6019800"/>
            <a:ext cx="838200" cy="685800"/>
          </a:xfrm>
          <a:prstGeom prst="noSmoking">
            <a:avLst/>
          </a:prstGeom>
          <a:solidFill>
            <a:srgbClr val="FF000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4038601" y="6172200"/>
            <a:ext cx="5365443" cy="369332"/>
          </a:xfrm>
          <a:prstGeom prst="rect">
            <a:avLst/>
          </a:prstGeom>
          <a:solidFill>
            <a:schemeClr val="bg1"/>
          </a:solidFill>
        </p:spPr>
        <p:txBody>
          <a:bodyPr wrap="none" rtlCol="0">
            <a:spAutoFit/>
          </a:bodyPr>
          <a:lstStyle/>
          <a:p>
            <a:r>
              <a:rPr lang="en-US" b="1" dirty="0"/>
              <a:t>Admin Key!! Not Added to AA&amp;E DA Form 5513</a:t>
            </a:r>
          </a:p>
        </p:txBody>
      </p:sp>
      <p:sp>
        <p:nvSpPr>
          <p:cNvPr id="17"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AA&amp;E Key Control</a:t>
            </a:r>
          </a:p>
        </p:txBody>
      </p:sp>
    </p:spTree>
    <p:extLst>
      <p:ext uri="{BB962C8B-B14F-4D97-AF65-F5344CB8AC3E}">
        <p14:creationId xmlns:p14="http://schemas.microsoft.com/office/powerpoint/2010/main" val="3908057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3" grpId="0"/>
      <p:bldP spid="13" grpId="1"/>
      <p:bldP spid="14" grpId="0" animBg="1"/>
      <p:bldP spid="14" grpId="1" animBg="1"/>
      <p:bldP spid="15" grpId="0" animBg="1"/>
      <p:bldP spid="15"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2" name="Picture 2"/>
          <p:cNvPicPr>
            <a:picLocks noChangeAspect="1" noChangeArrowheads="1"/>
          </p:cNvPicPr>
          <p:nvPr/>
        </p:nvPicPr>
        <p:blipFill>
          <a:blip r:embed="rId2" cstate="print"/>
          <a:srcRect l="11426" t="16216" r="9748" b="53514"/>
          <a:stretch>
            <a:fillRect/>
          </a:stretch>
        </p:blipFill>
        <p:spPr bwMode="auto">
          <a:xfrm>
            <a:off x="1582056" y="1447800"/>
            <a:ext cx="8953500" cy="2667000"/>
          </a:xfrm>
          <a:prstGeom prst="rect">
            <a:avLst/>
          </a:prstGeom>
          <a:noFill/>
          <a:ln w="9525">
            <a:noFill/>
            <a:miter lim="800000"/>
            <a:headEnd/>
            <a:tailEnd/>
          </a:ln>
        </p:spPr>
      </p:pic>
      <p:sp>
        <p:nvSpPr>
          <p:cNvPr id="16" name="TextBox 15"/>
          <p:cNvSpPr txBox="1"/>
          <p:nvPr/>
        </p:nvSpPr>
        <p:spPr>
          <a:xfrm>
            <a:off x="1905001" y="2590800"/>
            <a:ext cx="518091" cy="369332"/>
          </a:xfrm>
          <a:prstGeom prst="rect">
            <a:avLst/>
          </a:prstGeom>
          <a:noFill/>
        </p:spPr>
        <p:txBody>
          <a:bodyPr wrap="none" rtlCol="0">
            <a:spAutoFit/>
          </a:bodyPr>
          <a:lstStyle/>
          <a:p>
            <a:r>
              <a:rPr lang="en-US" dirty="0"/>
              <a:t>1-7</a:t>
            </a:r>
          </a:p>
        </p:txBody>
      </p:sp>
      <p:sp>
        <p:nvSpPr>
          <p:cNvPr id="17" name="TextBox 16"/>
          <p:cNvSpPr txBox="1"/>
          <p:nvPr/>
        </p:nvSpPr>
        <p:spPr>
          <a:xfrm>
            <a:off x="1843314" y="3066144"/>
            <a:ext cx="692818" cy="523220"/>
          </a:xfrm>
          <a:prstGeom prst="rect">
            <a:avLst/>
          </a:prstGeom>
          <a:noFill/>
        </p:spPr>
        <p:txBody>
          <a:bodyPr wrap="none" rtlCol="0">
            <a:spAutoFit/>
          </a:bodyPr>
          <a:lstStyle/>
          <a:p>
            <a:r>
              <a:rPr lang="en-US" sz="1400" dirty="0"/>
              <a:t>Seal #</a:t>
            </a:r>
          </a:p>
          <a:p>
            <a:r>
              <a:rPr lang="en-US" sz="1400" dirty="0"/>
              <a:t>12388</a:t>
            </a:r>
          </a:p>
        </p:txBody>
      </p:sp>
      <p:sp>
        <p:nvSpPr>
          <p:cNvPr id="18" name="TextBox 17"/>
          <p:cNvSpPr txBox="1"/>
          <p:nvPr/>
        </p:nvSpPr>
        <p:spPr>
          <a:xfrm>
            <a:off x="2473662" y="2522564"/>
            <a:ext cx="1069524" cy="523220"/>
          </a:xfrm>
          <a:prstGeom prst="rect">
            <a:avLst/>
          </a:prstGeom>
          <a:noFill/>
        </p:spPr>
        <p:txBody>
          <a:bodyPr wrap="square" rtlCol="0">
            <a:spAutoFit/>
          </a:bodyPr>
          <a:lstStyle/>
          <a:p>
            <a:pPr algn="ctr"/>
            <a:r>
              <a:rPr lang="en-US" sz="1400" dirty="0"/>
              <a:t>1500</a:t>
            </a:r>
          </a:p>
          <a:p>
            <a:pPr algn="ctr"/>
            <a:r>
              <a:rPr lang="en-US" sz="1400" dirty="0" smtClean="0"/>
              <a:t>7 Sep 21</a:t>
            </a:r>
            <a:endParaRPr lang="en-US" sz="1400" dirty="0"/>
          </a:p>
        </p:txBody>
      </p:sp>
      <p:sp>
        <p:nvSpPr>
          <p:cNvPr id="19" name="TextBox 18"/>
          <p:cNvSpPr txBox="1"/>
          <p:nvPr/>
        </p:nvSpPr>
        <p:spPr>
          <a:xfrm>
            <a:off x="2598758" y="3048000"/>
            <a:ext cx="901209" cy="523220"/>
          </a:xfrm>
          <a:prstGeom prst="rect">
            <a:avLst/>
          </a:prstGeom>
          <a:noFill/>
        </p:spPr>
        <p:txBody>
          <a:bodyPr wrap="none" rtlCol="0">
            <a:spAutoFit/>
          </a:bodyPr>
          <a:lstStyle/>
          <a:p>
            <a:pPr algn="ctr"/>
            <a:r>
              <a:rPr lang="en-US" sz="1400" dirty="0"/>
              <a:t>1530</a:t>
            </a:r>
          </a:p>
          <a:p>
            <a:pPr algn="ctr"/>
            <a:r>
              <a:rPr lang="en-US" sz="1400" dirty="0" smtClean="0"/>
              <a:t>7 Sep 21</a:t>
            </a:r>
            <a:endParaRPr lang="en-US" sz="1400" dirty="0"/>
          </a:p>
        </p:txBody>
      </p:sp>
      <p:sp>
        <p:nvSpPr>
          <p:cNvPr id="20" name="TextBox 19"/>
          <p:cNvSpPr txBox="1"/>
          <p:nvPr/>
        </p:nvSpPr>
        <p:spPr>
          <a:xfrm>
            <a:off x="4081368" y="2457314"/>
            <a:ext cx="487185" cy="307777"/>
          </a:xfrm>
          <a:prstGeom prst="rect">
            <a:avLst/>
          </a:prstGeom>
          <a:noFill/>
        </p:spPr>
        <p:txBody>
          <a:bodyPr wrap="none" rtlCol="0">
            <a:spAutoFit/>
          </a:bodyPr>
          <a:lstStyle/>
          <a:p>
            <a:r>
              <a:rPr lang="en-US" sz="1400" dirty="0" smtClean="0"/>
              <a:t>You</a:t>
            </a:r>
            <a:endParaRPr lang="en-US" sz="1400" dirty="0"/>
          </a:p>
        </p:txBody>
      </p:sp>
      <p:sp>
        <p:nvSpPr>
          <p:cNvPr id="22" name="TextBox 21"/>
          <p:cNvSpPr txBox="1"/>
          <p:nvPr/>
        </p:nvSpPr>
        <p:spPr>
          <a:xfrm>
            <a:off x="3810000" y="3276601"/>
            <a:ext cx="990600" cy="304800"/>
          </a:xfrm>
          <a:prstGeom prst="rect">
            <a:avLst/>
          </a:prstGeom>
          <a:noFill/>
        </p:spPr>
        <p:txBody>
          <a:bodyPr wrap="square" rtlCol="0">
            <a:spAutoFit/>
          </a:bodyPr>
          <a:lstStyle/>
          <a:p>
            <a:pPr algn="ctr"/>
            <a:r>
              <a:rPr lang="en-US" sz="1400" dirty="0" smtClean="0">
                <a:latin typeface="Blackadder ITC" pitchFamily="82" charset="0"/>
              </a:rPr>
              <a:t>You</a:t>
            </a:r>
            <a:endParaRPr lang="en-US" sz="1400" dirty="0">
              <a:latin typeface="Blackadder ITC" pitchFamily="82" charset="0"/>
            </a:endParaRPr>
          </a:p>
        </p:txBody>
      </p:sp>
      <p:sp>
        <p:nvSpPr>
          <p:cNvPr id="23" name="TextBox 22"/>
          <p:cNvSpPr txBox="1"/>
          <p:nvPr/>
        </p:nvSpPr>
        <p:spPr>
          <a:xfrm>
            <a:off x="3810000" y="2743200"/>
            <a:ext cx="990600" cy="304800"/>
          </a:xfrm>
          <a:prstGeom prst="rect">
            <a:avLst/>
          </a:prstGeom>
          <a:noFill/>
        </p:spPr>
        <p:txBody>
          <a:bodyPr wrap="square" rtlCol="0">
            <a:spAutoFit/>
          </a:bodyPr>
          <a:lstStyle/>
          <a:p>
            <a:pPr algn="ctr"/>
            <a:r>
              <a:rPr lang="en-US" sz="1400" dirty="0" smtClean="0">
                <a:latin typeface="Blackadder ITC" pitchFamily="82" charset="0"/>
              </a:rPr>
              <a:t>You</a:t>
            </a:r>
            <a:endParaRPr lang="en-US" sz="1400" dirty="0">
              <a:latin typeface="Blackadder ITC" pitchFamily="82" charset="0"/>
            </a:endParaRPr>
          </a:p>
        </p:txBody>
      </p:sp>
      <p:sp>
        <p:nvSpPr>
          <p:cNvPr id="24" name="TextBox 23"/>
          <p:cNvSpPr txBox="1"/>
          <p:nvPr/>
        </p:nvSpPr>
        <p:spPr>
          <a:xfrm>
            <a:off x="5613403" y="3015343"/>
            <a:ext cx="1588897" cy="307777"/>
          </a:xfrm>
          <a:prstGeom prst="rect">
            <a:avLst/>
          </a:prstGeom>
          <a:noFill/>
        </p:spPr>
        <p:txBody>
          <a:bodyPr wrap="none" rtlCol="0">
            <a:spAutoFit/>
          </a:bodyPr>
          <a:lstStyle/>
          <a:p>
            <a:r>
              <a:rPr lang="en-US" sz="1400" dirty="0"/>
              <a:t>Steamboat, Ricky</a:t>
            </a:r>
          </a:p>
        </p:txBody>
      </p:sp>
      <p:sp>
        <p:nvSpPr>
          <p:cNvPr id="25" name="TextBox 24"/>
          <p:cNvSpPr txBox="1"/>
          <p:nvPr/>
        </p:nvSpPr>
        <p:spPr>
          <a:xfrm>
            <a:off x="5606562" y="3291115"/>
            <a:ext cx="1247457" cy="307777"/>
          </a:xfrm>
          <a:prstGeom prst="rect">
            <a:avLst/>
          </a:prstGeom>
          <a:noFill/>
        </p:spPr>
        <p:txBody>
          <a:bodyPr wrap="none" rtlCol="0">
            <a:spAutoFit/>
          </a:bodyPr>
          <a:lstStyle/>
          <a:p>
            <a:r>
              <a:rPr lang="en-US" sz="1400" dirty="0">
                <a:latin typeface="Blackadder ITC" pitchFamily="82" charset="0"/>
              </a:rPr>
              <a:t>Ricky Steamboat</a:t>
            </a:r>
          </a:p>
        </p:txBody>
      </p:sp>
      <p:sp>
        <p:nvSpPr>
          <p:cNvPr id="26" name="TextBox 25"/>
          <p:cNvSpPr txBox="1"/>
          <p:nvPr/>
        </p:nvSpPr>
        <p:spPr>
          <a:xfrm>
            <a:off x="5562600" y="2438401"/>
            <a:ext cx="1537344" cy="307777"/>
          </a:xfrm>
          <a:prstGeom prst="rect">
            <a:avLst/>
          </a:prstGeom>
          <a:noFill/>
        </p:spPr>
        <p:txBody>
          <a:bodyPr wrap="none" rtlCol="0">
            <a:spAutoFit/>
          </a:bodyPr>
          <a:lstStyle/>
          <a:p>
            <a:r>
              <a:rPr lang="en-US" sz="1400" dirty="0"/>
              <a:t>Primary Armorer </a:t>
            </a:r>
          </a:p>
        </p:txBody>
      </p:sp>
      <p:sp>
        <p:nvSpPr>
          <p:cNvPr id="27" name="TextBox 26"/>
          <p:cNvSpPr txBox="1"/>
          <p:nvPr/>
        </p:nvSpPr>
        <p:spPr>
          <a:xfrm>
            <a:off x="5649874" y="2743201"/>
            <a:ext cx="1284326" cy="307777"/>
          </a:xfrm>
          <a:prstGeom prst="rect">
            <a:avLst/>
          </a:prstGeom>
          <a:noFill/>
        </p:spPr>
        <p:txBody>
          <a:bodyPr wrap="none" rtlCol="0">
            <a:spAutoFit/>
          </a:bodyPr>
          <a:lstStyle/>
          <a:p>
            <a:r>
              <a:rPr lang="en-US" sz="1400" dirty="0">
                <a:latin typeface="Blackadder ITC" pitchFamily="82" charset="0"/>
              </a:rPr>
              <a:t>Primary Armorer </a:t>
            </a:r>
          </a:p>
        </p:txBody>
      </p:sp>
      <p:sp>
        <p:nvSpPr>
          <p:cNvPr id="28" name="Rectangle 2"/>
          <p:cNvSpPr txBox="1">
            <a:spLocks noChangeArrowheads="1"/>
          </p:cNvSpPr>
          <p:nvPr/>
        </p:nvSpPr>
        <p:spPr bwMode="gray">
          <a:xfrm>
            <a:off x="4267200" y="599491"/>
            <a:ext cx="3657600" cy="480131"/>
          </a:xfrm>
          <a:prstGeom prst="rect">
            <a:avLst/>
          </a:prstGeom>
        </p:spPr>
        <p:txBody>
          <a:bodyPr vert="horz" lIns="182880" tIns="45720" rIns="91440" bIns="45720" rtlCol="0" anchor="t" anchorCtr="0">
            <a:spAutoFit/>
          </a:bodyPr>
          <a:lstStyle>
            <a:lvl1pPr marL="0" algn="l" defTabSz="914400" rtl="0" eaLnBrk="1" latinLnBrk="0" hangingPunct="1">
              <a:lnSpc>
                <a:spcPct val="90000"/>
              </a:lnSpc>
              <a:spcBef>
                <a:spcPct val="0"/>
              </a:spcBef>
              <a:buNone/>
              <a:defRPr lang="en-US" sz="2800" b="1" kern="1200" dirty="0">
                <a:solidFill>
                  <a:srgbClr val="7F7F73"/>
                </a:solidFill>
                <a:latin typeface="Arial" panose="020B0604020202020204" pitchFamily="34" charset="0"/>
                <a:ea typeface="+mj-ea"/>
                <a:cs typeface="Arial" panose="020B0604020202020204" pitchFamily="34" charset="0"/>
              </a:defRPr>
            </a:lvl1pPr>
          </a:lstStyle>
          <a:p>
            <a:pPr algn="ctr"/>
            <a:r>
              <a:rPr lang="en-US" dirty="0" smtClean="0">
                <a:solidFill>
                  <a:schemeClr val="tx1"/>
                </a:solidFill>
              </a:rPr>
              <a:t>Answers</a:t>
            </a:r>
          </a:p>
        </p:txBody>
      </p:sp>
      <p:sp>
        <p:nvSpPr>
          <p:cNvPr id="29" name="TextBox 28"/>
          <p:cNvSpPr txBox="1"/>
          <p:nvPr/>
        </p:nvSpPr>
        <p:spPr>
          <a:xfrm>
            <a:off x="4089770" y="3004059"/>
            <a:ext cx="487185" cy="307777"/>
          </a:xfrm>
          <a:prstGeom prst="rect">
            <a:avLst/>
          </a:prstGeom>
          <a:noFill/>
        </p:spPr>
        <p:txBody>
          <a:bodyPr wrap="none" rtlCol="0">
            <a:spAutoFit/>
          </a:bodyPr>
          <a:lstStyle/>
          <a:p>
            <a:r>
              <a:rPr lang="en-US" sz="1400" dirty="0" smtClean="0"/>
              <a:t>You</a:t>
            </a:r>
            <a:endParaRPr lang="en-US" sz="1400" dirty="0"/>
          </a:p>
        </p:txBody>
      </p:sp>
    </p:spTree>
    <p:extLst>
      <p:ext uri="{BB962C8B-B14F-4D97-AF65-F5344CB8AC3E}">
        <p14:creationId xmlns:p14="http://schemas.microsoft.com/office/powerpoint/2010/main" val="317408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P spid="23" grpId="0"/>
      <p:bldP spid="24" grpId="0"/>
      <p:bldP spid="25" grpId="0"/>
      <p:bldP spid="26" grpId="0"/>
      <p:bldP spid="27" grpId="0"/>
      <p:bldP spid="29" grpId="0"/>
    </p:bldLst>
  </p:timing>
</p:sld>
</file>

<file path=ppt/theme/theme1.xml><?xml version="1.0" encoding="utf-8"?>
<a:theme xmlns:a="http://schemas.openxmlformats.org/drawingml/2006/main" name="MSC Theme">
  <a:themeElements>
    <a:clrScheme name="AMC Branding">
      <a:dk1>
        <a:sysClr val="windowText" lastClr="000000"/>
      </a:dk1>
      <a:lt1>
        <a:sysClr val="window" lastClr="FFFFFF"/>
      </a:lt1>
      <a:dk2>
        <a:srgbClr val="525349"/>
      </a:dk2>
      <a:lt2>
        <a:srgbClr val="7F7F73"/>
      </a:lt2>
      <a:accent1>
        <a:srgbClr val="B8B09C"/>
      </a:accent1>
      <a:accent2>
        <a:srgbClr val="DE1F27"/>
      </a:accent2>
      <a:accent3>
        <a:srgbClr val="214292"/>
      </a:accent3>
      <a:accent4>
        <a:srgbClr val="FFC425"/>
      </a:accent4>
      <a:accent5>
        <a:srgbClr val="F26522"/>
      </a:accent5>
      <a:accent6>
        <a:srgbClr val="70AD47"/>
      </a:accent6>
      <a:hlink>
        <a:srgbClr val="0563C1"/>
      </a:hlink>
      <a:folHlink>
        <a:srgbClr val="7F3F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2654</TotalTime>
  <Words>13910</Words>
  <Application>Microsoft Office PowerPoint</Application>
  <PresentationFormat>Widescreen</PresentationFormat>
  <Paragraphs>2169</Paragraphs>
  <Slides>211</Slides>
  <Notes>109</Notes>
  <HiddenSlides>0</HiddenSlides>
  <MMClips>2</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211</vt:i4>
      </vt:variant>
    </vt:vector>
  </HeadingPairs>
  <TitlesOfParts>
    <vt:vector size="223" baseType="lpstr">
      <vt:lpstr>Arial</vt:lpstr>
      <vt:lpstr>Arial,Bold</vt:lpstr>
      <vt:lpstr>Blackadder ITC</vt:lpstr>
      <vt:lpstr>Calibri</vt:lpstr>
      <vt:lpstr>Lucida Handwriting</vt:lpstr>
      <vt:lpstr>Script MT Bold</vt:lpstr>
      <vt:lpstr>Times New Roman</vt:lpstr>
      <vt:lpstr>TimesNewRoman</vt:lpstr>
      <vt:lpstr>Wingdings</vt:lpstr>
      <vt:lpstr>MSC Theme</vt:lpstr>
      <vt:lpstr>Acrobat Document</vt:lpstr>
      <vt:lpstr>FormFlow Form</vt:lpstr>
      <vt:lpstr>Armorer’s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Physical Security Plan / Supplemental Plan</vt:lpstr>
      <vt:lpstr>PowerPoint Presentation</vt:lpstr>
      <vt:lpstr>PowerPoint Presentation</vt:lpstr>
      <vt:lpstr>PowerPoint Presentation</vt:lpstr>
      <vt:lpstr>PowerPoint Presentation</vt:lpstr>
      <vt:lpstr>PowerPoint Presentation</vt:lpstr>
      <vt:lpstr>PowerPoint Presentation</vt:lpstr>
      <vt:lpstr>Inspections</vt:lpstr>
      <vt:lpstr>DES PS               vs.               UNIT</vt:lpstr>
      <vt:lpstr>PowerPoint Presentation</vt:lpstr>
      <vt:lpstr>PowerPoint Presentation</vt:lpstr>
      <vt:lpstr>ARMS ROOM OPERATIONS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Lautenberg Amendment</vt:lpstr>
      <vt:lpstr>Check-on-learning</vt:lpstr>
      <vt:lpstr>PowerPoint Presentation</vt:lpstr>
      <vt:lpstr>PowerPoint Presentation</vt:lpstr>
      <vt:lpstr>High Security Padlock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Inventory procedures</vt:lpstr>
      <vt:lpstr>Inventory Procedures</vt:lpstr>
      <vt:lpstr>Inventory Procedures</vt:lpstr>
      <vt:lpstr>Inventory Procedures</vt:lpstr>
      <vt:lpstr>Inventory Procedures</vt:lpstr>
      <vt:lpstr>Inventory Procedures</vt:lpstr>
      <vt:lpstr>Inventory Procedures</vt:lpstr>
      <vt:lpstr>Inventory Procedures</vt:lpstr>
      <vt:lpstr>Inventory PE</vt:lpstr>
      <vt:lpstr>Inventory Procedures</vt:lpstr>
      <vt:lpstr>Inventory Procedures</vt:lpstr>
      <vt:lpstr>Inventory Procedures</vt:lpstr>
      <vt:lpstr>Inventory Procedures</vt:lpstr>
      <vt:lpstr>Inventory Procedures</vt:lpstr>
      <vt:lpstr>Inventory Procedures</vt:lpstr>
      <vt:lpstr>Inventory Procedures</vt:lpstr>
      <vt:lpstr>Inventory Procedures</vt:lpstr>
      <vt:lpstr>PowerPoint Presentation</vt:lpstr>
      <vt:lpstr>True or False</vt:lpstr>
      <vt:lpstr>True or False</vt:lpstr>
      <vt:lpstr>True or False</vt:lpstr>
      <vt:lpstr>True or False</vt:lpstr>
      <vt:lpstr>PowerPoint Presentation</vt:lpstr>
      <vt:lpstr>PowerPoint Presentation</vt:lpstr>
      <vt:lpstr>Issuing AA&amp;E Keys</vt:lpstr>
      <vt:lpstr>PowerPoint Presentation</vt:lpstr>
      <vt:lpstr>PowerPoint Presentation</vt:lpstr>
      <vt:lpstr>PowerPoint Presentation</vt:lpstr>
      <vt:lpstr>PowerPoint Presentation</vt:lpstr>
      <vt:lpstr>PowerPoint Presentation</vt:lpstr>
      <vt:lpstr>Transfer of Arms Room Keys</vt:lpstr>
      <vt:lpstr>PowerPoint Presentation</vt:lpstr>
      <vt:lpstr>PowerPoint Presentation</vt:lpstr>
      <vt:lpstr>Issuing Locked Key Box to Staff Duty</vt:lpstr>
      <vt:lpstr>Signing for Ammo Can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Weapons Storage / 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Arms Rack Certification: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Ammunition Storage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Issue and turn-in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on Learning</vt:lpstr>
      <vt:lpstr>PowerPoint Presentation</vt:lpstr>
      <vt:lpstr>Simple Vs. Complicated   * Simple Issue – Only DA Form 3749 (Less Than 24 Hours)  * Complicated Issue – Weapons Control Log (FR 43-1)           Some Type of Hand Receipt </vt:lpstr>
      <vt:lpstr>PowerPoint Presentation</vt:lpstr>
      <vt:lpstr>Armorer’s Course</vt:lpstr>
      <vt:lpstr>PowerPoint Presentation</vt:lpstr>
      <vt:lpstr>Security Alarms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Security Of Additional Property</vt:lpstr>
      <vt:lpstr>PowerPoint Presentation</vt:lpstr>
      <vt:lpstr>PowerPoint Presentation</vt:lpstr>
      <vt:lpstr>PowerPoint Presentation</vt:lpstr>
      <vt:lpstr>PowerPoint Presentation</vt:lpstr>
      <vt:lpstr>PowerPoint Presentation</vt:lpstr>
      <vt:lpstr>Privately owned Weapons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Golden, William J</dc:creator>
  <cp:lastModifiedBy>Bundy, Eric</cp:lastModifiedBy>
  <cp:revision>119</cp:revision>
  <cp:lastPrinted>2021-08-31T18:41:19Z</cp:lastPrinted>
  <dcterms:created xsi:type="dcterms:W3CDTF">2021-08-31T12:36:39Z</dcterms:created>
  <dcterms:modified xsi:type="dcterms:W3CDTF">2022-07-20T18:18:47Z</dcterms:modified>
</cp:coreProperties>
</file>