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1"/>
  </p:notesMasterIdLst>
  <p:handoutMasterIdLst>
    <p:handoutMasterId r:id="rId22"/>
  </p:handoutMasterIdLst>
  <p:sldIdLst>
    <p:sldId id="266" r:id="rId4"/>
    <p:sldId id="275" r:id="rId5"/>
    <p:sldId id="313" r:id="rId6"/>
    <p:sldId id="310" r:id="rId7"/>
    <p:sldId id="312" r:id="rId8"/>
    <p:sldId id="302" r:id="rId9"/>
    <p:sldId id="309" r:id="rId10"/>
    <p:sldId id="305" r:id="rId11"/>
    <p:sldId id="303" r:id="rId12"/>
    <p:sldId id="298" r:id="rId13"/>
    <p:sldId id="299" r:id="rId14"/>
    <p:sldId id="300" r:id="rId15"/>
    <p:sldId id="301" r:id="rId16"/>
    <p:sldId id="293" r:id="rId17"/>
    <p:sldId id="295" r:id="rId18"/>
    <p:sldId id="307" r:id="rId19"/>
    <p:sldId id="308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7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AF5EC0-2D56-4532-BB9E-257DA173C459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FF93765-9E67-4A55-9BAD-9981F8CBAE6D}">
      <dgm:prSet phldrT="[Text]"/>
      <dgm:spPr/>
      <dgm:t>
        <a:bodyPr/>
        <a:lstStyle/>
        <a:p>
          <a:r>
            <a:rPr lang="en-US" b="1" dirty="0" smtClean="0"/>
            <a:t>Installation RSO (IRSO) </a:t>
          </a:r>
        </a:p>
        <a:p>
          <a:r>
            <a:rPr lang="en-US" b="1" dirty="0" smtClean="0"/>
            <a:t>Mr. Walter L. Hill</a:t>
          </a:r>
        </a:p>
        <a:p>
          <a:r>
            <a:rPr lang="en-US" b="1" dirty="0" smtClean="0"/>
            <a:t>785-239-0517 </a:t>
          </a:r>
        </a:p>
        <a:p>
          <a:r>
            <a:rPr lang="en-US" b="1" u="sng" dirty="0" smtClean="0"/>
            <a:t>walter.hill10.civ@mail.mil</a:t>
          </a:r>
          <a:endParaRPr lang="en-US" dirty="0"/>
        </a:p>
      </dgm:t>
    </dgm:pt>
    <dgm:pt modelId="{4FFC2507-2CE3-432D-824C-180AF8CE96B8}" type="parTrans" cxnId="{0D058E8B-7842-4FA3-952F-A8A5B9541FD0}">
      <dgm:prSet/>
      <dgm:spPr/>
      <dgm:t>
        <a:bodyPr/>
        <a:lstStyle/>
        <a:p>
          <a:endParaRPr lang="en-US"/>
        </a:p>
      </dgm:t>
    </dgm:pt>
    <dgm:pt modelId="{89E5875D-C211-439A-AB47-601CF7763786}" type="sibTrans" cxnId="{0D058E8B-7842-4FA3-952F-A8A5B9541FD0}">
      <dgm:prSet/>
      <dgm:spPr/>
      <dgm:t>
        <a:bodyPr/>
        <a:lstStyle/>
        <a:p>
          <a:endParaRPr lang="en-US"/>
        </a:p>
      </dgm:t>
    </dgm:pt>
    <dgm:pt modelId="{4EB9D062-7ED5-4853-A95C-0B297D036767}">
      <dgm:prSet phldrT="[Text]" custT="1"/>
      <dgm:spPr/>
      <dgm:t>
        <a:bodyPr/>
        <a:lstStyle/>
        <a:p>
          <a:r>
            <a:rPr lang="en-US" sz="2400" b="1" dirty="0" smtClean="0"/>
            <a:t>Unit RSO/</a:t>
          </a:r>
          <a:br>
            <a:rPr lang="en-US" sz="2400" b="1" dirty="0" smtClean="0"/>
          </a:br>
          <a:r>
            <a:rPr lang="en-US" sz="2400" b="1" dirty="0" smtClean="0"/>
            <a:t>CBRN</a:t>
          </a:r>
          <a:endParaRPr lang="en-US" sz="2400" dirty="0"/>
        </a:p>
      </dgm:t>
    </dgm:pt>
    <dgm:pt modelId="{73E44F46-7366-4E3D-80E9-67CD1EF3E714}" type="parTrans" cxnId="{BDE569AC-5FBA-43DC-B203-52DB9A39B63A}">
      <dgm:prSet/>
      <dgm:spPr/>
      <dgm:t>
        <a:bodyPr/>
        <a:lstStyle/>
        <a:p>
          <a:endParaRPr lang="en-US"/>
        </a:p>
      </dgm:t>
    </dgm:pt>
    <dgm:pt modelId="{2E18A81D-FFB6-479E-9C5A-2049F52C2618}" type="sibTrans" cxnId="{BDE569AC-5FBA-43DC-B203-52DB9A39B63A}">
      <dgm:prSet/>
      <dgm:spPr/>
      <dgm:t>
        <a:bodyPr/>
        <a:lstStyle/>
        <a:p>
          <a:endParaRPr lang="en-US"/>
        </a:p>
      </dgm:t>
    </dgm:pt>
    <dgm:pt modelId="{FB05CD54-EDFD-4F6D-935F-2A5E55086634}">
      <dgm:prSet phldrT="[Text]" custT="1"/>
      <dgm:spPr/>
      <dgm:t>
        <a:bodyPr/>
        <a:lstStyle/>
        <a:p>
          <a:endParaRPr lang="en-US" sz="2400" b="1" dirty="0" smtClean="0"/>
        </a:p>
        <a:p>
          <a:r>
            <a:rPr lang="en-US" sz="2400" b="1" dirty="0" smtClean="0"/>
            <a:t>BDE RSO/</a:t>
          </a:r>
          <a:br>
            <a:rPr lang="en-US" sz="2400" b="1" dirty="0" smtClean="0"/>
          </a:br>
          <a:r>
            <a:rPr lang="en-US" sz="2400" b="1" dirty="0" smtClean="0"/>
            <a:t>Safety Officer</a:t>
          </a:r>
        </a:p>
        <a:p>
          <a:endParaRPr lang="en-US" sz="2400" dirty="0"/>
        </a:p>
      </dgm:t>
    </dgm:pt>
    <dgm:pt modelId="{DF854E36-779B-4F16-8F74-50FA14180E8D}" type="parTrans" cxnId="{D1EBC182-0AFE-4A64-BD14-300811E5099A}">
      <dgm:prSet/>
      <dgm:spPr/>
      <dgm:t>
        <a:bodyPr/>
        <a:lstStyle/>
        <a:p>
          <a:endParaRPr lang="en-US"/>
        </a:p>
      </dgm:t>
    </dgm:pt>
    <dgm:pt modelId="{0A47727C-BD30-4715-BF67-0BEDF624E5F9}" type="sibTrans" cxnId="{D1EBC182-0AFE-4A64-BD14-300811E5099A}">
      <dgm:prSet/>
      <dgm:spPr/>
      <dgm:t>
        <a:bodyPr/>
        <a:lstStyle/>
        <a:p>
          <a:endParaRPr lang="en-US"/>
        </a:p>
      </dgm:t>
    </dgm:pt>
    <dgm:pt modelId="{A012F6E5-DB7C-463D-B54E-46398EE921DF}" type="pres">
      <dgm:prSet presAssocID="{0FAF5EC0-2D56-4532-BB9E-257DA173C45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1B0D537-3FD0-420F-AA8F-D6B3AC50F512}" type="pres">
      <dgm:prSet presAssocID="{BFF93765-9E67-4A55-9BAD-9981F8CBAE6D}" presName="hierRoot1" presStyleCnt="0">
        <dgm:presLayoutVars>
          <dgm:hierBranch val="init"/>
        </dgm:presLayoutVars>
      </dgm:prSet>
      <dgm:spPr/>
    </dgm:pt>
    <dgm:pt modelId="{8686AC22-E059-4B80-B9FA-F83288856201}" type="pres">
      <dgm:prSet presAssocID="{BFF93765-9E67-4A55-9BAD-9981F8CBAE6D}" presName="rootComposite1" presStyleCnt="0"/>
      <dgm:spPr/>
    </dgm:pt>
    <dgm:pt modelId="{6729DCD2-18D7-4D8B-9434-151C240A0802}" type="pres">
      <dgm:prSet presAssocID="{BFF93765-9E67-4A55-9BAD-9981F8CBAE6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705973-4A80-4262-963E-A629AC555F9B}" type="pres">
      <dgm:prSet presAssocID="{BFF93765-9E67-4A55-9BAD-9981F8CBAE6D}" presName="rootConnector1" presStyleLbl="node1" presStyleIdx="0" presStyleCnt="0"/>
      <dgm:spPr/>
    </dgm:pt>
    <dgm:pt modelId="{17D5CF41-2A6F-49C1-A563-F633CF5169D7}" type="pres">
      <dgm:prSet presAssocID="{BFF93765-9E67-4A55-9BAD-9981F8CBAE6D}" presName="hierChild2" presStyleCnt="0"/>
      <dgm:spPr/>
    </dgm:pt>
    <dgm:pt modelId="{3715CC41-FE3D-4949-8DE2-32AA2EF855B6}" type="pres">
      <dgm:prSet presAssocID="{73E44F46-7366-4E3D-80E9-67CD1EF3E714}" presName="Name37" presStyleLbl="parChTrans1D2" presStyleIdx="0" presStyleCnt="2"/>
      <dgm:spPr/>
    </dgm:pt>
    <dgm:pt modelId="{1E3025DA-F3F2-49B5-8E1B-65A575C344F6}" type="pres">
      <dgm:prSet presAssocID="{4EB9D062-7ED5-4853-A95C-0B297D036767}" presName="hierRoot2" presStyleCnt="0">
        <dgm:presLayoutVars>
          <dgm:hierBranch val="init"/>
        </dgm:presLayoutVars>
      </dgm:prSet>
      <dgm:spPr/>
    </dgm:pt>
    <dgm:pt modelId="{A309292E-DA1F-4824-84DB-1120FC3A7789}" type="pres">
      <dgm:prSet presAssocID="{4EB9D062-7ED5-4853-A95C-0B297D036767}" presName="rootComposite" presStyleCnt="0"/>
      <dgm:spPr/>
    </dgm:pt>
    <dgm:pt modelId="{DC7D7311-AE12-440A-AF11-000FF6EA97D8}" type="pres">
      <dgm:prSet presAssocID="{4EB9D062-7ED5-4853-A95C-0B297D036767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070983-89AE-46AB-B823-D72ECC0378AE}" type="pres">
      <dgm:prSet presAssocID="{4EB9D062-7ED5-4853-A95C-0B297D036767}" presName="rootConnector" presStyleLbl="node2" presStyleIdx="0" presStyleCnt="2"/>
      <dgm:spPr/>
    </dgm:pt>
    <dgm:pt modelId="{5FEF9B90-4EA9-41F1-9769-3124ECFF94B0}" type="pres">
      <dgm:prSet presAssocID="{4EB9D062-7ED5-4853-A95C-0B297D036767}" presName="hierChild4" presStyleCnt="0"/>
      <dgm:spPr/>
    </dgm:pt>
    <dgm:pt modelId="{C0D3085E-AFBC-4BEB-9D7A-A41F82C918D5}" type="pres">
      <dgm:prSet presAssocID="{4EB9D062-7ED5-4853-A95C-0B297D036767}" presName="hierChild5" presStyleCnt="0"/>
      <dgm:spPr/>
    </dgm:pt>
    <dgm:pt modelId="{B495C1B6-B796-4E2F-8596-23A1CBF8F940}" type="pres">
      <dgm:prSet presAssocID="{DF854E36-779B-4F16-8F74-50FA14180E8D}" presName="Name37" presStyleLbl="parChTrans1D2" presStyleIdx="1" presStyleCnt="2"/>
      <dgm:spPr/>
    </dgm:pt>
    <dgm:pt modelId="{1EECBEC9-BE9D-400F-8C77-B1A5896777DC}" type="pres">
      <dgm:prSet presAssocID="{FB05CD54-EDFD-4F6D-935F-2A5E55086634}" presName="hierRoot2" presStyleCnt="0">
        <dgm:presLayoutVars>
          <dgm:hierBranch val="init"/>
        </dgm:presLayoutVars>
      </dgm:prSet>
      <dgm:spPr/>
    </dgm:pt>
    <dgm:pt modelId="{043347FA-E488-4056-AE31-C4E288EAB6F2}" type="pres">
      <dgm:prSet presAssocID="{FB05CD54-EDFD-4F6D-935F-2A5E55086634}" presName="rootComposite" presStyleCnt="0"/>
      <dgm:spPr/>
    </dgm:pt>
    <dgm:pt modelId="{0CDB7D48-DEF6-4C9C-9B98-9BF8496895C1}" type="pres">
      <dgm:prSet presAssocID="{FB05CD54-EDFD-4F6D-935F-2A5E55086634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6A70EB-936C-444F-B46A-F166EFCFA3B4}" type="pres">
      <dgm:prSet presAssocID="{FB05CD54-EDFD-4F6D-935F-2A5E55086634}" presName="rootConnector" presStyleLbl="node2" presStyleIdx="1" presStyleCnt="2"/>
      <dgm:spPr/>
    </dgm:pt>
    <dgm:pt modelId="{BA51ECC2-23F8-44A8-81AD-4D1FC00A51D0}" type="pres">
      <dgm:prSet presAssocID="{FB05CD54-EDFD-4F6D-935F-2A5E55086634}" presName="hierChild4" presStyleCnt="0"/>
      <dgm:spPr/>
    </dgm:pt>
    <dgm:pt modelId="{E26BF16D-12F6-49F4-B150-346998DAB985}" type="pres">
      <dgm:prSet presAssocID="{FB05CD54-EDFD-4F6D-935F-2A5E55086634}" presName="hierChild5" presStyleCnt="0"/>
      <dgm:spPr/>
    </dgm:pt>
    <dgm:pt modelId="{C8765630-C3F0-451A-B803-1A94F0216B32}" type="pres">
      <dgm:prSet presAssocID="{BFF93765-9E67-4A55-9BAD-9981F8CBAE6D}" presName="hierChild3" presStyleCnt="0"/>
      <dgm:spPr/>
    </dgm:pt>
  </dgm:ptLst>
  <dgm:cxnLst>
    <dgm:cxn modelId="{AEC7CA92-5671-4CA5-851C-1C31C247D70D}" type="presOf" srcId="{4EB9D062-7ED5-4853-A95C-0B297D036767}" destId="{E1070983-89AE-46AB-B823-D72ECC0378AE}" srcOrd="1" destOrd="0" presId="urn:microsoft.com/office/officeart/2005/8/layout/orgChart1"/>
    <dgm:cxn modelId="{7E91274D-3CAB-4B51-A50D-C37DDB49B262}" type="presOf" srcId="{4EB9D062-7ED5-4853-A95C-0B297D036767}" destId="{DC7D7311-AE12-440A-AF11-000FF6EA97D8}" srcOrd="0" destOrd="0" presId="urn:microsoft.com/office/officeart/2005/8/layout/orgChart1"/>
    <dgm:cxn modelId="{97A83364-C830-4F35-9226-B10D6D11287E}" type="presOf" srcId="{BFF93765-9E67-4A55-9BAD-9981F8CBAE6D}" destId="{6729DCD2-18D7-4D8B-9434-151C240A0802}" srcOrd="0" destOrd="0" presId="urn:microsoft.com/office/officeart/2005/8/layout/orgChart1"/>
    <dgm:cxn modelId="{46FA0018-C038-4284-B716-E190E276BEC1}" type="presOf" srcId="{0FAF5EC0-2D56-4532-BB9E-257DA173C459}" destId="{A012F6E5-DB7C-463D-B54E-46398EE921DF}" srcOrd="0" destOrd="0" presId="urn:microsoft.com/office/officeart/2005/8/layout/orgChart1"/>
    <dgm:cxn modelId="{A6B9F715-7F79-4181-9805-6F8890A97C0E}" type="presOf" srcId="{BFF93765-9E67-4A55-9BAD-9981F8CBAE6D}" destId="{B0705973-4A80-4262-963E-A629AC555F9B}" srcOrd="1" destOrd="0" presId="urn:microsoft.com/office/officeart/2005/8/layout/orgChart1"/>
    <dgm:cxn modelId="{D1EBC182-0AFE-4A64-BD14-300811E5099A}" srcId="{BFF93765-9E67-4A55-9BAD-9981F8CBAE6D}" destId="{FB05CD54-EDFD-4F6D-935F-2A5E55086634}" srcOrd="1" destOrd="0" parTransId="{DF854E36-779B-4F16-8F74-50FA14180E8D}" sibTransId="{0A47727C-BD30-4715-BF67-0BEDF624E5F9}"/>
    <dgm:cxn modelId="{E2EC1E3A-A335-41F8-B0D4-2FCA3E4338E7}" type="presOf" srcId="{73E44F46-7366-4E3D-80E9-67CD1EF3E714}" destId="{3715CC41-FE3D-4949-8DE2-32AA2EF855B6}" srcOrd="0" destOrd="0" presId="urn:microsoft.com/office/officeart/2005/8/layout/orgChart1"/>
    <dgm:cxn modelId="{BF30CC49-9D29-4D5C-B017-A5CE7A363E1C}" type="presOf" srcId="{FB05CD54-EDFD-4F6D-935F-2A5E55086634}" destId="{8E6A70EB-936C-444F-B46A-F166EFCFA3B4}" srcOrd="1" destOrd="0" presId="urn:microsoft.com/office/officeart/2005/8/layout/orgChart1"/>
    <dgm:cxn modelId="{FDD7CF6E-83C6-4C4D-B86F-3332CB87754A}" type="presOf" srcId="{FB05CD54-EDFD-4F6D-935F-2A5E55086634}" destId="{0CDB7D48-DEF6-4C9C-9B98-9BF8496895C1}" srcOrd="0" destOrd="0" presId="urn:microsoft.com/office/officeart/2005/8/layout/orgChart1"/>
    <dgm:cxn modelId="{D6919E85-124C-4787-8F2D-47EF7AD024C1}" type="presOf" srcId="{DF854E36-779B-4F16-8F74-50FA14180E8D}" destId="{B495C1B6-B796-4E2F-8596-23A1CBF8F940}" srcOrd="0" destOrd="0" presId="urn:microsoft.com/office/officeart/2005/8/layout/orgChart1"/>
    <dgm:cxn modelId="{BDE569AC-5FBA-43DC-B203-52DB9A39B63A}" srcId="{BFF93765-9E67-4A55-9BAD-9981F8CBAE6D}" destId="{4EB9D062-7ED5-4853-A95C-0B297D036767}" srcOrd="0" destOrd="0" parTransId="{73E44F46-7366-4E3D-80E9-67CD1EF3E714}" sibTransId="{2E18A81D-FFB6-479E-9C5A-2049F52C2618}"/>
    <dgm:cxn modelId="{0D058E8B-7842-4FA3-952F-A8A5B9541FD0}" srcId="{0FAF5EC0-2D56-4532-BB9E-257DA173C459}" destId="{BFF93765-9E67-4A55-9BAD-9981F8CBAE6D}" srcOrd="0" destOrd="0" parTransId="{4FFC2507-2CE3-432D-824C-180AF8CE96B8}" sibTransId="{89E5875D-C211-439A-AB47-601CF7763786}"/>
    <dgm:cxn modelId="{799439C1-63D4-4356-B150-FFD289B436AC}" type="presParOf" srcId="{A012F6E5-DB7C-463D-B54E-46398EE921DF}" destId="{81B0D537-3FD0-420F-AA8F-D6B3AC50F512}" srcOrd="0" destOrd="0" presId="urn:microsoft.com/office/officeart/2005/8/layout/orgChart1"/>
    <dgm:cxn modelId="{9C6387A0-C1E2-4662-B92D-898F287740C9}" type="presParOf" srcId="{81B0D537-3FD0-420F-AA8F-D6B3AC50F512}" destId="{8686AC22-E059-4B80-B9FA-F83288856201}" srcOrd="0" destOrd="0" presId="urn:microsoft.com/office/officeart/2005/8/layout/orgChart1"/>
    <dgm:cxn modelId="{BE98ADA1-D8A2-4F85-8056-155F7B8E07C2}" type="presParOf" srcId="{8686AC22-E059-4B80-B9FA-F83288856201}" destId="{6729DCD2-18D7-4D8B-9434-151C240A0802}" srcOrd="0" destOrd="0" presId="urn:microsoft.com/office/officeart/2005/8/layout/orgChart1"/>
    <dgm:cxn modelId="{CA197DD4-E6E7-4034-86B8-7D7D016FDA87}" type="presParOf" srcId="{8686AC22-E059-4B80-B9FA-F83288856201}" destId="{B0705973-4A80-4262-963E-A629AC555F9B}" srcOrd="1" destOrd="0" presId="urn:microsoft.com/office/officeart/2005/8/layout/orgChart1"/>
    <dgm:cxn modelId="{A0D8A98D-0088-4140-9205-A0622771AB3B}" type="presParOf" srcId="{81B0D537-3FD0-420F-AA8F-D6B3AC50F512}" destId="{17D5CF41-2A6F-49C1-A563-F633CF5169D7}" srcOrd="1" destOrd="0" presId="urn:microsoft.com/office/officeart/2005/8/layout/orgChart1"/>
    <dgm:cxn modelId="{27A8AF3B-6A80-44C1-96A0-67DF6318A4AF}" type="presParOf" srcId="{17D5CF41-2A6F-49C1-A563-F633CF5169D7}" destId="{3715CC41-FE3D-4949-8DE2-32AA2EF855B6}" srcOrd="0" destOrd="0" presId="urn:microsoft.com/office/officeart/2005/8/layout/orgChart1"/>
    <dgm:cxn modelId="{CBDF1875-5360-4EC0-A2A1-DB8D94F4B949}" type="presParOf" srcId="{17D5CF41-2A6F-49C1-A563-F633CF5169D7}" destId="{1E3025DA-F3F2-49B5-8E1B-65A575C344F6}" srcOrd="1" destOrd="0" presId="urn:microsoft.com/office/officeart/2005/8/layout/orgChart1"/>
    <dgm:cxn modelId="{C3574ED8-6440-4B4A-9574-8925E69B42C4}" type="presParOf" srcId="{1E3025DA-F3F2-49B5-8E1B-65A575C344F6}" destId="{A309292E-DA1F-4824-84DB-1120FC3A7789}" srcOrd="0" destOrd="0" presId="urn:microsoft.com/office/officeart/2005/8/layout/orgChart1"/>
    <dgm:cxn modelId="{8CCF1532-2556-4E7F-AA01-647398166FD8}" type="presParOf" srcId="{A309292E-DA1F-4824-84DB-1120FC3A7789}" destId="{DC7D7311-AE12-440A-AF11-000FF6EA97D8}" srcOrd="0" destOrd="0" presId="urn:microsoft.com/office/officeart/2005/8/layout/orgChart1"/>
    <dgm:cxn modelId="{CE1284D7-1D02-4AAB-A641-850B7F4C2FB1}" type="presParOf" srcId="{A309292E-DA1F-4824-84DB-1120FC3A7789}" destId="{E1070983-89AE-46AB-B823-D72ECC0378AE}" srcOrd="1" destOrd="0" presId="urn:microsoft.com/office/officeart/2005/8/layout/orgChart1"/>
    <dgm:cxn modelId="{D42D3D7B-605C-496B-8777-5D495BC30472}" type="presParOf" srcId="{1E3025DA-F3F2-49B5-8E1B-65A575C344F6}" destId="{5FEF9B90-4EA9-41F1-9769-3124ECFF94B0}" srcOrd="1" destOrd="0" presId="urn:microsoft.com/office/officeart/2005/8/layout/orgChart1"/>
    <dgm:cxn modelId="{BDB3AEDC-BF86-41BD-B45D-1CB1ECAB892D}" type="presParOf" srcId="{1E3025DA-F3F2-49B5-8E1B-65A575C344F6}" destId="{C0D3085E-AFBC-4BEB-9D7A-A41F82C918D5}" srcOrd="2" destOrd="0" presId="urn:microsoft.com/office/officeart/2005/8/layout/orgChart1"/>
    <dgm:cxn modelId="{0EAC4F23-FFF3-4998-B1D8-628B76F1ABF7}" type="presParOf" srcId="{17D5CF41-2A6F-49C1-A563-F633CF5169D7}" destId="{B495C1B6-B796-4E2F-8596-23A1CBF8F940}" srcOrd="2" destOrd="0" presId="urn:microsoft.com/office/officeart/2005/8/layout/orgChart1"/>
    <dgm:cxn modelId="{A29F873B-1B05-4357-80BA-703D55DC7B4D}" type="presParOf" srcId="{17D5CF41-2A6F-49C1-A563-F633CF5169D7}" destId="{1EECBEC9-BE9D-400F-8C77-B1A5896777DC}" srcOrd="3" destOrd="0" presId="urn:microsoft.com/office/officeart/2005/8/layout/orgChart1"/>
    <dgm:cxn modelId="{4A70A99B-F703-4992-9C8B-0CB362ABC81C}" type="presParOf" srcId="{1EECBEC9-BE9D-400F-8C77-B1A5896777DC}" destId="{043347FA-E488-4056-AE31-C4E288EAB6F2}" srcOrd="0" destOrd="0" presId="urn:microsoft.com/office/officeart/2005/8/layout/orgChart1"/>
    <dgm:cxn modelId="{C0095C46-14D5-49C8-9E46-25B42D0F6EAB}" type="presParOf" srcId="{043347FA-E488-4056-AE31-C4E288EAB6F2}" destId="{0CDB7D48-DEF6-4C9C-9B98-9BF8496895C1}" srcOrd="0" destOrd="0" presId="urn:microsoft.com/office/officeart/2005/8/layout/orgChart1"/>
    <dgm:cxn modelId="{1E5B95EF-A165-40B0-8AFC-D0186917214C}" type="presParOf" srcId="{043347FA-E488-4056-AE31-C4E288EAB6F2}" destId="{8E6A70EB-936C-444F-B46A-F166EFCFA3B4}" srcOrd="1" destOrd="0" presId="urn:microsoft.com/office/officeart/2005/8/layout/orgChart1"/>
    <dgm:cxn modelId="{78D16FFD-CB6D-4CB6-A99A-DF84DA775500}" type="presParOf" srcId="{1EECBEC9-BE9D-400F-8C77-B1A5896777DC}" destId="{BA51ECC2-23F8-44A8-81AD-4D1FC00A51D0}" srcOrd="1" destOrd="0" presId="urn:microsoft.com/office/officeart/2005/8/layout/orgChart1"/>
    <dgm:cxn modelId="{D1E9735B-ADA4-4924-90C5-97498AC3C159}" type="presParOf" srcId="{1EECBEC9-BE9D-400F-8C77-B1A5896777DC}" destId="{E26BF16D-12F6-49F4-B150-346998DAB985}" srcOrd="2" destOrd="0" presId="urn:microsoft.com/office/officeart/2005/8/layout/orgChart1"/>
    <dgm:cxn modelId="{63651004-80B9-4DC6-80B1-13AD86AE25CD}" type="presParOf" srcId="{81B0D537-3FD0-420F-AA8F-D6B3AC50F512}" destId="{C8765630-C3F0-451A-B803-1A94F0216B3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95C1B6-B796-4E2F-8596-23A1CBF8F940}">
      <dsp:nvSpPr>
        <dsp:cNvPr id="0" name=""/>
        <dsp:cNvSpPr/>
      </dsp:nvSpPr>
      <dsp:spPr>
        <a:xfrm>
          <a:off x="304800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489"/>
              </a:lnTo>
              <a:lnTo>
                <a:pt x="1668009" y="289489"/>
              </a:lnTo>
              <a:lnTo>
                <a:pt x="1668009" y="57897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15CC41-FE3D-4949-8DE2-32AA2EF855B6}">
      <dsp:nvSpPr>
        <dsp:cNvPr id="0" name=""/>
        <dsp:cNvSpPr/>
      </dsp:nvSpPr>
      <dsp:spPr>
        <a:xfrm>
          <a:off x="137999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1668009" y="0"/>
              </a:moveTo>
              <a:lnTo>
                <a:pt x="1668009" y="289489"/>
              </a:lnTo>
              <a:lnTo>
                <a:pt x="0" y="289489"/>
              </a:lnTo>
              <a:lnTo>
                <a:pt x="0" y="57897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29DCD2-18D7-4D8B-9434-151C240A0802}">
      <dsp:nvSpPr>
        <dsp:cNvPr id="0" name=""/>
        <dsp:cNvSpPr/>
      </dsp:nvSpPr>
      <dsp:spPr>
        <a:xfrm>
          <a:off x="1669479" y="363990"/>
          <a:ext cx="2757041" cy="13785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Installation RSO (IRSO)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Mr. Walter L. Hill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785-239-0517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sng" kern="1200" dirty="0" smtClean="0"/>
            <a:t>walter.hill10.civ@mail.mil</a:t>
          </a:r>
          <a:endParaRPr lang="en-US" sz="1700" kern="1200" dirty="0"/>
        </a:p>
      </dsp:txBody>
      <dsp:txXfrm>
        <a:off x="1669479" y="363990"/>
        <a:ext cx="2757041" cy="1378520"/>
      </dsp:txXfrm>
    </dsp:sp>
    <dsp:sp modelId="{DC7D7311-AE12-440A-AF11-000FF6EA97D8}">
      <dsp:nvSpPr>
        <dsp:cNvPr id="0" name=""/>
        <dsp:cNvSpPr/>
      </dsp:nvSpPr>
      <dsp:spPr>
        <a:xfrm>
          <a:off x="1469" y="2321489"/>
          <a:ext cx="2757041" cy="13785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Unit RSO/</a:t>
          </a:r>
          <a:br>
            <a:rPr lang="en-US" sz="2400" b="1" kern="1200" dirty="0" smtClean="0"/>
          </a:br>
          <a:r>
            <a:rPr lang="en-US" sz="2400" b="1" kern="1200" dirty="0" smtClean="0"/>
            <a:t>CBRN</a:t>
          </a:r>
          <a:endParaRPr lang="en-US" sz="2400" kern="1200" dirty="0"/>
        </a:p>
      </dsp:txBody>
      <dsp:txXfrm>
        <a:off x="1469" y="2321489"/>
        <a:ext cx="2757041" cy="1378520"/>
      </dsp:txXfrm>
    </dsp:sp>
    <dsp:sp modelId="{0CDB7D48-DEF6-4C9C-9B98-9BF8496895C1}">
      <dsp:nvSpPr>
        <dsp:cNvPr id="0" name=""/>
        <dsp:cNvSpPr/>
      </dsp:nvSpPr>
      <dsp:spPr>
        <a:xfrm>
          <a:off x="3337489" y="2321489"/>
          <a:ext cx="2757041" cy="13785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BDE RSO/</a:t>
          </a:r>
          <a:br>
            <a:rPr lang="en-US" sz="2400" b="1" kern="1200" dirty="0" smtClean="0"/>
          </a:br>
          <a:r>
            <a:rPr lang="en-US" sz="2400" b="1" kern="1200" dirty="0" smtClean="0"/>
            <a:t>Safety Officer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3337489" y="2321489"/>
        <a:ext cx="2757041" cy="1378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BB19CA-4D3C-4A69-BDC1-19ED289440FE}" type="datetimeFigureOut">
              <a:rPr lang="en-US"/>
              <a:pPr>
                <a:defRPr/>
              </a:pPr>
              <a:t>9/12/2013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0A21754-4905-4153-97EE-D5C6963120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EE7335-9761-4746-B5B8-5AFB109BE759}" type="datetimeFigureOut">
              <a:rPr lang="en-US"/>
              <a:pPr>
                <a:defRPr/>
              </a:pPr>
              <a:t>9/12/2013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F829DB-709D-410D-80D3-C407BC938A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12E4B0-A7C3-439E-A248-0F3A3C3EF302}" type="slidenum">
              <a:rPr lang="en-US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379913"/>
            <a:ext cx="5851525" cy="4183062"/>
          </a:xfrm>
          <a:noFill/>
        </p:spPr>
        <p:txBody>
          <a:bodyPr wrap="square" lIns="91171" tIns="45586" rIns="91171" bIns="45586" numCol="1" anchor="t" anchorCtr="0" compatLnSpc="1">
            <a:prstTxWarp prst="textNoShape">
              <a:avLst/>
            </a:prstTxWarp>
          </a:bodyPr>
          <a:lstStyle/>
          <a:p>
            <a:pPr marL="109538" indent="-109538">
              <a:spcBef>
                <a:spcPct val="50000"/>
              </a:spcBef>
            </a:pPr>
            <a:endParaRPr lang="en-US" sz="13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*Ingestion- eat or drink it</a:t>
            </a:r>
          </a:p>
          <a:p>
            <a:r>
              <a:rPr lang="en-US" dirty="0" smtClean="0"/>
              <a:t>*Inhalation- breathe it in</a:t>
            </a:r>
          </a:p>
          <a:p>
            <a:r>
              <a:rPr lang="en-US" dirty="0" smtClean="0"/>
              <a:t>*Absorption- Does it pass through the skin, eyes or other membranes?</a:t>
            </a:r>
          </a:p>
          <a:p>
            <a:r>
              <a:rPr lang="en-US" dirty="0" smtClean="0"/>
              <a:t>*Injection – Does it enter through a puncture or cut?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A64A74-7446-4FC3-8A77-BD5883AF3C8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805649-A5C8-4C1D-A251-9DE455777185}" type="slidenum">
              <a:rPr lang="en-US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171" tIns="45586" rIns="91171" bIns="45586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/>
        </p:spPr>
        <p:txBody>
          <a:bodyPr lIns="93177" tIns="46589" rIns="93177" bIns="46589"/>
          <a:lstStyle/>
          <a:p>
            <a:r>
              <a:rPr lang="en-US" dirty="0" smtClean="0"/>
              <a:t>Report ALL incidents/accidents to the Installation Radiation Safety Officer within 24-hours, that involves radioactive equipment.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/>
        </p:spPr>
        <p:txBody>
          <a:bodyPr lIns="93177" tIns="46589" rIns="93177" bIns="46589"/>
          <a:lstStyle/>
          <a:p>
            <a:r>
              <a:rPr lang="en-US" dirty="0" smtClean="0"/>
              <a:t>Report ALL incidents/accidents to the Installation Radiation Safety Officer within 24-hours, that involves radioactive equipment.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8618538" y="6491288"/>
            <a:ext cx="184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5" name="AutoShape 18"/>
          <p:cNvSpPr>
            <a:spLocks noChangeArrowheads="1"/>
          </p:cNvSpPr>
          <p:nvPr/>
        </p:nvSpPr>
        <p:spPr bwMode="auto">
          <a:xfrm flipV="1">
            <a:off x="0" y="6781800"/>
            <a:ext cx="9144000" cy="76200"/>
          </a:xfrm>
          <a:custGeom>
            <a:avLst/>
            <a:gdLst>
              <a:gd name="G0" fmla="+- 191 0 0"/>
              <a:gd name="G1" fmla="+- 21600 0 191"/>
              <a:gd name="G2" fmla="*/ 191 1 2"/>
              <a:gd name="G3" fmla="+- 21600 0 G2"/>
              <a:gd name="G4" fmla="+/ 191 21600 2"/>
              <a:gd name="G5" fmla="+/ G1 0 2"/>
              <a:gd name="G6" fmla="*/ 21600 21600 191"/>
              <a:gd name="G7" fmla="*/ G6 1 2"/>
              <a:gd name="G8" fmla="+- 21600 0 G7"/>
              <a:gd name="G9" fmla="*/ 21600 1 2"/>
              <a:gd name="G10" fmla="+- 191 0 G9"/>
              <a:gd name="G11" fmla="?: G10 G8 0"/>
              <a:gd name="G12" fmla="?: G10 G7 21600"/>
              <a:gd name="T0" fmla="*/ 21504 w 21600"/>
              <a:gd name="T1" fmla="*/ 10800 h 21600"/>
              <a:gd name="T2" fmla="*/ 10800 w 21600"/>
              <a:gd name="T3" fmla="*/ 21600 h 21600"/>
              <a:gd name="T4" fmla="*/ 96 w 21600"/>
              <a:gd name="T5" fmla="*/ 10800 h 21600"/>
              <a:gd name="T6" fmla="*/ 10800 w 21600"/>
              <a:gd name="T7" fmla="*/ 0 h 21600"/>
              <a:gd name="T8" fmla="*/ 1896 w 21600"/>
              <a:gd name="T9" fmla="*/ 1896 h 21600"/>
              <a:gd name="T10" fmla="*/ 19704 w 21600"/>
              <a:gd name="T11" fmla="*/ 1970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91" y="21600"/>
                </a:lnTo>
                <a:lnTo>
                  <a:pt x="21409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0000">
                  <a:gamma/>
                  <a:shade val="0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6" name="AutoShape 19"/>
          <p:cNvSpPr>
            <a:spLocks noChangeArrowheads="1"/>
          </p:cNvSpPr>
          <p:nvPr/>
        </p:nvSpPr>
        <p:spPr bwMode="auto">
          <a:xfrm>
            <a:off x="0" y="0"/>
            <a:ext cx="9144000" cy="76200"/>
          </a:xfrm>
          <a:custGeom>
            <a:avLst/>
            <a:gdLst>
              <a:gd name="G0" fmla="+- 128 0 0"/>
              <a:gd name="G1" fmla="+- 21600 0 128"/>
              <a:gd name="G2" fmla="*/ 128 1 2"/>
              <a:gd name="G3" fmla="+- 21600 0 G2"/>
              <a:gd name="G4" fmla="+/ 128 21600 2"/>
              <a:gd name="G5" fmla="+/ G1 0 2"/>
              <a:gd name="G6" fmla="*/ 21600 21600 128"/>
              <a:gd name="G7" fmla="*/ G6 1 2"/>
              <a:gd name="G8" fmla="+- 21600 0 G7"/>
              <a:gd name="G9" fmla="*/ 21600 1 2"/>
              <a:gd name="G10" fmla="+- 128 0 G9"/>
              <a:gd name="G11" fmla="?: G10 G8 0"/>
              <a:gd name="G12" fmla="?: G10 G7 21600"/>
              <a:gd name="T0" fmla="*/ 21536 w 21600"/>
              <a:gd name="T1" fmla="*/ 10800 h 21600"/>
              <a:gd name="T2" fmla="*/ 10800 w 21600"/>
              <a:gd name="T3" fmla="*/ 21600 h 21600"/>
              <a:gd name="T4" fmla="*/ 64 w 21600"/>
              <a:gd name="T5" fmla="*/ 10800 h 21600"/>
              <a:gd name="T6" fmla="*/ 10800 w 21600"/>
              <a:gd name="T7" fmla="*/ 0 h 21600"/>
              <a:gd name="T8" fmla="*/ 1864 w 21600"/>
              <a:gd name="T9" fmla="*/ 1864 h 21600"/>
              <a:gd name="T10" fmla="*/ 19736 w 21600"/>
              <a:gd name="T11" fmla="*/ 1973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28" y="21600"/>
                </a:lnTo>
                <a:lnTo>
                  <a:pt x="21472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0000">
                  <a:gamma/>
                  <a:shade val="0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7" name="AutoShape 20"/>
          <p:cNvSpPr>
            <a:spLocks noChangeArrowheads="1"/>
          </p:cNvSpPr>
          <p:nvPr/>
        </p:nvSpPr>
        <p:spPr bwMode="auto">
          <a:xfrm rot="16200000" flipV="1">
            <a:off x="5673725" y="3390900"/>
            <a:ext cx="6858000" cy="76200"/>
          </a:xfrm>
          <a:custGeom>
            <a:avLst/>
            <a:gdLst>
              <a:gd name="G0" fmla="+- 205 0 0"/>
              <a:gd name="G1" fmla="+- 21600 0 205"/>
              <a:gd name="G2" fmla="*/ 205 1 2"/>
              <a:gd name="G3" fmla="+- 21600 0 G2"/>
              <a:gd name="G4" fmla="+/ 205 21600 2"/>
              <a:gd name="G5" fmla="+/ G1 0 2"/>
              <a:gd name="G6" fmla="*/ 21600 21600 205"/>
              <a:gd name="G7" fmla="*/ G6 1 2"/>
              <a:gd name="G8" fmla="+- 21600 0 G7"/>
              <a:gd name="G9" fmla="*/ 21600 1 2"/>
              <a:gd name="G10" fmla="+- 205 0 G9"/>
              <a:gd name="G11" fmla="?: G10 G8 0"/>
              <a:gd name="G12" fmla="?: G10 G7 21600"/>
              <a:gd name="T0" fmla="*/ 21497 w 21600"/>
              <a:gd name="T1" fmla="*/ 10800 h 21600"/>
              <a:gd name="T2" fmla="*/ 10800 w 21600"/>
              <a:gd name="T3" fmla="*/ 21600 h 21600"/>
              <a:gd name="T4" fmla="*/ 103 w 21600"/>
              <a:gd name="T5" fmla="*/ 10800 h 21600"/>
              <a:gd name="T6" fmla="*/ 10800 w 21600"/>
              <a:gd name="T7" fmla="*/ 0 h 21600"/>
              <a:gd name="T8" fmla="*/ 1903 w 21600"/>
              <a:gd name="T9" fmla="*/ 1903 h 21600"/>
              <a:gd name="T10" fmla="*/ 19697 w 21600"/>
              <a:gd name="T11" fmla="*/ 1969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05" y="21600"/>
                </a:lnTo>
                <a:lnTo>
                  <a:pt x="21395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0000">
                  <a:gamma/>
                  <a:shade val="0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auto">
          <a:xfrm rot="5400000" flipH="1" flipV="1">
            <a:off x="-3390900" y="3390900"/>
            <a:ext cx="6858000" cy="76200"/>
          </a:xfrm>
          <a:custGeom>
            <a:avLst/>
            <a:gdLst>
              <a:gd name="G0" fmla="+- 250 0 0"/>
              <a:gd name="G1" fmla="+- 21600 0 250"/>
              <a:gd name="G2" fmla="*/ 250 1 2"/>
              <a:gd name="G3" fmla="+- 21600 0 G2"/>
              <a:gd name="G4" fmla="+/ 250 21600 2"/>
              <a:gd name="G5" fmla="+/ G1 0 2"/>
              <a:gd name="G6" fmla="*/ 21600 21600 250"/>
              <a:gd name="G7" fmla="*/ G6 1 2"/>
              <a:gd name="G8" fmla="+- 21600 0 G7"/>
              <a:gd name="G9" fmla="*/ 21600 1 2"/>
              <a:gd name="G10" fmla="+- 250 0 G9"/>
              <a:gd name="G11" fmla="?: G10 G8 0"/>
              <a:gd name="G12" fmla="?: G10 G7 21600"/>
              <a:gd name="T0" fmla="*/ 21475 w 21600"/>
              <a:gd name="T1" fmla="*/ 10800 h 21600"/>
              <a:gd name="T2" fmla="*/ 10800 w 21600"/>
              <a:gd name="T3" fmla="*/ 21600 h 21600"/>
              <a:gd name="T4" fmla="*/ 125 w 21600"/>
              <a:gd name="T5" fmla="*/ 10800 h 21600"/>
              <a:gd name="T6" fmla="*/ 10800 w 21600"/>
              <a:gd name="T7" fmla="*/ 0 h 21600"/>
              <a:gd name="T8" fmla="*/ 1925 w 21600"/>
              <a:gd name="T9" fmla="*/ 1925 h 21600"/>
              <a:gd name="T10" fmla="*/ 19675 w 21600"/>
              <a:gd name="T11" fmla="*/ 1967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50" y="21600"/>
                </a:lnTo>
                <a:lnTo>
                  <a:pt x="2135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0000">
                  <a:gamma/>
                  <a:shade val="0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9" name="Picture 43" descr="09 USAG Graphic HQ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4825" y="211138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665163" y="641350"/>
          <a:ext cx="685800" cy="685800"/>
        </p:xfrm>
        <a:graphic>
          <a:graphicData uri="http://schemas.openxmlformats.org/presentationml/2006/ole">
            <p:oleObj spid="_x0000_s65538" name="Acrobat Document" r:id="rId4" imgW="3428571" imgH="3428571" progId="AcroExch.Document.11">
              <p:embed/>
            </p:oleObj>
          </a:graphicData>
        </a:graphic>
      </p:graphicFrame>
      <p:pic>
        <p:nvPicPr>
          <p:cNvPr id="11" name="Picture 10" descr="ACU BR1 png"/>
          <p:cNvPicPr/>
          <p:nvPr userDrawn="1"/>
        </p:nvPicPr>
        <p:blipFill>
          <a:blip r:embed="rId5" cstate="print">
            <a:clrChange>
              <a:clrFrom>
                <a:srgbClr val="A5C19E"/>
              </a:clrFrom>
              <a:clrTo>
                <a:srgbClr val="A5C19E">
                  <a:alpha val="0"/>
                </a:srgbClr>
              </a:clrTo>
            </a:clrChange>
          </a:blip>
          <a:srcRect l="7674" t="5811" r="5594"/>
          <a:stretch>
            <a:fillRect/>
          </a:stretch>
        </p:blipFill>
        <p:spPr bwMode="auto">
          <a:xfrm>
            <a:off x="125413" y="201613"/>
            <a:ext cx="6889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1FE0AB5-F64D-44B9-9604-0FEABE39DCB3}" type="datetime1">
              <a:rPr lang="en-US"/>
              <a:pPr>
                <a:defRPr/>
              </a:pPr>
              <a:t>9/12/2013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walter.l.hill10.civ@mail.mil/GSO/239-0517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E80A5FE-9A05-4F00-8A2E-E8420C380F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vmlDrawing" Target="../drawings/vmlDrawing1.v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8618538" y="6491288"/>
            <a:ext cx="184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4114" name="AutoShape 18"/>
          <p:cNvSpPr>
            <a:spLocks noChangeArrowheads="1"/>
          </p:cNvSpPr>
          <p:nvPr/>
        </p:nvSpPr>
        <p:spPr bwMode="auto">
          <a:xfrm flipV="1">
            <a:off x="0" y="6781800"/>
            <a:ext cx="9144000" cy="76200"/>
          </a:xfrm>
          <a:custGeom>
            <a:avLst/>
            <a:gdLst>
              <a:gd name="G0" fmla="+- 191 0 0"/>
              <a:gd name="G1" fmla="+- 21600 0 191"/>
              <a:gd name="G2" fmla="*/ 191 1 2"/>
              <a:gd name="G3" fmla="+- 21600 0 G2"/>
              <a:gd name="G4" fmla="+/ 191 21600 2"/>
              <a:gd name="G5" fmla="+/ G1 0 2"/>
              <a:gd name="G6" fmla="*/ 21600 21600 191"/>
              <a:gd name="G7" fmla="*/ G6 1 2"/>
              <a:gd name="G8" fmla="+- 21600 0 G7"/>
              <a:gd name="G9" fmla="*/ 21600 1 2"/>
              <a:gd name="G10" fmla="+- 191 0 G9"/>
              <a:gd name="G11" fmla="?: G10 G8 0"/>
              <a:gd name="G12" fmla="?: G10 G7 21600"/>
              <a:gd name="T0" fmla="*/ 21504 w 21600"/>
              <a:gd name="T1" fmla="*/ 10800 h 21600"/>
              <a:gd name="T2" fmla="*/ 10800 w 21600"/>
              <a:gd name="T3" fmla="*/ 21600 h 21600"/>
              <a:gd name="T4" fmla="*/ 96 w 21600"/>
              <a:gd name="T5" fmla="*/ 10800 h 21600"/>
              <a:gd name="T6" fmla="*/ 10800 w 21600"/>
              <a:gd name="T7" fmla="*/ 0 h 21600"/>
              <a:gd name="T8" fmla="*/ 1896 w 21600"/>
              <a:gd name="T9" fmla="*/ 1896 h 21600"/>
              <a:gd name="T10" fmla="*/ 19704 w 21600"/>
              <a:gd name="T11" fmla="*/ 1970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91" y="21600"/>
                </a:lnTo>
                <a:lnTo>
                  <a:pt x="21409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0000">
                  <a:gamma/>
                  <a:shade val="0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115" name="AutoShape 19"/>
          <p:cNvSpPr>
            <a:spLocks noChangeArrowheads="1"/>
          </p:cNvSpPr>
          <p:nvPr/>
        </p:nvSpPr>
        <p:spPr bwMode="auto">
          <a:xfrm>
            <a:off x="0" y="0"/>
            <a:ext cx="9144000" cy="76200"/>
          </a:xfrm>
          <a:custGeom>
            <a:avLst/>
            <a:gdLst>
              <a:gd name="G0" fmla="+- 128 0 0"/>
              <a:gd name="G1" fmla="+- 21600 0 128"/>
              <a:gd name="G2" fmla="*/ 128 1 2"/>
              <a:gd name="G3" fmla="+- 21600 0 G2"/>
              <a:gd name="G4" fmla="+/ 128 21600 2"/>
              <a:gd name="G5" fmla="+/ G1 0 2"/>
              <a:gd name="G6" fmla="*/ 21600 21600 128"/>
              <a:gd name="G7" fmla="*/ G6 1 2"/>
              <a:gd name="G8" fmla="+- 21600 0 G7"/>
              <a:gd name="G9" fmla="*/ 21600 1 2"/>
              <a:gd name="G10" fmla="+- 128 0 G9"/>
              <a:gd name="G11" fmla="?: G10 G8 0"/>
              <a:gd name="G12" fmla="?: G10 G7 21600"/>
              <a:gd name="T0" fmla="*/ 21536 w 21600"/>
              <a:gd name="T1" fmla="*/ 10800 h 21600"/>
              <a:gd name="T2" fmla="*/ 10800 w 21600"/>
              <a:gd name="T3" fmla="*/ 21600 h 21600"/>
              <a:gd name="T4" fmla="*/ 64 w 21600"/>
              <a:gd name="T5" fmla="*/ 10800 h 21600"/>
              <a:gd name="T6" fmla="*/ 10800 w 21600"/>
              <a:gd name="T7" fmla="*/ 0 h 21600"/>
              <a:gd name="T8" fmla="*/ 1864 w 21600"/>
              <a:gd name="T9" fmla="*/ 1864 h 21600"/>
              <a:gd name="T10" fmla="*/ 19736 w 21600"/>
              <a:gd name="T11" fmla="*/ 1973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28" y="21600"/>
                </a:lnTo>
                <a:lnTo>
                  <a:pt x="21472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0000">
                  <a:gamma/>
                  <a:shade val="0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116" name="AutoShape 20"/>
          <p:cNvSpPr>
            <a:spLocks noChangeArrowheads="1"/>
          </p:cNvSpPr>
          <p:nvPr/>
        </p:nvSpPr>
        <p:spPr bwMode="auto">
          <a:xfrm rot="16200000" flipV="1">
            <a:off x="5673725" y="3390900"/>
            <a:ext cx="6858000" cy="76200"/>
          </a:xfrm>
          <a:custGeom>
            <a:avLst/>
            <a:gdLst>
              <a:gd name="G0" fmla="+- 205 0 0"/>
              <a:gd name="G1" fmla="+- 21600 0 205"/>
              <a:gd name="G2" fmla="*/ 205 1 2"/>
              <a:gd name="G3" fmla="+- 21600 0 G2"/>
              <a:gd name="G4" fmla="+/ 205 21600 2"/>
              <a:gd name="G5" fmla="+/ G1 0 2"/>
              <a:gd name="G6" fmla="*/ 21600 21600 205"/>
              <a:gd name="G7" fmla="*/ G6 1 2"/>
              <a:gd name="G8" fmla="+- 21600 0 G7"/>
              <a:gd name="G9" fmla="*/ 21600 1 2"/>
              <a:gd name="G10" fmla="+- 205 0 G9"/>
              <a:gd name="G11" fmla="?: G10 G8 0"/>
              <a:gd name="G12" fmla="?: G10 G7 21600"/>
              <a:gd name="T0" fmla="*/ 21497 w 21600"/>
              <a:gd name="T1" fmla="*/ 10800 h 21600"/>
              <a:gd name="T2" fmla="*/ 10800 w 21600"/>
              <a:gd name="T3" fmla="*/ 21600 h 21600"/>
              <a:gd name="T4" fmla="*/ 103 w 21600"/>
              <a:gd name="T5" fmla="*/ 10800 h 21600"/>
              <a:gd name="T6" fmla="*/ 10800 w 21600"/>
              <a:gd name="T7" fmla="*/ 0 h 21600"/>
              <a:gd name="T8" fmla="*/ 1903 w 21600"/>
              <a:gd name="T9" fmla="*/ 1903 h 21600"/>
              <a:gd name="T10" fmla="*/ 19697 w 21600"/>
              <a:gd name="T11" fmla="*/ 1969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05" y="21600"/>
                </a:lnTo>
                <a:lnTo>
                  <a:pt x="21395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0000">
                  <a:gamma/>
                  <a:shade val="0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117" name="AutoShape 21"/>
          <p:cNvSpPr>
            <a:spLocks noChangeArrowheads="1"/>
          </p:cNvSpPr>
          <p:nvPr/>
        </p:nvSpPr>
        <p:spPr bwMode="auto">
          <a:xfrm rot="5400000" flipH="1" flipV="1">
            <a:off x="-3390900" y="3390900"/>
            <a:ext cx="6858000" cy="76200"/>
          </a:xfrm>
          <a:custGeom>
            <a:avLst/>
            <a:gdLst>
              <a:gd name="G0" fmla="+- 250 0 0"/>
              <a:gd name="G1" fmla="+- 21600 0 250"/>
              <a:gd name="G2" fmla="*/ 250 1 2"/>
              <a:gd name="G3" fmla="+- 21600 0 G2"/>
              <a:gd name="G4" fmla="+/ 250 21600 2"/>
              <a:gd name="G5" fmla="+/ G1 0 2"/>
              <a:gd name="G6" fmla="*/ 21600 21600 250"/>
              <a:gd name="G7" fmla="*/ G6 1 2"/>
              <a:gd name="G8" fmla="+- 21600 0 G7"/>
              <a:gd name="G9" fmla="*/ 21600 1 2"/>
              <a:gd name="G10" fmla="+- 250 0 G9"/>
              <a:gd name="G11" fmla="?: G10 G8 0"/>
              <a:gd name="G12" fmla="?: G10 G7 21600"/>
              <a:gd name="T0" fmla="*/ 21475 w 21600"/>
              <a:gd name="T1" fmla="*/ 10800 h 21600"/>
              <a:gd name="T2" fmla="*/ 10800 w 21600"/>
              <a:gd name="T3" fmla="*/ 21600 h 21600"/>
              <a:gd name="T4" fmla="*/ 125 w 21600"/>
              <a:gd name="T5" fmla="*/ 10800 h 21600"/>
              <a:gd name="T6" fmla="*/ 10800 w 21600"/>
              <a:gd name="T7" fmla="*/ 0 h 21600"/>
              <a:gd name="T8" fmla="*/ 1925 w 21600"/>
              <a:gd name="T9" fmla="*/ 1925 h 21600"/>
              <a:gd name="T10" fmla="*/ 19675 w 21600"/>
              <a:gd name="T11" fmla="*/ 1967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50" y="21600"/>
                </a:lnTo>
                <a:lnTo>
                  <a:pt x="2135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0000">
                  <a:gamma/>
                  <a:shade val="0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1033" name="Picture 43" descr="09 USAG Graphic HQ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24825" y="211138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65163" y="641350"/>
          <a:ext cx="685800" cy="685800"/>
        </p:xfrm>
        <a:graphic>
          <a:graphicData uri="http://schemas.openxmlformats.org/presentationml/2006/ole">
            <p:oleObj spid="_x0000_s1026" name="Acrobat Document" r:id="rId7" imgW="3428571" imgH="3428571" progId="AcroExch.Document.11">
              <p:embed/>
            </p:oleObj>
          </a:graphicData>
        </a:graphic>
      </p:graphicFrame>
      <p:pic>
        <p:nvPicPr>
          <p:cNvPr id="20" name="Picture 19" descr="ACU BR1 png"/>
          <p:cNvPicPr/>
          <p:nvPr userDrawn="1"/>
        </p:nvPicPr>
        <p:blipFill>
          <a:blip r:embed="rId8" cstate="print">
            <a:clrChange>
              <a:clrFrom>
                <a:srgbClr val="A5C19E"/>
              </a:clrFrom>
              <a:clrTo>
                <a:srgbClr val="A5C19E">
                  <a:alpha val="0"/>
                </a:srgbClr>
              </a:clrTo>
            </a:clrChange>
          </a:blip>
          <a:srcRect l="7674" t="5811" r="5594"/>
          <a:stretch>
            <a:fillRect/>
          </a:stretch>
        </p:blipFill>
        <p:spPr bwMode="auto">
          <a:xfrm>
            <a:off x="125413" y="201613"/>
            <a:ext cx="6889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8" r:id="rId2"/>
    <p:sldLayoutId id="2147483672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8598" y="2151599"/>
            <a:ext cx="8586788" cy="2946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cs typeface="Arial" pitchFamily="34" charset="0"/>
              </a:rPr>
              <a:t>To ensure Compliance &amp; Basic Knowledge of understanding of all radioactive equipment, awareness training, survey/wipe tests, and waste shipment on Fort Riley. </a:t>
            </a: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376300" y="349837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4400" b="1" dirty="0" smtClean="0">
                <a:solidFill>
                  <a:schemeClr val="tx2"/>
                </a:solidFill>
                <a:latin typeface="+mj-lt"/>
              </a:rPr>
              <a:t>PURPOSE</a:t>
            </a:r>
            <a:endParaRPr lang="en-US" sz="3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317500" y="66452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z="800" dirty="0"/>
              <a:t>walter.l.hill10.civ@mail.mil/GSO/239-0517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9382" y="1790700"/>
            <a:ext cx="7980218" cy="1139825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Work Practices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5052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Maintenance on devices containing radioactive material can not be performed with a “Shade Tree Mechanic” attitude. 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Maintenance personnel must be familiar with the TM for the equipment and follow the instructions precisely.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183200" y="245891"/>
            <a:ext cx="6838950" cy="705321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lIns="90488" tIns="44450" rIns="90488" bIns="44450" anchor="ctr">
            <a:spAutoFit/>
          </a:bodyPr>
          <a:lstStyle/>
          <a:p>
            <a:pPr algn="ctr" eaLnBrk="0" hangingPunct="0">
              <a:defRPr/>
            </a:pPr>
            <a:r>
              <a:rPr lang="en-US" sz="4000" b="1" dirty="0" smtClean="0">
                <a:solidFill>
                  <a:schemeClr val="bg1"/>
                </a:solidFill>
              </a:rPr>
              <a:t>WORK PRACTICES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838200" y="1614488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3600" dirty="0">
                <a:latin typeface="Tahoma" pitchFamily="34" charset="0"/>
              </a:rPr>
              <a:t> </a:t>
            </a:r>
            <a:r>
              <a:rPr lang="en-US" sz="3600" b="1" dirty="0">
                <a:latin typeface="+mj-lt"/>
              </a:rPr>
              <a:t>Illumination Checks</a:t>
            </a:r>
          </a:p>
          <a:p>
            <a:pPr eaLnBrk="0" hangingPunct="0"/>
            <a:endParaRPr lang="en-US" sz="2400" b="1" dirty="0">
              <a:latin typeface="+mj-lt"/>
            </a:endParaRPr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838200" y="2811463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3600" dirty="0">
                <a:latin typeface="Tahoma" pitchFamily="34" charset="0"/>
              </a:rPr>
              <a:t> </a:t>
            </a:r>
            <a:r>
              <a:rPr lang="en-US" sz="3600" b="1" dirty="0">
                <a:latin typeface="+mj-lt"/>
              </a:rPr>
              <a:t>Washing Hands</a:t>
            </a:r>
          </a:p>
          <a:p>
            <a:pPr eaLnBrk="0" hangingPunct="0"/>
            <a:endParaRPr lang="en-US" sz="2400" dirty="0">
              <a:latin typeface="Times New Roman" charset="0"/>
            </a:endParaRPr>
          </a:p>
        </p:txBody>
      </p:sp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838200" y="4097338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3600" b="1" dirty="0">
                <a:latin typeface="Tahoma" pitchFamily="34" charset="0"/>
              </a:rPr>
              <a:t> </a:t>
            </a:r>
            <a:r>
              <a:rPr lang="en-US" sz="3600" b="1" dirty="0">
                <a:latin typeface="+mj-lt"/>
              </a:rPr>
              <a:t>I</a:t>
            </a:r>
            <a:r>
              <a:rPr lang="en-US" sz="3600" b="1" dirty="0">
                <a:latin typeface="+mj-lt"/>
              </a:rPr>
              <a:t>solation</a:t>
            </a:r>
          </a:p>
          <a:p>
            <a:pPr eaLnBrk="0" hangingPunct="0"/>
            <a:endParaRPr lang="en-US" sz="2400" b="1" dirty="0">
              <a:latin typeface="Times New Roman" charset="0"/>
            </a:endParaRPr>
          </a:p>
        </p:txBody>
      </p:sp>
      <p:sp>
        <p:nvSpPr>
          <p:cNvPr id="155655" name="Rectangle 7"/>
          <p:cNvSpPr>
            <a:spLocks noChangeArrowheads="1"/>
          </p:cNvSpPr>
          <p:nvPr/>
        </p:nvSpPr>
        <p:spPr bwMode="auto">
          <a:xfrm>
            <a:off x="838200" y="5319713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3600" dirty="0">
                <a:latin typeface="Tahoma" pitchFamily="34" charset="0"/>
              </a:rPr>
              <a:t> </a:t>
            </a:r>
            <a:r>
              <a:rPr lang="en-US" sz="3600" b="1" dirty="0">
                <a:latin typeface="+mj-lt"/>
              </a:rPr>
              <a:t>Ventilation</a:t>
            </a:r>
            <a:endParaRPr lang="en-US" sz="2400" b="1" dirty="0">
              <a:latin typeface="+mj-lt"/>
            </a:endParaRPr>
          </a:p>
        </p:txBody>
      </p:sp>
      <p:sp>
        <p:nvSpPr>
          <p:cNvPr id="155656" name="Rectangle 8"/>
          <p:cNvSpPr>
            <a:spLocks noChangeArrowheads="1"/>
          </p:cNvSpPr>
          <p:nvPr/>
        </p:nvSpPr>
        <p:spPr bwMode="auto">
          <a:xfrm>
            <a:off x="1171325" y="245891"/>
            <a:ext cx="6838950" cy="705321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lIns="90488" tIns="44450" rIns="90488" bIns="44450" anchor="ctr">
            <a:spAutoFit/>
          </a:bodyPr>
          <a:lstStyle/>
          <a:p>
            <a:pPr algn="ctr" eaLnBrk="0" hangingPunct="0">
              <a:defRPr/>
            </a:pPr>
            <a:r>
              <a:rPr lang="en-US" sz="4000" b="1" dirty="0" smtClean="0">
                <a:solidFill>
                  <a:schemeClr val="bg1"/>
                </a:solidFill>
              </a:rPr>
              <a:t>WORK PRACTICES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Notify all personnel to vacate area &amp; restrict access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Turn off central air conditioning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Open all windows to the outside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Turn on any exhaust fans leads outside</a:t>
            </a:r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181225" y="270465"/>
            <a:ext cx="6838950" cy="705321"/>
          </a:xfrm>
          <a:solidFill>
            <a:srgbClr val="FF0000"/>
          </a:solidFill>
          <a:ln w="12700"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chemeClr val="bg1"/>
                </a:solidFill>
              </a:rPr>
              <a:t>INCIDENT PROCEDURES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2300" y="1574800"/>
            <a:ext cx="7772400" cy="4114800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sz="2800" dirty="0" smtClean="0"/>
              <a:t>Place the device in a dark place for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dirty="0" smtClean="0"/>
              <a:t>	a minimum of 2 hours to ensure phosphor is not being activated by an outside light.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sz="2800" dirty="0" smtClean="0"/>
              <a:t>View device in low light – If there is no evidence of illumination or the illumination appears diminished, consider the light source to be broken , double bag it and turn it in to the RSO for disposition.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en-US" sz="2800" dirty="0" smtClean="0"/>
          </a:p>
          <a:p>
            <a:pPr lvl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2400" dirty="0" smtClean="0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109975" y="175466"/>
            <a:ext cx="6838950" cy="705321"/>
          </a:xfrm>
          <a:solidFill>
            <a:srgbClr val="FF0000"/>
          </a:solidFill>
          <a:ln w="12700"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chemeClr val="bg1"/>
                </a:solidFill>
              </a:rPr>
              <a:t>INCIDENT PROCEDURES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0" y="6702425"/>
            <a:ext cx="4086225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700088" y="2403475"/>
            <a:ext cx="807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    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40490" y="1449220"/>
            <a:ext cx="8840950" cy="479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600" b="1" u="sng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endParaRPr lang="en-US" sz="1600" b="1" u="sng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228600" indent="-228600">
              <a:spcBef>
                <a:spcPts val="500"/>
              </a:spcBef>
              <a:spcAft>
                <a:spcPts val="400"/>
              </a:spcAft>
              <a:buSzPct val="140000"/>
              <a:buFont typeface="Arial" pitchFamily="34" charset="0"/>
              <a:buChar char="•"/>
              <a:defRPr/>
            </a:pPr>
            <a:r>
              <a:rPr lang="en-US" sz="2000" dirty="0">
                <a:latin typeface="Arial" charset="0"/>
                <a:cs typeface="Arial" charset="0"/>
              </a:rPr>
              <a:t>Contact htttp://www.trijicon.com or 1-800-338-0563</a:t>
            </a:r>
          </a:p>
          <a:p>
            <a:pPr marL="685800" lvl="1" indent="-228600">
              <a:spcBef>
                <a:spcPts val="500"/>
              </a:spcBef>
              <a:spcAft>
                <a:spcPts val="400"/>
              </a:spcAft>
              <a:buSzPct val="140000"/>
              <a:buFont typeface="Arial" pitchFamily="34" charset="0"/>
              <a:buChar char="•"/>
              <a:defRPr/>
            </a:pPr>
            <a:r>
              <a:rPr lang="en-US" sz="2000" dirty="0">
                <a:latin typeface="Arial" charset="0"/>
                <a:cs typeface="Arial" charset="0"/>
              </a:rPr>
              <a:t>Click  Support</a:t>
            </a:r>
          </a:p>
          <a:p>
            <a:pPr marL="1143000" lvl="2" indent="-228600">
              <a:spcBef>
                <a:spcPts val="500"/>
              </a:spcBef>
              <a:spcAft>
                <a:spcPts val="400"/>
              </a:spcAft>
              <a:buSzPct val="140000"/>
              <a:buFont typeface="Arial" pitchFamily="34" charset="0"/>
              <a:buChar char="•"/>
              <a:defRPr/>
            </a:pPr>
            <a:r>
              <a:rPr lang="en-US" sz="2000" dirty="0">
                <a:latin typeface="Arial" charset="0"/>
                <a:cs typeface="Arial" charset="0"/>
              </a:rPr>
              <a:t>Return Authorization (RA)</a:t>
            </a:r>
          </a:p>
          <a:p>
            <a:pPr marL="1600200" lvl="3" indent="-228600">
              <a:spcBef>
                <a:spcPts val="500"/>
              </a:spcBef>
              <a:spcAft>
                <a:spcPts val="400"/>
              </a:spcAft>
              <a:buSzPct val="140000"/>
              <a:buFont typeface="Arial" pitchFamily="34" charset="0"/>
              <a:buChar char="•"/>
              <a:defRPr/>
            </a:pPr>
            <a:r>
              <a:rPr lang="en-US" sz="2000" dirty="0">
                <a:latin typeface="Arial" charset="0"/>
                <a:cs typeface="Arial" charset="0"/>
              </a:rPr>
              <a:t>Read &amp; click acknowledge</a:t>
            </a:r>
          </a:p>
          <a:p>
            <a:pPr marL="2057400" lvl="4" indent="-228600">
              <a:spcBef>
                <a:spcPts val="500"/>
              </a:spcBef>
              <a:spcAft>
                <a:spcPts val="400"/>
              </a:spcAft>
              <a:buSzPct val="140000"/>
              <a:buFont typeface="Arial" pitchFamily="34" charset="0"/>
              <a:buChar char="•"/>
              <a:defRPr/>
            </a:pPr>
            <a:r>
              <a:rPr lang="en-US" sz="2000" dirty="0">
                <a:latin typeface="Arial" charset="0"/>
                <a:cs typeface="Arial" charset="0"/>
              </a:rPr>
              <a:t>Enter unit POC &amp; ph #</a:t>
            </a:r>
          </a:p>
          <a:p>
            <a:pPr marL="2514600" lvl="5" indent="-228600">
              <a:spcBef>
                <a:spcPts val="500"/>
              </a:spcBef>
              <a:spcAft>
                <a:spcPts val="400"/>
              </a:spcAft>
              <a:buSzPct val="140000"/>
              <a:buFont typeface="Arial" pitchFamily="34" charset="0"/>
              <a:buChar char="•"/>
              <a:defRPr/>
            </a:pPr>
            <a:r>
              <a:rPr lang="en-US" sz="2000" dirty="0">
                <a:latin typeface="Arial" charset="0"/>
                <a:cs typeface="Arial" charset="0"/>
              </a:rPr>
              <a:t>Date of purchase </a:t>
            </a:r>
            <a:r>
              <a:rPr lang="en-US" sz="2000" dirty="0" smtClean="0">
                <a:latin typeface="Arial" charset="0"/>
                <a:cs typeface="Arial" charset="0"/>
              </a:rPr>
              <a:t>(UNK)</a:t>
            </a:r>
            <a:endParaRPr lang="en-US" sz="2000" dirty="0">
              <a:latin typeface="Arial" charset="0"/>
              <a:cs typeface="Arial" charset="0"/>
            </a:endParaRPr>
          </a:p>
          <a:p>
            <a:pPr marL="2971800" lvl="6" indent="-228600">
              <a:spcBef>
                <a:spcPts val="500"/>
              </a:spcBef>
              <a:spcAft>
                <a:spcPts val="400"/>
              </a:spcAft>
              <a:buSzPct val="140000"/>
              <a:buFont typeface="Arial" pitchFamily="34" charset="0"/>
              <a:buChar char="•"/>
              <a:defRPr/>
            </a:pPr>
            <a:r>
              <a:rPr lang="en-US" sz="2000" dirty="0">
                <a:latin typeface="Arial" charset="0"/>
                <a:cs typeface="Arial" charset="0"/>
              </a:rPr>
              <a:t>List all serial numbers</a:t>
            </a:r>
          </a:p>
          <a:p>
            <a:pPr marL="3429000" lvl="7" indent="-228600">
              <a:spcBef>
                <a:spcPts val="500"/>
              </a:spcBef>
              <a:spcAft>
                <a:spcPts val="400"/>
              </a:spcAft>
              <a:buSzPct val="140000"/>
              <a:buFont typeface="Arial" pitchFamily="34" charset="0"/>
              <a:buChar char="•"/>
              <a:defRPr/>
            </a:pPr>
            <a:r>
              <a:rPr lang="en-US" sz="2000" dirty="0">
                <a:latin typeface="Arial" charset="0"/>
                <a:cs typeface="Arial" charset="0"/>
              </a:rPr>
              <a:t>Submit information</a:t>
            </a:r>
          </a:p>
          <a:p>
            <a:pPr marL="3886200" lvl="8" indent="-228600">
              <a:spcBef>
                <a:spcPts val="500"/>
              </a:spcBef>
              <a:spcAft>
                <a:spcPts val="400"/>
              </a:spcAft>
              <a:buSzPct val="140000"/>
              <a:buFont typeface="Arial" pitchFamily="34" charset="0"/>
              <a:buChar char="•"/>
              <a:defRPr/>
            </a:pPr>
            <a:r>
              <a:rPr lang="en-US" sz="2000" dirty="0">
                <a:latin typeface="Arial" charset="0"/>
                <a:cs typeface="Arial" charset="0"/>
              </a:rPr>
              <a:t>Contact IRSO once RA has been obtained</a:t>
            </a:r>
          </a:p>
          <a:p>
            <a:pPr marL="1030288" lvl="2" indent="-115888">
              <a:spcBef>
                <a:spcPct val="50000"/>
              </a:spcBef>
              <a:defRPr/>
            </a:pPr>
            <a:endParaRPr lang="en-US" sz="1200" dirty="0">
              <a:latin typeface="Arial" charset="0"/>
              <a:cs typeface="Arial" charset="0"/>
            </a:endParaRPr>
          </a:p>
        </p:txBody>
      </p:sp>
      <p:sp>
        <p:nvSpPr>
          <p:cNvPr id="31749" name="Rectangle 12"/>
          <p:cNvSpPr>
            <a:spLocks noChangeArrowheads="1"/>
          </p:cNvSpPr>
          <p:nvPr/>
        </p:nvSpPr>
        <p:spPr bwMode="auto">
          <a:xfrm>
            <a:off x="737703" y="277500"/>
            <a:ext cx="750667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ADVANCED COMBAT OPTICAL GUNSIGHT</a:t>
            </a:r>
          </a:p>
          <a:p>
            <a:pPr algn="ctr"/>
            <a:endParaRPr lang="en-US" sz="2800" b="1" dirty="0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-419100" y="6624638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800" dirty="0">
                <a:latin typeface="Arial" charset="0"/>
                <a:cs typeface="+mn-cs"/>
              </a:rPr>
              <a:t>walter.l.hill10.civ@mail.mil/GSO/239-0517</a:t>
            </a:r>
          </a:p>
        </p:txBody>
      </p:sp>
      <p:sp>
        <p:nvSpPr>
          <p:cNvPr id="31751" name="Rectangle 13"/>
          <p:cNvSpPr>
            <a:spLocks noChangeArrowheads="1"/>
          </p:cNvSpPr>
          <p:nvPr/>
        </p:nvSpPr>
        <p:spPr bwMode="auto">
          <a:xfrm>
            <a:off x="223838" y="1433513"/>
            <a:ext cx="5526087" cy="522287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Returning damaged (ACOG’s)</a:t>
            </a:r>
          </a:p>
        </p:txBody>
      </p:sp>
      <p:pic>
        <p:nvPicPr>
          <p:cNvPr id="317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4588" y="1428750"/>
            <a:ext cx="27622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271463" y="4038600"/>
            <a:ext cx="88725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5725" tIns="42863" rIns="85725" bIns="42863"/>
          <a:lstStyle/>
          <a:p>
            <a:pPr algn="ctr" defTabSz="979488" eaLnBrk="0" hangingPunct="0">
              <a:lnSpc>
                <a:spcPct val="125000"/>
              </a:lnSpc>
              <a:spcBef>
                <a:spcPct val="30000"/>
              </a:spcBef>
              <a:buClr>
                <a:srgbClr val="FFFF00"/>
              </a:buCl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Radioactive material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MUST BE 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secured 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at all times, when not in use.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395288" y="6624638"/>
            <a:ext cx="2895601" cy="365125"/>
          </a:xfrm>
        </p:spPr>
        <p:txBody>
          <a:bodyPr/>
          <a:lstStyle/>
          <a:p>
            <a:pPr>
              <a:defRPr/>
            </a:pPr>
            <a:r>
              <a:rPr lang="en-US" sz="800" dirty="0"/>
              <a:t>walter.l.hill10.civ@mail.mil/GSO/239-0517</a:t>
            </a:r>
          </a:p>
        </p:txBody>
      </p:sp>
      <p:pic>
        <p:nvPicPr>
          <p:cNvPr id="33797" name="Picture 6" descr="canstockphoto8464665[1]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7369" y="1087438"/>
            <a:ext cx="3260725" cy="28146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697675" y="302388"/>
            <a:ext cx="754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REGULATIONS</a:t>
            </a:r>
            <a:endParaRPr lang="en-US" sz="3200" b="1" dirty="0">
              <a:latin typeface="+mj-lt"/>
            </a:endParaRP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28600" y="1295400"/>
            <a:ext cx="769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 b="1" dirty="0"/>
          </a:p>
        </p:txBody>
      </p:sp>
      <p:sp>
        <p:nvSpPr>
          <p:cNvPr id="23558" name="Text Box 11"/>
          <p:cNvSpPr txBox="1">
            <a:spLocks noChangeArrowheads="1"/>
          </p:cNvSpPr>
          <p:nvPr/>
        </p:nvSpPr>
        <p:spPr bwMode="auto">
          <a:xfrm>
            <a:off x="5737225" y="246062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23565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-228600" y="6553200"/>
            <a:ext cx="2895600" cy="228600"/>
          </a:xfrm>
          <a:noFill/>
        </p:spPr>
        <p:txBody>
          <a:bodyPr/>
          <a:lstStyle/>
          <a:p>
            <a:r>
              <a:rPr lang="en-US" sz="900" dirty="0" smtClean="0"/>
              <a:t>walter.hill1@us.army.mil/GSO/239-0517</a:t>
            </a: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248480" y="1269051"/>
            <a:ext cx="8895520" cy="526221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 385-10, The Army Safety Program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 Pam 385-24, The Army Radiation Safety Program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 Pam 385-25, Occupational Dosimetry &amp; Dose Recording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FORSCOM Regulation 385-1, FORSCOM Safety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Fort Riley Regulation 385-24,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Radiation Safety Program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Unit Radiation SOP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Technical Manuals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854700" y="4587062"/>
            <a:ext cx="2949575" cy="2017644"/>
            <a:chOff x="390" y="2544"/>
            <a:chExt cx="2874" cy="1535"/>
          </a:xfrm>
        </p:grpSpPr>
        <p:graphicFrame>
          <p:nvGraphicFramePr>
            <p:cNvPr id="18" name="Object 8"/>
            <p:cNvGraphicFramePr>
              <a:graphicFrameLocks noChangeAspect="1"/>
            </p:cNvGraphicFramePr>
            <p:nvPr/>
          </p:nvGraphicFramePr>
          <p:xfrm>
            <a:off x="390" y="2544"/>
            <a:ext cx="1288" cy="1317"/>
          </p:xfrm>
          <a:graphic>
            <a:graphicData uri="http://schemas.openxmlformats.org/presentationml/2006/ole">
              <p:oleObj spid="_x0000_s66562" name="Clip" r:id="rId4" imgW="630000" imgH="643680" progId="">
                <p:embed/>
              </p:oleObj>
            </a:graphicData>
          </a:graphic>
        </p:graphicFrame>
        <p:graphicFrame>
          <p:nvGraphicFramePr>
            <p:cNvPr id="19" name="Object 9"/>
            <p:cNvGraphicFramePr>
              <a:graphicFrameLocks noChangeAspect="1"/>
            </p:cNvGraphicFramePr>
            <p:nvPr/>
          </p:nvGraphicFramePr>
          <p:xfrm>
            <a:off x="1632" y="2880"/>
            <a:ext cx="1632" cy="1199"/>
          </p:xfrm>
          <a:graphic>
            <a:graphicData uri="http://schemas.openxmlformats.org/presentationml/2006/ole">
              <p:oleObj spid="_x0000_s66563" name="Clip" r:id="rId5" imgW="751320" imgH="534600" progId="">
                <p:embed/>
              </p:oleObj>
            </a:graphicData>
          </a:graphic>
        </p:graphicFrame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 rot="1127822">
              <a:off x="1878" y="3169"/>
              <a:ext cx="1267" cy="17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endParaRPr lang="en-US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28600" y="1295400"/>
            <a:ext cx="769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 b="1" dirty="0"/>
          </a:p>
        </p:txBody>
      </p:sp>
      <p:sp>
        <p:nvSpPr>
          <p:cNvPr id="23558" name="Text Box 11"/>
          <p:cNvSpPr txBox="1">
            <a:spLocks noChangeArrowheads="1"/>
          </p:cNvSpPr>
          <p:nvPr/>
        </p:nvSpPr>
        <p:spPr bwMode="auto">
          <a:xfrm>
            <a:off x="5737225" y="246062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23565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-228600" y="6553200"/>
            <a:ext cx="2895600" cy="228600"/>
          </a:xfrm>
          <a:noFill/>
        </p:spPr>
        <p:txBody>
          <a:bodyPr/>
          <a:lstStyle/>
          <a:p>
            <a:r>
              <a:rPr lang="en-US" sz="900" dirty="0" smtClean="0"/>
              <a:t>walter.hill1@us.army.mil/GSO/239-0517</a:t>
            </a: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379868" y="4971482"/>
            <a:ext cx="82391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>
              <a:spcAft>
                <a:spcPts val="600"/>
              </a:spcAft>
              <a:buSzPct val="140000"/>
            </a:pPr>
            <a:r>
              <a:rPr lang="en-US" sz="2400" dirty="0"/>
              <a:t> </a:t>
            </a:r>
            <a:r>
              <a:rPr lang="en-US" sz="2400" dirty="0" smtClean="0"/>
              <a:t>	</a:t>
            </a:r>
            <a:r>
              <a:rPr lang="en-US" sz="2400" b="1" dirty="0" smtClean="0"/>
              <a:t>All</a:t>
            </a:r>
            <a:r>
              <a:rPr lang="en-US" sz="2400" dirty="0" smtClean="0"/>
              <a:t> </a:t>
            </a:r>
            <a:r>
              <a:rPr lang="en-US" sz="2400" dirty="0"/>
              <a:t>incidents, </a:t>
            </a:r>
            <a:r>
              <a:rPr lang="en-US" sz="2400" b="1" dirty="0"/>
              <a:t>damaged or missing radioactive </a:t>
            </a:r>
            <a:r>
              <a:rPr lang="en-US" sz="2400" dirty="0"/>
              <a:t>item’s are required to be </a:t>
            </a:r>
            <a:r>
              <a:rPr lang="en-US" sz="2400" b="1" dirty="0"/>
              <a:t>reported within 24 hours</a:t>
            </a:r>
            <a:r>
              <a:rPr lang="en-US" sz="2400" dirty="0"/>
              <a:t>, to the </a:t>
            </a:r>
            <a:r>
              <a:rPr lang="en-US" sz="2400" b="1" dirty="0"/>
              <a:t>IRSO</a:t>
            </a:r>
            <a:r>
              <a:rPr lang="en-US" sz="2400" dirty="0"/>
              <a:t>. </a:t>
            </a:r>
            <a:endParaRPr lang="en-US" sz="2400" b="1" dirty="0"/>
          </a:p>
        </p:txBody>
      </p:sp>
      <p:graphicFrame>
        <p:nvGraphicFramePr>
          <p:cNvPr id="18" name="Diagram 17"/>
          <p:cNvGraphicFramePr/>
          <p:nvPr/>
        </p:nvGraphicFramePr>
        <p:xfrm>
          <a:off x="1619004" y="89823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887675" y="266763"/>
            <a:ext cx="754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RADIATION SAFETY OFFICER</a:t>
            </a:r>
            <a:endParaRPr lang="en-US" sz="3200" b="1" dirty="0">
              <a:latin typeface="+mj-lt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0" y="6702425"/>
            <a:ext cx="4086225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700088" y="2403475"/>
            <a:ext cx="807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    </a:t>
            </a:r>
          </a:p>
        </p:txBody>
      </p:sp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340425" y="1706775"/>
            <a:ext cx="8007928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buSzPct val="140000"/>
            </a:pPr>
            <a:endParaRPr lang="en-US" sz="2800" dirty="0" smtClean="0">
              <a:solidFill>
                <a:srgbClr val="FF0000"/>
              </a:solidFill>
            </a:endParaRPr>
          </a:p>
          <a:p>
            <a:pPr algn="ctr">
              <a:spcAft>
                <a:spcPts val="1200"/>
              </a:spcAft>
              <a:buSzPct val="140000"/>
            </a:pPr>
            <a:r>
              <a:rPr lang="en-US" sz="2800" dirty="0" smtClean="0">
                <a:solidFill>
                  <a:srgbClr val="FF0000"/>
                </a:solidFill>
              </a:rPr>
              <a:t>Units </a:t>
            </a:r>
            <a:r>
              <a:rPr lang="en-US" sz="2800" dirty="0">
                <a:solidFill>
                  <a:srgbClr val="FF0000"/>
                </a:solidFill>
              </a:rPr>
              <a:t>not conducting user-level,  awareness training in the aspects of radioactive commodity use or ensures users receive required </a:t>
            </a:r>
            <a:r>
              <a:rPr lang="en-US" sz="2800" dirty="0" smtClean="0">
                <a:solidFill>
                  <a:srgbClr val="FF0000"/>
                </a:solidFill>
              </a:rPr>
              <a:t>training. </a:t>
            </a:r>
            <a:r>
              <a:rPr lang="en-US" sz="2800" dirty="0" smtClean="0"/>
              <a:t>(Technical Manuals, DA </a:t>
            </a:r>
            <a:r>
              <a:rPr lang="en-US" sz="2800" dirty="0"/>
              <a:t>PAM 385-24, page 6, para </a:t>
            </a:r>
            <a:r>
              <a:rPr lang="en-US" sz="2800" dirty="0" smtClean="0"/>
              <a:t>1-4 r, 2).</a:t>
            </a:r>
            <a:endParaRPr lang="en-US" sz="2800" dirty="0"/>
          </a:p>
          <a:p>
            <a:pPr marL="228600" indent="-228600">
              <a:spcAft>
                <a:spcPts val="1200"/>
              </a:spcAft>
              <a:buSzPct val="140000"/>
            </a:pPr>
            <a:endParaRPr lang="en-US" sz="2800" dirty="0"/>
          </a:p>
          <a:p>
            <a:pPr marL="228600" indent="-228600">
              <a:spcAft>
                <a:spcPts val="1200"/>
              </a:spcAft>
              <a:buSzPct val="140000"/>
            </a:pPr>
            <a:endParaRPr lang="en-US" sz="2800" dirty="0"/>
          </a:p>
        </p:txBody>
      </p:sp>
      <p:sp>
        <p:nvSpPr>
          <p:cNvPr id="14343" name="Rectangle 10"/>
          <p:cNvSpPr>
            <a:spLocks noChangeArrowheads="1"/>
          </p:cNvSpPr>
          <p:nvPr/>
        </p:nvSpPr>
        <p:spPr bwMode="auto">
          <a:xfrm>
            <a:off x="1278460" y="349963"/>
            <a:ext cx="64251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SYSTEMIC PROBLEMS</a:t>
            </a:r>
            <a:endParaRPr lang="en-US" sz="4400" b="1" dirty="0">
              <a:latin typeface="+mj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-317500" y="66357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z="800" dirty="0"/>
              <a:t>walter.l.hill10.civ@mail.mil/GSO/239-0517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0263"/>
            <a:ext cx="8229600" cy="722889"/>
          </a:xfrm>
        </p:spPr>
        <p:txBody>
          <a:bodyPr/>
          <a:lstStyle/>
          <a:p>
            <a:r>
              <a:rPr lang="en-US" b="1" kern="120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TRITIUM</a:t>
            </a:r>
            <a:endParaRPr lang="en-US" b="1" kern="1200" dirty="0">
              <a:solidFill>
                <a:schemeClr val="tx1"/>
              </a:solidFill>
              <a:ea typeface="+mn-ea"/>
              <a:cs typeface="Arial" pitchFamily="34" charset="0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700644" y="1325102"/>
            <a:ext cx="7995942" cy="4525963"/>
          </a:xfrm>
          <a:prstGeom prst="rect">
            <a:avLst/>
          </a:prstGeom>
        </p:spPr>
        <p:txBody>
          <a:bodyPr/>
          <a:lstStyle/>
          <a:p>
            <a:pPr marL="342900" lvl="0" indent="-342900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800" dirty="0" smtClean="0"/>
              <a:t>Exposure to tritium </a:t>
            </a:r>
            <a:r>
              <a:rPr lang="en-US" sz="2800" b="1" dirty="0" smtClean="0"/>
              <a:t>increases</a:t>
            </a:r>
            <a:r>
              <a:rPr lang="en-US" sz="2800" dirty="0" smtClean="0"/>
              <a:t> the risk of developing </a:t>
            </a:r>
            <a:r>
              <a:rPr lang="en-US" sz="2800" b="1" dirty="0" smtClean="0"/>
              <a:t>cancer</a:t>
            </a:r>
            <a:endParaRPr lang="en-US" sz="2800" dirty="0" smtClean="0"/>
          </a:p>
          <a:p>
            <a:pPr marL="342900" lvl="0" indent="-342900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800" dirty="0" smtClean="0"/>
              <a:t>Tritium exposure can pose a </a:t>
            </a:r>
            <a:r>
              <a:rPr lang="en-US" sz="2800" b="1" dirty="0" smtClean="0"/>
              <a:t>health risk </a:t>
            </a:r>
            <a:r>
              <a:rPr lang="en-US" sz="2800" dirty="0" smtClean="0"/>
              <a:t>if </a:t>
            </a:r>
            <a:r>
              <a:rPr lang="en-US" sz="2800" dirty="0" smtClean="0"/>
              <a:t>it is ingested through </a:t>
            </a:r>
            <a:r>
              <a:rPr lang="en-US" sz="2800" b="1" dirty="0" smtClean="0"/>
              <a:t>drinking water or food</a:t>
            </a:r>
            <a:r>
              <a:rPr lang="en-US" sz="2800" dirty="0" smtClean="0"/>
              <a:t>, </a:t>
            </a:r>
            <a:r>
              <a:rPr lang="en-US" sz="2800" b="1" dirty="0" smtClean="0"/>
              <a:t>inhaled</a:t>
            </a:r>
            <a:r>
              <a:rPr lang="en-US" sz="2800" dirty="0" smtClean="0"/>
              <a:t> or </a:t>
            </a:r>
            <a:r>
              <a:rPr lang="en-US" sz="2800" b="1" dirty="0" smtClean="0"/>
              <a:t>absorbed</a:t>
            </a:r>
            <a:r>
              <a:rPr lang="en-US" sz="2800" dirty="0" smtClean="0"/>
              <a:t> through the skin in large </a:t>
            </a:r>
            <a:r>
              <a:rPr lang="en-US" sz="2800" dirty="0" smtClean="0"/>
              <a:t>quantities</a:t>
            </a:r>
            <a:endParaRPr lang="en-US" sz="2800" dirty="0" smtClean="0"/>
          </a:p>
          <a:p>
            <a:pPr marL="342900" lvl="0" indent="-342900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800" dirty="0" smtClean="0"/>
              <a:t>Urinalysis </a:t>
            </a:r>
            <a:r>
              <a:rPr lang="en-US" sz="2800" dirty="0" smtClean="0"/>
              <a:t>is the easiest bioassay method for determining exposure to </a:t>
            </a:r>
            <a:r>
              <a:rPr lang="en-US" sz="2800" dirty="0" smtClean="0"/>
              <a:t>tritium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381000" y="6629400"/>
            <a:ext cx="2895600" cy="228600"/>
          </a:xfrm>
          <a:noFill/>
        </p:spPr>
        <p:txBody>
          <a:bodyPr/>
          <a:lstStyle/>
          <a:p>
            <a:r>
              <a:rPr lang="en-US" sz="800" dirty="0" smtClean="0"/>
              <a:t>walter.hill1@us.army.mil/GSO/239-0517</a:t>
            </a:r>
          </a:p>
        </p:txBody>
      </p:sp>
      <p:sp>
        <p:nvSpPr>
          <p:cNvPr id="2052" name="AutoShape 2"/>
          <p:cNvSpPr>
            <a:spLocks noChangeArrowheads="1"/>
          </p:cNvSpPr>
          <p:nvPr/>
        </p:nvSpPr>
        <p:spPr bwMode="auto">
          <a:xfrm>
            <a:off x="169814" y="1486984"/>
            <a:ext cx="3817938" cy="1143000"/>
          </a:xfrm>
          <a:prstGeom prst="rightArrow">
            <a:avLst>
              <a:gd name="adj1" fmla="val 50000"/>
              <a:gd name="adj2" fmla="val 835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/>
              <a:t>INHALATION</a:t>
            </a:r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5257800" y="46482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000" b="1" dirty="0"/>
          </a:p>
        </p:txBody>
      </p:sp>
      <p:sp>
        <p:nvSpPr>
          <p:cNvPr id="2054" name="AutoShape 4"/>
          <p:cNvSpPr>
            <a:spLocks noChangeArrowheads="1"/>
          </p:cNvSpPr>
          <p:nvPr/>
        </p:nvSpPr>
        <p:spPr bwMode="auto">
          <a:xfrm rot="10800000">
            <a:off x="5130800" y="1462446"/>
            <a:ext cx="3841750" cy="1143000"/>
          </a:xfrm>
          <a:prstGeom prst="rightArrow">
            <a:avLst>
              <a:gd name="adj1" fmla="val 50000"/>
              <a:gd name="adj2" fmla="val 840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4000" b="1" dirty="0"/>
          </a:p>
        </p:txBody>
      </p:sp>
      <p:sp>
        <p:nvSpPr>
          <p:cNvPr id="2055" name="AutoShape 5"/>
          <p:cNvSpPr>
            <a:spLocks noChangeArrowheads="1"/>
          </p:cNvSpPr>
          <p:nvPr/>
        </p:nvSpPr>
        <p:spPr bwMode="auto">
          <a:xfrm>
            <a:off x="193356" y="4728754"/>
            <a:ext cx="3733800" cy="1273584"/>
          </a:xfrm>
          <a:prstGeom prst="rightArrow">
            <a:avLst>
              <a:gd name="adj1" fmla="val 50000"/>
              <a:gd name="adj2" fmla="val 680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 smtClean="0"/>
              <a:t> ABSORPTION</a:t>
            </a:r>
            <a:endParaRPr lang="en-US" sz="4000" b="1" dirty="0"/>
          </a:p>
        </p:txBody>
      </p:sp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6100995" y="1721165"/>
            <a:ext cx="32369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/>
              <a:t>INGESTION</a:t>
            </a:r>
          </a:p>
        </p:txBody>
      </p:sp>
      <p:sp>
        <p:nvSpPr>
          <p:cNvPr id="2057" name="AutoShape 7"/>
          <p:cNvSpPr>
            <a:spLocks noChangeArrowheads="1"/>
          </p:cNvSpPr>
          <p:nvPr/>
        </p:nvSpPr>
        <p:spPr bwMode="auto">
          <a:xfrm rot="10800000">
            <a:off x="5275263" y="4800600"/>
            <a:ext cx="3640137" cy="1143000"/>
          </a:xfrm>
          <a:prstGeom prst="rightArrow">
            <a:avLst>
              <a:gd name="adj1" fmla="val 50000"/>
              <a:gd name="adj2" fmla="val 796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4000" b="1" dirty="0"/>
          </a:p>
        </p:txBody>
      </p:sp>
      <p:sp>
        <p:nvSpPr>
          <p:cNvPr id="2058" name="Text Box 8"/>
          <p:cNvSpPr txBox="1">
            <a:spLocks noChangeArrowheads="1"/>
          </p:cNvSpPr>
          <p:nvPr/>
        </p:nvSpPr>
        <p:spPr bwMode="auto">
          <a:xfrm>
            <a:off x="6119590" y="5047660"/>
            <a:ext cx="3121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/>
              <a:t>INJECTION</a:t>
            </a:r>
          </a:p>
        </p:txBody>
      </p:sp>
      <p:graphicFrame>
        <p:nvGraphicFramePr>
          <p:cNvPr id="195602" name="Object 18"/>
          <p:cNvGraphicFramePr>
            <a:graphicFrameLocks/>
          </p:cNvGraphicFramePr>
          <p:nvPr>
            <p:ph idx="1"/>
          </p:nvPr>
        </p:nvGraphicFramePr>
        <p:xfrm>
          <a:off x="3543208" y="1636713"/>
          <a:ext cx="2039938" cy="4452937"/>
        </p:xfrm>
        <a:graphic>
          <a:graphicData uri="http://schemas.openxmlformats.org/presentationml/2006/ole">
            <p:oleObj spid="_x0000_s72706" name="Clip" r:id="rId4" imgW="1927080" imgH="4790880" progId="">
              <p:embed/>
            </p:oleObj>
          </a:graphicData>
        </a:graphic>
      </p:graphicFrame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914400" y="288235"/>
            <a:ext cx="7010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 smtClean="0"/>
              <a:t>ROUTES OF ENTRY</a:t>
            </a:r>
            <a:endParaRPr lang="en-US" sz="4400" b="1" dirty="0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-5080" y="6629400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z="800" dirty="0" smtClean="0"/>
              <a:t>walter.hill1@us.army.mil/GSO/239-0517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80950" y="262847"/>
            <a:ext cx="8229600" cy="6396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BIOLOGICAL</a:t>
            </a:r>
            <a:r>
              <a:rPr kumimoji="0" lang="en-US" sz="4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EFFECTS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Radiation may…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Deposit Energy in Body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Cause DNA Damage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Create Ionizations in Body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Leading to Free Radicals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Which may lead to biological damage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ADVANCED COMBAT OPTICAL GUNSIGHT (ACOG)</a:t>
            </a:r>
            <a:endParaRPr lang="en-US" sz="3200" b="1" dirty="0"/>
          </a:p>
        </p:txBody>
      </p:sp>
      <p:pic>
        <p:nvPicPr>
          <p:cNvPr id="10" name="ClipArt Placeholder 9" descr="banner2_ACOG.jpg"/>
          <p:cNvPicPr>
            <a:picLocks noGrp="1" noChangeAspect="1"/>
          </p:cNvPicPr>
          <p:nvPr>
            <p:ph type="clipArt"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821381" y="2403645"/>
            <a:ext cx="3906983" cy="1372710"/>
          </a:xfrm>
          <a:scene3d>
            <a:camera prst="orthographicFront"/>
            <a:lightRig rig="threePt" dir="t"/>
          </a:scene3d>
          <a:sp3d>
            <a:bevelB/>
          </a:sp3d>
        </p:spPr>
      </p:pic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2038813"/>
            <a:ext cx="4246954" cy="452596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NSN: 1240-01-557-1897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M150 Rifle Combat Optic (RCO), Advanced Combat Optical Gun sight (ACOG) designed for the US Army's M4 weapon system.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b="1" dirty="0" smtClean="0">
                <a:solidFill>
                  <a:srgbClr val="FF0000"/>
                </a:solidFill>
              </a:rPr>
              <a:t>Tritium 0.1 curie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It incorporates dual illumination technology using a combination of fiber optics and self- luminous tritium. This allows the aiming point to always be illuminated without the use of batteries.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64-m67_telescope_moun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6368" y="1571502"/>
            <a:ext cx="2540000" cy="3810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>
            <a:off x="1116280" y="2078182"/>
            <a:ext cx="2196935" cy="486889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cxnSp>
      <p:cxnSp>
        <p:nvCxnSpPr>
          <p:cNvPr id="5" name="Straight Arrow Connector 4"/>
          <p:cNvCxnSpPr/>
          <p:nvPr/>
        </p:nvCxnSpPr>
        <p:spPr bwMode="auto">
          <a:xfrm>
            <a:off x="1757548" y="3740728"/>
            <a:ext cx="2113808" cy="130629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2244437" y="4607626"/>
            <a:ext cx="1365662" cy="81939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cxnSp>
      <p:cxnSp>
        <p:nvCxnSpPr>
          <p:cNvPr id="11" name="Straight Arrow Connector 10"/>
          <p:cNvCxnSpPr/>
          <p:nvPr/>
        </p:nvCxnSpPr>
        <p:spPr bwMode="auto">
          <a:xfrm flipH="1" flipV="1">
            <a:off x="4987636" y="4073236"/>
            <a:ext cx="1294412" cy="105690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cxn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/>
              <a:t>M67 </a:t>
            </a:r>
            <a:r>
              <a:rPr lang="en-US" b="1" dirty="0" smtClean="0"/>
              <a:t>SIGHT UNIT</a:t>
            </a:r>
            <a:endParaRPr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076325" y="5976332"/>
            <a:ext cx="6838950" cy="335989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lIns="90488" tIns="44450" rIns="90488" bIns="44450" anchor="ctr">
            <a:spAutoFit/>
          </a:bodyPr>
          <a:lstStyle/>
          <a:p>
            <a:pPr algn="ctr"/>
            <a:r>
              <a:rPr lang="en-US" sz="1600" b="1" dirty="0" smtClean="0"/>
              <a:t>*The M67A1 has several locations with tritium sources.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RANGE INDICATOR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7468" y="1635826"/>
            <a:ext cx="4038600" cy="45259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 smtClean="0"/>
              <a:t>NSN: 5840-01-458-6159</a:t>
            </a:r>
            <a:br>
              <a:rPr lang="en-US" sz="1600" b="1" dirty="0" smtClean="0"/>
            </a:br>
            <a:r>
              <a:rPr lang="en-US" sz="1600" b="1" dirty="0" smtClean="0"/>
              <a:t>P/N: 9360374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The Range Indicator, housed in the mortar handle, is used with the Handle &amp; Firing Mechanism when firing the mortar in its alternative handheld mode.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The Range Indicator uses radioluminous </a:t>
            </a:r>
            <a:r>
              <a:rPr lang="en-US" sz="1600" dirty="0" smtClean="0">
                <a:solidFill>
                  <a:srgbClr val="FF0000"/>
                </a:solidFill>
              </a:rPr>
              <a:t>tritium (H</a:t>
            </a:r>
            <a:r>
              <a:rPr lang="en-US" sz="1600" baseline="30000" dirty="0" smtClean="0">
                <a:solidFill>
                  <a:srgbClr val="FF0000"/>
                </a:solidFill>
              </a:rPr>
              <a:t>3</a:t>
            </a:r>
            <a:r>
              <a:rPr lang="en-US" sz="1600" dirty="0" smtClean="0">
                <a:solidFill>
                  <a:srgbClr val="FF0000"/>
                </a:solidFill>
              </a:rPr>
              <a:t>) </a:t>
            </a:r>
            <a:r>
              <a:rPr lang="en-US" sz="1600" dirty="0" smtClean="0"/>
              <a:t>gas to illuminate the scales in night and low light operation conditions.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The Range Indicator is used to estimate the correct weapon elevation corresponding to the range to the target being engaged.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The Range Indicator is used with the M224 (60mm) Mortar.</a:t>
            </a:r>
          </a:p>
          <a:p>
            <a:endParaRPr lang="en-US" dirty="0"/>
          </a:p>
        </p:txBody>
      </p:sp>
      <p:pic>
        <p:nvPicPr>
          <p:cNvPr id="69634" name="Picture 2" descr="X:\IMCOM Safety\RADIATION\Photos\M60_Mortar_1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628903" y="1615051"/>
            <a:ext cx="2458193" cy="4108855"/>
          </a:xfrm>
          <a:prstGeom prst="rect">
            <a:avLst/>
          </a:prstGeom>
          <a:noFill/>
          <a:scene3d>
            <a:camera prst="orthographicFront"/>
            <a:lightRig rig="threePt" dir="t">
              <a:rot lat="0" lon="0" rev="2400000"/>
            </a:lightRig>
          </a:scene3d>
          <a:sp3d>
            <a:bevelB w="152400" h="50800" prst="softRound"/>
          </a:sp3d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5296395" y="5237018"/>
            <a:ext cx="1460665" cy="332509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5308270" y="4821382"/>
            <a:ext cx="475013" cy="142504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4120738" y="3835730"/>
            <a:ext cx="2517568" cy="98565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38"/>
            <a:ext cx="8229600" cy="1143000"/>
          </a:xfrm>
        </p:spPr>
        <p:txBody>
          <a:bodyPr/>
          <a:lstStyle/>
          <a:p>
            <a:r>
              <a:rPr lang="en-US" b="1" dirty="0" smtClean="0"/>
              <a:t>M58 &amp; M59 </a:t>
            </a:r>
            <a:br>
              <a:rPr lang="en-US" b="1" dirty="0" smtClean="0"/>
            </a:br>
            <a:r>
              <a:rPr lang="en-US" b="1" dirty="0" smtClean="0"/>
              <a:t>AIMING POST LIGHTS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837" y="1778331"/>
            <a:ext cx="4038600" cy="2651166"/>
          </a:xfrm>
        </p:spPr>
        <p:txBody>
          <a:bodyPr/>
          <a:lstStyle/>
          <a:p>
            <a:r>
              <a:rPr lang="en-US" sz="1600" b="1" dirty="0" smtClean="0"/>
              <a:t>NSN: 1290-00-169-1934</a:t>
            </a:r>
            <a:br>
              <a:rPr lang="en-US" sz="1600" b="1" dirty="0" smtClean="0"/>
            </a:br>
            <a:r>
              <a:rPr lang="en-US" sz="1600" b="1" dirty="0" smtClean="0"/>
              <a:t>P/N: 11739179-1</a:t>
            </a:r>
          </a:p>
          <a:p>
            <a:r>
              <a:rPr lang="en-US" sz="1600" dirty="0" smtClean="0"/>
              <a:t>The M58 Aiming Post Light is illuminated by </a:t>
            </a:r>
            <a:r>
              <a:rPr lang="en-US" sz="1600" dirty="0" smtClean="0">
                <a:solidFill>
                  <a:srgbClr val="00B050"/>
                </a:solidFill>
              </a:rPr>
              <a:t>orange tritium </a:t>
            </a:r>
            <a:r>
              <a:rPr lang="en-US" sz="1600" dirty="0" smtClean="0"/>
              <a:t>(H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) gas.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Tritium 5.0 curie</a:t>
            </a:r>
          </a:p>
          <a:p>
            <a:endParaRPr lang="en-US" dirty="0"/>
          </a:p>
        </p:txBody>
      </p:sp>
      <p:pic>
        <p:nvPicPr>
          <p:cNvPr id="67586" name="Picture 2" descr="X:\IMCOM Safety\RADIATION\Photos\M60_Mortar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1970" y="3336996"/>
            <a:ext cx="2434442" cy="2084120"/>
          </a:xfrm>
          <a:prstGeom prst="rect">
            <a:avLst/>
          </a:prstGeom>
          <a:noFill/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4705487" y="1752606"/>
            <a:ext cx="4038600" cy="277189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NSN: 1290-00-169-1935</a:t>
            </a:r>
            <a:b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P/N: 11739179-2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M59 Aiming Post Light is illuminated by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green tritium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(H</a:t>
            </a:r>
            <a:r>
              <a:rPr kumimoji="0" lang="en-US" sz="16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gas.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Tritium 9.0 curie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76325" y="5853221"/>
            <a:ext cx="6838950" cy="582211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lIns="90488" tIns="44450" rIns="90488" bIns="44450" anchor="ctr">
            <a:spAutoFit/>
          </a:bodyPr>
          <a:lstStyle/>
          <a:p>
            <a:r>
              <a:rPr lang="en-US" sz="1600" dirty="0" smtClean="0"/>
              <a:t>*The M58 and M59 Aiming Post Lights are typically ordered as an Aiming Post Light Kit which consists of (2) – M58 (green) and (1) – M59 (orange).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9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>
  <documentManagement>
    <Presentation xmlns="http://schemas.microsoft.com/sharepoint/v3">Synch Master</Presentation>
    <SlideDescription xmlns="http://schemas.microsoft.com/sharepoint/v3">
USAG SYNCH
(24 January 2013)
</SlideDescrip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lide" ma:contentTypeID="0x010100A22E315B1F3C42B49A0E90D2F9AB5AB100BD459441244BF34B8B100BE3B38D47D6" ma:contentTypeVersion="0" ma:contentTypeDescription="Microsoft PowerPoint Slide" ma:contentTypeScope="" ma:versionID="ab38843b23e3b6ecc2cb15a123eb54ab">
  <xsd:schema xmlns:xsd="http://www.w3.org/2001/XMLSchema" xmlns:xs="http://www.w3.org/2001/XMLSchema" xmlns:p="http://schemas.microsoft.com/office/2006/metadata/properties" xmlns:ns2="http://schemas.microsoft.com/sharepoint/v3" targetNamespace="http://schemas.microsoft.com/office/2006/metadata/properties" ma:root="true" ma:fieldsID="0a4819fa2bc8002f864184cba66d580c" ns2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2:Presentation" minOccurs="0"/>
                <xsd:element ref="ns2:Slide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resentation" ma:index="1" nillable="true" ma:displayName="Presentation" ma:internalName="Presentation">
      <xsd:simpleType>
        <xsd:restriction base="dms:Text"/>
      </xsd:simpleType>
    </xsd:element>
    <xsd:element name="SlideDescription" ma:index="2" nillable="true" ma:displayName="Description" ma:internalName="SlideDescript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882650-8068-4ED8-9F64-D2199AD049FF}">
  <ds:schemaRefs>
    <ds:schemaRef ds:uri="http://schemas.microsoft.com/office/2006/metadata/propertie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A51FB9E3-2228-419B-BCF1-9AB686CD14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588</Words>
  <Application>Microsoft Office PowerPoint</Application>
  <PresentationFormat>On-screen Show (4:3)</PresentationFormat>
  <Paragraphs>124</Paragraphs>
  <Slides>17</Slides>
  <Notes>5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39_Custom Design</vt:lpstr>
      <vt:lpstr>Acrobat Document</vt:lpstr>
      <vt:lpstr>Clip</vt:lpstr>
      <vt:lpstr>To ensure Compliance &amp; Basic Knowledge of understanding of all radioactive equipment, awareness training, survey/wipe tests, and waste shipment on Fort Riley. </vt:lpstr>
      <vt:lpstr>Slide 2</vt:lpstr>
      <vt:lpstr>TRITIUM</vt:lpstr>
      <vt:lpstr>Slide 4</vt:lpstr>
      <vt:lpstr>Slide 5</vt:lpstr>
      <vt:lpstr>ADVANCED COMBAT OPTICAL GUNSIGHT (ACOG)</vt:lpstr>
      <vt:lpstr>M67 SIGHT UNIT</vt:lpstr>
      <vt:lpstr>RANGE INDICATOR</vt:lpstr>
      <vt:lpstr>M58 &amp; M59  AIMING POST LIGHTS</vt:lpstr>
      <vt:lpstr>Work Practices</vt:lpstr>
      <vt:lpstr>Slide 11</vt:lpstr>
      <vt:lpstr>INCIDENT PROCEDURES</vt:lpstr>
      <vt:lpstr>INCIDENT PROCEDURES</vt:lpstr>
      <vt:lpstr>Slide 14</vt:lpstr>
      <vt:lpstr>Slide 15</vt:lpstr>
      <vt:lpstr>Slide 16</vt:lpstr>
      <vt:lpstr>Slide 17</vt:lpstr>
    </vt:vector>
  </TitlesOfParts>
  <Company>United States Army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Synch Master</dc:title>
  <dc:creator>stephen.r.simmons</dc:creator>
  <dc:description>USAG SYNCH_x000d_(24 January 2013)</dc:description>
  <cp:lastModifiedBy>walter.hill1</cp:lastModifiedBy>
  <cp:revision>139</cp:revision>
  <dcterms:created xsi:type="dcterms:W3CDTF">2013-01-22T14:58:21Z</dcterms:created>
  <dcterms:modified xsi:type="dcterms:W3CDTF">2013-09-12T15:51:28Z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Slide</vt:lpwstr>
  </property>
  <property fmtid="{D5CDD505-2E9C-101B-9397-08002B2CF9AE}" pid="3" name="ContentTypeId">
    <vt:lpwstr>0x010100A22E315B1F3C42B49A0E90D2F9AB5AB100BD459441244BF34B8B100BE3B38D47D6</vt:lpwstr>
  </property>
</Properties>
</file>