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73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3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D4573-58E7-4156-A133-2731F5F8D1A6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B0CF2-7F87-4E02-A248-870047730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Rectangle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Straight Connector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1D30-C0A0-4124-A783-34D9F15FA0FE}" type="datetime1">
              <a:rPr lang="en-US" smtClean="0"/>
              <a:t>9/12/2018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Add a footer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5871-AB0F-4B3D-8861-97E78CB7B47E}" type="datetime1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8406-4C3F-4F3E-80BD-A22568EA37EB}" type="datetime1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8077-7188-48C5-8679-2287FAC952E9}" type="datetime1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B740-6776-4EE9-99FD-96D592FA5A23}" type="datetime1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BD99-6FFD-46C5-B5E2-43A34BDA2566}" type="datetime1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678E-214C-4CF8-97C7-95015FB02960}" type="datetime1">
              <a:rPr lang="en-US" smtClean="0"/>
              <a:t>9/12/2018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Add a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60E0-FA77-4473-A859-74127B089143}" type="datetime1">
              <a:rPr lang="en-US" smtClean="0"/>
              <a:t>9/12/2018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Add a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D7B8-9F07-4899-827D-5F3CFDDEB574}" type="datetime1">
              <a:rPr lang="en-US" smtClean="0"/>
              <a:t>9/12/2018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Add a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7C5C-1CD1-417D-A89C-14747F5222C7}" type="datetime1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EFBB-CFA1-4AA8-9123-F0B52DBD84FE}" type="datetime1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Rectangle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Freeform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  <p:sp>
              <p:nvSpPr>
                <p:cNvPr id="33" name="Freeform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</p:grpSp>
        </p:grpSp>
      </p:grp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61146459-E3C3-4969-9224-5ED50B492D17}" type="datetime1">
              <a:rPr lang="en-US" smtClean="0"/>
              <a:pPr/>
              <a:t>9/12/2018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Add a footer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5351" y="1010653"/>
            <a:ext cx="11874843" cy="5723779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DA PAM 750-8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The Army Maintenance Management System (TAMMS)</a:t>
            </a:r>
          </a:p>
          <a:p>
            <a:pPr marL="0" indent="0">
              <a:buNone/>
            </a:pPr>
            <a:endParaRPr lang="en-US" sz="24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B0F0"/>
                </a:solidFill>
              </a:rPr>
              <a:t>Para 3-9 Services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B0F0"/>
                </a:solidFill>
              </a:rPr>
              <a:t>	Services conducted within 10% </a:t>
            </a:r>
            <a:r>
              <a:rPr lang="en-US" sz="2400" dirty="0" smtClean="0">
                <a:solidFill>
                  <a:srgbClr val="00B0F0"/>
                </a:solidFill>
              </a:rPr>
              <a:t>variance </a:t>
            </a:r>
            <a:r>
              <a:rPr lang="en-US" sz="2400" dirty="0">
                <a:solidFill>
                  <a:srgbClr val="00B0F0"/>
                </a:solidFill>
              </a:rPr>
              <a:t>(b. (1) (</a:t>
            </a:r>
            <a:r>
              <a:rPr lang="en-US" sz="2400" i="1" dirty="0">
                <a:solidFill>
                  <a:srgbClr val="00B0F0"/>
                </a:solidFill>
              </a:rPr>
              <a:t>h</a:t>
            </a:r>
            <a:r>
              <a:rPr lang="en-US" sz="2400" dirty="0">
                <a:solidFill>
                  <a:srgbClr val="00B0F0"/>
                </a:solidFill>
              </a:rPr>
              <a:t>) 1</a:t>
            </a:r>
            <a:r>
              <a:rPr lang="en-US" sz="2400" dirty="0" smtClean="0">
                <a:solidFill>
                  <a:srgbClr val="00B0F0"/>
                </a:solidFill>
              </a:rPr>
              <a:t>)</a:t>
            </a:r>
            <a:endParaRPr lang="en-US" sz="24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B0F0"/>
                </a:solidFill>
              </a:rPr>
              <a:t>	Services conducted outside 10% </a:t>
            </a:r>
            <a:r>
              <a:rPr lang="en-US" sz="2400" dirty="0" smtClean="0">
                <a:solidFill>
                  <a:srgbClr val="00B0F0"/>
                </a:solidFill>
              </a:rPr>
              <a:t>variance </a:t>
            </a:r>
            <a:r>
              <a:rPr lang="en-US" sz="2400" dirty="0">
                <a:solidFill>
                  <a:srgbClr val="00B0F0"/>
                </a:solidFill>
              </a:rPr>
              <a:t>(b. (1) (h) 4)</a:t>
            </a:r>
          </a:p>
          <a:p>
            <a:pPr marL="0" indent="0">
              <a:buNone/>
            </a:pPr>
            <a:endParaRPr lang="en-US" sz="2400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91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9309" y="1026695"/>
            <a:ext cx="11874843" cy="58313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DA PAM 710-2-1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Using Unit Supply System</a:t>
            </a:r>
          </a:p>
          <a:p>
            <a:pPr marL="0" indent="0">
              <a:buNone/>
            </a:pPr>
            <a:endParaRPr lang="en-US" sz="36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00B0F0"/>
                </a:solidFill>
              </a:rPr>
              <a:t>Para 5-6 DA Form 3749 (Equipment Receipt)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a. To assign property to the same person for brief periods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b. Preparing a DA Form 3749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d. Weapons will be controlled as follows: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	(1) Master Authorization List (MAL)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	(2) When issued for less than 24 hours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	</a:t>
            </a:r>
            <a:endParaRPr lang="en-US" sz="28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104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9309" y="1026695"/>
            <a:ext cx="11874843" cy="58313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DA PAM 710-2-1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Using Unit Supply System</a:t>
            </a:r>
          </a:p>
          <a:p>
            <a:pPr marL="0" indent="0">
              <a:buNone/>
            </a:pPr>
            <a:endParaRPr lang="en-US" sz="36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00B0F0"/>
                </a:solidFill>
              </a:rPr>
              <a:t>Para 5-6 DA Form 3749 (Equipment Receipt)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a. To assign property to the same person for brief periods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b. Preparing a DA Form 3749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d. Weapons will be controlled as follows: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	(1) Master Authorization List (MAL)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	(2) When issued for less than 24 hours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	(3) When issued for more than 24 hours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	</a:t>
            </a:r>
            <a:endParaRPr lang="en-US" sz="28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70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9309" y="1026695"/>
            <a:ext cx="11874843" cy="58313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DA PAM 710-2-1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Using Unit Supply System</a:t>
            </a:r>
          </a:p>
          <a:p>
            <a:pPr marL="0" indent="0">
              <a:buNone/>
            </a:pPr>
            <a:endParaRPr lang="en-US" sz="36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00B0F0"/>
                </a:solidFill>
              </a:rPr>
              <a:t>Para 5-6 DA Form 3749 (Equipment Receipt)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a. To assign property to the same person for brief periods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b. Preparing a DA Form 3749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d. Weapons will be controlled as follows: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	(1) Master Authorization List (MAL)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	(2) When issued for less than 24 hours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	(3) When issued for more than 24 hours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	(4) Weapon turn-in</a:t>
            </a:r>
          </a:p>
          <a:p>
            <a:pPr marL="0" indent="0">
              <a:buNone/>
            </a:pPr>
            <a:endParaRPr lang="en-US" sz="28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942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9309" y="1026695"/>
            <a:ext cx="11874843" cy="58313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DA PAM 710-2-1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Using Unit Supply System</a:t>
            </a:r>
          </a:p>
          <a:p>
            <a:pPr marL="0" indent="0">
              <a:buNone/>
            </a:pPr>
            <a:endParaRPr lang="en-US" sz="36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Chap 7 Management of Basic and Operational Loads</a:t>
            </a:r>
          </a:p>
          <a:p>
            <a:pPr marL="0" indent="0">
              <a:buNone/>
            </a:pPr>
            <a:endParaRPr lang="en-US" sz="2800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sz="28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862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9309" y="1026695"/>
            <a:ext cx="11874843" cy="58313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DA PAM 710-2-1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Using Unit Supply System</a:t>
            </a:r>
          </a:p>
          <a:p>
            <a:pPr marL="0" indent="0">
              <a:buNone/>
            </a:pPr>
            <a:endParaRPr lang="en-US" sz="36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Chap 7 Management of Basic and Operational Loads</a:t>
            </a:r>
          </a:p>
          <a:p>
            <a:pPr marL="0" indent="0">
              <a:buNone/>
            </a:pPr>
            <a:endParaRPr lang="en-US" sz="28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Para 9-10 Weapons and Ammo Inventories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The unit armorer won’t conduct this inventory</a:t>
            </a:r>
          </a:p>
          <a:p>
            <a:pPr marL="0" indent="0">
              <a:buNone/>
            </a:pPr>
            <a:endParaRPr lang="en-US" sz="2800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sz="28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795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9309" y="1026695"/>
            <a:ext cx="11874843" cy="58313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DA PAM 710-2-1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Using Unit Supply System</a:t>
            </a:r>
          </a:p>
          <a:p>
            <a:pPr marL="0" indent="0">
              <a:buNone/>
            </a:pPr>
            <a:endParaRPr lang="en-US" sz="36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Chap 7 Management of Basic and Operational Loads</a:t>
            </a:r>
          </a:p>
          <a:p>
            <a:pPr marL="0" indent="0">
              <a:buNone/>
            </a:pPr>
            <a:endParaRPr lang="en-US" sz="28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Para 9-10 Weapons and Ammo Inventories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The unit armorer won’t conduct this inventory</a:t>
            </a:r>
          </a:p>
          <a:p>
            <a:pPr marL="0" indent="0">
              <a:buNone/>
            </a:pPr>
            <a:endParaRPr lang="en-US" sz="28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Chap 11 Ammunition Management</a:t>
            </a:r>
          </a:p>
          <a:p>
            <a:pPr marL="0" indent="0">
              <a:buNone/>
            </a:pPr>
            <a:endParaRPr lang="en-US" sz="28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224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5351" y="1042737"/>
            <a:ext cx="11874843" cy="5691695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DA PAM 750-8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The Army Maintenance Management System (TAMMS)</a:t>
            </a:r>
          </a:p>
          <a:p>
            <a:pPr marL="0" indent="0">
              <a:buNone/>
            </a:pPr>
            <a:endParaRPr lang="en-US" sz="24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B0F0"/>
                </a:solidFill>
              </a:rPr>
              <a:t>Para 3-9 Services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B0F0"/>
                </a:solidFill>
              </a:rPr>
              <a:t>	Services conducted within 10% </a:t>
            </a:r>
            <a:r>
              <a:rPr lang="en-US" sz="2400" dirty="0" smtClean="0">
                <a:solidFill>
                  <a:srgbClr val="00B0F0"/>
                </a:solidFill>
              </a:rPr>
              <a:t>variance </a:t>
            </a:r>
            <a:r>
              <a:rPr lang="en-US" sz="2400" dirty="0">
                <a:solidFill>
                  <a:srgbClr val="00B0F0"/>
                </a:solidFill>
              </a:rPr>
              <a:t>(b. (1) (</a:t>
            </a:r>
            <a:r>
              <a:rPr lang="en-US" sz="2400" i="1" dirty="0">
                <a:solidFill>
                  <a:srgbClr val="00B0F0"/>
                </a:solidFill>
              </a:rPr>
              <a:t>h</a:t>
            </a:r>
            <a:r>
              <a:rPr lang="en-US" sz="2400" dirty="0">
                <a:solidFill>
                  <a:srgbClr val="00B0F0"/>
                </a:solidFill>
              </a:rPr>
              <a:t>) 1</a:t>
            </a:r>
            <a:r>
              <a:rPr lang="en-US" sz="2400" dirty="0" smtClean="0">
                <a:solidFill>
                  <a:srgbClr val="00B0F0"/>
                </a:solidFill>
              </a:rPr>
              <a:t>)</a:t>
            </a:r>
            <a:endParaRPr lang="en-US" sz="24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B0F0"/>
                </a:solidFill>
              </a:rPr>
              <a:t>	Services conducted outside 10% </a:t>
            </a:r>
            <a:r>
              <a:rPr lang="en-US" sz="2400" dirty="0" smtClean="0">
                <a:solidFill>
                  <a:srgbClr val="00B0F0"/>
                </a:solidFill>
              </a:rPr>
              <a:t>variance </a:t>
            </a:r>
            <a:r>
              <a:rPr lang="en-US" sz="2400" dirty="0">
                <a:solidFill>
                  <a:srgbClr val="00B0F0"/>
                </a:solidFill>
              </a:rPr>
              <a:t>(b. (1) (h) 4)</a:t>
            </a:r>
            <a:endParaRPr lang="en-US" sz="2400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pt-BR" sz="2400" dirty="0">
                <a:solidFill>
                  <a:srgbClr val="00B0F0"/>
                </a:solidFill>
              </a:rPr>
              <a:t>Para 3-10 DA Form 5988E/DA Form </a:t>
            </a:r>
            <a:r>
              <a:rPr lang="pt-BR" sz="2400" dirty="0" smtClean="0">
                <a:solidFill>
                  <a:srgbClr val="00B0F0"/>
                </a:solidFill>
              </a:rPr>
              <a:t>2404</a:t>
            </a:r>
          </a:p>
          <a:p>
            <a:pPr marL="0" indent="0">
              <a:buNone/>
            </a:pPr>
            <a:r>
              <a:rPr lang="pt-BR" sz="2400" dirty="0">
                <a:solidFill>
                  <a:srgbClr val="00B0F0"/>
                </a:solidFill>
              </a:rPr>
              <a:t>	</a:t>
            </a:r>
            <a:r>
              <a:rPr lang="pt-BR" sz="2400" i="1" dirty="0" smtClean="0">
                <a:solidFill>
                  <a:srgbClr val="00B0F0"/>
                </a:solidFill>
              </a:rPr>
              <a:t>f</a:t>
            </a:r>
            <a:r>
              <a:rPr lang="pt-BR" sz="2400" dirty="0" smtClean="0">
                <a:solidFill>
                  <a:srgbClr val="00B0F0"/>
                </a:solidFill>
              </a:rPr>
              <a:t>. (3) Diposition</a:t>
            </a:r>
            <a:endParaRPr lang="pt-BR" sz="2400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407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9309" y="1026695"/>
            <a:ext cx="11874843" cy="58313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DA PAM 750-8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The Army Maintenance Management System (TAMMS)</a:t>
            </a:r>
          </a:p>
          <a:p>
            <a:pPr marL="0" indent="0">
              <a:buNone/>
            </a:pPr>
            <a:endParaRPr lang="en-US" sz="24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B0F0"/>
                </a:solidFill>
              </a:rPr>
              <a:t>Para 3-9 Services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B0F0"/>
                </a:solidFill>
              </a:rPr>
              <a:t>	Services conducted within 10% </a:t>
            </a:r>
            <a:r>
              <a:rPr lang="en-US" sz="2400" dirty="0" smtClean="0">
                <a:solidFill>
                  <a:srgbClr val="00B0F0"/>
                </a:solidFill>
              </a:rPr>
              <a:t>variance </a:t>
            </a:r>
            <a:r>
              <a:rPr lang="en-US" sz="2400" dirty="0">
                <a:solidFill>
                  <a:srgbClr val="00B0F0"/>
                </a:solidFill>
              </a:rPr>
              <a:t>(b. (1) (</a:t>
            </a:r>
            <a:r>
              <a:rPr lang="en-US" sz="2400" i="1" dirty="0">
                <a:solidFill>
                  <a:srgbClr val="00B0F0"/>
                </a:solidFill>
              </a:rPr>
              <a:t>h</a:t>
            </a:r>
            <a:r>
              <a:rPr lang="en-US" sz="2400" dirty="0">
                <a:solidFill>
                  <a:srgbClr val="00B0F0"/>
                </a:solidFill>
              </a:rPr>
              <a:t>) 1</a:t>
            </a:r>
            <a:r>
              <a:rPr lang="en-US" sz="2400" dirty="0" smtClean="0">
                <a:solidFill>
                  <a:srgbClr val="00B0F0"/>
                </a:solidFill>
              </a:rPr>
              <a:t>)</a:t>
            </a:r>
            <a:endParaRPr lang="en-US" sz="24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B0F0"/>
                </a:solidFill>
              </a:rPr>
              <a:t>	Services conducted outside 10% </a:t>
            </a:r>
            <a:r>
              <a:rPr lang="en-US" sz="2400" dirty="0" smtClean="0">
                <a:solidFill>
                  <a:srgbClr val="00B0F0"/>
                </a:solidFill>
              </a:rPr>
              <a:t>variance </a:t>
            </a:r>
            <a:r>
              <a:rPr lang="en-US" sz="2400" dirty="0">
                <a:solidFill>
                  <a:srgbClr val="00B0F0"/>
                </a:solidFill>
              </a:rPr>
              <a:t>(b. (1) (h) 4)</a:t>
            </a:r>
            <a:endParaRPr lang="en-US" sz="2400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pt-BR" sz="2400" dirty="0">
                <a:solidFill>
                  <a:srgbClr val="00B0F0"/>
                </a:solidFill>
              </a:rPr>
              <a:t>Para 3-10 DA Form 5988E/DA Form </a:t>
            </a:r>
            <a:r>
              <a:rPr lang="pt-BR" sz="2400" dirty="0" smtClean="0">
                <a:solidFill>
                  <a:srgbClr val="00B0F0"/>
                </a:solidFill>
              </a:rPr>
              <a:t>2404</a:t>
            </a:r>
          </a:p>
          <a:p>
            <a:pPr marL="0" indent="0">
              <a:buNone/>
            </a:pPr>
            <a:r>
              <a:rPr lang="pt-BR" sz="2400" dirty="0">
                <a:solidFill>
                  <a:srgbClr val="00B0F0"/>
                </a:solidFill>
              </a:rPr>
              <a:t>	</a:t>
            </a:r>
            <a:r>
              <a:rPr lang="pt-BR" sz="2400" i="1" dirty="0" smtClean="0">
                <a:solidFill>
                  <a:srgbClr val="00B0F0"/>
                </a:solidFill>
              </a:rPr>
              <a:t>f</a:t>
            </a:r>
            <a:r>
              <a:rPr lang="pt-BR" sz="2400" dirty="0" smtClean="0">
                <a:solidFill>
                  <a:srgbClr val="00B0F0"/>
                </a:solidFill>
              </a:rPr>
              <a:t>. (3) Disposition</a:t>
            </a:r>
            <a:endParaRPr lang="pt-BR" sz="2400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00B0F0"/>
                </a:solidFill>
              </a:rPr>
              <a:t>Para 3-13 DA Form 5990-E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B0F0"/>
                </a:solidFill>
              </a:rPr>
              <a:t>	</a:t>
            </a:r>
            <a:r>
              <a:rPr lang="en-US" sz="2400" dirty="0" smtClean="0">
                <a:solidFill>
                  <a:srgbClr val="00B0F0"/>
                </a:solidFill>
              </a:rPr>
              <a:t>b. Disposition</a:t>
            </a: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839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9309" y="1026695"/>
            <a:ext cx="11874843" cy="58313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DA PAM 710-2-1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Using Unit Supply System</a:t>
            </a:r>
          </a:p>
          <a:p>
            <a:pPr marL="0" indent="0">
              <a:buNone/>
            </a:pPr>
            <a:endParaRPr lang="en-US" sz="36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00B0F0"/>
                </a:solidFill>
              </a:rPr>
              <a:t>Para 5-3 Hand Receipt Procedures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</a:t>
            </a:r>
            <a:endParaRPr lang="en-US" sz="28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894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9309" y="1026695"/>
            <a:ext cx="11874843" cy="58313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DA PAM 710-2-1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Using Unit Supply System</a:t>
            </a:r>
          </a:p>
          <a:p>
            <a:pPr marL="0" indent="0">
              <a:buNone/>
            </a:pPr>
            <a:endParaRPr lang="en-US" sz="36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00B0F0"/>
                </a:solidFill>
              </a:rPr>
              <a:t>Para 5-3 Hand Receipt Procedures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DA Form 3161 – (Temporary Hand Receipt) For property issued for up to 30 calendar days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DA Form 2062 – (Permanent Hand Receipt) For property issued for more than 30 calendar days</a:t>
            </a:r>
          </a:p>
          <a:p>
            <a:pPr marL="0" indent="0">
              <a:buNone/>
            </a:pPr>
            <a:endParaRPr lang="en-US" sz="28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774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9309" y="1026695"/>
            <a:ext cx="11874843" cy="58313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DA PAM 710-2-1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Using Unit Supply System</a:t>
            </a:r>
          </a:p>
          <a:p>
            <a:pPr marL="0" indent="0">
              <a:buNone/>
            </a:pPr>
            <a:endParaRPr lang="en-US" sz="36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00B0F0"/>
                </a:solidFill>
              </a:rPr>
              <a:t>Para 5-6 DA Form 3749 (Equipment Receipt)</a:t>
            </a:r>
          </a:p>
          <a:p>
            <a:pPr marL="0" indent="0">
              <a:buNone/>
            </a:pP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839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9309" y="1026695"/>
            <a:ext cx="11874843" cy="58313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DA PAM 710-2-1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Using Unit Supply System</a:t>
            </a:r>
          </a:p>
          <a:p>
            <a:pPr marL="0" indent="0">
              <a:buNone/>
            </a:pPr>
            <a:endParaRPr lang="en-US" sz="36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00B0F0"/>
                </a:solidFill>
              </a:rPr>
              <a:t>Para 5-6 DA Form 3749 (Equipment Receipt)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a. To assign property to the same person for brief periods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</a:t>
            </a:r>
            <a:endParaRPr lang="en-US" sz="28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371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9309" y="1026695"/>
            <a:ext cx="11874843" cy="58313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DA PAM 710-2-1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Using Unit Supply System</a:t>
            </a:r>
          </a:p>
          <a:p>
            <a:pPr marL="0" indent="0">
              <a:buNone/>
            </a:pPr>
            <a:endParaRPr lang="en-US" sz="36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00B0F0"/>
                </a:solidFill>
              </a:rPr>
              <a:t>Para 5-6 DA Form 3749 (Equipment Receipt)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a. To assign property to the same person for brief periods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b. Preparing a DA Form 3749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</a:t>
            </a:r>
            <a:endParaRPr lang="en-US" sz="28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34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9309" y="1026695"/>
            <a:ext cx="11874843" cy="58313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DA PAM 710-2-1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B0F0"/>
                </a:solidFill>
              </a:rPr>
              <a:t>Using Unit Supply System</a:t>
            </a:r>
          </a:p>
          <a:p>
            <a:pPr marL="0" indent="0">
              <a:buNone/>
            </a:pPr>
            <a:endParaRPr lang="en-US" sz="36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00B0F0"/>
                </a:solidFill>
              </a:rPr>
              <a:t>Para 5-6 DA Form 3749 (Equipment Receipt)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a. To assign property to the same person for brief periods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b. Preparing a DA Form 3749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d. Weapons will be controlled as follows: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	(1) Master Authorization List (MAL)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F0"/>
                </a:solidFill>
              </a:rPr>
              <a:t>		</a:t>
            </a:r>
            <a:endParaRPr lang="en-US" sz="28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084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brainstorming presentation.potx" id="{DE77CA07-3D7A-4CF2-AF02-587F794CB3CB}" vid="{13C2A94F-C0A1-4622-B71C-29A3B00D5E0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brainstorming presentation</Template>
  <TotalTime>86</TotalTime>
  <Words>235</Words>
  <Application>Microsoft Office PowerPoint</Application>
  <PresentationFormat>Widescreen</PresentationFormat>
  <Paragraphs>118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Century Gothic</vt:lpstr>
      <vt:lpstr>Palatino Linotype</vt:lpstr>
      <vt:lpstr>Wingdings 2</vt:lpstr>
      <vt:lpstr>Presentation on brainstorming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Bundy, Eric</dc:creator>
  <cp:lastModifiedBy>Bundy, Eric</cp:lastModifiedBy>
  <cp:revision>5</cp:revision>
  <dcterms:created xsi:type="dcterms:W3CDTF">2018-09-12T19:55:19Z</dcterms:created>
  <dcterms:modified xsi:type="dcterms:W3CDTF">2018-09-12T21:22:03Z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