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76"/>
  </p:notesMasterIdLst>
  <p:sldIdLst>
    <p:sldId id="272" r:id="rId2"/>
    <p:sldId id="273" r:id="rId3"/>
    <p:sldId id="274" r:id="rId4"/>
    <p:sldId id="275" r:id="rId5"/>
    <p:sldId id="276" r:id="rId6"/>
    <p:sldId id="277" r:id="rId7"/>
    <p:sldId id="278" r:id="rId8"/>
    <p:sldId id="279" r:id="rId9"/>
    <p:sldId id="280" r:id="rId10"/>
    <p:sldId id="281" r:id="rId11"/>
    <p:sldId id="287" r:id="rId12"/>
    <p:sldId id="282" r:id="rId13"/>
    <p:sldId id="283" r:id="rId14"/>
    <p:sldId id="284" r:id="rId15"/>
    <p:sldId id="285" r:id="rId16"/>
    <p:sldId id="286" r:id="rId17"/>
    <p:sldId id="288" r:id="rId18"/>
    <p:sldId id="289" r:id="rId19"/>
    <p:sldId id="295" r:id="rId20"/>
    <p:sldId id="290" r:id="rId21"/>
    <p:sldId id="296" r:id="rId22"/>
    <p:sldId id="297" r:id="rId23"/>
    <p:sldId id="299" r:id="rId24"/>
    <p:sldId id="298" r:id="rId25"/>
    <p:sldId id="300" r:id="rId26"/>
    <p:sldId id="301" r:id="rId27"/>
    <p:sldId id="302" r:id="rId28"/>
    <p:sldId id="303" r:id="rId29"/>
    <p:sldId id="304" r:id="rId30"/>
    <p:sldId id="305" r:id="rId31"/>
    <p:sldId id="307" r:id="rId32"/>
    <p:sldId id="306" r:id="rId33"/>
    <p:sldId id="308" r:id="rId34"/>
    <p:sldId id="309" r:id="rId35"/>
    <p:sldId id="310" r:id="rId36"/>
    <p:sldId id="311" r:id="rId37"/>
    <p:sldId id="312" r:id="rId38"/>
    <p:sldId id="313" r:id="rId39"/>
    <p:sldId id="314" r:id="rId40"/>
    <p:sldId id="315" r:id="rId41"/>
    <p:sldId id="316" r:id="rId42"/>
    <p:sldId id="317" r:id="rId43"/>
    <p:sldId id="318" r:id="rId44"/>
    <p:sldId id="319" r:id="rId45"/>
    <p:sldId id="320" r:id="rId46"/>
    <p:sldId id="321" r:id="rId47"/>
    <p:sldId id="322" r:id="rId48"/>
    <p:sldId id="323" r:id="rId49"/>
    <p:sldId id="324" r:id="rId50"/>
    <p:sldId id="325" r:id="rId51"/>
    <p:sldId id="326" r:id="rId52"/>
    <p:sldId id="327" r:id="rId53"/>
    <p:sldId id="328" r:id="rId54"/>
    <p:sldId id="329" r:id="rId55"/>
    <p:sldId id="330" r:id="rId56"/>
    <p:sldId id="331" r:id="rId57"/>
    <p:sldId id="332" r:id="rId58"/>
    <p:sldId id="333" r:id="rId59"/>
    <p:sldId id="334" r:id="rId60"/>
    <p:sldId id="335" r:id="rId61"/>
    <p:sldId id="336" r:id="rId62"/>
    <p:sldId id="337" r:id="rId63"/>
    <p:sldId id="338" r:id="rId64"/>
    <p:sldId id="339" r:id="rId65"/>
    <p:sldId id="340" r:id="rId66"/>
    <p:sldId id="341" r:id="rId67"/>
    <p:sldId id="342" r:id="rId68"/>
    <p:sldId id="343" r:id="rId69"/>
    <p:sldId id="344" r:id="rId70"/>
    <p:sldId id="345" r:id="rId71"/>
    <p:sldId id="346" r:id="rId72"/>
    <p:sldId id="347" r:id="rId73"/>
    <p:sldId id="348" r:id="rId74"/>
    <p:sldId id="349" r:id="rId7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8799B23B-EC83-4686-B30A-512413B5E67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78" d="100"/>
          <a:sy n="78" d="100"/>
        </p:scale>
        <p:origin x="894" y="102"/>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BD4573-58E7-4156-A133-2731F5F8D1A6}" type="datetimeFigureOut">
              <a:rPr lang="en-US" smtClean="0"/>
              <a:t>9/12/2018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3B0CF2-7F87-4E02-A248-870047730F99}" type="slidenum">
              <a:rPr lang="en-US" smtClean="0"/>
              <a:t>‹#›</a:t>
            </a:fld>
            <a:endParaRPr lang="en-US"/>
          </a:p>
        </p:txBody>
      </p:sp>
    </p:spTree>
    <p:extLst>
      <p:ext uri="{BB962C8B-B14F-4D97-AF65-F5344CB8AC3E}">
        <p14:creationId xmlns:p14="http://schemas.microsoft.com/office/powerpoint/2010/main" val="3614981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3B0CF2-7F87-4E02-A248-870047730F99}" type="slidenum">
              <a:rPr lang="en-US" smtClean="0"/>
              <a:t>1</a:t>
            </a:fld>
            <a:endParaRPr lang="en-US"/>
          </a:p>
        </p:txBody>
      </p:sp>
    </p:spTree>
    <p:extLst>
      <p:ext uri="{BB962C8B-B14F-4D97-AF65-F5344CB8AC3E}">
        <p14:creationId xmlns:p14="http://schemas.microsoft.com/office/powerpoint/2010/main" val="14951338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grpSp>
        <p:nvGrpSpPr>
          <p:cNvPr id="10" name="Group 9"/>
          <p:cNvGrpSpPr/>
          <p:nvPr/>
        </p:nvGrpSpPr>
        <p:grpSpPr>
          <a:xfrm>
            <a:off x="0" y="6208894"/>
            <a:ext cx="12192000" cy="649106"/>
            <a:chOff x="0" y="6208894"/>
            <a:chExt cx="12192000" cy="649106"/>
          </a:xfrm>
        </p:grpSpPr>
        <p:sp>
          <p:nvSpPr>
            <p:cNvPr id="2" name="Rectangle 1"/>
            <p:cNvSpPr/>
            <p:nvPr/>
          </p:nvSpPr>
          <p:spPr>
            <a:xfrm>
              <a:off x="3048" y="6220178"/>
              <a:ext cx="12188952" cy="637822"/>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cxnSp>
          <p:nvCxnSpPr>
            <p:cNvPr id="7" name="Straight Connector 6"/>
            <p:cNvCxnSpPr/>
            <p:nvPr/>
          </p:nvCxnSpPr>
          <p:spPr>
            <a:xfrm>
              <a:off x="0" y="6208894"/>
              <a:ext cx="12192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5" name="Straight Connector 4"/>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tx2"/>
                </a:solidFill>
                <a:effectLst/>
                <a:latin typeface="+mj-lt"/>
                <a:ea typeface="+mj-ea"/>
                <a:cs typeface="+mj-cs"/>
              </a:defRPr>
            </a:lvl1pPr>
          </a:lstStyle>
          <a:p>
            <a:r>
              <a:rPr kumimoji="0" lang="en-US" smtClean="0"/>
              <a:t>Click to edit Master title style</a:t>
            </a:r>
            <a:endParaRPr kumimoji="0" lang="en-US" dirty="0"/>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21A1D30-C0A0-4124-A783-34D9F15FA0FE}" type="datetime1">
              <a:rPr lang="en-US" smtClean="0"/>
              <a:t>9/12/2018</a:t>
            </a:fld>
            <a:endParaRPr lang="en-US"/>
          </a:p>
        </p:txBody>
      </p:sp>
      <p:sp>
        <p:nvSpPr>
          <p:cNvPr id="19" name="Footer Placeholder 18"/>
          <p:cNvSpPr>
            <a:spLocks noGrp="1"/>
          </p:cNvSpPr>
          <p:nvPr>
            <p:ph type="ftr" sz="quarter" idx="11"/>
          </p:nvPr>
        </p:nvSpPr>
        <p:spPr/>
        <p:txBody>
          <a:bodyPr/>
          <a:lstStyle/>
          <a:p>
            <a:r>
              <a:rPr lang="en-US" dirty="0" smtClean="0"/>
              <a:t>Add a footer</a:t>
            </a:r>
            <a:endParaRPr lang="en-US" dirty="0"/>
          </a:p>
        </p:txBody>
      </p:sp>
      <p:sp>
        <p:nvSpPr>
          <p:cNvPr id="27" name="Slide Number Placeholder 26"/>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2980820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D2D5871-AB0F-4B3D-8861-97E78CB7B47E}" type="datetime1">
              <a:rPr lang="en-US" smtClean="0"/>
              <a:t>9/12/2018</a:t>
            </a:fld>
            <a:endParaRPr lang="en-US"/>
          </a:p>
        </p:txBody>
      </p:sp>
      <p:sp>
        <p:nvSpPr>
          <p:cNvPr id="5" name="Footer Placeholder 4"/>
          <p:cNvSpPr>
            <a:spLocks noGrp="1"/>
          </p:cNvSpPr>
          <p:nvPr>
            <p:ph type="ftr" sz="quarter" idx="11"/>
          </p:nvPr>
        </p:nvSpPr>
        <p:spPr/>
        <p:txBody>
          <a:bodyPr/>
          <a:lstStyle/>
          <a:p>
            <a:r>
              <a:rPr lang="en-US" dirty="0" smtClean="0"/>
              <a:t>Add a footer</a:t>
            </a:r>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877777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4418406-4C3F-4F3E-80BD-A22568EA37EB}" type="datetime1">
              <a:rPr lang="en-US" smtClean="0"/>
              <a:t>9/12/2018</a:t>
            </a:fld>
            <a:endParaRPr lang="en-US"/>
          </a:p>
        </p:txBody>
      </p:sp>
      <p:sp>
        <p:nvSpPr>
          <p:cNvPr id="5" name="Footer Placeholder 4"/>
          <p:cNvSpPr>
            <a:spLocks noGrp="1"/>
          </p:cNvSpPr>
          <p:nvPr>
            <p:ph type="ftr" sz="quarter" idx="11"/>
          </p:nvPr>
        </p:nvSpPr>
        <p:spPr/>
        <p:txBody>
          <a:bodyPr/>
          <a:lstStyle/>
          <a:p>
            <a:r>
              <a:rPr lang="en-US" dirty="0" smtClean="0"/>
              <a:t>Add a footer</a:t>
            </a:r>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3369754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5F28077-7188-48C5-8679-2287FAC952E9}" type="datetime1">
              <a:rPr lang="en-US" smtClean="0"/>
              <a:t>9/12/2018</a:t>
            </a:fld>
            <a:endParaRPr lang="en-US"/>
          </a:p>
        </p:txBody>
      </p:sp>
      <p:sp>
        <p:nvSpPr>
          <p:cNvPr id="5" name="Footer Placeholder 4"/>
          <p:cNvSpPr>
            <a:spLocks noGrp="1"/>
          </p:cNvSpPr>
          <p:nvPr>
            <p:ph type="ftr" sz="quarter" idx="11"/>
          </p:nvPr>
        </p:nvSpPr>
        <p:spPr/>
        <p:txBody>
          <a:bodyPr/>
          <a:lstStyle/>
          <a:p>
            <a:r>
              <a:rPr lang="en-US" dirty="0" smtClean="0"/>
              <a:t>Add a footer</a:t>
            </a:r>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481682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2DCB740-6776-4EE9-99FD-96D592FA5A23}" type="datetime1">
              <a:rPr lang="en-US" smtClean="0"/>
              <a:t>9/12/2018</a:t>
            </a:fld>
            <a:endParaRPr lang="en-US"/>
          </a:p>
        </p:txBody>
      </p:sp>
      <p:sp>
        <p:nvSpPr>
          <p:cNvPr id="5" name="Footer Placeholder 4"/>
          <p:cNvSpPr>
            <a:spLocks noGrp="1"/>
          </p:cNvSpPr>
          <p:nvPr>
            <p:ph type="ftr" sz="quarter" idx="11"/>
          </p:nvPr>
        </p:nvSpPr>
        <p:spPr/>
        <p:txBody>
          <a:bodyPr/>
          <a:lstStyle/>
          <a:p>
            <a:r>
              <a:rPr lang="en-US" dirty="0" smtClean="0"/>
              <a:t>Add a footer</a:t>
            </a:r>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353193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5F6BD99-6FFD-46C5-B5E2-43A34BDA2566}" type="datetime1">
              <a:rPr lang="en-US" smtClean="0"/>
              <a:t>9/12/2018</a:t>
            </a:fld>
            <a:endParaRPr lang="en-US"/>
          </a:p>
        </p:txBody>
      </p:sp>
      <p:sp>
        <p:nvSpPr>
          <p:cNvPr id="6" name="Footer Placeholder 5"/>
          <p:cNvSpPr>
            <a:spLocks noGrp="1"/>
          </p:cNvSpPr>
          <p:nvPr>
            <p:ph type="ftr" sz="quarter" idx="11"/>
          </p:nvPr>
        </p:nvSpPr>
        <p:spPr/>
        <p:txBody>
          <a:bodyPr/>
          <a:lstStyle/>
          <a:p>
            <a:r>
              <a:rPr lang="en-US" dirty="0" smtClean="0"/>
              <a:t>Add a footer</a:t>
            </a:r>
            <a:endParaRPr lang="en-US" dirty="0"/>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09018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E022678E-214C-4CF8-97C7-95015FB02960}" type="datetime1">
              <a:rPr lang="en-US" smtClean="0"/>
              <a:t>9/12/2018</a:t>
            </a:fld>
            <a:endParaRPr lang="en-US"/>
          </a:p>
        </p:txBody>
      </p:sp>
      <p:sp>
        <p:nvSpPr>
          <p:cNvPr id="8" name="Footer Placeholder 7"/>
          <p:cNvSpPr>
            <a:spLocks noGrp="1"/>
          </p:cNvSpPr>
          <p:nvPr>
            <p:ph type="ftr" sz="quarter" idx="11"/>
          </p:nvPr>
        </p:nvSpPr>
        <p:spPr/>
        <p:txBody>
          <a:bodyPr/>
          <a:lstStyle/>
          <a:p>
            <a:r>
              <a:rPr lang="en-US" dirty="0" smtClean="0"/>
              <a:t>Add a footer</a:t>
            </a:r>
            <a:endParaRPr lang="en-US" dirty="0"/>
          </a:p>
        </p:txBody>
      </p:sp>
      <p:sp>
        <p:nvSpPr>
          <p:cNvPr id="9" name="Slide Number Placeholder 8"/>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250188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55660E0-FA77-4473-A859-74127B089143}" type="datetime1">
              <a:rPr lang="en-US" smtClean="0"/>
              <a:t>9/12/2018</a:t>
            </a:fld>
            <a:endParaRPr lang="en-US"/>
          </a:p>
        </p:txBody>
      </p:sp>
      <p:sp>
        <p:nvSpPr>
          <p:cNvPr id="4" name="Footer Placeholder 3"/>
          <p:cNvSpPr>
            <a:spLocks noGrp="1"/>
          </p:cNvSpPr>
          <p:nvPr>
            <p:ph type="ftr" sz="quarter" idx="11"/>
          </p:nvPr>
        </p:nvSpPr>
        <p:spPr/>
        <p:txBody>
          <a:bodyPr/>
          <a:lstStyle/>
          <a:p>
            <a:r>
              <a:rPr lang="en-US" dirty="0" smtClean="0"/>
              <a:t>Add a footer</a:t>
            </a:r>
            <a:endParaRPr lang="en-US" dirty="0"/>
          </a:p>
        </p:txBody>
      </p:sp>
      <p:sp>
        <p:nvSpPr>
          <p:cNvPr id="5" name="Slide Number Placeholder 4"/>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3071814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88D7B8-9F07-4899-827D-5F3CFDDEB574}" type="datetime1">
              <a:rPr lang="en-US" smtClean="0"/>
              <a:t>9/12/2018</a:t>
            </a:fld>
            <a:endParaRPr lang="en-US"/>
          </a:p>
        </p:txBody>
      </p:sp>
      <p:sp>
        <p:nvSpPr>
          <p:cNvPr id="3" name="Footer Placeholder 2"/>
          <p:cNvSpPr>
            <a:spLocks noGrp="1"/>
          </p:cNvSpPr>
          <p:nvPr>
            <p:ph type="ftr" sz="quarter" idx="11"/>
          </p:nvPr>
        </p:nvSpPr>
        <p:spPr/>
        <p:txBody>
          <a:bodyPr/>
          <a:lstStyle/>
          <a:p>
            <a:r>
              <a:rPr lang="en-US" dirty="0" smtClean="0"/>
              <a:t>Add a footer</a:t>
            </a:r>
            <a:endParaRPr lang="en-US" dirty="0"/>
          </a:p>
        </p:txBody>
      </p:sp>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252882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5197C5C-1CD1-417D-A89C-14747F5222C7}" type="datetime1">
              <a:rPr lang="en-US" smtClean="0"/>
              <a:t>9/12/2018</a:t>
            </a:fld>
            <a:endParaRPr lang="en-US"/>
          </a:p>
        </p:txBody>
      </p:sp>
      <p:sp>
        <p:nvSpPr>
          <p:cNvPr id="6" name="Footer Placeholder 5"/>
          <p:cNvSpPr>
            <a:spLocks noGrp="1"/>
          </p:cNvSpPr>
          <p:nvPr>
            <p:ph type="ftr" sz="quarter" idx="11"/>
          </p:nvPr>
        </p:nvSpPr>
        <p:spPr/>
        <p:txBody>
          <a:bodyPr/>
          <a:lstStyle/>
          <a:p>
            <a:r>
              <a:rPr lang="en-US" dirty="0" smtClean="0"/>
              <a:t>Add a footer</a:t>
            </a:r>
            <a:endParaRPr lang="en-US" dirty="0"/>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991926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3" name="Picture Placeholder 2" descr="An empty placeholder to add an image. Click on the placeholder and select the image that you wish to add"/>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359EFBB-CFA1-4AA8-9123-F0B52DBD84FE}" type="datetime1">
              <a:rPr lang="en-US" smtClean="0"/>
              <a:t>9/12/2018</a:t>
            </a:fld>
            <a:endParaRPr lang="en-US"/>
          </a:p>
        </p:txBody>
      </p:sp>
      <p:sp>
        <p:nvSpPr>
          <p:cNvPr id="6" name="Footer Placeholder 5"/>
          <p:cNvSpPr>
            <a:spLocks noGrp="1"/>
          </p:cNvSpPr>
          <p:nvPr>
            <p:ph type="ftr" sz="quarter" idx="11"/>
          </p:nvPr>
        </p:nvSpPr>
        <p:spPr/>
        <p:txBody>
          <a:bodyPr/>
          <a:lstStyle/>
          <a:p>
            <a:r>
              <a:rPr lang="en-US" dirty="0" smtClean="0"/>
              <a:t>Add a footer</a:t>
            </a:r>
            <a:endParaRPr lang="en-US" dirty="0"/>
          </a:p>
        </p:txBody>
      </p:sp>
      <p:sp>
        <p:nvSpPr>
          <p:cNvPr id="7" name="Slide Number Placeholder 6"/>
          <p:cNvSpPr>
            <a:spLocks noGrp="1"/>
          </p:cNvSpPr>
          <p:nvPr>
            <p:ph type="sldNum" sz="quarter" idx="12"/>
          </p:nvPr>
        </p:nvSpPr>
        <p:spPr>
          <a:xfrm>
            <a:off x="10769600" y="6356351"/>
            <a:ext cx="812800" cy="365125"/>
          </a:xfrm>
        </p:spPr>
        <p:txBody>
          <a:bodyPr/>
          <a:lstStyle/>
          <a:p>
            <a:fld id="{401CF334-2D5C-4859-84A6-CA7E6E43FAEB}" type="slidenum">
              <a:rPr lang="en-US" smtClean="0"/>
              <a:t>‹#›</a:t>
            </a:fld>
            <a:endParaRPr lang="en-US"/>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Tree>
    <p:extLst>
      <p:ext uri="{BB962C8B-B14F-4D97-AF65-F5344CB8AC3E}">
        <p14:creationId xmlns:p14="http://schemas.microsoft.com/office/powerpoint/2010/main" val="2519624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25" name="Group 24"/>
          <p:cNvGrpSpPr/>
          <p:nvPr/>
        </p:nvGrpSpPr>
        <p:grpSpPr>
          <a:xfrm>
            <a:off x="-29028" y="-7144"/>
            <a:ext cx="12240731" cy="6879658"/>
            <a:chOff x="0" y="-21658"/>
            <a:chExt cx="12240731" cy="6879658"/>
          </a:xfrm>
        </p:grpSpPr>
        <p:sp>
          <p:nvSpPr>
            <p:cNvPr id="26" name="Rectangle 25"/>
            <p:cNvSpPr/>
            <p:nvPr/>
          </p:nvSpPr>
          <p:spPr>
            <a:xfrm>
              <a:off x="31633" y="0"/>
              <a:ext cx="1218895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7" name="Group 26"/>
            <p:cNvGrpSpPr/>
            <p:nvPr/>
          </p:nvGrpSpPr>
          <p:grpSpPr>
            <a:xfrm>
              <a:off x="0" y="-21658"/>
              <a:ext cx="12240731" cy="1041400"/>
              <a:chOff x="-25356" y="-7144"/>
              <a:chExt cx="12240731" cy="1041400"/>
            </a:xfrm>
          </p:grpSpPr>
          <p:sp>
            <p:nvSpPr>
              <p:cNvPr id="28" name="Freeform 27"/>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29" name="Freeform 28"/>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grpSp>
            <p:nvGrpSpPr>
              <p:cNvPr id="31" name="Group 30"/>
              <p:cNvGrpSpPr/>
              <p:nvPr/>
            </p:nvGrpSpPr>
            <p:grpSpPr>
              <a:xfrm>
                <a:off x="-25356" y="202408"/>
                <a:ext cx="12240731" cy="649224"/>
                <a:chOff x="-19045" y="216550"/>
                <a:chExt cx="9180548" cy="649224"/>
              </a:xfrm>
            </p:grpSpPr>
            <p:sp>
              <p:nvSpPr>
                <p:cNvPr id="32" name="Freeform 3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33" name="Freeform 3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grpSp>
        </p:grpSp>
      </p:gr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smtClean="0"/>
              <a:t>Click to edit Master title style</a:t>
            </a:r>
            <a:endParaRPr kumimoji="0" lang="en-US" dirty="0"/>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dirty="0" smtClean="0"/>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100">
                <a:solidFill>
                  <a:schemeClr val="tx1"/>
                </a:solidFill>
              </a:defRPr>
            </a:lvl1pPr>
          </a:lstStyle>
          <a:p>
            <a:fld id="{61146459-E3C3-4969-9224-5ED50B492D17}" type="datetime1">
              <a:rPr lang="en-US" smtClean="0"/>
              <a:pPr/>
              <a:t>9/12/2018</a:t>
            </a:fld>
            <a:endParaRPr lang="en-US" dirty="0"/>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100">
                <a:solidFill>
                  <a:schemeClr val="tx1"/>
                </a:solidFill>
              </a:defRPr>
            </a:lvl1pPr>
          </a:lstStyle>
          <a:p>
            <a:r>
              <a:rPr lang="en-US" dirty="0" smtClean="0"/>
              <a:t>Add a footer</a:t>
            </a:r>
            <a:endParaRPr lang="en-US" dirty="0"/>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100">
                <a:solidFill>
                  <a:schemeClr val="tx1"/>
                </a:solidFill>
              </a:defRPr>
            </a:lvl1pPr>
          </a:lstStyle>
          <a:p>
            <a:fld id="{401CF334-2D5C-4859-84A6-CA7E6E43FAEB}" type="slidenum">
              <a:rPr lang="en-US" smtClean="0"/>
              <a:pPr/>
              <a:t>‹#›</a:t>
            </a:fld>
            <a:endParaRPr lang="en-US"/>
          </a:p>
        </p:txBody>
      </p:sp>
    </p:spTree>
    <p:extLst>
      <p:ext uri="{BB962C8B-B14F-4D97-AF65-F5344CB8AC3E}">
        <p14:creationId xmlns:p14="http://schemas.microsoft.com/office/powerpoint/2010/main" val="9428528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sldNum="0"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72995" y="1371600"/>
            <a:ext cx="11788346" cy="3101546"/>
          </a:xfrm>
        </p:spPr>
        <p:txBody>
          <a:bodyPr>
            <a:normAutofit fontScale="90000"/>
          </a:bodyPr>
          <a:lstStyle/>
          <a:p>
            <a:pPr algn="ctr"/>
            <a:r>
              <a:rPr lang="en-US" dirty="0" smtClean="0"/>
              <a:t>Unit Armorer Staff Inspection Plan (SIP)</a:t>
            </a:r>
            <a:br>
              <a:rPr lang="en-US" dirty="0" smtClean="0"/>
            </a:br>
            <a:r>
              <a:rPr lang="en-US" dirty="0" smtClean="0"/>
              <a:t>(IG Inspection Checklist)</a:t>
            </a:r>
            <a:br>
              <a:rPr lang="en-US" dirty="0" smtClean="0"/>
            </a:br>
            <a:endParaRPr lang="en-US" dirty="0"/>
          </a:p>
        </p:txBody>
      </p:sp>
    </p:spTree>
    <p:extLst>
      <p:ext uri="{BB962C8B-B14F-4D97-AF65-F5344CB8AC3E}">
        <p14:creationId xmlns:p14="http://schemas.microsoft.com/office/powerpoint/2010/main" val="3549628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lvl="0" indent="0">
              <a:buClr>
                <a:srgbClr val="C0CF3A">
                  <a:lumMod val="50000"/>
                </a:srgbClr>
              </a:buClr>
              <a:buNone/>
            </a:pPr>
            <a:r>
              <a:rPr lang="en-US" sz="3600" dirty="0">
                <a:solidFill>
                  <a:srgbClr val="00B0F0"/>
                </a:solidFill>
              </a:rPr>
              <a:t>Arms Room Exterior (IAW AR 190-11)</a:t>
            </a:r>
          </a:p>
          <a:p>
            <a:pPr marL="0" indent="0">
              <a:buNone/>
            </a:pPr>
            <a:endParaRPr lang="en-US" dirty="0" smtClean="0"/>
          </a:p>
          <a:p>
            <a:pPr marL="0" indent="0">
              <a:buNone/>
            </a:pPr>
            <a:r>
              <a:rPr lang="en-US" b="1" u="sng" dirty="0"/>
              <a:t>Are High Security padlock(s) (Sergeant &amp; Greenleaf (S&amp;G) Model 831B, NSN 5340-01-188-1560; Hi-Shear Model LK 1200, NSN 5340-00-799-8248; or model S&amp;G 833C NSN 5340-01-217-5068 used to secure arms room doors and issue windows?</a:t>
            </a:r>
            <a:r>
              <a:rPr lang="en-US" dirty="0"/>
              <a:t> </a:t>
            </a:r>
            <a:r>
              <a:rPr lang="en-US" dirty="0">
                <a:solidFill>
                  <a:srgbClr val="FF0000"/>
                </a:solidFill>
              </a:rPr>
              <a:t>AR 190-11, para 4-2d(1) </a:t>
            </a:r>
            <a:r>
              <a:rPr lang="en-US" i="1" dirty="0">
                <a:solidFill>
                  <a:srgbClr val="FF0000"/>
                </a:solidFill>
              </a:rPr>
              <a:t>Note:  On a double door system, the high security lock and hasp will be on the most secure door</a:t>
            </a:r>
            <a:r>
              <a:rPr lang="en-US" i="1" dirty="0" smtClean="0">
                <a:solidFill>
                  <a:srgbClr val="FF0000"/>
                </a:solidFill>
              </a:rPr>
              <a:t>.</a:t>
            </a:r>
          </a:p>
          <a:p>
            <a:pPr marL="0" indent="0">
              <a:buNone/>
            </a:pPr>
            <a:endParaRPr lang="en-US" dirty="0" smtClean="0">
              <a:solidFill>
                <a:srgbClr val="FF0000"/>
              </a:solidFill>
            </a:endParaRPr>
          </a:p>
        </p:txBody>
      </p:sp>
    </p:spTree>
    <p:extLst>
      <p:ext uri="{BB962C8B-B14F-4D97-AF65-F5344CB8AC3E}">
        <p14:creationId xmlns:p14="http://schemas.microsoft.com/office/powerpoint/2010/main" val="17860776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lvl="0" indent="0">
              <a:buClr>
                <a:srgbClr val="C0CF3A">
                  <a:lumMod val="50000"/>
                </a:srgbClr>
              </a:buClr>
              <a:buNone/>
            </a:pPr>
            <a:r>
              <a:rPr lang="en-US" sz="3600" dirty="0">
                <a:solidFill>
                  <a:srgbClr val="00B0F0"/>
                </a:solidFill>
              </a:rPr>
              <a:t>Arms Room Exterior (IAW AR 190-11)</a:t>
            </a:r>
          </a:p>
          <a:p>
            <a:pPr marL="0" indent="0">
              <a:buNone/>
            </a:pPr>
            <a:endParaRPr lang="en-US" dirty="0" smtClean="0"/>
          </a:p>
          <a:p>
            <a:pPr marL="0" indent="0">
              <a:buNone/>
            </a:pPr>
            <a:r>
              <a:rPr lang="en-US" b="1" u="sng" dirty="0"/>
              <a:t>Are High Security padlock(s) (Sergeant &amp; Greenleaf (S&amp;G) Model 831B, NSN 5340-01-188-1560; Hi-Shear Model LK 1200, NSN 5340-00-799-8248; or model S&amp;G 833C NSN 5340-01-217-5068 used to secure arms room doors and issue windows?</a:t>
            </a:r>
            <a:r>
              <a:rPr lang="en-US" dirty="0"/>
              <a:t> </a:t>
            </a:r>
            <a:r>
              <a:rPr lang="en-US" dirty="0">
                <a:solidFill>
                  <a:srgbClr val="FF0000"/>
                </a:solidFill>
              </a:rPr>
              <a:t>AR 190-11, para 4-2d(1) </a:t>
            </a:r>
            <a:r>
              <a:rPr lang="en-US" i="1" dirty="0">
                <a:solidFill>
                  <a:srgbClr val="FF0000"/>
                </a:solidFill>
              </a:rPr>
              <a:t>Note:  On a double door system, the high security lock and hasp will be on the most secure door</a:t>
            </a:r>
            <a:r>
              <a:rPr lang="en-US" i="1" dirty="0" smtClean="0">
                <a:solidFill>
                  <a:srgbClr val="FF0000"/>
                </a:solidFill>
              </a:rPr>
              <a:t>.</a:t>
            </a:r>
          </a:p>
          <a:p>
            <a:pPr marL="0" indent="0">
              <a:buNone/>
            </a:pPr>
            <a:endParaRPr lang="en-US" dirty="0" smtClean="0">
              <a:solidFill>
                <a:srgbClr val="FF0000"/>
              </a:solidFill>
            </a:endParaRPr>
          </a:p>
          <a:p>
            <a:pPr marL="0" indent="0">
              <a:buNone/>
            </a:pPr>
            <a:r>
              <a:rPr lang="en-US" dirty="0"/>
              <a:t>Is a high security shrouded hasp used in conjunction with the high security padlock</a:t>
            </a:r>
            <a:r>
              <a:rPr lang="en-US" dirty="0" smtClean="0"/>
              <a:t>?</a:t>
            </a:r>
            <a:endParaRPr lang="en-US" dirty="0">
              <a:solidFill>
                <a:srgbClr val="FF0000"/>
              </a:solidFill>
            </a:endParaRPr>
          </a:p>
        </p:txBody>
      </p:sp>
    </p:spTree>
    <p:extLst>
      <p:ext uri="{BB962C8B-B14F-4D97-AF65-F5344CB8AC3E}">
        <p14:creationId xmlns:p14="http://schemas.microsoft.com/office/powerpoint/2010/main" val="3872848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indent="0">
              <a:buNone/>
            </a:pPr>
            <a:r>
              <a:rPr lang="en-US" sz="3600" dirty="0" smtClean="0">
                <a:solidFill>
                  <a:srgbClr val="00B0F0"/>
                </a:solidFill>
              </a:rPr>
              <a:t>Arms Room Exterior (IAW AR 190-11)</a:t>
            </a:r>
          </a:p>
          <a:p>
            <a:pPr marL="0" indent="0">
              <a:buNone/>
            </a:pPr>
            <a:endParaRPr lang="en-US" dirty="0" smtClean="0"/>
          </a:p>
          <a:p>
            <a:pPr marL="0" indent="0">
              <a:buNone/>
            </a:pPr>
            <a:r>
              <a:rPr lang="en-US" b="1" u="sng" dirty="0"/>
              <a:t>Are High Security padlock(s) (Sergeant &amp; Greenleaf (S&amp;G) Model 831B, NSN 5340-01-188-1560; Hi-Shear Model LK 1200, NSN 5340-00-799-8248; or model S&amp;G 833C NSN 5340-01-217-5068 used to secure arms room doors and issue windows?</a:t>
            </a:r>
            <a:r>
              <a:rPr lang="en-US" dirty="0"/>
              <a:t> </a:t>
            </a:r>
            <a:r>
              <a:rPr lang="en-US" dirty="0">
                <a:solidFill>
                  <a:srgbClr val="FF0000"/>
                </a:solidFill>
              </a:rPr>
              <a:t>AR 190-11, para 4-2d(1) </a:t>
            </a:r>
            <a:r>
              <a:rPr lang="en-US" i="1" dirty="0">
                <a:solidFill>
                  <a:srgbClr val="FF0000"/>
                </a:solidFill>
              </a:rPr>
              <a:t>Note:  On a double door system, the high security lock and hasp will be on the most secure door</a:t>
            </a:r>
            <a:r>
              <a:rPr lang="en-US" i="1" dirty="0" smtClean="0">
                <a:solidFill>
                  <a:srgbClr val="FF0000"/>
                </a:solidFill>
              </a:rPr>
              <a:t>.</a:t>
            </a:r>
          </a:p>
          <a:p>
            <a:pPr marL="0" indent="0">
              <a:buNone/>
            </a:pPr>
            <a:endParaRPr lang="en-US" dirty="0" smtClean="0">
              <a:solidFill>
                <a:srgbClr val="FF0000"/>
              </a:solidFill>
            </a:endParaRPr>
          </a:p>
          <a:p>
            <a:pPr marL="0" indent="0">
              <a:buNone/>
            </a:pPr>
            <a:r>
              <a:rPr lang="en-US" dirty="0"/>
              <a:t>Is a high security shrouded hasp used in conjunction with the high security padlock? </a:t>
            </a:r>
            <a:r>
              <a:rPr lang="en-US" dirty="0">
                <a:solidFill>
                  <a:srgbClr val="FF0000"/>
                </a:solidFill>
              </a:rPr>
              <a:t>AR 190-11, para 4-2d(1)</a:t>
            </a:r>
          </a:p>
        </p:txBody>
      </p:sp>
    </p:spTree>
    <p:extLst>
      <p:ext uri="{BB962C8B-B14F-4D97-AF65-F5344CB8AC3E}">
        <p14:creationId xmlns:p14="http://schemas.microsoft.com/office/powerpoint/2010/main" val="31511072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lvl="0" indent="0">
              <a:buClr>
                <a:srgbClr val="C0CF3A">
                  <a:lumMod val="50000"/>
                </a:srgbClr>
              </a:buClr>
              <a:buNone/>
            </a:pPr>
            <a:r>
              <a:rPr lang="en-US" sz="3600" dirty="0">
                <a:solidFill>
                  <a:srgbClr val="00B0F0"/>
                </a:solidFill>
              </a:rPr>
              <a:t>Consolidated Arms Room (IAW AR 190-11)</a:t>
            </a:r>
          </a:p>
          <a:p>
            <a:pPr marL="0" indent="0">
              <a:buNone/>
            </a:pPr>
            <a:endParaRPr lang="en-US" dirty="0"/>
          </a:p>
          <a:p>
            <a:pPr marL="0" indent="0">
              <a:buNone/>
            </a:pPr>
            <a:r>
              <a:rPr lang="en-US" dirty="0"/>
              <a:t>Has one commander been designated as having overall responsibility for the security of the arms room</a:t>
            </a:r>
            <a:r>
              <a:rPr lang="en-US" dirty="0" smtClean="0"/>
              <a:t>?</a:t>
            </a:r>
          </a:p>
        </p:txBody>
      </p:sp>
    </p:spTree>
    <p:extLst>
      <p:ext uri="{BB962C8B-B14F-4D97-AF65-F5344CB8AC3E}">
        <p14:creationId xmlns:p14="http://schemas.microsoft.com/office/powerpoint/2010/main" val="6005634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lvl="0" indent="0">
              <a:buClr>
                <a:srgbClr val="C0CF3A">
                  <a:lumMod val="50000"/>
                </a:srgbClr>
              </a:buClr>
              <a:buNone/>
            </a:pPr>
            <a:r>
              <a:rPr lang="en-US" sz="3600" dirty="0">
                <a:solidFill>
                  <a:srgbClr val="00B0F0"/>
                </a:solidFill>
              </a:rPr>
              <a:t>Consolidated Arms Room (IAW AR 190-11)</a:t>
            </a:r>
          </a:p>
          <a:p>
            <a:pPr marL="0" indent="0">
              <a:buNone/>
            </a:pPr>
            <a:endParaRPr lang="en-US" dirty="0"/>
          </a:p>
          <a:p>
            <a:pPr marL="0" indent="0">
              <a:buNone/>
            </a:pPr>
            <a:r>
              <a:rPr lang="en-US" dirty="0"/>
              <a:t>Has one commander been designated as having overall responsibility for the security of the arms room?</a:t>
            </a:r>
            <a:r>
              <a:rPr lang="en-US" b="1" dirty="0"/>
              <a:t> </a:t>
            </a:r>
            <a:r>
              <a:rPr lang="en-US" dirty="0">
                <a:solidFill>
                  <a:srgbClr val="FF0000"/>
                </a:solidFill>
              </a:rPr>
              <a:t>AR 190-11, para </a:t>
            </a:r>
            <a:r>
              <a:rPr lang="en-US" dirty="0" smtClean="0">
                <a:solidFill>
                  <a:srgbClr val="FF0000"/>
                </a:solidFill>
              </a:rPr>
              <a:t>4-4b</a:t>
            </a:r>
          </a:p>
          <a:p>
            <a:pPr marL="0" indent="0">
              <a:buNone/>
            </a:pPr>
            <a:endParaRPr lang="en-US" dirty="0">
              <a:solidFill>
                <a:srgbClr val="FF0000"/>
              </a:solidFill>
            </a:endParaRPr>
          </a:p>
          <a:p>
            <a:pPr marL="0" indent="0">
              <a:buNone/>
            </a:pPr>
            <a:endParaRPr lang="en-US" dirty="0" smtClean="0">
              <a:solidFill>
                <a:srgbClr val="FF0000"/>
              </a:solidFill>
            </a:endParaRPr>
          </a:p>
        </p:txBody>
      </p:sp>
    </p:spTree>
    <p:extLst>
      <p:ext uri="{BB962C8B-B14F-4D97-AF65-F5344CB8AC3E}">
        <p14:creationId xmlns:p14="http://schemas.microsoft.com/office/powerpoint/2010/main" val="37587728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lvl="0" indent="0">
              <a:buClr>
                <a:srgbClr val="C0CF3A">
                  <a:lumMod val="50000"/>
                </a:srgbClr>
              </a:buClr>
              <a:buNone/>
            </a:pPr>
            <a:r>
              <a:rPr lang="en-US" sz="3600" dirty="0">
                <a:solidFill>
                  <a:srgbClr val="00B0F0"/>
                </a:solidFill>
              </a:rPr>
              <a:t>Consolidated Arms Room (IAW AR 190-11)</a:t>
            </a:r>
          </a:p>
          <a:p>
            <a:pPr marL="0" indent="0">
              <a:buNone/>
            </a:pPr>
            <a:endParaRPr lang="en-US" dirty="0"/>
          </a:p>
          <a:p>
            <a:pPr marL="0" indent="0">
              <a:buNone/>
            </a:pPr>
            <a:r>
              <a:rPr lang="en-US" dirty="0"/>
              <a:t>Has one commander been designated as having overall responsibility for the security of the arms room?</a:t>
            </a:r>
            <a:r>
              <a:rPr lang="en-US" b="1" dirty="0"/>
              <a:t> </a:t>
            </a:r>
            <a:r>
              <a:rPr lang="en-US" dirty="0">
                <a:solidFill>
                  <a:srgbClr val="FF0000"/>
                </a:solidFill>
              </a:rPr>
              <a:t>AR 190-11, para </a:t>
            </a:r>
            <a:r>
              <a:rPr lang="en-US" dirty="0" smtClean="0">
                <a:solidFill>
                  <a:srgbClr val="FF0000"/>
                </a:solidFill>
              </a:rPr>
              <a:t>4-4b</a:t>
            </a:r>
          </a:p>
          <a:p>
            <a:pPr marL="0" indent="0">
              <a:buNone/>
            </a:pPr>
            <a:endParaRPr lang="en-US" dirty="0">
              <a:solidFill>
                <a:srgbClr val="FF0000"/>
              </a:solidFill>
            </a:endParaRPr>
          </a:p>
          <a:p>
            <a:pPr marL="0" indent="0">
              <a:buNone/>
            </a:pPr>
            <a:r>
              <a:rPr lang="en-US" b="1" u="sng" dirty="0"/>
              <a:t>Does the bilateral storage agreement address the following: Maximum quantities to be stored, physical safeguards to be used, frequency of and the responsibility for, physical inventories or reconciliations, reporting of losses for investigations, and key control procedures?</a:t>
            </a:r>
            <a:r>
              <a:rPr lang="en-US" b="1" dirty="0"/>
              <a:t> </a:t>
            </a:r>
            <a:endParaRPr lang="en-US" dirty="0" smtClean="0">
              <a:solidFill>
                <a:srgbClr val="FF0000"/>
              </a:solidFill>
            </a:endParaRPr>
          </a:p>
        </p:txBody>
      </p:sp>
    </p:spTree>
    <p:extLst>
      <p:ext uri="{BB962C8B-B14F-4D97-AF65-F5344CB8AC3E}">
        <p14:creationId xmlns:p14="http://schemas.microsoft.com/office/powerpoint/2010/main" val="19342935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indent="0">
              <a:buNone/>
            </a:pPr>
            <a:r>
              <a:rPr lang="en-US" sz="3600" dirty="0" smtClean="0">
                <a:solidFill>
                  <a:srgbClr val="00B0F0"/>
                </a:solidFill>
              </a:rPr>
              <a:t>Consolidated Arms Room (IAW AR 190-11)</a:t>
            </a:r>
          </a:p>
          <a:p>
            <a:pPr marL="0" indent="0">
              <a:buNone/>
            </a:pPr>
            <a:endParaRPr lang="en-US" dirty="0"/>
          </a:p>
          <a:p>
            <a:pPr marL="0" indent="0">
              <a:buNone/>
            </a:pPr>
            <a:r>
              <a:rPr lang="en-US" dirty="0"/>
              <a:t>Has one commander been designated as having overall responsibility for the security of the arms room?</a:t>
            </a:r>
            <a:r>
              <a:rPr lang="en-US" b="1" dirty="0"/>
              <a:t> </a:t>
            </a:r>
            <a:r>
              <a:rPr lang="en-US" dirty="0">
                <a:solidFill>
                  <a:srgbClr val="FF0000"/>
                </a:solidFill>
              </a:rPr>
              <a:t>AR 190-11, para </a:t>
            </a:r>
            <a:r>
              <a:rPr lang="en-US" dirty="0" smtClean="0">
                <a:solidFill>
                  <a:srgbClr val="FF0000"/>
                </a:solidFill>
              </a:rPr>
              <a:t>4-4b</a:t>
            </a:r>
          </a:p>
          <a:p>
            <a:pPr marL="0" indent="0">
              <a:buNone/>
            </a:pPr>
            <a:endParaRPr lang="en-US" dirty="0">
              <a:solidFill>
                <a:srgbClr val="FF0000"/>
              </a:solidFill>
            </a:endParaRPr>
          </a:p>
          <a:p>
            <a:pPr marL="0" indent="0">
              <a:buNone/>
            </a:pPr>
            <a:r>
              <a:rPr lang="en-US" b="1" u="sng" dirty="0"/>
              <a:t>Does the bilateral storage agreement address the following: Maximum quantities to be stored, physical safeguards to be used, frequency of and the responsibility for, physical inventories or reconciliations, reporting of losses for investigations, and key control procedures?</a:t>
            </a:r>
            <a:r>
              <a:rPr lang="en-US" b="1" dirty="0"/>
              <a:t> </a:t>
            </a:r>
            <a:r>
              <a:rPr lang="en-US" dirty="0">
                <a:solidFill>
                  <a:srgbClr val="FF0000"/>
                </a:solidFill>
              </a:rPr>
              <a:t>AR 190-11, para 3-2c(2)</a:t>
            </a:r>
            <a:endParaRPr lang="en-US" dirty="0" smtClean="0">
              <a:solidFill>
                <a:srgbClr val="FF0000"/>
              </a:solidFill>
            </a:endParaRPr>
          </a:p>
        </p:txBody>
      </p:sp>
    </p:spTree>
    <p:extLst>
      <p:ext uri="{BB962C8B-B14F-4D97-AF65-F5344CB8AC3E}">
        <p14:creationId xmlns:p14="http://schemas.microsoft.com/office/powerpoint/2010/main" val="26574177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indent="0">
              <a:buNone/>
            </a:pPr>
            <a:r>
              <a:rPr lang="en-US" sz="3600" dirty="0">
                <a:solidFill>
                  <a:srgbClr val="00B0F0"/>
                </a:solidFill>
              </a:rPr>
              <a:t>Arms Room Documentation (IAW AR 190-11)</a:t>
            </a:r>
          </a:p>
          <a:p>
            <a:pPr marL="0" indent="0">
              <a:buNone/>
            </a:pPr>
            <a:endParaRPr lang="en-US" dirty="0" smtClean="0"/>
          </a:p>
          <a:p>
            <a:pPr marL="0" indent="0">
              <a:buNone/>
            </a:pPr>
            <a:r>
              <a:rPr lang="en-US" b="1" u="sng" dirty="0"/>
              <a:t>Does the unit have a valid copy of the latest security construction statement (DA Form 4604-R)?</a:t>
            </a:r>
            <a:r>
              <a:rPr lang="en-US" dirty="0"/>
              <a:t> </a:t>
            </a:r>
            <a:endParaRPr lang="en-US" dirty="0" smtClean="0"/>
          </a:p>
        </p:txBody>
      </p:sp>
    </p:spTree>
    <p:extLst>
      <p:ext uri="{BB962C8B-B14F-4D97-AF65-F5344CB8AC3E}">
        <p14:creationId xmlns:p14="http://schemas.microsoft.com/office/powerpoint/2010/main" val="6284951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indent="0">
              <a:buNone/>
            </a:pPr>
            <a:r>
              <a:rPr lang="en-US" sz="3600" dirty="0">
                <a:solidFill>
                  <a:srgbClr val="00B0F0"/>
                </a:solidFill>
              </a:rPr>
              <a:t>Arms Room Documentation (IAW AR 190-11)</a:t>
            </a:r>
          </a:p>
          <a:p>
            <a:pPr marL="0" indent="0">
              <a:buNone/>
            </a:pPr>
            <a:endParaRPr lang="en-US" dirty="0" smtClean="0"/>
          </a:p>
          <a:p>
            <a:pPr marL="0" indent="0">
              <a:buNone/>
            </a:pPr>
            <a:r>
              <a:rPr lang="en-US" b="1" u="sng" dirty="0"/>
              <a:t>Does the unit have a valid copy of the latest security construction statement (DA Form 4604-R)?</a:t>
            </a:r>
            <a:r>
              <a:rPr lang="en-US" dirty="0"/>
              <a:t> </a:t>
            </a:r>
            <a:r>
              <a:rPr lang="en-US" dirty="0">
                <a:solidFill>
                  <a:srgbClr val="FF0000"/>
                </a:solidFill>
              </a:rPr>
              <a:t>(Must be revalidated every five (5) years) AR 190-11, para </a:t>
            </a:r>
            <a:r>
              <a:rPr lang="en-US" dirty="0" smtClean="0">
                <a:solidFill>
                  <a:srgbClr val="FF0000"/>
                </a:solidFill>
              </a:rPr>
              <a:t>2-2d</a:t>
            </a:r>
          </a:p>
          <a:p>
            <a:pPr marL="0" indent="0">
              <a:buNone/>
            </a:pPr>
            <a:endParaRPr lang="en-US" dirty="0">
              <a:solidFill>
                <a:srgbClr val="FF0000"/>
              </a:solidFill>
            </a:endParaRPr>
          </a:p>
        </p:txBody>
      </p:sp>
    </p:spTree>
    <p:extLst>
      <p:ext uri="{BB962C8B-B14F-4D97-AF65-F5344CB8AC3E}">
        <p14:creationId xmlns:p14="http://schemas.microsoft.com/office/powerpoint/2010/main" val="1066658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indent="0">
              <a:buNone/>
            </a:pPr>
            <a:r>
              <a:rPr lang="en-US" sz="3600" dirty="0">
                <a:solidFill>
                  <a:srgbClr val="00B0F0"/>
                </a:solidFill>
              </a:rPr>
              <a:t>Arms Room Documentation (IAW AR 190-11)</a:t>
            </a:r>
          </a:p>
          <a:p>
            <a:pPr marL="0" indent="0">
              <a:buNone/>
            </a:pPr>
            <a:endParaRPr lang="en-US" dirty="0" smtClean="0"/>
          </a:p>
          <a:p>
            <a:pPr marL="0" indent="0">
              <a:buNone/>
            </a:pPr>
            <a:r>
              <a:rPr lang="en-US" b="1" u="sng" dirty="0"/>
              <a:t>Does the unit have a valid copy of the latest security construction statement (DA Form 4604-R)?</a:t>
            </a:r>
            <a:r>
              <a:rPr lang="en-US" dirty="0"/>
              <a:t> </a:t>
            </a:r>
            <a:r>
              <a:rPr lang="en-US" dirty="0">
                <a:solidFill>
                  <a:srgbClr val="FF0000"/>
                </a:solidFill>
              </a:rPr>
              <a:t>(Must be revalidated every five (5) years) AR 190-11, para </a:t>
            </a:r>
            <a:r>
              <a:rPr lang="en-US" dirty="0" smtClean="0">
                <a:solidFill>
                  <a:srgbClr val="FF0000"/>
                </a:solidFill>
              </a:rPr>
              <a:t>2-2d</a:t>
            </a:r>
          </a:p>
          <a:p>
            <a:pPr marL="0" indent="0">
              <a:buNone/>
            </a:pPr>
            <a:endParaRPr lang="en-US" dirty="0">
              <a:solidFill>
                <a:srgbClr val="FF0000"/>
              </a:solidFill>
            </a:endParaRPr>
          </a:p>
          <a:p>
            <a:r>
              <a:rPr lang="en-US" b="1" u="sng" dirty="0"/>
              <a:t>Has the Unit Armorer been sub-hand receipted all the property in the arms room from the Commander?</a:t>
            </a:r>
            <a:r>
              <a:rPr lang="en-US" dirty="0"/>
              <a:t> </a:t>
            </a:r>
            <a:endParaRPr lang="en-US" dirty="0" smtClean="0">
              <a:solidFill>
                <a:srgbClr val="FF0000"/>
              </a:solidFill>
            </a:endParaRPr>
          </a:p>
        </p:txBody>
      </p:sp>
    </p:spTree>
    <p:extLst>
      <p:ext uri="{BB962C8B-B14F-4D97-AF65-F5344CB8AC3E}">
        <p14:creationId xmlns:p14="http://schemas.microsoft.com/office/powerpoint/2010/main" val="37378405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186249"/>
            <a:ext cx="10972800" cy="5138351"/>
          </a:xfrm>
        </p:spPr>
        <p:txBody>
          <a:bodyPr/>
          <a:lstStyle/>
          <a:p>
            <a:pPr marL="0" indent="0">
              <a:buNone/>
            </a:pPr>
            <a:r>
              <a:rPr lang="en-US" dirty="0" smtClean="0"/>
              <a:t>Action: </a:t>
            </a:r>
          </a:p>
          <a:p>
            <a:pPr marL="0" indent="0">
              <a:buNone/>
            </a:pPr>
            <a:r>
              <a:rPr lang="en-US" dirty="0" smtClean="0"/>
              <a:t>Review the Staff Inspection Plan (SIP)</a:t>
            </a:r>
          </a:p>
          <a:p>
            <a:pPr marL="0" indent="0">
              <a:buNone/>
            </a:pPr>
            <a:endParaRPr lang="en-US" dirty="0"/>
          </a:p>
          <a:p>
            <a:pPr marL="0" indent="0">
              <a:buNone/>
            </a:pPr>
            <a:r>
              <a:rPr lang="en-US" dirty="0" smtClean="0"/>
              <a:t>Condition:</a:t>
            </a:r>
          </a:p>
          <a:p>
            <a:pPr marL="0" indent="0">
              <a:buNone/>
            </a:pPr>
            <a:r>
              <a:rPr lang="en-US" dirty="0" smtClean="0"/>
              <a:t>In a classroom environment, given a computer with the appropriate regulations</a:t>
            </a:r>
          </a:p>
          <a:p>
            <a:pPr marL="0" indent="0">
              <a:buNone/>
            </a:pPr>
            <a:endParaRPr lang="en-US" dirty="0"/>
          </a:p>
          <a:p>
            <a:pPr marL="0" indent="0">
              <a:buNone/>
            </a:pPr>
            <a:r>
              <a:rPr lang="en-US" dirty="0" smtClean="0"/>
              <a:t>Standards:</a:t>
            </a:r>
          </a:p>
          <a:p>
            <a:pPr marL="0" indent="0">
              <a:buNone/>
            </a:pPr>
            <a:r>
              <a:rPr lang="en-US" dirty="0" smtClean="0"/>
              <a:t>Review, answer and discuss topics covered in the SIP using the appropriate regulations </a:t>
            </a:r>
            <a:endParaRPr lang="en-US" dirty="0"/>
          </a:p>
          <a:p>
            <a:pPr marL="0" indent="0">
              <a:buNone/>
            </a:pPr>
            <a:endParaRPr lang="en-US" dirty="0"/>
          </a:p>
        </p:txBody>
      </p:sp>
    </p:spTree>
    <p:extLst>
      <p:ext uri="{BB962C8B-B14F-4D97-AF65-F5344CB8AC3E}">
        <p14:creationId xmlns:p14="http://schemas.microsoft.com/office/powerpoint/2010/main" val="15089102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indent="0">
              <a:buNone/>
            </a:pPr>
            <a:r>
              <a:rPr lang="en-US" sz="3600" dirty="0">
                <a:solidFill>
                  <a:srgbClr val="00B0F0"/>
                </a:solidFill>
              </a:rPr>
              <a:t>Arms Room Documentation (IAW AR 190-11)</a:t>
            </a:r>
          </a:p>
          <a:p>
            <a:pPr marL="0" indent="0">
              <a:buNone/>
            </a:pPr>
            <a:endParaRPr lang="en-US" dirty="0" smtClean="0"/>
          </a:p>
          <a:p>
            <a:pPr marL="0" indent="0">
              <a:buNone/>
            </a:pPr>
            <a:r>
              <a:rPr lang="en-US" b="1" u="sng" dirty="0"/>
              <a:t>Does the unit have a valid copy of the latest security construction statement (DA Form 4604-R)?</a:t>
            </a:r>
            <a:r>
              <a:rPr lang="en-US" dirty="0"/>
              <a:t> </a:t>
            </a:r>
            <a:r>
              <a:rPr lang="en-US" dirty="0">
                <a:solidFill>
                  <a:srgbClr val="FF0000"/>
                </a:solidFill>
              </a:rPr>
              <a:t>(Must be revalidated every five (5) years) AR 190-11, para </a:t>
            </a:r>
            <a:r>
              <a:rPr lang="en-US" dirty="0" smtClean="0">
                <a:solidFill>
                  <a:srgbClr val="FF0000"/>
                </a:solidFill>
              </a:rPr>
              <a:t>2-2d</a:t>
            </a:r>
          </a:p>
          <a:p>
            <a:pPr marL="0" indent="0">
              <a:buNone/>
            </a:pPr>
            <a:endParaRPr lang="en-US" dirty="0">
              <a:solidFill>
                <a:srgbClr val="FF0000"/>
              </a:solidFill>
            </a:endParaRPr>
          </a:p>
          <a:p>
            <a:r>
              <a:rPr lang="en-US" b="1" u="sng" dirty="0"/>
              <a:t>Has the Unit Armorer been sub-hand receipted all the property in the arms room from the Commander?</a:t>
            </a:r>
            <a:r>
              <a:rPr lang="en-US" dirty="0"/>
              <a:t> </a:t>
            </a:r>
            <a:r>
              <a:rPr lang="en-US" dirty="0">
                <a:solidFill>
                  <a:srgbClr val="FF0000"/>
                </a:solidFill>
              </a:rPr>
              <a:t>AR 710-2, para 2-10g&amp;h and Table B-1 E4</a:t>
            </a:r>
          </a:p>
          <a:p>
            <a:pPr marL="0" indent="0">
              <a:buNone/>
            </a:pPr>
            <a:r>
              <a:rPr lang="en-US" i="1" dirty="0">
                <a:solidFill>
                  <a:srgbClr val="FF0000"/>
                </a:solidFill>
              </a:rPr>
              <a:t>Spot check:</a:t>
            </a:r>
            <a:r>
              <a:rPr lang="en-US" dirty="0">
                <a:solidFill>
                  <a:srgbClr val="FF0000"/>
                </a:solidFill>
              </a:rPr>
              <a:t> </a:t>
            </a:r>
            <a:r>
              <a:rPr lang="en-US" i="1" dirty="0">
                <a:solidFill>
                  <a:srgbClr val="FF0000"/>
                </a:solidFill>
              </a:rPr>
              <a:t>conduct a physical count of all M-16s in arms room and compare with </a:t>
            </a:r>
            <a:r>
              <a:rPr lang="en-US" i="1" dirty="0" smtClean="0">
                <a:solidFill>
                  <a:srgbClr val="FF0000"/>
                </a:solidFill>
              </a:rPr>
              <a:t>Armorer’s </a:t>
            </a:r>
            <a:r>
              <a:rPr lang="en-US" i="1" dirty="0">
                <a:solidFill>
                  <a:srgbClr val="FF0000"/>
                </a:solidFill>
              </a:rPr>
              <a:t>hand receipt.  If a discrepancy is found conduct 100% inventory of weapons.</a:t>
            </a:r>
            <a:endParaRPr lang="en-US" dirty="0">
              <a:solidFill>
                <a:srgbClr val="FF0000"/>
              </a:solidFill>
            </a:endParaRPr>
          </a:p>
          <a:p>
            <a:pPr marL="0" indent="0">
              <a:buNone/>
            </a:pPr>
            <a:endParaRPr lang="en-US" dirty="0" smtClean="0">
              <a:solidFill>
                <a:srgbClr val="FF0000"/>
              </a:solidFill>
            </a:endParaRPr>
          </a:p>
        </p:txBody>
      </p:sp>
    </p:spTree>
    <p:extLst>
      <p:ext uri="{BB962C8B-B14F-4D97-AF65-F5344CB8AC3E}">
        <p14:creationId xmlns:p14="http://schemas.microsoft.com/office/powerpoint/2010/main" val="574033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indent="0">
              <a:buNone/>
            </a:pPr>
            <a:r>
              <a:rPr lang="en-US" sz="3600" dirty="0" smtClean="0">
                <a:solidFill>
                  <a:srgbClr val="00B0F0"/>
                </a:solidFill>
              </a:rPr>
              <a:t>Standard Operating Procedures (SOP) </a:t>
            </a:r>
            <a:r>
              <a:rPr lang="en-US" sz="3600" dirty="0">
                <a:solidFill>
                  <a:srgbClr val="00B0F0"/>
                </a:solidFill>
              </a:rPr>
              <a:t>(IAW AR 190-11)</a:t>
            </a:r>
          </a:p>
          <a:p>
            <a:pPr marL="0" indent="0">
              <a:buNone/>
            </a:pPr>
            <a:endParaRPr lang="en-US" dirty="0" smtClean="0"/>
          </a:p>
          <a:p>
            <a:pPr marL="0" indent="0">
              <a:buNone/>
            </a:pPr>
            <a:r>
              <a:rPr lang="en-US" b="1" u="sng" dirty="0"/>
              <a:t>Has the unit commander provided specific instructions in writing on individual responsibility for AA&amp;E during operational and field training conditions?</a:t>
            </a:r>
            <a:r>
              <a:rPr lang="en-US" b="1" dirty="0"/>
              <a:t> </a:t>
            </a:r>
            <a:endParaRPr lang="en-US" dirty="0" smtClean="0">
              <a:solidFill>
                <a:srgbClr val="FF0000"/>
              </a:solidFill>
            </a:endParaRPr>
          </a:p>
        </p:txBody>
      </p:sp>
    </p:spTree>
    <p:extLst>
      <p:ext uri="{BB962C8B-B14F-4D97-AF65-F5344CB8AC3E}">
        <p14:creationId xmlns:p14="http://schemas.microsoft.com/office/powerpoint/2010/main" val="28480523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indent="0">
              <a:buNone/>
            </a:pPr>
            <a:r>
              <a:rPr lang="en-US" sz="3600" dirty="0" smtClean="0">
                <a:solidFill>
                  <a:srgbClr val="00B0F0"/>
                </a:solidFill>
              </a:rPr>
              <a:t>Standard Operating Procedures (SOP) </a:t>
            </a:r>
            <a:r>
              <a:rPr lang="en-US" sz="3600" dirty="0">
                <a:solidFill>
                  <a:srgbClr val="00B0F0"/>
                </a:solidFill>
              </a:rPr>
              <a:t>(IAW AR 190-11)</a:t>
            </a:r>
          </a:p>
          <a:p>
            <a:pPr marL="0" indent="0">
              <a:buNone/>
            </a:pPr>
            <a:endParaRPr lang="en-US" dirty="0" smtClean="0"/>
          </a:p>
          <a:p>
            <a:pPr marL="0" indent="0">
              <a:buNone/>
            </a:pPr>
            <a:r>
              <a:rPr lang="en-US" b="1" u="sng" dirty="0"/>
              <a:t>Has the unit commander provided specific instructions in writing on individual responsibility for AA&amp;E during operational and field training conditions?</a:t>
            </a:r>
            <a:r>
              <a:rPr lang="en-US" b="1" dirty="0"/>
              <a:t> </a:t>
            </a:r>
            <a:r>
              <a:rPr lang="en-US" dirty="0" smtClean="0">
                <a:solidFill>
                  <a:srgbClr val="FF0000"/>
                </a:solidFill>
              </a:rPr>
              <a:t>AR 190-11, para 1-13b</a:t>
            </a:r>
          </a:p>
          <a:p>
            <a:pPr marL="0" indent="0">
              <a:buNone/>
            </a:pPr>
            <a:endParaRPr lang="en-US" dirty="0" smtClean="0">
              <a:solidFill>
                <a:srgbClr val="FF0000"/>
              </a:solidFill>
            </a:endParaRPr>
          </a:p>
        </p:txBody>
      </p:sp>
    </p:spTree>
    <p:extLst>
      <p:ext uri="{BB962C8B-B14F-4D97-AF65-F5344CB8AC3E}">
        <p14:creationId xmlns:p14="http://schemas.microsoft.com/office/powerpoint/2010/main" val="34879600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indent="0">
              <a:buNone/>
            </a:pPr>
            <a:r>
              <a:rPr lang="en-US" sz="3600" dirty="0" smtClean="0">
                <a:solidFill>
                  <a:srgbClr val="00B0F0"/>
                </a:solidFill>
              </a:rPr>
              <a:t>Standard Operating Procedures (SOP) </a:t>
            </a:r>
            <a:r>
              <a:rPr lang="en-US" sz="3600" dirty="0">
                <a:solidFill>
                  <a:srgbClr val="00B0F0"/>
                </a:solidFill>
              </a:rPr>
              <a:t>(IAW AR 190-11)</a:t>
            </a:r>
          </a:p>
          <a:p>
            <a:pPr marL="0" indent="0">
              <a:buNone/>
            </a:pPr>
            <a:endParaRPr lang="en-US" dirty="0" smtClean="0"/>
          </a:p>
          <a:p>
            <a:pPr marL="0" indent="0">
              <a:buNone/>
            </a:pPr>
            <a:r>
              <a:rPr lang="en-US" b="1" u="sng" dirty="0"/>
              <a:t>Has the unit commander provided specific instructions in writing on individual responsibility for AA&amp;E during operational and field training conditions?</a:t>
            </a:r>
            <a:r>
              <a:rPr lang="en-US" b="1" dirty="0"/>
              <a:t> </a:t>
            </a:r>
            <a:r>
              <a:rPr lang="en-US" dirty="0" smtClean="0">
                <a:solidFill>
                  <a:srgbClr val="FF0000"/>
                </a:solidFill>
              </a:rPr>
              <a:t>AR 190-11, para 1-13b</a:t>
            </a:r>
          </a:p>
          <a:p>
            <a:pPr marL="0" indent="0">
              <a:buNone/>
            </a:pPr>
            <a:endParaRPr lang="en-US" dirty="0" smtClean="0">
              <a:solidFill>
                <a:srgbClr val="FF0000"/>
              </a:solidFill>
            </a:endParaRPr>
          </a:p>
          <a:p>
            <a:pPr marL="0" indent="0">
              <a:buNone/>
            </a:pPr>
            <a:r>
              <a:rPr lang="en-US" dirty="0"/>
              <a:t>Has the commander established limits on the quantity and type of privately-owned ammunition stored in the arms room based upon availability of space and safety considerations? </a:t>
            </a:r>
            <a:endParaRPr lang="en-US" dirty="0">
              <a:solidFill>
                <a:srgbClr val="FF0000"/>
              </a:solidFill>
            </a:endParaRPr>
          </a:p>
        </p:txBody>
      </p:sp>
    </p:spTree>
    <p:extLst>
      <p:ext uri="{BB962C8B-B14F-4D97-AF65-F5344CB8AC3E}">
        <p14:creationId xmlns:p14="http://schemas.microsoft.com/office/powerpoint/2010/main" val="2925491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indent="0">
              <a:buNone/>
            </a:pPr>
            <a:r>
              <a:rPr lang="en-US" sz="3600" dirty="0" smtClean="0">
                <a:solidFill>
                  <a:srgbClr val="00B0F0"/>
                </a:solidFill>
              </a:rPr>
              <a:t>Standard Operating Procedures (SOP) </a:t>
            </a:r>
            <a:r>
              <a:rPr lang="en-US" sz="3600" dirty="0">
                <a:solidFill>
                  <a:srgbClr val="00B0F0"/>
                </a:solidFill>
              </a:rPr>
              <a:t>(IAW AR 190-11)</a:t>
            </a:r>
          </a:p>
          <a:p>
            <a:pPr marL="0" indent="0">
              <a:buNone/>
            </a:pPr>
            <a:endParaRPr lang="en-US" dirty="0" smtClean="0"/>
          </a:p>
          <a:p>
            <a:pPr marL="0" indent="0">
              <a:buNone/>
            </a:pPr>
            <a:r>
              <a:rPr lang="en-US" b="1" u="sng" dirty="0"/>
              <a:t>Has the unit commander provided specific instructions in writing on individual responsibility for AA&amp;E during operational and field training conditions?</a:t>
            </a:r>
            <a:r>
              <a:rPr lang="en-US" b="1" dirty="0"/>
              <a:t> </a:t>
            </a:r>
            <a:r>
              <a:rPr lang="en-US" dirty="0" smtClean="0">
                <a:solidFill>
                  <a:srgbClr val="FF0000"/>
                </a:solidFill>
              </a:rPr>
              <a:t>AR 190-11, para 1-13b</a:t>
            </a:r>
          </a:p>
          <a:p>
            <a:pPr marL="0" indent="0">
              <a:buNone/>
            </a:pPr>
            <a:endParaRPr lang="en-US" dirty="0" smtClean="0">
              <a:solidFill>
                <a:srgbClr val="FF0000"/>
              </a:solidFill>
            </a:endParaRPr>
          </a:p>
          <a:p>
            <a:pPr marL="0" indent="0">
              <a:buNone/>
            </a:pPr>
            <a:r>
              <a:rPr lang="en-US" dirty="0"/>
              <a:t>Has the commander established limits on the quantity and type of privately-owned ammunition stored in the arms room based upon availability of space and safety considerations? </a:t>
            </a:r>
            <a:r>
              <a:rPr lang="en-US" dirty="0">
                <a:solidFill>
                  <a:srgbClr val="FF0000"/>
                </a:solidFill>
              </a:rPr>
              <a:t>AR 190-11, para 4-5d(2)(c)</a:t>
            </a:r>
          </a:p>
          <a:p>
            <a:pPr marL="0" indent="0">
              <a:buNone/>
            </a:pPr>
            <a:endParaRPr lang="en-US" dirty="0">
              <a:solidFill>
                <a:srgbClr val="FF0000"/>
              </a:solidFill>
            </a:endParaRPr>
          </a:p>
        </p:txBody>
      </p:sp>
    </p:spTree>
    <p:extLst>
      <p:ext uri="{BB962C8B-B14F-4D97-AF65-F5344CB8AC3E}">
        <p14:creationId xmlns:p14="http://schemas.microsoft.com/office/powerpoint/2010/main" val="24938115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indent="0">
              <a:buNone/>
            </a:pPr>
            <a:r>
              <a:rPr lang="en-US" sz="3600" dirty="0" smtClean="0">
                <a:solidFill>
                  <a:srgbClr val="00B0F0"/>
                </a:solidFill>
              </a:rPr>
              <a:t>Racks and Storage Containers (</a:t>
            </a:r>
            <a:r>
              <a:rPr lang="en-US" sz="3600" dirty="0">
                <a:solidFill>
                  <a:srgbClr val="00B0F0"/>
                </a:solidFill>
              </a:rPr>
              <a:t>IAW AR 190-11)</a:t>
            </a:r>
          </a:p>
          <a:p>
            <a:pPr marL="0" indent="0">
              <a:buNone/>
            </a:pPr>
            <a:endParaRPr lang="en-US" dirty="0" smtClean="0"/>
          </a:p>
          <a:p>
            <a:pPr marL="0" indent="0">
              <a:buNone/>
            </a:pPr>
            <a:r>
              <a:rPr lang="en-US" b="1" u="sng" dirty="0"/>
              <a:t>When not in use are arms stored in banded crates, metal containers, approved standard issue or locally fabricated arms racks?</a:t>
            </a:r>
            <a:r>
              <a:rPr lang="en-US" dirty="0"/>
              <a:t> </a:t>
            </a:r>
            <a:endParaRPr lang="en-US" dirty="0">
              <a:solidFill>
                <a:srgbClr val="FF0000"/>
              </a:solidFill>
            </a:endParaRPr>
          </a:p>
        </p:txBody>
      </p:sp>
    </p:spTree>
    <p:extLst>
      <p:ext uri="{BB962C8B-B14F-4D97-AF65-F5344CB8AC3E}">
        <p14:creationId xmlns:p14="http://schemas.microsoft.com/office/powerpoint/2010/main" val="7657315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indent="0">
              <a:buNone/>
            </a:pPr>
            <a:r>
              <a:rPr lang="en-US" sz="3600" dirty="0" smtClean="0">
                <a:solidFill>
                  <a:srgbClr val="00B0F0"/>
                </a:solidFill>
              </a:rPr>
              <a:t>Racks and Storage Containers (</a:t>
            </a:r>
            <a:r>
              <a:rPr lang="en-US" sz="3600" dirty="0">
                <a:solidFill>
                  <a:srgbClr val="00B0F0"/>
                </a:solidFill>
              </a:rPr>
              <a:t>IAW AR 190-11)</a:t>
            </a:r>
          </a:p>
          <a:p>
            <a:pPr marL="0" indent="0">
              <a:buNone/>
            </a:pPr>
            <a:endParaRPr lang="en-US" dirty="0" smtClean="0"/>
          </a:p>
          <a:p>
            <a:pPr marL="0" indent="0">
              <a:buNone/>
            </a:pPr>
            <a:r>
              <a:rPr lang="en-US" b="1" u="sng" dirty="0"/>
              <a:t>When not in use are arms stored in banded crates, metal containers, approved standard issue or locally fabricated arms racks?</a:t>
            </a:r>
            <a:r>
              <a:rPr lang="en-US" dirty="0"/>
              <a:t> </a:t>
            </a:r>
            <a:r>
              <a:rPr lang="en-US" dirty="0">
                <a:solidFill>
                  <a:srgbClr val="FF0000"/>
                </a:solidFill>
              </a:rPr>
              <a:t>AR 190-11, para 4-2b(1)</a:t>
            </a:r>
          </a:p>
          <a:p>
            <a:pPr marL="0" indent="0">
              <a:buNone/>
            </a:pPr>
            <a:endParaRPr lang="en-US" dirty="0">
              <a:solidFill>
                <a:srgbClr val="FF0000"/>
              </a:solidFill>
            </a:endParaRPr>
          </a:p>
        </p:txBody>
      </p:sp>
    </p:spTree>
    <p:extLst>
      <p:ext uri="{BB962C8B-B14F-4D97-AF65-F5344CB8AC3E}">
        <p14:creationId xmlns:p14="http://schemas.microsoft.com/office/powerpoint/2010/main" val="35748384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indent="0">
              <a:buNone/>
            </a:pPr>
            <a:r>
              <a:rPr lang="en-US" sz="3600" dirty="0" smtClean="0">
                <a:solidFill>
                  <a:srgbClr val="00B0F0"/>
                </a:solidFill>
              </a:rPr>
              <a:t>Racks and Storage Containers (</a:t>
            </a:r>
            <a:r>
              <a:rPr lang="en-US" sz="3600" dirty="0">
                <a:solidFill>
                  <a:srgbClr val="00B0F0"/>
                </a:solidFill>
              </a:rPr>
              <a:t>IAW AR 190-11)</a:t>
            </a:r>
          </a:p>
          <a:p>
            <a:pPr marL="0" indent="0">
              <a:buNone/>
            </a:pPr>
            <a:endParaRPr lang="en-US" dirty="0" smtClean="0"/>
          </a:p>
          <a:p>
            <a:pPr marL="0" indent="0">
              <a:buNone/>
            </a:pPr>
            <a:r>
              <a:rPr lang="en-US" b="1" u="sng" dirty="0"/>
              <a:t>When not in use are arms stored in banded crates, metal containers, approved standard issue or locally fabricated arms racks?</a:t>
            </a:r>
            <a:r>
              <a:rPr lang="en-US" dirty="0"/>
              <a:t> </a:t>
            </a:r>
            <a:r>
              <a:rPr lang="en-US" dirty="0">
                <a:solidFill>
                  <a:srgbClr val="FF0000"/>
                </a:solidFill>
              </a:rPr>
              <a:t>AR 190-11, para 4-2b(1)</a:t>
            </a:r>
          </a:p>
          <a:p>
            <a:pPr marL="0" indent="0">
              <a:buNone/>
            </a:pPr>
            <a:endParaRPr lang="en-US" dirty="0" smtClean="0">
              <a:solidFill>
                <a:srgbClr val="FF0000"/>
              </a:solidFill>
            </a:endParaRPr>
          </a:p>
          <a:p>
            <a:pPr marL="0" indent="0">
              <a:buNone/>
            </a:pPr>
            <a:r>
              <a:rPr lang="en-US" b="1" u="sng" dirty="0"/>
              <a:t>If used, are locally fabricated arms racks certified as security equivalent to standard issue racks by DA?</a:t>
            </a:r>
            <a:r>
              <a:rPr lang="en-US" b="1" dirty="0"/>
              <a:t> </a:t>
            </a:r>
            <a:endParaRPr lang="en-US" dirty="0">
              <a:solidFill>
                <a:srgbClr val="FF0000"/>
              </a:solidFill>
            </a:endParaRPr>
          </a:p>
        </p:txBody>
      </p:sp>
    </p:spTree>
    <p:extLst>
      <p:ext uri="{BB962C8B-B14F-4D97-AF65-F5344CB8AC3E}">
        <p14:creationId xmlns:p14="http://schemas.microsoft.com/office/powerpoint/2010/main" val="1668080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indent="0">
              <a:buNone/>
            </a:pPr>
            <a:r>
              <a:rPr lang="en-US" sz="3600" dirty="0" smtClean="0">
                <a:solidFill>
                  <a:srgbClr val="00B0F0"/>
                </a:solidFill>
              </a:rPr>
              <a:t>Racks and Storage Containers (</a:t>
            </a:r>
            <a:r>
              <a:rPr lang="en-US" sz="3600" dirty="0">
                <a:solidFill>
                  <a:srgbClr val="00B0F0"/>
                </a:solidFill>
              </a:rPr>
              <a:t>IAW AR 190-11)</a:t>
            </a:r>
          </a:p>
          <a:p>
            <a:pPr marL="0" indent="0">
              <a:buNone/>
            </a:pPr>
            <a:endParaRPr lang="en-US" dirty="0" smtClean="0"/>
          </a:p>
          <a:p>
            <a:pPr marL="0" indent="0">
              <a:buNone/>
            </a:pPr>
            <a:r>
              <a:rPr lang="en-US" b="1" u="sng" dirty="0"/>
              <a:t>When not in use are arms stored in banded crates, metal containers, approved standard issue or locally fabricated arms racks?</a:t>
            </a:r>
            <a:r>
              <a:rPr lang="en-US" dirty="0"/>
              <a:t> </a:t>
            </a:r>
            <a:r>
              <a:rPr lang="en-US" dirty="0">
                <a:solidFill>
                  <a:srgbClr val="FF0000"/>
                </a:solidFill>
              </a:rPr>
              <a:t>AR 190-11, para 4-2b(1)</a:t>
            </a:r>
          </a:p>
          <a:p>
            <a:pPr marL="0" indent="0">
              <a:buNone/>
            </a:pPr>
            <a:endParaRPr lang="en-US" dirty="0" smtClean="0">
              <a:solidFill>
                <a:srgbClr val="FF0000"/>
              </a:solidFill>
            </a:endParaRPr>
          </a:p>
          <a:p>
            <a:pPr marL="0" indent="0">
              <a:buNone/>
            </a:pPr>
            <a:r>
              <a:rPr lang="en-US" b="1" u="sng" dirty="0"/>
              <a:t>If used, are locally fabricated arms racks certified as security equivalent to standard issue racks by DA?</a:t>
            </a:r>
            <a:r>
              <a:rPr lang="en-US" b="1" dirty="0"/>
              <a:t> </a:t>
            </a:r>
            <a:r>
              <a:rPr lang="en-US" dirty="0">
                <a:solidFill>
                  <a:srgbClr val="FF0000"/>
                </a:solidFill>
              </a:rPr>
              <a:t>AR 190-11, para 4-2(b)(2)</a:t>
            </a:r>
          </a:p>
        </p:txBody>
      </p:sp>
    </p:spTree>
    <p:extLst>
      <p:ext uri="{BB962C8B-B14F-4D97-AF65-F5344CB8AC3E}">
        <p14:creationId xmlns:p14="http://schemas.microsoft.com/office/powerpoint/2010/main" val="25455292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indent="0">
              <a:buNone/>
            </a:pPr>
            <a:r>
              <a:rPr lang="en-US" sz="3600" dirty="0" smtClean="0">
                <a:solidFill>
                  <a:srgbClr val="00B0F0"/>
                </a:solidFill>
              </a:rPr>
              <a:t>Racks and Storage Containers (</a:t>
            </a:r>
            <a:r>
              <a:rPr lang="en-US" sz="3600" dirty="0">
                <a:solidFill>
                  <a:srgbClr val="00B0F0"/>
                </a:solidFill>
              </a:rPr>
              <a:t>IAW AR 190-11)</a:t>
            </a:r>
          </a:p>
          <a:p>
            <a:pPr marL="0" indent="0">
              <a:buNone/>
            </a:pPr>
            <a:endParaRPr lang="en-US" dirty="0" smtClean="0"/>
          </a:p>
          <a:p>
            <a:pPr marL="0" indent="0">
              <a:buNone/>
            </a:pPr>
            <a:r>
              <a:rPr lang="en-US" b="1" u="sng" dirty="0"/>
              <a:t>Are all weapons racks and containers secured in a way to: prevent removal of AA&amp;E, locked with an approved secondary padlock (American Series 200 or 5200) and constructed so that, when locked, a weapon cannot be removed by partially disassembling either the weapon or the rack?</a:t>
            </a:r>
            <a:r>
              <a:rPr lang="en-US" dirty="0"/>
              <a:t> </a:t>
            </a:r>
            <a:endParaRPr lang="en-US" dirty="0" smtClean="0"/>
          </a:p>
        </p:txBody>
      </p:sp>
    </p:spTree>
    <p:extLst>
      <p:ext uri="{BB962C8B-B14F-4D97-AF65-F5344CB8AC3E}">
        <p14:creationId xmlns:p14="http://schemas.microsoft.com/office/powerpoint/2010/main" val="39643317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lvl="0" indent="0">
              <a:buClr>
                <a:srgbClr val="C0CF3A">
                  <a:lumMod val="50000"/>
                </a:srgbClr>
              </a:buClr>
              <a:buNone/>
            </a:pPr>
            <a:r>
              <a:rPr lang="en-US" sz="3600" dirty="0">
                <a:solidFill>
                  <a:srgbClr val="00B0F0"/>
                </a:solidFill>
              </a:rPr>
              <a:t>Arms Room Exterior (IAW AR 190-11)</a:t>
            </a:r>
          </a:p>
          <a:p>
            <a:pPr marL="0" indent="0">
              <a:buNone/>
            </a:pPr>
            <a:endParaRPr lang="en-US" dirty="0"/>
          </a:p>
          <a:p>
            <a:pPr marL="0" indent="0">
              <a:buNone/>
            </a:pPr>
            <a:r>
              <a:rPr lang="en-US" dirty="0"/>
              <a:t>Is a “Restricted Area” warning sign posted outside the arms room, in an area where it is always visible and at or near eye level? </a:t>
            </a:r>
          </a:p>
          <a:p>
            <a:pPr marL="0" indent="0">
              <a:buNone/>
            </a:pPr>
            <a:endParaRPr lang="en-US" dirty="0"/>
          </a:p>
        </p:txBody>
      </p:sp>
    </p:spTree>
    <p:extLst>
      <p:ext uri="{BB962C8B-B14F-4D97-AF65-F5344CB8AC3E}">
        <p14:creationId xmlns:p14="http://schemas.microsoft.com/office/powerpoint/2010/main" val="33395540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indent="0">
              <a:buNone/>
            </a:pPr>
            <a:r>
              <a:rPr lang="en-US" sz="3600" dirty="0" smtClean="0">
                <a:solidFill>
                  <a:srgbClr val="00B0F0"/>
                </a:solidFill>
              </a:rPr>
              <a:t>Racks and Storage Containers (</a:t>
            </a:r>
            <a:r>
              <a:rPr lang="en-US" sz="3600" dirty="0">
                <a:solidFill>
                  <a:srgbClr val="00B0F0"/>
                </a:solidFill>
              </a:rPr>
              <a:t>IAW AR 190-11)</a:t>
            </a:r>
          </a:p>
          <a:p>
            <a:pPr marL="0" indent="0">
              <a:buNone/>
            </a:pPr>
            <a:endParaRPr lang="en-US" dirty="0" smtClean="0"/>
          </a:p>
          <a:p>
            <a:pPr marL="0" indent="0">
              <a:buNone/>
            </a:pPr>
            <a:r>
              <a:rPr lang="en-US" b="1" u="sng" dirty="0"/>
              <a:t>Are all weapons racks and containers secured in a way to: prevent removal of AA&amp;E, locked with an approved secondary padlock (American Series 200 or 5200) and constructed so that, when locked, a weapon cannot be removed by partially disassembling either the weapon or the rack?</a:t>
            </a:r>
            <a:r>
              <a:rPr lang="en-US" dirty="0"/>
              <a:t> </a:t>
            </a:r>
            <a:r>
              <a:rPr lang="en-US" dirty="0">
                <a:solidFill>
                  <a:srgbClr val="FF0000"/>
                </a:solidFill>
              </a:rPr>
              <a:t>AR 190-11, para 4-2 b(2)(b), 4-2 b(4)</a:t>
            </a:r>
          </a:p>
          <a:p>
            <a:pPr marL="0" indent="0">
              <a:buNone/>
            </a:pPr>
            <a:endParaRPr lang="en-US" dirty="0" smtClean="0"/>
          </a:p>
        </p:txBody>
      </p:sp>
    </p:spTree>
    <p:extLst>
      <p:ext uri="{BB962C8B-B14F-4D97-AF65-F5344CB8AC3E}">
        <p14:creationId xmlns:p14="http://schemas.microsoft.com/office/powerpoint/2010/main" val="42776864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indent="0">
              <a:buNone/>
            </a:pPr>
            <a:r>
              <a:rPr lang="en-US" sz="3600" dirty="0" smtClean="0">
                <a:solidFill>
                  <a:srgbClr val="00B0F0"/>
                </a:solidFill>
              </a:rPr>
              <a:t>Racks and Storage Containers (</a:t>
            </a:r>
            <a:r>
              <a:rPr lang="en-US" sz="3600" dirty="0">
                <a:solidFill>
                  <a:srgbClr val="00B0F0"/>
                </a:solidFill>
              </a:rPr>
              <a:t>IAW AR 190-11)</a:t>
            </a:r>
          </a:p>
          <a:p>
            <a:pPr marL="0" indent="0">
              <a:buNone/>
            </a:pPr>
            <a:endParaRPr lang="en-US" dirty="0" smtClean="0"/>
          </a:p>
          <a:p>
            <a:pPr marL="0" indent="0">
              <a:buNone/>
            </a:pPr>
            <a:r>
              <a:rPr lang="en-US" b="1" u="sng" dirty="0"/>
              <a:t>Are all weapons racks and containers secured in a way to: prevent removal of AA&amp;E, locked with an approved secondary padlock (American Series 200 or 5200) and constructed so that, when locked, a weapon cannot be removed by partially disassembling either the weapon or the rack?</a:t>
            </a:r>
            <a:r>
              <a:rPr lang="en-US" dirty="0"/>
              <a:t> </a:t>
            </a:r>
            <a:r>
              <a:rPr lang="en-US" dirty="0">
                <a:solidFill>
                  <a:srgbClr val="FF0000"/>
                </a:solidFill>
              </a:rPr>
              <a:t>AR 190-11, para 4-2 b(2)(b), 4-2 b(4)</a:t>
            </a:r>
          </a:p>
          <a:p>
            <a:pPr marL="0" indent="0">
              <a:buNone/>
            </a:pPr>
            <a:endParaRPr lang="en-US" dirty="0" smtClean="0"/>
          </a:p>
          <a:p>
            <a:pPr marL="0" indent="0">
              <a:buNone/>
            </a:pPr>
            <a:r>
              <a:rPr lang="en-US" dirty="0"/>
              <a:t>Do racks using hinged or locking bars have the hinge pins welded or otherwise secured to prevent easy removal? </a:t>
            </a:r>
            <a:endParaRPr lang="en-US" dirty="0" smtClean="0"/>
          </a:p>
        </p:txBody>
      </p:sp>
    </p:spTree>
    <p:extLst>
      <p:ext uri="{BB962C8B-B14F-4D97-AF65-F5344CB8AC3E}">
        <p14:creationId xmlns:p14="http://schemas.microsoft.com/office/powerpoint/2010/main" val="24283590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indent="0">
              <a:buNone/>
            </a:pPr>
            <a:r>
              <a:rPr lang="en-US" sz="3600" dirty="0" smtClean="0">
                <a:solidFill>
                  <a:srgbClr val="00B0F0"/>
                </a:solidFill>
              </a:rPr>
              <a:t>Racks and Storage Containers (</a:t>
            </a:r>
            <a:r>
              <a:rPr lang="en-US" sz="3600" dirty="0">
                <a:solidFill>
                  <a:srgbClr val="00B0F0"/>
                </a:solidFill>
              </a:rPr>
              <a:t>IAW AR 190-11)</a:t>
            </a:r>
          </a:p>
          <a:p>
            <a:pPr marL="0" indent="0">
              <a:buNone/>
            </a:pPr>
            <a:endParaRPr lang="en-US" dirty="0" smtClean="0"/>
          </a:p>
          <a:p>
            <a:pPr marL="0" indent="0">
              <a:buNone/>
            </a:pPr>
            <a:r>
              <a:rPr lang="en-US" b="1" u="sng" dirty="0"/>
              <a:t>Are all weapons racks and containers secured in a way to: prevent removal of AA&amp;E, locked with an approved secondary padlock (American Series 200 or 5200) and constructed so that, when locked, a weapon cannot be removed by partially disassembling either the weapon or the rack?</a:t>
            </a:r>
            <a:r>
              <a:rPr lang="en-US" dirty="0"/>
              <a:t> </a:t>
            </a:r>
            <a:r>
              <a:rPr lang="en-US" dirty="0">
                <a:solidFill>
                  <a:srgbClr val="FF0000"/>
                </a:solidFill>
              </a:rPr>
              <a:t>AR 190-11, para 4-2 b(2)(b), 4-2 b(4)</a:t>
            </a:r>
          </a:p>
          <a:p>
            <a:pPr marL="0" indent="0">
              <a:buNone/>
            </a:pPr>
            <a:endParaRPr lang="en-US" dirty="0" smtClean="0"/>
          </a:p>
          <a:p>
            <a:pPr marL="0" indent="0">
              <a:buNone/>
            </a:pPr>
            <a:r>
              <a:rPr lang="en-US" dirty="0"/>
              <a:t>Do racks using hinged or locking bars have the hinge pins welded or otherwise secured to prevent easy removal? </a:t>
            </a:r>
            <a:r>
              <a:rPr lang="en-US" dirty="0">
                <a:solidFill>
                  <a:srgbClr val="FF0000"/>
                </a:solidFill>
              </a:rPr>
              <a:t>AR 190-11, para 4-2 b(2)(c)</a:t>
            </a:r>
          </a:p>
          <a:p>
            <a:pPr marL="0" indent="0">
              <a:buNone/>
            </a:pPr>
            <a:endParaRPr lang="en-US" dirty="0" smtClean="0"/>
          </a:p>
        </p:txBody>
      </p:sp>
    </p:spTree>
    <p:extLst>
      <p:ext uri="{BB962C8B-B14F-4D97-AF65-F5344CB8AC3E}">
        <p14:creationId xmlns:p14="http://schemas.microsoft.com/office/powerpoint/2010/main" val="4539305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indent="0">
              <a:buNone/>
            </a:pPr>
            <a:r>
              <a:rPr lang="en-US" sz="3600" dirty="0" smtClean="0">
                <a:solidFill>
                  <a:srgbClr val="00B0F0"/>
                </a:solidFill>
              </a:rPr>
              <a:t>Racks and Storage Containers (</a:t>
            </a:r>
            <a:r>
              <a:rPr lang="en-US" sz="3600" dirty="0">
                <a:solidFill>
                  <a:srgbClr val="00B0F0"/>
                </a:solidFill>
              </a:rPr>
              <a:t>IAW AR 190-11)</a:t>
            </a:r>
          </a:p>
          <a:p>
            <a:pPr marL="0" indent="0">
              <a:buNone/>
            </a:pPr>
            <a:endParaRPr lang="en-US" dirty="0" smtClean="0"/>
          </a:p>
          <a:p>
            <a:pPr marL="0" indent="0">
              <a:buNone/>
            </a:pPr>
            <a:r>
              <a:rPr lang="en-US" b="1" u="sng" dirty="0"/>
              <a:t>Are weapons racks and ammunition containers, weighing less than 500 lbs., fastened to the walls or floors, or chained together in groups totaling more than 500 lbs.?  Are the chains secured with an approved secondary padlock (American Series 200 or 5200)?  Are chains heavy duty, hardened, welded, straight-link steel, </a:t>
            </a:r>
            <a:r>
              <a:rPr lang="en-US" b="1" u="sng" dirty="0" smtClean="0"/>
              <a:t>galvanized </a:t>
            </a:r>
            <a:r>
              <a:rPr lang="en-US" b="1" u="sng" dirty="0"/>
              <a:t>of at least 5/16 inch thickness?  If bolts are used, have the threads been damaged or bolts peened to prevent easy disassembly?</a:t>
            </a:r>
            <a:r>
              <a:rPr lang="en-US" b="1" dirty="0"/>
              <a:t> </a:t>
            </a:r>
            <a:endParaRPr lang="en-US" dirty="0" smtClean="0"/>
          </a:p>
        </p:txBody>
      </p:sp>
    </p:spTree>
    <p:extLst>
      <p:ext uri="{BB962C8B-B14F-4D97-AF65-F5344CB8AC3E}">
        <p14:creationId xmlns:p14="http://schemas.microsoft.com/office/powerpoint/2010/main" val="3502253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indent="0">
              <a:buNone/>
            </a:pPr>
            <a:r>
              <a:rPr lang="en-US" sz="3600" dirty="0" smtClean="0">
                <a:solidFill>
                  <a:srgbClr val="00B0F0"/>
                </a:solidFill>
              </a:rPr>
              <a:t>Racks and Storage Containers (</a:t>
            </a:r>
            <a:r>
              <a:rPr lang="en-US" sz="3600" dirty="0">
                <a:solidFill>
                  <a:srgbClr val="00B0F0"/>
                </a:solidFill>
              </a:rPr>
              <a:t>IAW AR 190-11)</a:t>
            </a:r>
          </a:p>
          <a:p>
            <a:pPr marL="0" indent="0">
              <a:buNone/>
            </a:pPr>
            <a:endParaRPr lang="en-US" dirty="0" smtClean="0"/>
          </a:p>
          <a:p>
            <a:pPr marL="0" indent="0">
              <a:buNone/>
            </a:pPr>
            <a:r>
              <a:rPr lang="en-US" b="1" u="sng" dirty="0"/>
              <a:t>Are weapons racks and ammunition containers, weighing less than 500 lbs., fastened to the walls or floors, or chained together in groups totaling more than 500 lbs.?  Are the chains secured with an approved secondary padlock (American Series 200 or 5200)?  Are chains heavy duty, hardened, welded, straight-link steel, </a:t>
            </a:r>
            <a:r>
              <a:rPr lang="en-US" b="1" u="sng" dirty="0" smtClean="0"/>
              <a:t>galvanized </a:t>
            </a:r>
            <a:r>
              <a:rPr lang="en-US" b="1" u="sng" dirty="0"/>
              <a:t>of at least 5/16 inch thickness?  If bolts are used, have the threads been damaged or bolts peened to prevent easy disassembly?</a:t>
            </a:r>
            <a:r>
              <a:rPr lang="en-US" b="1" dirty="0"/>
              <a:t> </a:t>
            </a:r>
            <a:r>
              <a:rPr lang="en-US" dirty="0">
                <a:solidFill>
                  <a:srgbClr val="FF0000"/>
                </a:solidFill>
              </a:rPr>
              <a:t>AR 190-11, para 4-2 b(4)</a:t>
            </a:r>
            <a:endParaRPr lang="en-US" dirty="0" smtClean="0">
              <a:solidFill>
                <a:srgbClr val="FF0000"/>
              </a:solidFill>
            </a:endParaRPr>
          </a:p>
        </p:txBody>
      </p:sp>
    </p:spTree>
    <p:extLst>
      <p:ext uri="{BB962C8B-B14F-4D97-AF65-F5344CB8AC3E}">
        <p14:creationId xmlns:p14="http://schemas.microsoft.com/office/powerpoint/2010/main" val="10542789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indent="0">
              <a:buNone/>
            </a:pPr>
            <a:r>
              <a:rPr lang="en-US" sz="3600" dirty="0">
                <a:solidFill>
                  <a:srgbClr val="00B0F0"/>
                </a:solidFill>
              </a:rPr>
              <a:t>Integrated Commercial Intrusion Detection System (ICIDS</a:t>
            </a:r>
            <a:r>
              <a:rPr lang="en-US" sz="3600" dirty="0" smtClean="0">
                <a:solidFill>
                  <a:srgbClr val="00B0F0"/>
                </a:solidFill>
              </a:rPr>
              <a:t>) (</a:t>
            </a:r>
            <a:r>
              <a:rPr lang="en-US" sz="3600" dirty="0">
                <a:solidFill>
                  <a:srgbClr val="00B0F0"/>
                </a:solidFill>
              </a:rPr>
              <a:t>IAW AR 190-11)</a:t>
            </a:r>
          </a:p>
          <a:p>
            <a:pPr marL="0" indent="0">
              <a:buNone/>
            </a:pPr>
            <a:endParaRPr lang="en-US" dirty="0" smtClean="0"/>
          </a:p>
          <a:p>
            <a:pPr marL="0" indent="0">
              <a:buNone/>
            </a:pPr>
            <a:r>
              <a:rPr lang="en-US" b="1" u="sng" dirty="0"/>
              <a:t>Is the arms room manned, under constant surveillance (by individuals) or have an active IDS?</a:t>
            </a:r>
            <a:r>
              <a:rPr lang="en-US" dirty="0"/>
              <a:t>  </a:t>
            </a:r>
            <a:endParaRPr lang="en-US" dirty="0" smtClean="0"/>
          </a:p>
        </p:txBody>
      </p:sp>
    </p:spTree>
    <p:extLst>
      <p:ext uri="{BB962C8B-B14F-4D97-AF65-F5344CB8AC3E}">
        <p14:creationId xmlns:p14="http://schemas.microsoft.com/office/powerpoint/2010/main" val="40667315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indent="0">
              <a:buNone/>
            </a:pPr>
            <a:r>
              <a:rPr lang="en-US" sz="3600" dirty="0">
                <a:solidFill>
                  <a:srgbClr val="00B0F0"/>
                </a:solidFill>
              </a:rPr>
              <a:t>Integrated Commercial Intrusion Detection System (ICIDS</a:t>
            </a:r>
            <a:r>
              <a:rPr lang="en-US" sz="3600" dirty="0" smtClean="0">
                <a:solidFill>
                  <a:srgbClr val="00B0F0"/>
                </a:solidFill>
              </a:rPr>
              <a:t>) (</a:t>
            </a:r>
            <a:r>
              <a:rPr lang="en-US" sz="3600" dirty="0">
                <a:solidFill>
                  <a:srgbClr val="00B0F0"/>
                </a:solidFill>
              </a:rPr>
              <a:t>IAW AR 190-11)</a:t>
            </a:r>
          </a:p>
          <a:p>
            <a:pPr marL="0" indent="0">
              <a:buNone/>
            </a:pPr>
            <a:endParaRPr lang="en-US" dirty="0" smtClean="0"/>
          </a:p>
          <a:p>
            <a:pPr marL="0" indent="0">
              <a:buNone/>
            </a:pPr>
            <a:r>
              <a:rPr lang="en-US" b="1" u="sng" dirty="0"/>
              <a:t>Is the arms room manned, under constant surveillance (by individuals) or have an active IDS?</a:t>
            </a:r>
            <a:r>
              <a:rPr lang="en-US" dirty="0"/>
              <a:t>  </a:t>
            </a:r>
            <a:r>
              <a:rPr lang="en-US" dirty="0">
                <a:solidFill>
                  <a:srgbClr val="FF0000"/>
                </a:solidFill>
              </a:rPr>
              <a:t>AR 190-11, para 4-2 a(3)</a:t>
            </a:r>
            <a:endParaRPr lang="en-US" dirty="0" smtClean="0">
              <a:solidFill>
                <a:srgbClr val="FF0000"/>
              </a:solidFill>
            </a:endParaRPr>
          </a:p>
        </p:txBody>
      </p:sp>
    </p:spTree>
    <p:extLst>
      <p:ext uri="{BB962C8B-B14F-4D97-AF65-F5344CB8AC3E}">
        <p14:creationId xmlns:p14="http://schemas.microsoft.com/office/powerpoint/2010/main" val="384073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indent="0">
              <a:buNone/>
            </a:pPr>
            <a:r>
              <a:rPr lang="en-US" sz="3600" dirty="0">
                <a:solidFill>
                  <a:srgbClr val="00B0F0"/>
                </a:solidFill>
              </a:rPr>
              <a:t>Integrated Commercial Intrusion Detection System (ICIDS</a:t>
            </a:r>
            <a:r>
              <a:rPr lang="en-US" sz="3600" dirty="0" smtClean="0">
                <a:solidFill>
                  <a:srgbClr val="00B0F0"/>
                </a:solidFill>
              </a:rPr>
              <a:t>) (</a:t>
            </a:r>
            <a:r>
              <a:rPr lang="en-US" sz="3600" dirty="0">
                <a:solidFill>
                  <a:srgbClr val="00B0F0"/>
                </a:solidFill>
              </a:rPr>
              <a:t>IAW AR 190-11)</a:t>
            </a:r>
          </a:p>
          <a:p>
            <a:pPr marL="0" indent="0">
              <a:buNone/>
            </a:pPr>
            <a:endParaRPr lang="en-US" dirty="0" smtClean="0"/>
          </a:p>
          <a:p>
            <a:pPr marL="0" indent="0">
              <a:buNone/>
            </a:pPr>
            <a:r>
              <a:rPr lang="en-US" b="1" u="sng" dirty="0"/>
              <a:t>Is the arms room manned, under constant surveillance (by individuals) or have an active IDS?</a:t>
            </a:r>
            <a:r>
              <a:rPr lang="en-US" dirty="0"/>
              <a:t>  </a:t>
            </a:r>
            <a:r>
              <a:rPr lang="en-US" dirty="0">
                <a:solidFill>
                  <a:srgbClr val="FF0000"/>
                </a:solidFill>
              </a:rPr>
              <a:t>AR 190-11, para 4-2 a(3</a:t>
            </a:r>
            <a:r>
              <a:rPr lang="en-US" dirty="0" smtClean="0">
                <a:solidFill>
                  <a:srgbClr val="FF0000"/>
                </a:solidFill>
              </a:rPr>
              <a:t>)</a:t>
            </a:r>
          </a:p>
          <a:p>
            <a:pPr marL="0" indent="0">
              <a:buNone/>
            </a:pPr>
            <a:endParaRPr lang="en-US" dirty="0">
              <a:solidFill>
                <a:srgbClr val="FF0000"/>
              </a:solidFill>
            </a:endParaRPr>
          </a:p>
          <a:p>
            <a:pPr marL="0" indent="0">
              <a:buNone/>
            </a:pPr>
            <a:r>
              <a:rPr lang="en-US" b="1" u="sng" dirty="0"/>
              <a:t>Is the armorer using their assigned PIC/PIN to enter and secure the arms room?</a:t>
            </a:r>
            <a:r>
              <a:rPr lang="en-US" b="1" dirty="0"/>
              <a:t> </a:t>
            </a:r>
            <a:endParaRPr lang="en-US" dirty="0" smtClean="0">
              <a:solidFill>
                <a:srgbClr val="FF0000"/>
              </a:solidFill>
            </a:endParaRPr>
          </a:p>
        </p:txBody>
      </p:sp>
    </p:spTree>
    <p:extLst>
      <p:ext uri="{BB962C8B-B14F-4D97-AF65-F5344CB8AC3E}">
        <p14:creationId xmlns:p14="http://schemas.microsoft.com/office/powerpoint/2010/main" val="22650886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indent="0">
              <a:buNone/>
            </a:pPr>
            <a:r>
              <a:rPr lang="en-US" sz="3600" dirty="0">
                <a:solidFill>
                  <a:srgbClr val="00B0F0"/>
                </a:solidFill>
              </a:rPr>
              <a:t>Integrated Commercial Intrusion Detection System (ICIDS</a:t>
            </a:r>
            <a:r>
              <a:rPr lang="en-US" sz="3600" dirty="0" smtClean="0">
                <a:solidFill>
                  <a:srgbClr val="00B0F0"/>
                </a:solidFill>
              </a:rPr>
              <a:t>) (</a:t>
            </a:r>
            <a:r>
              <a:rPr lang="en-US" sz="3600" dirty="0">
                <a:solidFill>
                  <a:srgbClr val="00B0F0"/>
                </a:solidFill>
              </a:rPr>
              <a:t>IAW AR 190-11)</a:t>
            </a:r>
          </a:p>
          <a:p>
            <a:pPr marL="0" indent="0">
              <a:buNone/>
            </a:pPr>
            <a:endParaRPr lang="en-US" dirty="0" smtClean="0"/>
          </a:p>
          <a:p>
            <a:pPr marL="0" indent="0">
              <a:buNone/>
            </a:pPr>
            <a:r>
              <a:rPr lang="en-US" b="1" u="sng" dirty="0"/>
              <a:t>Is the arms room manned, under constant surveillance (by individuals) or have an active IDS?</a:t>
            </a:r>
            <a:r>
              <a:rPr lang="en-US" dirty="0"/>
              <a:t>  </a:t>
            </a:r>
            <a:r>
              <a:rPr lang="en-US" dirty="0">
                <a:solidFill>
                  <a:srgbClr val="FF0000"/>
                </a:solidFill>
              </a:rPr>
              <a:t>AR 190-11, para 4-2 a(3</a:t>
            </a:r>
            <a:r>
              <a:rPr lang="en-US" dirty="0" smtClean="0">
                <a:solidFill>
                  <a:srgbClr val="FF0000"/>
                </a:solidFill>
              </a:rPr>
              <a:t>)</a:t>
            </a:r>
          </a:p>
          <a:p>
            <a:pPr marL="0" indent="0">
              <a:buNone/>
            </a:pPr>
            <a:endParaRPr lang="en-US" dirty="0">
              <a:solidFill>
                <a:srgbClr val="FF0000"/>
              </a:solidFill>
            </a:endParaRPr>
          </a:p>
          <a:p>
            <a:pPr marL="0" indent="0">
              <a:buNone/>
            </a:pPr>
            <a:r>
              <a:rPr lang="en-US" b="1" u="sng" dirty="0"/>
              <a:t>Is the armorer using their assigned PIC/PIN to enter and secure the arms room?</a:t>
            </a:r>
            <a:r>
              <a:rPr lang="en-US" b="1" dirty="0"/>
              <a:t> </a:t>
            </a:r>
            <a:r>
              <a:rPr lang="en-US" dirty="0">
                <a:solidFill>
                  <a:srgbClr val="FF0000"/>
                </a:solidFill>
              </a:rPr>
              <a:t>AR 190-11, para 3-6 e (2)</a:t>
            </a:r>
            <a:endParaRPr lang="en-US" dirty="0" smtClean="0">
              <a:solidFill>
                <a:srgbClr val="FF0000"/>
              </a:solidFill>
            </a:endParaRPr>
          </a:p>
        </p:txBody>
      </p:sp>
    </p:spTree>
    <p:extLst>
      <p:ext uri="{BB962C8B-B14F-4D97-AF65-F5344CB8AC3E}">
        <p14:creationId xmlns:p14="http://schemas.microsoft.com/office/powerpoint/2010/main" val="41314620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indent="0">
              <a:buNone/>
            </a:pPr>
            <a:r>
              <a:rPr lang="en-US" sz="3600" dirty="0" smtClean="0">
                <a:solidFill>
                  <a:srgbClr val="00B0F0"/>
                </a:solidFill>
              </a:rPr>
              <a:t>Security of Tools and High Value Items (</a:t>
            </a:r>
            <a:r>
              <a:rPr lang="en-US" sz="3600" dirty="0">
                <a:solidFill>
                  <a:srgbClr val="00B0F0"/>
                </a:solidFill>
              </a:rPr>
              <a:t>IAW AR 190-11)</a:t>
            </a:r>
          </a:p>
          <a:p>
            <a:pPr marL="0" indent="0">
              <a:buNone/>
            </a:pPr>
            <a:endParaRPr lang="en-US" dirty="0" smtClean="0"/>
          </a:p>
          <a:p>
            <a:pPr marL="0" indent="0">
              <a:buNone/>
            </a:pPr>
            <a:r>
              <a:rPr lang="en-US" dirty="0"/>
              <a:t>Has the Commander provided written approval for storage of high value items </a:t>
            </a:r>
            <a:r>
              <a:rPr lang="en-US" dirty="0" smtClean="0"/>
              <a:t>(e.g. </a:t>
            </a:r>
            <a:r>
              <a:rPr lang="en-US" dirty="0"/>
              <a:t>compasses, field glasses, bayonets </a:t>
            </a:r>
            <a:r>
              <a:rPr lang="en-US" dirty="0" smtClean="0"/>
              <a:t>etc.) </a:t>
            </a:r>
            <a:r>
              <a:rPr lang="en-US" dirty="0"/>
              <a:t>in the arms room? </a:t>
            </a:r>
            <a:endParaRPr lang="en-US" dirty="0" smtClean="0"/>
          </a:p>
          <a:p>
            <a:pPr marL="0" indent="0">
              <a:buNone/>
            </a:pPr>
            <a:endParaRPr lang="en-US" dirty="0"/>
          </a:p>
          <a:p>
            <a:pPr marL="0" indent="0">
              <a:buNone/>
            </a:pPr>
            <a:endParaRPr lang="en-US" dirty="0" smtClean="0"/>
          </a:p>
        </p:txBody>
      </p:sp>
    </p:spTree>
    <p:extLst>
      <p:ext uri="{BB962C8B-B14F-4D97-AF65-F5344CB8AC3E}">
        <p14:creationId xmlns:p14="http://schemas.microsoft.com/office/powerpoint/2010/main" val="4755207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lvl="0" indent="0">
              <a:buClr>
                <a:srgbClr val="C0CF3A">
                  <a:lumMod val="50000"/>
                </a:srgbClr>
              </a:buClr>
              <a:buNone/>
            </a:pPr>
            <a:r>
              <a:rPr lang="en-US" sz="3600" dirty="0">
                <a:solidFill>
                  <a:srgbClr val="00B0F0"/>
                </a:solidFill>
              </a:rPr>
              <a:t>Arms Room Exterior (IAW AR 190-11)</a:t>
            </a:r>
          </a:p>
          <a:p>
            <a:pPr marL="0" indent="0">
              <a:buNone/>
            </a:pPr>
            <a:endParaRPr lang="en-US" dirty="0"/>
          </a:p>
          <a:p>
            <a:pPr marL="0" indent="0">
              <a:buNone/>
            </a:pPr>
            <a:r>
              <a:rPr lang="en-US" dirty="0"/>
              <a:t>Is a “Restricted Area” warning sign posted outside the arms room, in an area where it is always visible and at or near eye level? </a:t>
            </a:r>
            <a:r>
              <a:rPr lang="en-US" dirty="0">
                <a:solidFill>
                  <a:srgbClr val="FF0000"/>
                </a:solidFill>
              </a:rPr>
              <a:t>AR 190-11, para 4-15c</a:t>
            </a:r>
          </a:p>
          <a:p>
            <a:pPr marL="0" indent="0">
              <a:buNone/>
            </a:pPr>
            <a:endParaRPr lang="en-US" dirty="0"/>
          </a:p>
        </p:txBody>
      </p:sp>
    </p:spTree>
    <p:extLst>
      <p:ext uri="{BB962C8B-B14F-4D97-AF65-F5344CB8AC3E}">
        <p14:creationId xmlns:p14="http://schemas.microsoft.com/office/powerpoint/2010/main" val="25846363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indent="0">
              <a:buNone/>
            </a:pPr>
            <a:r>
              <a:rPr lang="en-US" sz="3600" dirty="0" smtClean="0">
                <a:solidFill>
                  <a:srgbClr val="00B0F0"/>
                </a:solidFill>
              </a:rPr>
              <a:t>Security of Tools and High Value Items (</a:t>
            </a:r>
            <a:r>
              <a:rPr lang="en-US" sz="3600" dirty="0">
                <a:solidFill>
                  <a:srgbClr val="00B0F0"/>
                </a:solidFill>
              </a:rPr>
              <a:t>IAW AR 190-11)</a:t>
            </a:r>
          </a:p>
          <a:p>
            <a:pPr marL="0" indent="0">
              <a:buNone/>
            </a:pPr>
            <a:endParaRPr lang="en-US" dirty="0" smtClean="0"/>
          </a:p>
          <a:p>
            <a:pPr marL="0" indent="0">
              <a:buNone/>
            </a:pPr>
            <a:r>
              <a:rPr lang="en-US" dirty="0"/>
              <a:t>Has the Commander provided written approval for storage of high value items </a:t>
            </a:r>
            <a:r>
              <a:rPr lang="en-US" dirty="0" smtClean="0"/>
              <a:t>(e.g. </a:t>
            </a:r>
            <a:r>
              <a:rPr lang="en-US" dirty="0"/>
              <a:t>compasses, field glasses, bayonets </a:t>
            </a:r>
            <a:r>
              <a:rPr lang="en-US" dirty="0" smtClean="0"/>
              <a:t>etc.) </a:t>
            </a:r>
            <a:r>
              <a:rPr lang="en-US" dirty="0"/>
              <a:t>in the arms room? </a:t>
            </a:r>
            <a:r>
              <a:rPr lang="en-US" dirty="0">
                <a:solidFill>
                  <a:srgbClr val="FF0000"/>
                </a:solidFill>
              </a:rPr>
              <a:t>AR 190-11, para 4-18b</a:t>
            </a:r>
          </a:p>
          <a:p>
            <a:pPr marL="0" indent="0">
              <a:buNone/>
            </a:pPr>
            <a:endParaRPr lang="en-US" dirty="0" smtClean="0"/>
          </a:p>
          <a:p>
            <a:pPr marL="0" indent="0">
              <a:buNone/>
            </a:pPr>
            <a:endParaRPr lang="en-US" dirty="0" smtClean="0"/>
          </a:p>
        </p:txBody>
      </p:sp>
    </p:spTree>
    <p:extLst>
      <p:ext uri="{BB962C8B-B14F-4D97-AF65-F5344CB8AC3E}">
        <p14:creationId xmlns:p14="http://schemas.microsoft.com/office/powerpoint/2010/main" val="15658896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indent="0">
              <a:buNone/>
            </a:pPr>
            <a:r>
              <a:rPr lang="en-US" sz="3600" dirty="0" smtClean="0">
                <a:solidFill>
                  <a:srgbClr val="00B0F0"/>
                </a:solidFill>
              </a:rPr>
              <a:t>Security of Tools and High Value Items (</a:t>
            </a:r>
            <a:r>
              <a:rPr lang="en-US" sz="3600" dirty="0">
                <a:solidFill>
                  <a:srgbClr val="00B0F0"/>
                </a:solidFill>
              </a:rPr>
              <a:t>IAW AR 190-11)</a:t>
            </a:r>
          </a:p>
          <a:p>
            <a:pPr marL="0" indent="0">
              <a:buNone/>
            </a:pPr>
            <a:endParaRPr lang="en-US" dirty="0" smtClean="0"/>
          </a:p>
          <a:p>
            <a:pPr marL="0" indent="0">
              <a:buNone/>
            </a:pPr>
            <a:r>
              <a:rPr lang="en-US" dirty="0"/>
              <a:t>Has the Commander provided written approval for storage of high value items </a:t>
            </a:r>
            <a:r>
              <a:rPr lang="en-US" dirty="0" smtClean="0"/>
              <a:t>(e.g. </a:t>
            </a:r>
            <a:r>
              <a:rPr lang="en-US" dirty="0"/>
              <a:t>compasses, field glasses, bayonets </a:t>
            </a:r>
            <a:r>
              <a:rPr lang="en-US" dirty="0" smtClean="0"/>
              <a:t>etc.) </a:t>
            </a:r>
            <a:r>
              <a:rPr lang="en-US" dirty="0"/>
              <a:t>in the arms room? </a:t>
            </a:r>
            <a:r>
              <a:rPr lang="en-US" dirty="0">
                <a:solidFill>
                  <a:srgbClr val="FF0000"/>
                </a:solidFill>
              </a:rPr>
              <a:t>AR 190-11, para 4-18b</a:t>
            </a:r>
          </a:p>
          <a:p>
            <a:pPr marL="0" indent="0">
              <a:buNone/>
            </a:pPr>
            <a:endParaRPr lang="en-US" dirty="0" smtClean="0"/>
          </a:p>
          <a:p>
            <a:pPr marL="0" indent="0">
              <a:buNone/>
            </a:pPr>
            <a:r>
              <a:rPr lang="en-US" b="1" u="sng" dirty="0"/>
              <a:t>Are tools such as hammers, bolt cutters, chisels, crowbars, hacksaws, cutting torches, and similar items which could be used to assist in gaining unauthorized access to an arms storage facility secured?</a:t>
            </a:r>
            <a:r>
              <a:rPr lang="en-US" dirty="0"/>
              <a:t> </a:t>
            </a:r>
            <a:endParaRPr lang="en-US" dirty="0" smtClean="0"/>
          </a:p>
        </p:txBody>
      </p:sp>
    </p:spTree>
    <p:extLst>
      <p:ext uri="{BB962C8B-B14F-4D97-AF65-F5344CB8AC3E}">
        <p14:creationId xmlns:p14="http://schemas.microsoft.com/office/powerpoint/2010/main" val="17722872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indent="0">
              <a:buNone/>
            </a:pPr>
            <a:r>
              <a:rPr lang="en-US" sz="3600" dirty="0" smtClean="0">
                <a:solidFill>
                  <a:srgbClr val="00B0F0"/>
                </a:solidFill>
              </a:rPr>
              <a:t>Security of Tools and High Value Items (</a:t>
            </a:r>
            <a:r>
              <a:rPr lang="en-US" sz="3600" dirty="0">
                <a:solidFill>
                  <a:srgbClr val="00B0F0"/>
                </a:solidFill>
              </a:rPr>
              <a:t>IAW AR 190-11)</a:t>
            </a:r>
          </a:p>
          <a:p>
            <a:pPr marL="0" indent="0">
              <a:buNone/>
            </a:pPr>
            <a:endParaRPr lang="en-US" dirty="0" smtClean="0"/>
          </a:p>
          <a:p>
            <a:pPr marL="0" indent="0">
              <a:buNone/>
            </a:pPr>
            <a:r>
              <a:rPr lang="en-US" dirty="0"/>
              <a:t>Has the Commander provided written approval for storage of high value items </a:t>
            </a:r>
            <a:r>
              <a:rPr lang="en-US" dirty="0" smtClean="0"/>
              <a:t>(e.g. </a:t>
            </a:r>
            <a:r>
              <a:rPr lang="en-US" dirty="0"/>
              <a:t>compasses, field glasses, bayonets </a:t>
            </a:r>
            <a:r>
              <a:rPr lang="en-US" dirty="0" smtClean="0"/>
              <a:t>etc.) </a:t>
            </a:r>
            <a:r>
              <a:rPr lang="en-US" dirty="0"/>
              <a:t>in the arms room? </a:t>
            </a:r>
            <a:r>
              <a:rPr lang="en-US" dirty="0">
                <a:solidFill>
                  <a:srgbClr val="FF0000"/>
                </a:solidFill>
              </a:rPr>
              <a:t>AR 190-11, para 4-18b</a:t>
            </a:r>
          </a:p>
          <a:p>
            <a:pPr marL="0" indent="0">
              <a:buNone/>
            </a:pPr>
            <a:endParaRPr lang="en-US" dirty="0" smtClean="0"/>
          </a:p>
          <a:p>
            <a:pPr marL="0" indent="0">
              <a:buNone/>
            </a:pPr>
            <a:r>
              <a:rPr lang="en-US" b="1" u="sng" dirty="0"/>
              <a:t>Are tools such as hammers, bolt cutters, chisels, crowbars, hacksaws, cutting torches, and similar items which could be used to assist in gaining unauthorized access to an arms storage facility secured?</a:t>
            </a:r>
            <a:r>
              <a:rPr lang="en-US" dirty="0"/>
              <a:t> </a:t>
            </a:r>
            <a:r>
              <a:rPr lang="en-US" dirty="0">
                <a:solidFill>
                  <a:srgbClr val="FF0000"/>
                </a:solidFill>
              </a:rPr>
              <a:t>AR 190-11, para 4-18 a</a:t>
            </a:r>
            <a:endParaRPr lang="en-US" dirty="0" smtClean="0">
              <a:solidFill>
                <a:srgbClr val="FF0000"/>
              </a:solidFill>
            </a:endParaRPr>
          </a:p>
        </p:txBody>
      </p:sp>
    </p:spTree>
    <p:extLst>
      <p:ext uri="{BB962C8B-B14F-4D97-AF65-F5344CB8AC3E}">
        <p14:creationId xmlns:p14="http://schemas.microsoft.com/office/powerpoint/2010/main" val="3511836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indent="0">
              <a:buNone/>
            </a:pPr>
            <a:r>
              <a:rPr lang="en-US" sz="3600" dirty="0" smtClean="0">
                <a:solidFill>
                  <a:srgbClr val="00B0F0"/>
                </a:solidFill>
              </a:rPr>
              <a:t>Individual Weapon Issue/Security (</a:t>
            </a:r>
            <a:r>
              <a:rPr lang="en-US" sz="3600" dirty="0">
                <a:solidFill>
                  <a:srgbClr val="00B0F0"/>
                </a:solidFill>
              </a:rPr>
              <a:t>IAW AR 190-11)</a:t>
            </a:r>
          </a:p>
          <a:p>
            <a:pPr marL="0" indent="0">
              <a:buNone/>
            </a:pPr>
            <a:endParaRPr lang="en-US" dirty="0" smtClean="0"/>
          </a:p>
          <a:p>
            <a:pPr marL="0" indent="0">
              <a:buNone/>
            </a:pPr>
            <a:r>
              <a:rPr lang="en-US" b="1" u="sng" dirty="0"/>
              <a:t>Does the unit armorer keep a master authorization list (MAL) containing the names and unit of the Soldiers who will receive issues from the arms room and number of equipment receipts?</a:t>
            </a:r>
            <a:r>
              <a:rPr lang="en-US" dirty="0"/>
              <a:t> </a:t>
            </a:r>
            <a:endParaRPr lang="en-US" dirty="0" smtClean="0"/>
          </a:p>
        </p:txBody>
      </p:sp>
    </p:spTree>
    <p:extLst>
      <p:ext uri="{BB962C8B-B14F-4D97-AF65-F5344CB8AC3E}">
        <p14:creationId xmlns:p14="http://schemas.microsoft.com/office/powerpoint/2010/main" val="13748855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indent="0">
              <a:buNone/>
            </a:pPr>
            <a:r>
              <a:rPr lang="en-US" sz="3600" dirty="0" smtClean="0">
                <a:solidFill>
                  <a:srgbClr val="00B0F0"/>
                </a:solidFill>
              </a:rPr>
              <a:t>Individual Weapon Issue/Security (</a:t>
            </a:r>
            <a:r>
              <a:rPr lang="en-US" sz="3600" dirty="0">
                <a:solidFill>
                  <a:srgbClr val="00B0F0"/>
                </a:solidFill>
              </a:rPr>
              <a:t>IAW AR 190-11)</a:t>
            </a:r>
          </a:p>
          <a:p>
            <a:pPr marL="0" indent="0">
              <a:buNone/>
            </a:pPr>
            <a:endParaRPr lang="en-US" dirty="0" smtClean="0"/>
          </a:p>
          <a:p>
            <a:pPr marL="0" indent="0">
              <a:buNone/>
            </a:pPr>
            <a:r>
              <a:rPr lang="en-US" b="1" u="sng" dirty="0"/>
              <a:t>Does the unit armorer keep a master authorization list (MAL) containing the names and unit of the Soldiers who will receive issues from the arms room and number of equipment receipts?</a:t>
            </a:r>
            <a:r>
              <a:rPr lang="en-US" dirty="0"/>
              <a:t> </a:t>
            </a:r>
            <a:r>
              <a:rPr lang="en-US" dirty="0">
                <a:solidFill>
                  <a:srgbClr val="FF0000"/>
                </a:solidFill>
              </a:rPr>
              <a:t>AR 190-11,  4-19e(1)</a:t>
            </a:r>
            <a:endParaRPr lang="en-US" dirty="0" smtClean="0">
              <a:solidFill>
                <a:srgbClr val="FF0000"/>
              </a:solidFill>
            </a:endParaRPr>
          </a:p>
        </p:txBody>
      </p:sp>
    </p:spTree>
    <p:extLst>
      <p:ext uri="{BB962C8B-B14F-4D97-AF65-F5344CB8AC3E}">
        <p14:creationId xmlns:p14="http://schemas.microsoft.com/office/powerpoint/2010/main" val="12620912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indent="0">
              <a:buNone/>
            </a:pPr>
            <a:r>
              <a:rPr lang="en-US" sz="3600" dirty="0" smtClean="0">
                <a:solidFill>
                  <a:srgbClr val="00B0F0"/>
                </a:solidFill>
              </a:rPr>
              <a:t>Individual Weapon Issue/Security (</a:t>
            </a:r>
            <a:r>
              <a:rPr lang="en-US" sz="3600" dirty="0">
                <a:solidFill>
                  <a:srgbClr val="00B0F0"/>
                </a:solidFill>
              </a:rPr>
              <a:t>IAW AR 190-11)</a:t>
            </a:r>
          </a:p>
          <a:p>
            <a:pPr marL="0" indent="0">
              <a:buNone/>
            </a:pPr>
            <a:endParaRPr lang="en-US" dirty="0" smtClean="0"/>
          </a:p>
          <a:p>
            <a:pPr marL="0" indent="0">
              <a:buNone/>
            </a:pPr>
            <a:r>
              <a:rPr lang="en-US" b="1" u="sng" dirty="0"/>
              <a:t>Does the unit armorer keep a master authorization list (MAL) containing the names and unit of the Soldiers who will receive issues from the arms room and number of equipment receipts?</a:t>
            </a:r>
            <a:r>
              <a:rPr lang="en-US" dirty="0"/>
              <a:t> </a:t>
            </a:r>
            <a:r>
              <a:rPr lang="en-US" dirty="0">
                <a:solidFill>
                  <a:srgbClr val="FF0000"/>
                </a:solidFill>
              </a:rPr>
              <a:t>AR 190-11,  4-19e(1</a:t>
            </a:r>
            <a:r>
              <a:rPr lang="en-US" dirty="0" smtClean="0">
                <a:solidFill>
                  <a:srgbClr val="FF0000"/>
                </a:solidFill>
              </a:rPr>
              <a:t>)</a:t>
            </a:r>
          </a:p>
          <a:p>
            <a:pPr marL="0" indent="0">
              <a:buNone/>
            </a:pPr>
            <a:endParaRPr lang="en-US" dirty="0">
              <a:solidFill>
                <a:srgbClr val="FF0000"/>
              </a:solidFill>
            </a:endParaRPr>
          </a:p>
          <a:p>
            <a:pPr marL="0" indent="0">
              <a:buNone/>
            </a:pPr>
            <a:r>
              <a:rPr lang="en-US" dirty="0"/>
              <a:t>Does the unit keep the weapons control sheets until completion of the next 100% monthly inventory? </a:t>
            </a:r>
            <a:endParaRPr lang="en-US" dirty="0" smtClean="0">
              <a:solidFill>
                <a:srgbClr val="FF0000"/>
              </a:solidFill>
            </a:endParaRPr>
          </a:p>
        </p:txBody>
      </p:sp>
    </p:spTree>
    <p:extLst>
      <p:ext uri="{BB962C8B-B14F-4D97-AF65-F5344CB8AC3E}">
        <p14:creationId xmlns:p14="http://schemas.microsoft.com/office/powerpoint/2010/main" val="7561830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indent="0">
              <a:buNone/>
            </a:pPr>
            <a:r>
              <a:rPr lang="en-US" sz="3600" dirty="0" smtClean="0">
                <a:solidFill>
                  <a:srgbClr val="00B0F0"/>
                </a:solidFill>
              </a:rPr>
              <a:t>Individual Weapon Issue/Security (</a:t>
            </a:r>
            <a:r>
              <a:rPr lang="en-US" sz="3600" dirty="0">
                <a:solidFill>
                  <a:srgbClr val="00B0F0"/>
                </a:solidFill>
              </a:rPr>
              <a:t>IAW AR 190-11)</a:t>
            </a:r>
          </a:p>
          <a:p>
            <a:pPr marL="0" indent="0">
              <a:buNone/>
            </a:pPr>
            <a:endParaRPr lang="en-US" dirty="0" smtClean="0"/>
          </a:p>
          <a:p>
            <a:pPr marL="0" indent="0">
              <a:buNone/>
            </a:pPr>
            <a:r>
              <a:rPr lang="en-US" b="1" u="sng" dirty="0"/>
              <a:t>Does the unit armorer keep a master authorization list (MAL) containing the names and unit of the Soldiers who will receive issues from the arms room and number of equipment receipts?</a:t>
            </a:r>
            <a:r>
              <a:rPr lang="en-US" dirty="0"/>
              <a:t> </a:t>
            </a:r>
            <a:r>
              <a:rPr lang="en-US" dirty="0">
                <a:solidFill>
                  <a:srgbClr val="FF0000"/>
                </a:solidFill>
              </a:rPr>
              <a:t>AR 190-11,  4-19e(1</a:t>
            </a:r>
            <a:r>
              <a:rPr lang="en-US" dirty="0" smtClean="0">
                <a:solidFill>
                  <a:srgbClr val="FF0000"/>
                </a:solidFill>
              </a:rPr>
              <a:t>)</a:t>
            </a:r>
          </a:p>
          <a:p>
            <a:pPr marL="0" indent="0">
              <a:buNone/>
            </a:pPr>
            <a:endParaRPr lang="en-US" dirty="0">
              <a:solidFill>
                <a:srgbClr val="FF0000"/>
              </a:solidFill>
            </a:endParaRPr>
          </a:p>
          <a:p>
            <a:pPr marL="0" indent="0">
              <a:buNone/>
            </a:pPr>
            <a:r>
              <a:rPr lang="en-US" dirty="0"/>
              <a:t>Does the unit keep the weapons control sheets until completion of the next 100% monthly inventory? </a:t>
            </a:r>
            <a:r>
              <a:rPr lang="en-US" dirty="0">
                <a:solidFill>
                  <a:srgbClr val="FF0000"/>
                </a:solidFill>
              </a:rPr>
              <a:t>AR 190-11 para 4-19e(5)</a:t>
            </a:r>
            <a:endParaRPr lang="en-US" dirty="0" smtClean="0">
              <a:solidFill>
                <a:srgbClr val="FF0000"/>
              </a:solidFill>
            </a:endParaRPr>
          </a:p>
        </p:txBody>
      </p:sp>
    </p:spTree>
    <p:extLst>
      <p:ext uri="{BB962C8B-B14F-4D97-AF65-F5344CB8AC3E}">
        <p14:creationId xmlns:p14="http://schemas.microsoft.com/office/powerpoint/2010/main" val="40930740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normAutofit/>
          </a:bodyPr>
          <a:lstStyle/>
          <a:p>
            <a:pPr marL="0" indent="0">
              <a:buNone/>
            </a:pPr>
            <a:r>
              <a:rPr lang="en-US" sz="3600" dirty="0" smtClean="0">
                <a:solidFill>
                  <a:srgbClr val="00B0F0"/>
                </a:solidFill>
              </a:rPr>
              <a:t>Individual Weapon Issue/Security (</a:t>
            </a:r>
            <a:r>
              <a:rPr lang="en-US" sz="3600" dirty="0">
                <a:solidFill>
                  <a:srgbClr val="00B0F0"/>
                </a:solidFill>
              </a:rPr>
              <a:t>IAW AR 190-11)</a:t>
            </a:r>
          </a:p>
          <a:p>
            <a:pPr marL="0" indent="0">
              <a:buNone/>
            </a:pPr>
            <a:endParaRPr lang="en-US" dirty="0" smtClean="0"/>
          </a:p>
          <a:p>
            <a:pPr marL="0" indent="0">
              <a:buNone/>
            </a:pPr>
            <a:r>
              <a:rPr lang="en-US" b="1" u="sng" dirty="0"/>
              <a:t>Does the armorer issue property from the arms room IAW requirements outlined in AR 190-11?</a:t>
            </a:r>
            <a:r>
              <a:rPr lang="en-US" dirty="0"/>
              <a:t> </a:t>
            </a:r>
            <a:endParaRPr lang="en-US" dirty="0" smtClean="0"/>
          </a:p>
        </p:txBody>
      </p:sp>
    </p:spTree>
    <p:extLst>
      <p:ext uri="{BB962C8B-B14F-4D97-AF65-F5344CB8AC3E}">
        <p14:creationId xmlns:p14="http://schemas.microsoft.com/office/powerpoint/2010/main" val="35681460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0"/>
            <a:ext cx="11887199" cy="5758249"/>
          </a:xfrm>
        </p:spPr>
        <p:txBody>
          <a:bodyPr>
            <a:normAutofit lnSpcReduction="10000"/>
          </a:bodyPr>
          <a:lstStyle/>
          <a:p>
            <a:pPr marL="0" indent="0">
              <a:buNone/>
            </a:pPr>
            <a:r>
              <a:rPr lang="en-US" sz="3600" dirty="0" smtClean="0">
                <a:solidFill>
                  <a:srgbClr val="00B0F0"/>
                </a:solidFill>
              </a:rPr>
              <a:t>Individual Weapon Issue/Security (</a:t>
            </a:r>
            <a:r>
              <a:rPr lang="en-US" sz="3600" dirty="0">
                <a:solidFill>
                  <a:srgbClr val="00B0F0"/>
                </a:solidFill>
              </a:rPr>
              <a:t>IAW AR 190-11)</a:t>
            </a:r>
          </a:p>
          <a:p>
            <a:pPr marL="0" indent="0">
              <a:buNone/>
            </a:pPr>
            <a:endParaRPr lang="en-US" dirty="0" smtClean="0"/>
          </a:p>
          <a:p>
            <a:pPr marL="0" indent="0">
              <a:buNone/>
            </a:pPr>
            <a:r>
              <a:rPr lang="en-US" b="1" u="sng" dirty="0"/>
              <a:t>Does the armorer issue property from the arms room IAW requirements outlined in AR 190-11?</a:t>
            </a:r>
            <a:r>
              <a:rPr lang="en-US" dirty="0"/>
              <a:t> </a:t>
            </a:r>
            <a:r>
              <a:rPr lang="en-US" dirty="0">
                <a:solidFill>
                  <a:srgbClr val="FF0000"/>
                </a:solidFill>
              </a:rPr>
              <a:t>AR 190-11 para 4-19e</a:t>
            </a:r>
          </a:p>
          <a:p>
            <a:pPr marL="0" lvl="0" indent="0">
              <a:buNone/>
            </a:pPr>
            <a:r>
              <a:rPr lang="en-US" dirty="0"/>
              <a:t>For less than 24 hours using hand receipt procedures (DA Form 3749) is all that is required</a:t>
            </a:r>
          </a:p>
          <a:p>
            <a:pPr marL="0" lvl="0" indent="0">
              <a:buNone/>
            </a:pPr>
            <a:r>
              <a:rPr lang="en-US" dirty="0"/>
              <a:t>For more than 24 hours using hand receipt procedures (DA Form 3749 or DA Form 2062) and making an entry on the weapons control log (FR 43-1)</a:t>
            </a:r>
          </a:p>
          <a:p>
            <a:pPr marL="0" lvl="0" indent="0">
              <a:buNone/>
            </a:pPr>
            <a:r>
              <a:rPr lang="en-US" dirty="0"/>
              <a:t>For weapons assigned to more than one person for any amount of time using hand receipt procedures (DA Form 3749 or DA Form 2062) and making an entry on the weapons control log (FR 43-1)</a:t>
            </a:r>
          </a:p>
          <a:p>
            <a:pPr marL="0" lvl="0" indent="0">
              <a:buNone/>
            </a:pPr>
            <a:r>
              <a:rPr lang="en-US" dirty="0"/>
              <a:t>For other than individually assigned weapons hand receipt procedures (DA Form 2062) and making an entry on the weapons control log (FR 43-1)</a:t>
            </a:r>
          </a:p>
          <a:p>
            <a:pPr marL="0" indent="0">
              <a:buNone/>
            </a:pPr>
            <a:endParaRPr lang="en-US" dirty="0" smtClean="0"/>
          </a:p>
        </p:txBody>
      </p:sp>
    </p:spTree>
    <p:extLst>
      <p:ext uri="{BB962C8B-B14F-4D97-AF65-F5344CB8AC3E}">
        <p14:creationId xmlns:p14="http://schemas.microsoft.com/office/powerpoint/2010/main" val="14097297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0"/>
            <a:ext cx="11887199" cy="5758249"/>
          </a:xfrm>
        </p:spPr>
        <p:txBody>
          <a:bodyPr>
            <a:normAutofit/>
          </a:bodyPr>
          <a:lstStyle/>
          <a:p>
            <a:pPr marL="0" indent="0">
              <a:buNone/>
            </a:pPr>
            <a:r>
              <a:rPr lang="en-US" sz="3600" dirty="0" smtClean="0">
                <a:solidFill>
                  <a:srgbClr val="00B0F0"/>
                </a:solidFill>
              </a:rPr>
              <a:t>Inventory and Accountability (</a:t>
            </a:r>
            <a:r>
              <a:rPr lang="en-US" sz="3600" dirty="0">
                <a:solidFill>
                  <a:srgbClr val="00B0F0"/>
                </a:solidFill>
              </a:rPr>
              <a:t>IAW AR 190-11)</a:t>
            </a:r>
          </a:p>
          <a:p>
            <a:pPr marL="0" indent="0">
              <a:buNone/>
            </a:pPr>
            <a:endParaRPr lang="en-US" dirty="0" smtClean="0"/>
          </a:p>
          <a:p>
            <a:pPr marL="0" indent="0">
              <a:buNone/>
            </a:pPr>
            <a:r>
              <a:rPr lang="en-US" dirty="0"/>
              <a:t>Are the weapons stored in the arms room inventoried monthly? </a:t>
            </a:r>
            <a:endParaRPr lang="en-US" dirty="0" smtClean="0"/>
          </a:p>
        </p:txBody>
      </p:sp>
    </p:spTree>
    <p:extLst>
      <p:ext uri="{BB962C8B-B14F-4D97-AF65-F5344CB8AC3E}">
        <p14:creationId xmlns:p14="http://schemas.microsoft.com/office/powerpoint/2010/main" val="13848965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lvl="0" indent="0">
              <a:buClr>
                <a:srgbClr val="C0CF3A">
                  <a:lumMod val="50000"/>
                </a:srgbClr>
              </a:buClr>
              <a:buNone/>
            </a:pPr>
            <a:r>
              <a:rPr lang="en-US" sz="3600" dirty="0">
                <a:solidFill>
                  <a:srgbClr val="00B0F0"/>
                </a:solidFill>
              </a:rPr>
              <a:t>Arms Room Exterior (IAW AR 190-11)</a:t>
            </a:r>
          </a:p>
          <a:p>
            <a:pPr marL="0" indent="0">
              <a:buNone/>
            </a:pPr>
            <a:endParaRPr lang="en-US" dirty="0"/>
          </a:p>
          <a:p>
            <a:pPr marL="0" indent="0">
              <a:buNone/>
            </a:pPr>
            <a:r>
              <a:rPr lang="en-US" dirty="0"/>
              <a:t>Is a “Restricted Area” warning sign posted outside the arms room, in an area where it is always visible and at or near eye level? </a:t>
            </a:r>
            <a:r>
              <a:rPr lang="en-US" dirty="0">
                <a:solidFill>
                  <a:srgbClr val="FF0000"/>
                </a:solidFill>
              </a:rPr>
              <a:t>AR 190-11, para 4-15c</a:t>
            </a:r>
          </a:p>
          <a:p>
            <a:pPr marL="0" indent="0">
              <a:buNone/>
            </a:pPr>
            <a:endParaRPr lang="en-US" dirty="0" smtClean="0"/>
          </a:p>
          <a:p>
            <a:pPr marL="0" indent="0">
              <a:buNone/>
            </a:pPr>
            <a:r>
              <a:rPr lang="en-US" dirty="0"/>
              <a:t>Is an “IDS” (intrusion detection system) warning sign posted outside the arms room, in an area where it is always visible and at or near eye level? </a:t>
            </a:r>
          </a:p>
        </p:txBody>
      </p:sp>
    </p:spTree>
    <p:extLst>
      <p:ext uri="{BB962C8B-B14F-4D97-AF65-F5344CB8AC3E}">
        <p14:creationId xmlns:p14="http://schemas.microsoft.com/office/powerpoint/2010/main" val="5839839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0"/>
            <a:ext cx="11887199" cy="5758249"/>
          </a:xfrm>
        </p:spPr>
        <p:txBody>
          <a:bodyPr>
            <a:normAutofit/>
          </a:bodyPr>
          <a:lstStyle/>
          <a:p>
            <a:pPr marL="0" indent="0">
              <a:buNone/>
            </a:pPr>
            <a:r>
              <a:rPr lang="en-US" sz="3600" dirty="0" smtClean="0">
                <a:solidFill>
                  <a:srgbClr val="00B0F0"/>
                </a:solidFill>
              </a:rPr>
              <a:t>Inventory and Accountability (</a:t>
            </a:r>
            <a:r>
              <a:rPr lang="en-US" sz="3600" dirty="0">
                <a:solidFill>
                  <a:srgbClr val="00B0F0"/>
                </a:solidFill>
              </a:rPr>
              <a:t>IAW AR 190-11)</a:t>
            </a:r>
          </a:p>
          <a:p>
            <a:pPr marL="0" indent="0">
              <a:buNone/>
            </a:pPr>
            <a:endParaRPr lang="en-US" dirty="0" smtClean="0"/>
          </a:p>
          <a:p>
            <a:pPr marL="0" indent="0">
              <a:buNone/>
            </a:pPr>
            <a:r>
              <a:rPr lang="en-US" dirty="0"/>
              <a:t>Are the weapons stored in the arms room inventoried monthly? </a:t>
            </a:r>
            <a:r>
              <a:rPr lang="en-US" dirty="0">
                <a:solidFill>
                  <a:srgbClr val="FF0000"/>
                </a:solidFill>
              </a:rPr>
              <a:t>AR 190-11, para 6-4b(1)(a) and AR 710-2, table </a:t>
            </a:r>
            <a:r>
              <a:rPr lang="en-US" dirty="0" smtClean="0">
                <a:solidFill>
                  <a:srgbClr val="FF0000"/>
                </a:solidFill>
              </a:rPr>
              <a:t>2-2j</a:t>
            </a:r>
          </a:p>
          <a:p>
            <a:pPr marL="0" indent="0">
              <a:buNone/>
            </a:pPr>
            <a:endParaRPr lang="en-US" dirty="0">
              <a:solidFill>
                <a:srgbClr val="FF0000"/>
              </a:solidFill>
            </a:endParaRPr>
          </a:p>
          <a:p>
            <a:pPr marL="0" indent="0">
              <a:buNone/>
            </a:pPr>
            <a:endParaRPr lang="en-US" dirty="0" smtClean="0">
              <a:solidFill>
                <a:srgbClr val="FF0000"/>
              </a:solidFill>
            </a:endParaRPr>
          </a:p>
        </p:txBody>
      </p:sp>
    </p:spTree>
    <p:extLst>
      <p:ext uri="{BB962C8B-B14F-4D97-AF65-F5344CB8AC3E}">
        <p14:creationId xmlns:p14="http://schemas.microsoft.com/office/powerpoint/2010/main" val="37512213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0"/>
            <a:ext cx="11887199" cy="5758249"/>
          </a:xfrm>
        </p:spPr>
        <p:txBody>
          <a:bodyPr>
            <a:normAutofit/>
          </a:bodyPr>
          <a:lstStyle/>
          <a:p>
            <a:pPr marL="0" indent="0">
              <a:buNone/>
            </a:pPr>
            <a:r>
              <a:rPr lang="en-US" sz="3600" dirty="0" smtClean="0">
                <a:solidFill>
                  <a:srgbClr val="00B0F0"/>
                </a:solidFill>
              </a:rPr>
              <a:t>Inventory and Accountability (</a:t>
            </a:r>
            <a:r>
              <a:rPr lang="en-US" sz="3600" dirty="0">
                <a:solidFill>
                  <a:srgbClr val="00B0F0"/>
                </a:solidFill>
              </a:rPr>
              <a:t>IAW AR 190-11)</a:t>
            </a:r>
          </a:p>
          <a:p>
            <a:pPr marL="0" indent="0">
              <a:buNone/>
            </a:pPr>
            <a:endParaRPr lang="en-US" dirty="0" smtClean="0"/>
          </a:p>
          <a:p>
            <a:pPr marL="0" indent="0">
              <a:buNone/>
            </a:pPr>
            <a:r>
              <a:rPr lang="en-US" dirty="0"/>
              <a:t>Are the weapons stored in the arms room inventoried monthly? </a:t>
            </a:r>
            <a:r>
              <a:rPr lang="en-US" dirty="0">
                <a:solidFill>
                  <a:srgbClr val="FF0000"/>
                </a:solidFill>
              </a:rPr>
              <a:t>AR 190-11, para 6-4b(1)(a) and AR 710-2, table </a:t>
            </a:r>
            <a:r>
              <a:rPr lang="en-US" dirty="0" smtClean="0">
                <a:solidFill>
                  <a:srgbClr val="FF0000"/>
                </a:solidFill>
              </a:rPr>
              <a:t>2-2j</a:t>
            </a:r>
          </a:p>
          <a:p>
            <a:pPr marL="0" indent="0">
              <a:buNone/>
            </a:pPr>
            <a:endParaRPr lang="en-US" dirty="0">
              <a:solidFill>
                <a:srgbClr val="FF0000"/>
              </a:solidFill>
            </a:endParaRPr>
          </a:p>
          <a:p>
            <a:pPr marL="0" indent="0">
              <a:buNone/>
            </a:pPr>
            <a:r>
              <a:rPr lang="en-US" dirty="0"/>
              <a:t>Has the Commander ensured that the same individual does not conduct inventories of the weapons in consecutive months? </a:t>
            </a:r>
            <a:endParaRPr lang="en-US" dirty="0" smtClean="0">
              <a:solidFill>
                <a:srgbClr val="FF0000"/>
              </a:solidFill>
            </a:endParaRPr>
          </a:p>
        </p:txBody>
      </p:sp>
    </p:spTree>
    <p:extLst>
      <p:ext uri="{BB962C8B-B14F-4D97-AF65-F5344CB8AC3E}">
        <p14:creationId xmlns:p14="http://schemas.microsoft.com/office/powerpoint/2010/main" val="27104490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0"/>
            <a:ext cx="11887199" cy="5758249"/>
          </a:xfrm>
        </p:spPr>
        <p:txBody>
          <a:bodyPr>
            <a:normAutofit/>
          </a:bodyPr>
          <a:lstStyle/>
          <a:p>
            <a:pPr marL="0" indent="0">
              <a:buNone/>
            </a:pPr>
            <a:r>
              <a:rPr lang="en-US" sz="3600" dirty="0" smtClean="0">
                <a:solidFill>
                  <a:srgbClr val="00B0F0"/>
                </a:solidFill>
              </a:rPr>
              <a:t>Inventory and Accountability (</a:t>
            </a:r>
            <a:r>
              <a:rPr lang="en-US" sz="3600" dirty="0">
                <a:solidFill>
                  <a:srgbClr val="00B0F0"/>
                </a:solidFill>
              </a:rPr>
              <a:t>IAW AR 190-11)</a:t>
            </a:r>
          </a:p>
          <a:p>
            <a:pPr marL="0" indent="0">
              <a:buNone/>
            </a:pPr>
            <a:endParaRPr lang="en-US" dirty="0" smtClean="0"/>
          </a:p>
          <a:p>
            <a:pPr marL="0" indent="0">
              <a:buNone/>
            </a:pPr>
            <a:r>
              <a:rPr lang="en-US" dirty="0"/>
              <a:t>Are the weapons stored in the arms room inventoried monthly? </a:t>
            </a:r>
            <a:r>
              <a:rPr lang="en-US" dirty="0">
                <a:solidFill>
                  <a:srgbClr val="FF0000"/>
                </a:solidFill>
              </a:rPr>
              <a:t>AR 190-11, para 6-4b(1)(a) and AR 710-2, table </a:t>
            </a:r>
            <a:r>
              <a:rPr lang="en-US" dirty="0" smtClean="0">
                <a:solidFill>
                  <a:srgbClr val="FF0000"/>
                </a:solidFill>
              </a:rPr>
              <a:t>2-2j</a:t>
            </a:r>
          </a:p>
          <a:p>
            <a:pPr marL="0" indent="0">
              <a:buNone/>
            </a:pPr>
            <a:endParaRPr lang="en-US" dirty="0">
              <a:solidFill>
                <a:srgbClr val="FF0000"/>
              </a:solidFill>
            </a:endParaRPr>
          </a:p>
          <a:p>
            <a:pPr marL="0" indent="0">
              <a:buNone/>
            </a:pPr>
            <a:r>
              <a:rPr lang="en-US" dirty="0"/>
              <a:t>Has the Commander ensured that the same individual does not conduct inventories of the weapons in consecutive months? </a:t>
            </a:r>
            <a:r>
              <a:rPr lang="en-US" dirty="0">
                <a:solidFill>
                  <a:srgbClr val="FF0000"/>
                </a:solidFill>
              </a:rPr>
              <a:t>AR 710-2, table 2-2j; DA PAM 710-2-1 para 9-10b </a:t>
            </a:r>
            <a:endParaRPr lang="en-US" dirty="0" smtClean="0">
              <a:solidFill>
                <a:srgbClr val="FF0000"/>
              </a:solidFill>
            </a:endParaRPr>
          </a:p>
        </p:txBody>
      </p:sp>
    </p:spTree>
    <p:extLst>
      <p:ext uri="{BB962C8B-B14F-4D97-AF65-F5344CB8AC3E}">
        <p14:creationId xmlns:p14="http://schemas.microsoft.com/office/powerpoint/2010/main" val="4576697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lvl="0" indent="0">
              <a:buClr>
                <a:srgbClr val="C0CF3A">
                  <a:lumMod val="50000"/>
                </a:srgbClr>
              </a:buClr>
              <a:buNone/>
            </a:pPr>
            <a:r>
              <a:rPr lang="en-US" sz="3600" dirty="0">
                <a:solidFill>
                  <a:srgbClr val="FFC000"/>
                </a:solidFill>
              </a:rPr>
              <a:t>Arms Room Exterior (IAW </a:t>
            </a:r>
            <a:r>
              <a:rPr lang="en-US" sz="3600" dirty="0" smtClean="0">
                <a:solidFill>
                  <a:srgbClr val="FFC000"/>
                </a:solidFill>
              </a:rPr>
              <a:t>FR 190-1)</a:t>
            </a:r>
            <a:endParaRPr lang="en-US" sz="3600" dirty="0">
              <a:solidFill>
                <a:srgbClr val="FFC000"/>
              </a:solidFill>
            </a:endParaRPr>
          </a:p>
          <a:p>
            <a:pPr marL="0" indent="0">
              <a:buNone/>
            </a:pPr>
            <a:endParaRPr lang="en-US" dirty="0"/>
          </a:p>
          <a:p>
            <a:pPr marL="0" indent="0">
              <a:buNone/>
            </a:pPr>
            <a:r>
              <a:rPr lang="en-US" dirty="0"/>
              <a:t>Is a copy of Fort Riley Regulation 190-1 posted on the unit bulletin boards? </a:t>
            </a:r>
          </a:p>
        </p:txBody>
      </p:sp>
    </p:spTree>
    <p:extLst>
      <p:ext uri="{BB962C8B-B14F-4D97-AF65-F5344CB8AC3E}">
        <p14:creationId xmlns:p14="http://schemas.microsoft.com/office/powerpoint/2010/main" val="381506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lvl="0" indent="0">
              <a:buClr>
                <a:srgbClr val="C0CF3A">
                  <a:lumMod val="50000"/>
                </a:srgbClr>
              </a:buClr>
              <a:buNone/>
            </a:pPr>
            <a:r>
              <a:rPr lang="en-US" sz="3600" dirty="0">
                <a:solidFill>
                  <a:srgbClr val="FFC000"/>
                </a:solidFill>
              </a:rPr>
              <a:t>Arms Room Exterior (IAW </a:t>
            </a:r>
            <a:r>
              <a:rPr lang="en-US" sz="3600" dirty="0" smtClean="0">
                <a:solidFill>
                  <a:srgbClr val="FFC000"/>
                </a:solidFill>
              </a:rPr>
              <a:t>FR 190-1)</a:t>
            </a:r>
            <a:endParaRPr lang="en-US" sz="3600" dirty="0">
              <a:solidFill>
                <a:srgbClr val="FFC000"/>
              </a:solidFill>
            </a:endParaRPr>
          </a:p>
          <a:p>
            <a:pPr marL="0" indent="0">
              <a:buNone/>
            </a:pPr>
            <a:endParaRPr lang="en-US" dirty="0"/>
          </a:p>
          <a:p>
            <a:pPr marL="0" indent="0">
              <a:buNone/>
            </a:pPr>
            <a:r>
              <a:rPr lang="en-US" dirty="0"/>
              <a:t>Is a copy of Fort Riley Regulation 190-1 posted on the unit bulletin boards? </a:t>
            </a:r>
            <a:r>
              <a:rPr lang="en-US" dirty="0">
                <a:solidFill>
                  <a:srgbClr val="FF0000"/>
                </a:solidFill>
              </a:rPr>
              <a:t>FR 190-1, para 6b(5) </a:t>
            </a:r>
          </a:p>
        </p:txBody>
      </p:sp>
    </p:spTree>
    <p:extLst>
      <p:ext uri="{BB962C8B-B14F-4D97-AF65-F5344CB8AC3E}">
        <p14:creationId xmlns:p14="http://schemas.microsoft.com/office/powerpoint/2010/main" val="28437912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indent="0">
              <a:buNone/>
            </a:pPr>
            <a:r>
              <a:rPr lang="en-US" sz="3600" dirty="0" smtClean="0">
                <a:solidFill>
                  <a:srgbClr val="FFC000"/>
                </a:solidFill>
              </a:rPr>
              <a:t>Standard Operating Procedures (SOP) </a:t>
            </a:r>
            <a:r>
              <a:rPr lang="en-US" sz="3600" dirty="0">
                <a:solidFill>
                  <a:srgbClr val="FFC000"/>
                </a:solidFill>
              </a:rPr>
              <a:t>(IAW </a:t>
            </a:r>
            <a:r>
              <a:rPr lang="en-US" sz="3600" dirty="0" smtClean="0">
                <a:solidFill>
                  <a:srgbClr val="FFC000"/>
                </a:solidFill>
              </a:rPr>
              <a:t>FR 190-1)</a:t>
            </a:r>
            <a:endParaRPr lang="en-US" sz="3600" dirty="0">
              <a:solidFill>
                <a:srgbClr val="FFC000"/>
              </a:solidFill>
            </a:endParaRPr>
          </a:p>
          <a:p>
            <a:pPr marL="0" indent="0">
              <a:buNone/>
            </a:pPr>
            <a:endParaRPr lang="en-US" dirty="0" smtClean="0"/>
          </a:p>
          <a:p>
            <a:pPr marL="0" indent="0">
              <a:buNone/>
            </a:pPr>
            <a:r>
              <a:rPr lang="en-US" dirty="0"/>
              <a:t>Does the arms room SOP address registration procedures for privately owned firearms after duty hours, on weekends and holidays and also the disposition of privately owned firearms during unit deployments? </a:t>
            </a:r>
            <a:endParaRPr lang="en-US" dirty="0" smtClean="0"/>
          </a:p>
          <a:p>
            <a:pPr marL="0" indent="0">
              <a:buNone/>
            </a:pPr>
            <a:endParaRPr lang="en-US" dirty="0">
              <a:solidFill>
                <a:srgbClr val="FF0000"/>
              </a:solidFill>
            </a:endParaRPr>
          </a:p>
          <a:p>
            <a:pPr marL="0" indent="0">
              <a:buNone/>
            </a:pPr>
            <a:endParaRPr lang="en-US" dirty="0" smtClean="0">
              <a:solidFill>
                <a:srgbClr val="FF0000"/>
              </a:solidFill>
            </a:endParaRPr>
          </a:p>
        </p:txBody>
      </p:sp>
    </p:spTree>
    <p:extLst>
      <p:ext uri="{BB962C8B-B14F-4D97-AF65-F5344CB8AC3E}">
        <p14:creationId xmlns:p14="http://schemas.microsoft.com/office/powerpoint/2010/main" val="13014124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indent="0">
              <a:buNone/>
            </a:pPr>
            <a:r>
              <a:rPr lang="en-US" sz="3600" dirty="0" smtClean="0">
                <a:solidFill>
                  <a:srgbClr val="FFC000"/>
                </a:solidFill>
              </a:rPr>
              <a:t>Standard Operating Procedures (SOP) </a:t>
            </a:r>
            <a:r>
              <a:rPr lang="en-US" sz="3600" dirty="0">
                <a:solidFill>
                  <a:srgbClr val="FFC000"/>
                </a:solidFill>
              </a:rPr>
              <a:t>(IAW </a:t>
            </a:r>
            <a:r>
              <a:rPr lang="en-US" sz="3600" dirty="0" smtClean="0">
                <a:solidFill>
                  <a:srgbClr val="FFC000"/>
                </a:solidFill>
              </a:rPr>
              <a:t>FR 190-1)</a:t>
            </a:r>
            <a:endParaRPr lang="en-US" sz="3600" dirty="0">
              <a:solidFill>
                <a:srgbClr val="FFC000"/>
              </a:solidFill>
            </a:endParaRPr>
          </a:p>
          <a:p>
            <a:pPr marL="0" indent="0">
              <a:buNone/>
            </a:pPr>
            <a:endParaRPr lang="en-US" dirty="0" smtClean="0"/>
          </a:p>
          <a:p>
            <a:pPr marL="0" indent="0">
              <a:buNone/>
            </a:pPr>
            <a:r>
              <a:rPr lang="en-US" dirty="0"/>
              <a:t>Does the arms room SOP address registration procedures for privately owned firearms after duty hours, on weekends and holidays and also the disposition of privately owned firearms during unit deployments? </a:t>
            </a:r>
            <a:r>
              <a:rPr lang="en-US" dirty="0">
                <a:solidFill>
                  <a:srgbClr val="FF0000"/>
                </a:solidFill>
              </a:rPr>
              <a:t>FR </a:t>
            </a:r>
            <a:r>
              <a:rPr lang="en-US" dirty="0" err="1">
                <a:solidFill>
                  <a:srgbClr val="FF0000"/>
                </a:solidFill>
              </a:rPr>
              <a:t>Reg</a:t>
            </a:r>
            <a:r>
              <a:rPr lang="en-US" dirty="0">
                <a:solidFill>
                  <a:srgbClr val="FF0000"/>
                </a:solidFill>
              </a:rPr>
              <a:t> 190-1, para 6b(9)</a:t>
            </a:r>
            <a:endParaRPr lang="en-US" dirty="0" smtClean="0">
              <a:solidFill>
                <a:srgbClr val="FF0000"/>
              </a:solidFill>
            </a:endParaRPr>
          </a:p>
        </p:txBody>
      </p:sp>
    </p:spTree>
    <p:extLst>
      <p:ext uri="{BB962C8B-B14F-4D97-AF65-F5344CB8AC3E}">
        <p14:creationId xmlns:p14="http://schemas.microsoft.com/office/powerpoint/2010/main" val="269513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indent="0">
              <a:buNone/>
            </a:pPr>
            <a:r>
              <a:rPr lang="en-US" sz="3600" dirty="0" smtClean="0">
                <a:solidFill>
                  <a:srgbClr val="FFC000"/>
                </a:solidFill>
              </a:rPr>
              <a:t>Standard Operating Procedures (SOP) </a:t>
            </a:r>
            <a:r>
              <a:rPr lang="en-US" sz="3600" dirty="0">
                <a:solidFill>
                  <a:srgbClr val="FFC000"/>
                </a:solidFill>
              </a:rPr>
              <a:t>(IAW </a:t>
            </a:r>
            <a:r>
              <a:rPr lang="en-US" sz="3600" dirty="0" smtClean="0">
                <a:solidFill>
                  <a:srgbClr val="FFC000"/>
                </a:solidFill>
              </a:rPr>
              <a:t>FR 190-1)</a:t>
            </a:r>
            <a:endParaRPr lang="en-US" sz="3600" dirty="0">
              <a:solidFill>
                <a:srgbClr val="FFC000"/>
              </a:solidFill>
            </a:endParaRPr>
          </a:p>
          <a:p>
            <a:pPr marL="0" indent="0">
              <a:buNone/>
            </a:pPr>
            <a:endParaRPr lang="en-US" dirty="0" smtClean="0"/>
          </a:p>
          <a:p>
            <a:pPr marL="0" indent="0">
              <a:buNone/>
            </a:pPr>
            <a:r>
              <a:rPr lang="en-US" dirty="0"/>
              <a:t>Does the arms room SOP address registration procedures for privately owned firearms after duty hours, on weekends and holidays and also the disposition of privately owned firearms during unit deployments? </a:t>
            </a:r>
            <a:r>
              <a:rPr lang="en-US" dirty="0">
                <a:solidFill>
                  <a:srgbClr val="FF0000"/>
                </a:solidFill>
              </a:rPr>
              <a:t>FR </a:t>
            </a:r>
            <a:r>
              <a:rPr lang="en-US" dirty="0" err="1">
                <a:solidFill>
                  <a:srgbClr val="FF0000"/>
                </a:solidFill>
              </a:rPr>
              <a:t>Reg</a:t>
            </a:r>
            <a:r>
              <a:rPr lang="en-US" dirty="0">
                <a:solidFill>
                  <a:srgbClr val="FF0000"/>
                </a:solidFill>
              </a:rPr>
              <a:t> 190-1, para 6b(9</a:t>
            </a:r>
            <a:r>
              <a:rPr lang="en-US" dirty="0" smtClean="0">
                <a:solidFill>
                  <a:srgbClr val="FF0000"/>
                </a:solidFill>
              </a:rPr>
              <a:t>)</a:t>
            </a:r>
          </a:p>
          <a:p>
            <a:pPr marL="0" indent="0">
              <a:buNone/>
            </a:pPr>
            <a:endParaRPr lang="en-US" dirty="0">
              <a:solidFill>
                <a:srgbClr val="FF0000"/>
              </a:solidFill>
            </a:endParaRPr>
          </a:p>
          <a:p>
            <a:pPr marL="0" indent="0">
              <a:buNone/>
            </a:pPr>
            <a:r>
              <a:rPr lang="en-US" dirty="0"/>
              <a:t>Does the arms room SOP list unit representatives who are authorized to release privately owned firearms and ammunition from the unit arms room? </a:t>
            </a:r>
            <a:endParaRPr lang="en-US" dirty="0" smtClean="0">
              <a:solidFill>
                <a:srgbClr val="FF0000"/>
              </a:solidFill>
            </a:endParaRPr>
          </a:p>
        </p:txBody>
      </p:sp>
    </p:spTree>
    <p:extLst>
      <p:ext uri="{BB962C8B-B14F-4D97-AF65-F5344CB8AC3E}">
        <p14:creationId xmlns:p14="http://schemas.microsoft.com/office/powerpoint/2010/main" val="29176239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indent="0">
              <a:buNone/>
            </a:pPr>
            <a:r>
              <a:rPr lang="en-US" sz="3600" dirty="0" smtClean="0">
                <a:solidFill>
                  <a:srgbClr val="FFC000"/>
                </a:solidFill>
              </a:rPr>
              <a:t>Standard Operating Procedures (SOP) </a:t>
            </a:r>
            <a:r>
              <a:rPr lang="en-US" sz="3600" dirty="0">
                <a:solidFill>
                  <a:srgbClr val="FFC000"/>
                </a:solidFill>
              </a:rPr>
              <a:t>(IAW </a:t>
            </a:r>
            <a:r>
              <a:rPr lang="en-US" sz="3600" dirty="0" smtClean="0">
                <a:solidFill>
                  <a:srgbClr val="FFC000"/>
                </a:solidFill>
              </a:rPr>
              <a:t>FR 190-1)</a:t>
            </a:r>
            <a:endParaRPr lang="en-US" sz="3600" dirty="0">
              <a:solidFill>
                <a:srgbClr val="FFC000"/>
              </a:solidFill>
            </a:endParaRPr>
          </a:p>
          <a:p>
            <a:pPr marL="0" indent="0">
              <a:buNone/>
            </a:pPr>
            <a:endParaRPr lang="en-US" dirty="0" smtClean="0"/>
          </a:p>
          <a:p>
            <a:pPr marL="0" indent="0">
              <a:buNone/>
            </a:pPr>
            <a:r>
              <a:rPr lang="en-US" dirty="0"/>
              <a:t>Does the arms room SOP address registration procedures for privately owned firearms after duty hours, on weekends and holidays and also the disposition of privately owned firearms during unit deployments? </a:t>
            </a:r>
            <a:r>
              <a:rPr lang="en-US" dirty="0">
                <a:solidFill>
                  <a:srgbClr val="FF0000"/>
                </a:solidFill>
              </a:rPr>
              <a:t>FR </a:t>
            </a:r>
            <a:r>
              <a:rPr lang="en-US" dirty="0" err="1">
                <a:solidFill>
                  <a:srgbClr val="FF0000"/>
                </a:solidFill>
              </a:rPr>
              <a:t>Reg</a:t>
            </a:r>
            <a:r>
              <a:rPr lang="en-US" dirty="0">
                <a:solidFill>
                  <a:srgbClr val="FF0000"/>
                </a:solidFill>
              </a:rPr>
              <a:t> 190-1, para 6b(9</a:t>
            </a:r>
            <a:r>
              <a:rPr lang="en-US" dirty="0" smtClean="0">
                <a:solidFill>
                  <a:srgbClr val="FF0000"/>
                </a:solidFill>
              </a:rPr>
              <a:t>)</a:t>
            </a:r>
          </a:p>
          <a:p>
            <a:pPr marL="0" indent="0">
              <a:buNone/>
            </a:pPr>
            <a:endParaRPr lang="en-US" dirty="0">
              <a:solidFill>
                <a:srgbClr val="FF0000"/>
              </a:solidFill>
            </a:endParaRPr>
          </a:p>
          <a:p>
            <a:pPr marL="0" indent="0">
              <a:buNone/>
            </a:pPr>
            <a:r>
              <a:rPr lang="en-US" dirty="0"/>
              <a:t>Does the arms room SOP list unit representatives who are authorized to release privately owned firearms and ammunition from the unit arms room? </a:t>
            </a:r>
            <a:r>
              <a:rPr lang="en-US" dirty="0">
                <a:solidFill>
                  <a:srgbClr val="FF0000"/>
                </a:solidFill>
              </a:rPr>
              <a:t>FR </a:t>
            </a:r>
            <a:r>
              <a:rPr lang="en-US" dirty="0" err="1">
                <a:solidFill>
                  <a:srgbClr val="FF0000"/>
                </a:solidFill>
              </a:rPr>
              <a:t>Reg</a:t>
            </a:r>
            <a:r>
              <a:rPr lang="en-US" dirty="0">
                <a:solidFill>
                  <a:srgbClr val="FF0000"/>
                </a:solidFill>
              </a:rPr>
              <a:t> 190-1, para 8e </a:t>
            </a:r>
            <a:endParaRPr lang="en-US" dirty="0" smtClean="0">
              <a:solidFill>
                <a:srgbClr val="FF0000"/>
              </a:solidFill>
            </a:endParaRPr>
          </a:p>
        </p:txBody>
      </p:sp>
    </p:spTree>
    <p:extLst>
      <p:ext uri="{BB962C8B-B14F-4D97-AF65-F5344CB8AC3E}">
        <p14:creationId xmlns:p14="http://schemas.microsoft.com/office/powerpoint/2010/main" val="41623347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lvl="0" indent="0">
              <a:buClr>
                <a:srgbClr val="C0CF3A">
                  <a:lumMod val="50000"/>
                </a:srgbClr>
              </a:buClr>
              <a:buNone/>
            </a:pPr>
            <a:r>
              <a:rPr lang="en-US" sz="3600" dirty="0" smtClean="0">
                <a:solidFill>
                  <a:srgbClr val="FFC000"/>
                </a:solidFill>
              </a:rPr>
              <a:t>Privately-Owned Firearms </a:t>
            </a:r>
            <a:r>
              <a:rPr lang="en-US" sz="3600" dirty="0">
                <a:solidFill>
                  <a:srgbClr val="FFC000"/>
                </a:solidFill>
              </a:rPr>
              <a:t>(IAW </a:t>
            </a:r>
            <a:r>
              <a:rPr lang="en-US" sz="3600" dirty="0" smtClean="0">
                <a:solidFill>
                  <a:srgbClr val="FFC000"/>
                </a:solidFill>
              </a:rPr>
              <a:t>FR 190-1)</a:t>
            </a:r>
            <a:endParaRPr lang="en-US" sz="3600" dirty="0">
              <a:solidFill>
                <a:srgbClr val="FFC000"/>
              </a:solidFill>
            </a:endParaRPr>
          </a:p>
          <a:p>
            <a:pPr marL="0" indent="0">
              <a:buNone/>
            </a:pPr>
            <a:endParaRPr lang="en-US" dirty="0"/>
          </a:p>
          <a:p>
            <a:pPr marL="0" indent="0">
              <a:buNone/>
            </a:pPr>
            <a:r>
              <a:rPr lang="en-US" dirty="0"/>
              <a:t>Does the Commander have records of all privately owned firearms approved for registration, including their storage locations? </a:t>
            </a:r>
          </a:p>
        </p:txBody>
      </p:sp>
    </p:spTree>
    <p:extLst>
      <p:ext uri="{BB962C8B-B14F-4D97-AF65-F5344CB8AC3E}">
        <p14:creationId xmlns:p14="http://schemas.microsoft.com/office/powerpoint/2010/main" val="323974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lvl="0" indent="0">
              <a:buClr>
                <a:srgbClr val="C0CF3A">
                  <a:lumMod val="50000"/>
                </a:srgbClr>
              </a:buClr>
              <a:buNone/>
            </a:pPr>
            <a:r>
              <a:rPr lang="en-US" sz="3600" dirty="0">
                <a:solidFill>
                  <a:srgbClr val="00B0F0"/>
                </a:solidFill>
              </a:rPr>
              <a:t>Arms Room Exterior (IAW AR 190-11)</a:t>
            </a:r>
          </a:p>
          <a:p>
            <a:pPr marL="0" indent="0">
              <a:buNone/>
            </a:pPr>
            <a:endParaRPr lang="en-US" dirty="0"/>
          </a:p>
          <a:p>
            <a:pPr marL="0" indent="0">
              <a:buNone/>
            </a:pPr>
            <a:r>
              <a:rPr lang="en-US" dirty="0"/>
              <a:t>Is a “Restricted Area” warning sign posted outside the arms room, in an area where it is always visible and at or near eye level? </a:t>
            </a:r>
            <a:r>
              <a:rPr lang="en-US" dirty="0">
                <a:solidFill>
                  <a:srgbClr val="FF0000"/>
                </a:solidFill>
              </a:rPr>
              <a:t>AR 190-11, para 4-15c</a:t>
            </a:r>
          </a:p>
          <a:p>
            <a:pPr marL="0" indent="0">
              <a:buNone/>
            </a:pPr>
            <a:endParaRPr lang="en-US" dirty="0" smtClean="0"/>
          </a:p>
          <a:p>
            <a:pPr marL="0" indent="0">
              <a:buNone/>
            </a:pPr>
            <a:r>
              <a:rPr lang="en-US" dirty="0"/>
              <a:t>Is an “IDS” (intrusion detection system) warning sign posted outside the arms room, in an area where it is always visible and at or near eye level? </a:t>
            </a:r>
            <a:r>
              <a:rPr lang="en-US" dirty="0">
                <a:solidFill>
                  <a:srgbClr val="FF0000"/>
                </a:solidFill>
              </a:rPr>
              <a:t>AR 190-11, para 4-16</a:t>
            </a:r>
          </a:p>
        </p:txBody>
      </p:sp>
    </p:spTree>
    <p:extLst>
      <p:ext uri="{BB962C8B-B14F-4D97-AF65-F5344CB8AC3E}">
        <p14:creationId xmlns:p14="http://schemas.microsoft.com/office/powerpoint/2010/main" val="21343731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lvl="0" indent="0">
              <a:buClr>
                <a:srgbClr val="C0CF3A">
                  <a:lumMod val="50000"/>
                </a:srgbClr>
              </a:buClr>
              <a:buNone/>
            </a:pPr>
            <a:r>
              <a:rPr lang="en-US" sz="3600" dirty="0" smtClean="0">
                <a:solidFill>
                  <a:srgbClr val="FFC000"/>
                </a:solidFill>
              </a:rPr>
              <a:t>Privately-Owned Firearms </a:t>
            </a:r>
            <a:r>
              <a:rPr lang="en-US" sz="3600" dirty="0">
                <a:solidFill>
                  <a:srgbClr val="FFC000"/>
                </a:solidFill>
              </a:rPr>
              <a:t>(IAW </a:t>
            </a:r>
            <a:r>
              <a:rPr lang="en-US" sz="3600" dirty="0" smtClean="0">
                <a:solidFill>
                  <a:srgbClr val="FFC000"/>
                </a:solidFill>
              </a:rPr>
              <a:t>FR 190-1)</a:t>
            </a:r>
            <a:endParaRPr lang="en-US" sz="3600" dirty="0">
              <a:solidFill>
                <a:srgbClr val="FFC000"/>
              </a:solidFill>
            </a:endParaRPr>
          </a:p>
          <a:p>
            <a:pPr marL="0" indent="0">
              <a:buNone/>
            </a:pPr>
            <a:endParaRPr lang="en-US" dirty="0"/>
          </a:p>
          <a:p>
            <a:pPr marL="0" indent="0">
              <a:buNone/>
            </a:pPr>
            <a:r>
              <a:rPr lang="en-US" dirty="0"/>
              <a:t>Does the Commander have records of all privately owned firearms approved for registration, including their storage locations? </a:t>
            </a:r>
            <a:r>
              <a:rPr lang="en-US" dirty="0">
                <a:solidFill>
                  <a:srgbClr val="FF0000"/>
                </a:solidFill>
              </a:rPr>
              <a:t>FR </a:t>
            </a:r>
            <a:r>
              <a:rPr lang="en-US" dirty="0" err="1">
                <a:solidFill>
                  <a:srgbClr val="FF0000"/>
                </a:solidFill>
              </a:rPr>
              <a:t>Reg</a:t>
            </a:r>
            <a:r>
              <a:rPr lang="en-US" dirty="0">
                <a:solidFill>
                  <a:srgbClr val="FF0000"/>
                </a:solidFill>
              </a:rPr>
              <a:t> 190-1, para 6b(3)</a:t>
            </a:r>
            <a:r>
              <a:rPr lang="en-US" dirty="0"/>
              <a:t> </a:t>
            </a:r>
          </a:p>
        </p:txBody>
      </p:sp>
    </p:spTree>
    <p:extLst>
      <p:ext uri="{BB962C8B-B14F-4D97-AF65-F5344CB8AC3E}">
        <p14:creationId xmlns:p14="http://schemas.microsoft.com/office/powerpoint/2010/main" val="26597469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0"/>
            <a:ext cx="11887199" cy="5758249"/>
          </a:xfrm>
        </p:spPr>
        <p:txBody>
          <a:bodyPr>
            <a:normAutofit/>
          </a:bodyPr>
          <a:lstStyle/>
          <a:p>
            <a:pPr marL="0" indent="0">
              <a:buNone/>
            </a:pPr>
            <a:r>
              <a:rPr lang="en-US" sz="3600" dirty="0" smtClean="0">
                <a:solidFill>
                  <a:srgbClr val="00B0F0"/>
                </a:solidFill>
              </a:rPr>
              <a:t>Arms Room Documentation (</a:t>
            </a:r>
            <a:r>
              <a:rPr lang="en-US" sz="3600" dirty="0">
                <a:solidFill>
                  <a:srgbClr val="00B0F0"/>
                </a:solidFill>
              </a:rPr>
              <a:t>IAW F</a:t>
            </a:r>
            <a:r>
              <a:rPr lang="en-US" sz="3600" dirty="0" smtClean="0">
                <a:solidFill>
                  <a:srgbClr val="00B0F0"/>
                </a:solidFill>
              </a:rPr>
              <a:t>R 350-1)</a:t>
            </a:r>
            <a:endParaRPr lang="en-US" sz="3600" dirty="0">
              <a:solidFill>
                <a:srgbClr val="00B0F0"/>
              </a:solidFill>
            </a:endParaRPr>
          </a:p>
          <a:p>
            <a:pPr marL="0" indent="0">
              <a:buNone/>
            </a:pPr>
            <a:endParaRPr lang="en-US" dirty="0" smtClean="0"/>
          </a:p>
          <a:p>
            <a:pPr marL="0" indent="0">
              <a:buNone/>
            </a:pPr>
            <a:r>
              <a:rPr lang="en-US" dirty="0"/>
              <a:t>Does the unit have two school trained armorers? </a:t>
            </a:r>
            <a:endParaRPr lang="en-US" dirty="0" smtClean="0"/>
          </a:p>
        </p:txBody>
      </p:sp>
    </p:spTree>
    <p:extLst>
      <p:ext uri="{BB962C8B-B14F-4D97-AF65-F5344CB8AC3E}">
        <p14:creationId xmlns:p14="http://schemas.microsoft.com/office/powerpoint/2010/main" val="41878689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0"/>
            <a:ext cx="11887199" cy="5758249"/>
          </a:xfrm>
        </p:spPr>
        <p:txBody>
          <a:bodyPr>
            <a:normAutofit/>
          </a:bodyPr>
          <a:lstStyle/>
          <a:p>
            <a:pPr marL="0" indent="0">
              <a:buNone/>
            </a:pPr>
            <a:r>
              <a:rPr lang="en-US" sz="3600" dirty="0" smtClean="0">
                <a:solidFill>
                  <a:srgbClr val="00B0F0"/>
                </a:solidFill>
              </a:rPr>
              <a:t>Arms Room Documentation (</a:t>
            </a:r>
            <a:r>
              <a:rPr lang="en-US" sz="3600" dirty="0">
                <a:solidFill>
                  <a:srgbClr val="00B0F0"/>
                </a:solidFill>
              </a:rPr>
              <a:t>IAW F</a:t>
            </a:r>
            <a:r>
              <a:rPr lang="en-US" sz="3600" dirty="0" smtClean="0">
                <a:solidFill>
                  <a:srgbClr val="00B0F0"/>
                </a:solidFill>
              </a:rPr>
              <a:t>R 350-1)</a:t>
            </a:r>
            <a:endParaRPr lang="en-US" sz="3600" dirty="0">
              <a:solidFill>
                <a:srgbClr val="00B0F0"/>
              </a:solidFill>
            </a:endParaRPr>
          </a:p>
          <a:p>
            <a:pPr marL="0" indent="0">
              <a:buNone/>
            </a:pPr>
            <a:endParaRPr lang="en-US" dirty="0" smtClean="0"/>
          </a:p>
          <a:p>
            <a:pPr marL="0" indent="0">
              <a:buNone/>
            </a:pPr>
            <a:r>
              <a:rPr lang="en-US" dirty="0"/>
              <a:t>Does the unit have two school trained armorers? </a:t>
            </a:r>
            <a:r>
              <a:rPr lang="en-US" dirty="0">
                <a:solidFill>
                  <a:srgbClr val="FF0000"/>
                </a:solidFill>
              </a:rPr>
              <a:t>FR </a:t>
            </a:r>
            <a:r>
              <a:rPr lang="en-US" dirty="0" err="1">
                <a:solidFill>
                  <a:srgbClr val="FF0000"/>
                </a:solidFill>
              </a:rPr>
              <a:t>Reg</a:t>
            </a:r>
            <a:r>
              <a:rPr lang="en-US" dirty="0">
                <a:solidFill>
                  <a:srgbClr val="FF0000"/>
                </a:solidFill>
              </a:rPr>
              <a:t> 350-1, Appendix Ba</a:t>
            </a:r>
            <a:endParaRPr lang="en-US" dirty="0" smtClean="0">
              <a:solidFill>
                <a:srgbClr val="FF0000"/>
              </a:solidFill>
            </a:endParaRPr>
          </a:p>
        </p:txBody>
      </p:sp>
    </p:spTree>
    <p:extLst>
      <p:ext uri="{BB962C8B-B14F-4D97-AF65-F5344CB8AC3E}">
        <p14:creationId xmlns:p14="http://schemas.microsoft.com/office/powerpoint/2010/main" val="32804328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0"/>
            <a:ext cx="11887199" cy="5758249"/>
          </a:xfrm>
        </p:spPr>
        <p:txBody>
          <a:bodyPr>
            <a:normAutofit/>
          </a:bodyPr>
          <a:lstStyle/>
          <a:p>
            <a:pPr marL="0" indent="0">
              <a:buNone/>
            </a:pPr>
            <a:r>
              <a:rPr lang="en-US" sz="3600" dirty="0" smtClean="0">
                <a:solidFill>
                  <a:srgbClr val="FFC000"/>
                </a:solidFill>
              </a:rPr>
              <a:t>Arms Room Documentation (</a:t>
            </a:r>
            <a:r>
              <a:rPr lang="en-US" sz="3600" dirty="0">
                <a:solidFill>
                  <a:srgbClr val="FFC000"/>
                </a:solidFill>
              </a:rPr>
              <a:t>IAW F</a:t>
            </a:r>
            <a:r>
              <a:rPr lang="en-US" sz="3600" dirty="0" smtClean="0">
                <a:solidFill>
                  <a:srgbClr val="FFC000"/>
                </a:solidFill>
              </a:rPr>
              <a:t>R 190-11)</a:t>
            </a:r>
            <a:endParaRPr lang="en-US" sz="3600" dirty="0">
              <a:solidFill>
                <a:srgbClr val="FFC000"/>
              </a:solidFill>
            </a:endParaRPr>
          </a:p>
          <a:p>
            <a:pPr marL="0" indent="0">
              <a:buNone/>
            </a:pPr>
            <a:endParaRPr lang="en-US" dirty="0" smtClean="0"/>
          </a:p>
          <a:p>
            <a:pPr marL="0" indent="0">
              <a:buNone/>
            </a:pPr>
            <a:r>
              <a:rPr lang="en-US" dirty="0"/>
              <a:t>Has the unaccompanied access roster been updated whenever there is a change in personnel granted unaccompanied access, change in Commander, or every six month whichever time is shorter and has it been distributed (Staff Duty, Security Branch Office)? </a:t>
            </a:r>
            <a:endParaRPr lang="en-US" dirty="0" smtClean="0">
              <a:solidFill>
                <a:srgbClr val="FF0000"/>
              </a:solidFill>
            </a:endParaRPr>
          </a:p>
        </p:txBody>
      </p:sp>
    </p:spTree>
    <p:extLst>
      <p:ext uri="{BB962C8B-B14F-4D97-AF65-F5344CB8AC3E}">
        <p14:creationId xmlns:p14="http://schemas.microsoft.com/office/powerpoint/2010/main" val="20244670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0"/>
            <a:ext cx="11887199" cy="5758249"/>
          </a:xfrm>
        </p:spPr>
        <p:txBody>
          <a:bodyPr>
            <a:normAutofit/>
          </a:bodyPr>
          <a:lstStyle/>
          <a:p>
            <a:pPr marL="0" indent="0">
              <a:buNone/>
            </a:pPr>
            <a:r>
              <a:rPr lang="en-US" sz="3600" dirty="0" smtClean="0">
                <a:solidFill>
                  <a:srgbClr val="FFC000"/>
                </a:solidFill>
              </a:rPr>
              <a:t>Arms Room Documentation (</a:t>
            </a:r>
            <a:r>
              <a:rPr lang="en-US" sz="3600" dirty="0">
                <a:solidFill>
                  <a:srgbClr val="FFC000"/>
                </a:solidFill>
              </a:rPr>
              <a:t>IAW F</a:t>
            </a:r>
            <a:r>
              <a:rPr lang="en-US" sz="3600" dirty="0" smtClean="0">
                <a:solidFill>
                  <a:srgbClr val="FFC000"/>
                </a:solidFill>
              </a:rPr>
              <a:t>R 190-11)</a:t>
            </a:r>
            <a:endParaRPr lang="en-US" sz="3600" dirty="0">
              <a:solidFill>
                <a:srgbClr val="FFC000"/>
              </a:solidFill>
            </a:endParaRPr>
          </a:p>
          <a:p>
            <a:pPr marL="0" indent="0">
              <a:buNone/>
            </a:pPr>
            <a:endParaRPr lang="en-US" dirty="0" smtClean="0"/>
          </a:p>
          <a:p>
            <a:pPr marL="0" indent="0">
              <a:buNone/>
            </a:pPr>
            <a:r>
              <a:rPr lang="en-US" dirty="0"/>
              <a:t>Has the unaccompanied access roster been updated whenever there is a change in personnel granted unaccompanied access, change in Commander, or every six month whichever time is shorter and has it been distributed (Staff Duty, Security Branch Office)? </a:t>
            </a:r>
            <a:r>
              <a:rPr lang="pt-BR" dirty="0">
                <a:solidFill>
                  <a:srgbClr val="FF0000"/>
                </a:solidFill>
              </a:rPr>
              <a:t>FR 190-11, para 6e(1) and para 6f(2)a</a:t>
            </a:r>
            <a:endParaRPr lang="en-US" dirty="0" smtClean="0">
              <a:solidFill>
                <a:srgbClr val="FF0000"/>
              </a:solidFill>
            </a:endParaRPr>
          </a:p>
        </p:txBody>
      </p:sp>
    </p:spTree>
    <p:extLst>
      <p:ext uri="{BB962C8B-B14F-4D97-AF65-F5344CB8AC3E}">
        <p14:creationId xmlns:p14="http://schemas.microsoft.com/office/powerpoint/2010/main" val="29334642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indent="0">
              <a:buNone/>
            </a:pPr>
            <a:r>
              <a:rPr lang="en-US" sz="3600" dirty="0" smtClean="0">
                <a:solidFill>
                  <a:srgbClr val="FFC000"/>
                </a:solidFill>
              </a:rPr>
              <a:t>Standard Operating Procedures (SOP) </a:t>
            </a:r>
            <a:r>
              <a:rPr lang="en-US" sz="3600" dirty="0">
                <a:solidFill>
                  <a:srgbClr val="FFC000"/>
                </a:solidFill>
              </a:rPr>
              <a:t>(IAW </a:t>
            </a:r>
            <a:r>
              <a:rPr lang="en-US" sz="3600" dirty="0" smtClean="0">
                <a:solidFill>
                  <a:srgbClr val="FFC000"/>
                </a:solidFill>
              </a:rPr>
              <a:t>FR </a:t>
            </a:r>
            <a:r>
              <a:rPr lang="en-US" sz="3600" dirty="0" smtClean="0">
                <a:solidFill>
                  <a:srgbClr val="FFC000"/>
                </a:solidFill>
              </a:rPr>
              <a:t>190-11</a:t>
            </a:r>
            <a:r>
              <a:rPr lang="en-US" sz="3600" dirty="0" smtClean="0">
                <a:solidFill>
                  <a:srgbClr val="FFC000"/>
                </a:solidFill>
              </a:rPr>
              <a:t>)</a:t>
            </a:r>
            <a:endParaRPr lang="en-US" sz="3600" dirty="0">
              <a:solidFill>
                <a:srgbClr val="FFC000"/>
              </a:solidFill>
            </a:endParaRPr>
          </a:p>
          <a:p>
            <a:pPr marL="0" indent="0">
              <a:buNone/>
            </a:pPr>
            <a:endParaRPr lang="en-US" dirty="0" smtClean="0"/>
          </a:p>
          <a:p>
            <a:pPr marL="0" indent="0">
              <a:buNone/>
            </a:pPr>
            <a:r>
              <a:rPr lang="en-US" b="1" u="sng" dirty="0"/>
              <a:t>Are procedures addressed in the unit’s or organization’s SOP to protect an individual’s PIC/PIN number?</a:t>
            </a:r>
            <a:r>
              <a:rPr lang="en-US" dirty="0"/>
              <a:t> </a:t>
            </a:r>
            <a:endParaRPr lang="en-US" dirty="0">
              <a:solidFill>
                <a:srgbClr val="FF0000"/>
              </a:solidFill>
            </a:endParaRPr>
          </a:p>
          <a:p>
            <a:pPr marL="0" indent="0">
              <a:buNone/>
            </a:pPr>
            <a:endParaRPr lang="en-US" dirty="0" smtClean="0">
              <a:solidFill>
                <a:srgbClr val="FF0000"/>
              </a:solidFill>
            </a:endParaRPr>
          </a:p>
        </p:txBody>
      </p:sp>
    </p:spTree>
    <p:extLst>
      <p:ext uri="{BB962C8B-B14F-4D97-AF65-F5344CB8AC3E}">
        <p14:creationId xmlns:p14="http://schemas.microsoft.com/office/powerpoint/2010/main" val="32920251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indent="0">
              <a:buNone/>
            </a:pPr>
            <a:r>
              <a:rPr lang="en-US" sz="3600" dirty="0" smtClean="0">
                <a:solidFill>
                  <a:srgbClr val="FFC000"/>
                </a:solidFill>
              </a:rPr>
              <a:t>Standard Operating Procedures (SOP) </a:t>
            </a:r>
            <a:r>
              <a:rPr lang="en-US" sz="3600" dirty="0">
                <a:solidFill>
                  <a:srgbClr val="FFC000"/>
                </a:solidFill>
              </a:rPr>
              <a:t>(IAW </a:t>
            </a:r>
            <a:r>
              <a:rPr lang="en-US" sz="3600" dirty="0" smtClean="0">
                <a:solidFill>
                  <a:srgbClr val="FFC000"/>
                </a:solidFill>
              </a:rPr>
              <a:t>FR </a:t>
            </a:r>
            <a:r>
              <a:rPr lang="en-US" sz="3600" dirty="0" smtClean="0">
                <a:solidFill>
                  <a:srgbClr val="FFC000"/>
                </a:solidFill>
              </a:rPr>
              <a:t>190-11</a:t>
            </a:r>
            <a:r>
              <a:rPr lang="en-US" sz="3600" dirty="0" smtClean="0">
                <a:solidFill>
                  <a:srgbClr val="FFC000"/>
                </a:solidFill>
              </a:rPr>
              <a:t>)</a:t>
            </a:r>
            <a:endParaRPr lang="en-US" sz="3600" dirty="0">
              <a:solidFill>
                <a:srgbClr val="FFC000"/>
              </a:solidFill>
            </a:endParaRPr>
          </a:p>
          <a:p>
            <a:pPr marL="0" indent="0">
              <a:buNone/>
            </a:pPr>
            <a:endParaRPr lang="en-US" dirty="0" smtClean="0"/>
          </a:p>
          <a:p>
            <a:pPr marL="0" indent="0">
              <a:buNone/>
            </a:pPr>
            <a:r>
              <a:rPr lang="en-US" b="1" u="sng" dirty="0"/>
              <a:t>Are procedures addressed in the unit’s or organization’s SOP to protect an individual’s PIC/PIN number?</a:t>
            </a:r>
            <a:r>
              <a:rPr lang="en-US" dirty="0"/>
              <a:t> </a:t>
            </a:r>
            <a:r>
              <a:rPr lang="en-US" dirty="0">
                <a:solidFill>
                  <a:srgbClr val="FF0000"/>
                </a:solidFill>
              </a:rPr>
              <a:t>FR </a:t>
            </a:r>
            <a:r>
              <a:rPr lang="en-US" dirty="0" err="1">
                <a:solidFill>
                  <a:srgbClr val="FF0000"/>
                </a:solidFill>
              </a:rPr>
              <a:t>Reg</a:t>
            </a:r>
            <a:r>
              <a:rPr lang="en-US" dirty="0">
                <a:solidFill>
                  <a:srgbClr val="FF0000"/>
                </a:solidFill>
              </a:rPr>
              <a:t> 190-11 para 6e(3)</a:t>
            </a:r>
            <a:endParaRPr lang="en-US" dirty="0">
              <a:solidFill>
                <a:srgbClr val="FF0000"/>
              </a:solidFill>
            </a:endParaRPr>
          </a:p>
          <a:p>
            <a:pPr marL="0" indent="0">
              <a:buNone/>
            </a:pPr>
            <a:endParaRPr lang="en-US" dirty="0">
              <a:solidFill>
                <a:srgbClr val="FF0000"/>
              </a:solidFill>
            </a:endParaRPr>
          </a:p>
          <a:p>
            <a:pPr marL="0" indent="0">
              <a:buNone/>
            </a:pPr>
            <a:endParaRPr lang="en-US" dirty="0" smtClean="0">
              <a:solidFill>
                <a:srgbClr val="FF0000"/>
              </a:solidFill>
            </a:endParaRPr>
          </a:p>
        </p:txBody>
      </p:sp>
    </p:spTree>
    <p:extLst>
      <p:ext uri="{BB962C8B-B14F-4D97-AF65-F5344CB8AC3E}">
        <p14:creationId xmlns:p14="http://schemas.microsoft.com/office/powerpoint/2010/main" val="3286695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indent="0">
              <a:buNone/>
            </a:pPr>
            <a:r>
              <a:rPr lang="en-US" sz="3600" dirty="0">
                <a:solidFill>
                  <a:srgbClr val="FFC000"/>
                </a:solidFill>
              </a:rPr>
              <a:t>Integrated Commercial Intrusion Detection System (ICIDS</a:t>
            </a:r>
            <a:r>
              <a:rPr lang="en-US" sz="3600" dirty="0" smtClean="0">
                <a:solidFill>
                  <a:srgbClr val="FFC000"/>
                </a:solidFill>
              </a:rPr>
              <a:t>) (</a:t>
            </a:r>
            <a:r>
              <a:rPr lang="en-US" sz="3600" dirty="0">
                <a:solidFill>
                  <a:srgbClr val="FFC000"/>
                </a:solidFill>
              </a:rPr>
              <a:t>IAW </a:t>
            </a:r>
            <a:r>
              <a:rPr lang="en-US" sz="3600" dirty="0" smtClean="0">
                <a:solidFill>
                  <a:srgbClr val="FFC000"/>
                </a:solidFill>
              </a:rPr>
              <a:t>FR </a:t>
            </a:r>
            <a:r>
              <a:rPr lang="en-US" sz="3600" dirty="0">
                <a:solidFill>
                  <a:srgbClr val="FFC000"/>
                </a:solidFill>
              </a:rPr>
              <a:t>190-11)</a:t>
            </a:r>
          </a:p>
          <a:p>
            <a:pPr marL="0" indent="0">
              <a:buNone/>
            </a:pPr>
            <a:endParaRPr lang="en-US" dirty="0" smtClean="0"/>
          </a:p>
          <a:p>
            <a:pPr marL="0" indent="0">
              <a:buNone/>
            </a:pPr>
            <a:r>
              <a:rPr lang="en-US" dirty="0"/>
              <a:t>Have the unit armorer conduct a test of the alarm system with ICIDS monitoring station.  During this test, conduct a test of the duress button(s) in the arms room.  </a:t>
            </a:r>
          </a:p>
        </p:txBody>
      </p:sp>
    </p:spTree>
    <p:extLst>
      <p:ext uri="{BB962C8B-B14F-4D97-AF65-F5344CB8AC3E}">
        <p14:creationId xmlns:p14="http://schemas.microsoft.com/office/powerpoint/2010/main" val="40932375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indent="0">
              <a:buNone/>
            </a:pPr>
            <a:r>
              <a:rPr lang="en-US" sz="3600" dirty="0">
                <a:solidFill>
                  <a:srgbClr val="FFC000"/>
                </a:solidFill>
              </a:rPr>
              <a:t>Integrated Commercial Intrusion Detection System (ICIDS</a:t>
            </a:r>
            <a:r>
              <a:rPr lang="en-US" sz="3600" dirty="0" smtClean="0">
                <a:solidFill>
                  <a:srgbClr val="FFC000"/>
                </a:solidFill>
              </a:rPr>
              <a:t>) (</a:t>
            </a:r>
            <a:r>
              <a:rPr lang="en-US" sz="3600" dirty="0">
                <a:solidFill>
                  <a:srgbClr val="FFC000"/>
                </a:solidFill>
              </a:rPr>
              <a:t>IAW </a:t>
            </a:r>
            <a:r>
              <a:rPr lang="en-US" sz="3600" dirty="0" smtClean="0">
                <a:solidFill>
                  <a:srgbClr val="FFC000"/>
                </a:solidFill>
              </a:rPr>
              <a:t>FR </a:t>
            </a:r>
            <a:r>
              <a:rPr lang="en-US" sz="3600" dirty="0">
                <a:solidFill>
                  <a:srgbClr val="FFC000"/>
                </a:solidFill>
              </a:rPr>
              <a:t>190-11)</a:t>
            </a:r>
          </a:p>
          <a:p>
            <a:pPr marL="0" indent="0">
              <a:buNone/>
            </a:pPr>
            <a:endParaRPr lang="en-US" dirty="0" smtClean="0"/>
          </a:p>
          <a:p>
            <a:pPr marL="0" indent="0">
              <a:buNone/>
            </a:pPr>
            <a:r>
              <a:rPr lang="en-US" dirty="0"/>
              <a:t>Have the unit armorer conduct a test of the alarm system with ICIDS monitoring station.  During this test, conduct a test of the duress button(s) in the arms room.  </a:t>
            </a:r>
            <a:r>
              <a:rPr lang="en-US" dirty="0">
                <a:solidFill>
                  <a:srgbClr val="FF0000"/>
                </a:solidFill>
              </a:rPr>
              <a:t>FR </a:t>
            </a:r>
            <a:r>
              <a:rPr lang="en-US" dirty="0" err="1">
                <a:solidFill>
                  <a:srgbClr val="FF0000"/>
                </a:solidFill>
              </a:rPr>
              <a:t>Reg</a:t>
            </a:r>
            <a:r>
              <a:rPr lang="en-US" dirty="0">
                <a:solidFill>
                  <a:srgbClr val="FF0000"/>
                </a:solidFill>
              </a:rPr>
              <a:t> 190-11 para 9a</a:t>
            </a:r>
          </a:p>
        </p:txBody>
      </p:sp>
    </p:spTree>
    <p:extLst>
      <p:ext uri="{BB962C8B-B14F-4D97-AF65-F5344CB8AC3E}">
        <p14:creationId xmlns:p14="http://schemas.microsoft.com/office/powerpoint/2010/main" val="2041220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indent="0">
              <a:buNone/>
            </a:pPr>
            <a:r>
              <a:rPr lang="en-US" sz="3600" dirty="0">
                <a:solidFill>
                  <a:srgbClr val="FFC000"/>
                </a:solidFill>
              </a:rPr>
              <a:t>Integrated Commercial Intrusion Detection System (ICIDS</a:t>
            </a:r>
            <a:r>
              <a:rPr lang="en-US" sz="3600" dirty="0" smtClean="0">
                <a:solidFill>
                  <a:srgbClr val="FFC000"/>
                </a:solidFill>
              </a:rPr>
              <a:t>) (</a:t>
            </a:r>
            <a:r>
              <a:rPr lang="en-US" sz="3600" dirty="0">
                <a:solidFill>
                  <a:srgbClr val="FFC000"/>
                </a:solidFill>
              </a:rPr>
              <a:t>IAW </a:t>
            </a:r>
            <a:r>
              <a:rPr lang="en-US" sz="3600" dirty="0" smtClean="0">
                <a:solidFill>
                  <a:srgbClr val="FFC000"/>
                </a:solidFill>
              </a:rPr>
              <a:t>FR </a:t>
            </a:r>
            <a:r>
              <a:rPr lang="en-US" sz="3600" dirty="0">
                <a:solidFill>
                  <a:srgbClr val="FFC000"/>
                </a:solidFill>
              </a:rPr>
              <a:t>190-11)</a:t>
            </a:r>
          </a:p>
          <a:p>
            <a:pPr marL="0" indent="0">
              <a:buNone/>
            </a:pPr>
            <a:endParaRPr lang="en-US" dirty="0" smtClean="0"/>
          </a:p>
          <a:p>
            <a:pPr marL="0" indent="0">
              <a:buNone/>
            </a:pPr>
            <a:r>
              <a:rPr lang="en-US" dirty="0"/>
              <a:t>Have the unit armorer conduct a test of the alarm system with ICIDS monitoring station.  During this test, conduct a test of the duress button(s) in the arms room.  </a:t>
            </a:r>
            <a:r>
              <a:rPr lang="en-US" dirty="0">
                <a:solidFill>
                  <a:srgbClr val="FF0000"/>
                </a:solidFill>
              </a:rPr>
              <a:t>FR </a:t>
            </a:r>
            <a:r>
              <a:rPr lang="en-US" dirty="0" err="1">
                <a:solidFill>
                  <a:srgbClr val="FF0000"/>
                </a:solidFill>
              </a:rPr>
              <a:t>Reg</a:t>
            </a:r>
            <a:r>
              <a:rPr lang="en-US" dirty="0">
                <a:solidFill>
                  <a:srgbClr val="FF0000"/>
                </a:solidFill>
              </a:rPr>
              <a:t> 190-11 para </a:t>
            </a:r>
            <a:r>
              <a:rPr lang="en-US" dirty="0" smtClean="0">
                <a:solidFill>
                  <a:srgbClr val="FF0000"/>
                </a:solidFill>
              </a:rPr>
              <a:t>9a</a:t>
            </a:r>
          </a:p>
          <a:p>
            <a:pPr marL="0" indent="0">
              <a:buNone/>
            </a:pPr>
            <a:endParaRPr lang="en-US" dirty="0">
              <a:solidFill>
                <a:srgbClr val="FF0000"/>
              </a:solidFill>
            </a:endParaRPr>
          </a:p>
          <a:p>
            <a:pPr marL="0" indent="0">
              <a:buNone/>
            </a:pPr>
            <a:r>
              <a:rPr lang="en-US" b="1" u="sng" dirty="0"/>
              <a:t>Is the IDS being tested monthly and results recorded on DA Form 4930-R?</a:t>
            </a:r>
            <a:r>
              <a:rPr lang="en-US" dirty="0"/>
              <a:t> </a:t>
            </a:r>
          </a:p>
          <a:p>
            <a:pPr marL="0" indent="0">
              <a:buNone/>
            </a:pPr>
            <a:endParaRPr lang="en-US" dirty="0">
              <a:solidFill>
                <a:srgbClr val="FF0000"/>
              </a:solidFill>
            </a:endParaRPr>
          </a:p>
        </p:txBody>
      </p:sp>
    </p:spTree>
    <p:extLst>
      <p:ext uri="{BB962C8B-B14F-4D97-AF65-F5344CB8AC3E}">
        <p14:creationId xmlns:p14="http://schemas.microsoft.com/office/powerpoint/2010/main" val="33529465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lvl="0" indent="0">
              <a:buClr>
                <a:srgbClr val="C0CF3A">
                  <a:lumMod val="50000"/>
                </a:srgbClr>
              </a:buClr>
              <a:buNone/>
            </a:pPr>
            <a:r>
              <a:rPr lang="en-US" sz="3600" dirty="0">
                <a:solidFill>
                  <a:srgbClr val="00B0F0"/>
                </a:solidFill>
              </a:rPr>
              <a:t>Arms Room Exterior (IAW AR 190-11)</a:t>
            </a:r>
          </a:p>
          <a:p>
            <a:pPr marL="0" indent="0">
              <a:buNone/>
            </a:pPr>
            <a:endParaRPr lang="en-US" dirty="0"/>
          </a:p>
          <a:p>
            <a:pPr marL="0" indent="0">
              <a:buNone/>
            </a:pPr>
            <a:r>
              <a:rPr lang="en-US" dirty="0"/>
              <a:t>Is a “Restricted Area” warning sign posted outside the arms room, in an area where it is always visible and at or near eye level? </a:t>
            </a:r>
            <a:r>
              <a:rPr lang="en-US" dirty="0">
                <a:solidFill>
                  <a:srgbClr val="FF0000"/>
                </a:solidFill>
              </a:rPr>
              <a:t>AR 190-11, para 4-15c</a:t>
            </a:r>
          </a:p>
          <a:p>
            <a:pPr marL="0" indent="0">
              <a:buNone/>
            </a:pPr>
            <a:endParaRPr lang="en-US" dirty="0" smtClean="0"/>
          </a:p>
          <a:p>
            <a:pPr marL="0" indent="0">
              <a:buNone/>
            </a:pPr>
            <a:r>
              <a:rPr lang="en-US" dirty="0"/>
              <a:t>Is an “IDS” (intrusion detection system) warning sign posted outside the arms room, in an area where it is always visible and at or near eye level? </a:t>
            </a:r>
            <a:r>
              <a:rPr lang="en-US" dirty="0">
                <a:solidFill>
                  <a:srgbClr val="FF0000"/>
                </a:solidFill>
              </a:rPr>
              <a:t>AR 190-11, para </a:t>
            </a:r>
            <a:r>
              <a:rPr lang="en-US" dirty="0" smtClean="0">
                <a:solidFill>
                  <a:srgbClr val="FF0000"/>
                </a:solidFill>
              </a:rPr>
              <a:t>4-16</a:t>
            </a:r>
          </a:p>
          <a:p>
            <a:pPr marL="0" indent="0">
              <a:buNone/>
            </a:pPr>
            <a:endParaRPr lang="en-US" dirty="0">
              <a:solidFill>
                <a:srgbClr val="FF0000"/>
              </a:solidFill>
            </a:endParaRPr>
          </a:p>
          <a:p>
            <a:pPr marL="0" indent="0">
              <a:buNone/>
            </a:pPr>
            <a:r>
              <a:rPr lang="en-US" dirty="0"/>
              <a:t>Is the interior/exterior lighting sufficient to allow individuals maintaining surveillance to see forced entry or unauthorized removal of arms? </a:t>
            </a:r>
            <a:endParaRPr lang="en-US" dirty="0">
              <a:solidFill>
                <a:srgbClr val="FF0000"/>
              </a:solidFill>
            </a:endParaRPr>
          </a:p>
        </p:txBody>
      </p:sp>
    </p:spTree>
    <p:extLst>
      <p:ext uri="{BB962C8B-B14F-4D97-AF65-F5344CB8AC3E}">
        <p14:creationId xmlns:p14="http://schemas.microsoft.com/office/powerpoint/2010/main" val="33122106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indent="0">
              <a:buNone/>
            </a:pPr>
            <a:r>
              <a:rPr lang="en-US" sz="3600" dirty="0">
                <a:solidFill>
                  <a:srgbClr val="FFC000"/>
                </a:solidFill>
              </a:rPr>
              <a:t>Integrated Commercial Intrusion Detection System (ICIDS</a:t>
            </a:r>
            <a:r>
              <a:rPr lang="en-US" sz="3600" dirty="0" smtClean="0">
                <a:solidFill>
                  <a:srgbClr val="FFC000"/>
                </a:solidFill>
              </a:rPr>
              <a:t>) (</a:t>
            </a:r>
            <a:r>
              <a:rPr lang="en-US" sz="3600" dirty="0">
                <a:solidFill>
                  <a:srgbClr val="FFC000"/>
                </a:solidFill>
              </a:rPr>
              <a:t>IAW </a:t>
            </a:r>
            <a:r>
              <a:rPr lang="en-US" sz="3600" dirty="0" smtClean="0">
                <a:solidFill>
                  <a:srgbClr val="FFC000"/>
                </a:solidFill>
              </a:rPr>
              <a:t>FR </a:t>
            </a:r>
            <a:r>
              <a:rPr lang="en-US" sz="3600" dirty="0">
                <a:solidFill>
                  <a:srgbClr val="FFC000"/>
                </a:solidFill>
              </a:rPr>
              <a:t>190-11)</a:t>
            </a:r>
          </a:p>
          <a:p>
            <a:pPr marL="0" indent="0">
              <a:buNone/>
            </a:pPr>
            <a:endParaRPr lang="en-US" dirty="0" smtClean="0"/>
          </a:p>
          <a:p>
            <a:pPr marL="0" indent="0">
              <a:buNone/>
            </a:pPr>
            <a:r>
              <a:rPr lang="en-US" dirty="0"/>
              <a:t>Have the unit armorer conduct a test of the alarm system with ICIDS monitoring station.  During this test, conduct a test of the duress button(s) in the arms room.  </a:t>
            </a:r>
            <a:r>
              <a:rPr lang="en-US" dirty="0">
                <a:solidFill>
                  <a:srgbClr val="FF0000"/>
                </a:solidFill>
              </a:rPr>
              <a:t>FR </a:t>
            </a:r>
            <a:r>
              <a:rPr lang="en-US" dirty="0" err="1">
                <a:solidFill>
                  <a:srgbClr val="FF0000"/>
                </a:solidFill>
              </a:rPr>
              <a:t>Reg</a:t>
            </a:r>
            <a:r>
              <a:rPr lang="en-US" dirty="0">
                <a:solidFill>
                  <a:srgbClr val="FF0000"/>
                </a:solidFill>
              </a:rPr>
              <a:t> 190-11 para </a:t>
            </a:r>
            <a:r>
              <a:rPr lang="en-US" dirty="0" smtClean="0">
                <a:solidFill>
                  <a:srgbClr val="FF0000"/>
                </a:solidFill>
              </a:rPr>
              <a:t>9a</a:t>
            </a:r>
          </a:p>
          <a:p>
            <a:pPr marL="0" indent="0">
              <a:buNone/>
            </a:pPr>
            <a:endParaRPr lang="en-US" dirty="0">
              <a:solidFill>
                <a:srgbClr val="FF0000"/>
              </a:solidFill>
            </a:endParaRPr>
          </a:p>
          <a:p>
            <a:pPr marL="0" indent="0">
              <a:buNone/>
            </a:pPr>
            <a:r>
              <a:rPr lang="en-US" b="1" u="sng" dirty="0"/>
              <a:t>Is the IDS being tested monthly and results recorded on DA Form 4930-R?</a:t>
            </a:r>
            <a:r>
              <a:rPr lang="en-US" dirty="0"/>
              <a:t> </a:t>
            </a:r>
            <a:r>
              <a:rPr lang="en-US" dirty="0">
                <a:solidFill>
                  <a:srgbClr val="FF0000"/>
                </a:solidFill>
              </a:rPr>
              <a:t>FR 190-11, para 6e(7)</a:t>
            </a:r>
          </a:p>
          <a:p>
            <a:pPr marL="0" indent="0">
              <a:buNone/>
            </a:pPr>
            <a:endParaRPr lang="en-US" dirty="0">
              <a:solidFill>
                <a:srgbClr val="FF0000"/>
              </a:solidFill>
            </a:endParaRPr>
          </a:p>
        </p:txBody>
      </p:sp>
    </p:spTree>
    <p:extLst>
      <p:ext uri="{BB962C8B-B14F-4D97-AF65-F5344CB8AC3E}">
        <p14:creationId xmlns:p14="http://schemas.microsoft.com/office/powerpoint/2010/main" val="39113665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indent="0">
              <a:buNone/>
            </a:pPr>
            <a:r>
              <a:rPr lang="en-US" sz="3600" dirty="0" smtClean="0">
                <a:solidFill>
                  <a:srgbClr val="00B0F0"/>
                </a:solidFill>
              </a:rPr>
              <a:t>Seals </a:t>
            </a:r>
            <a:r>
              <a:rPr lang="en-US" sz="3600" dirty="0" smtClean="0">
                <a:solidFill>
                  <a:srgbClr val="00B0F0"/>
                </a:solidFill>
              </a:rPr>
              <a:t>(</a:t>
            </a:r>
            <a:r>
              <a:rPr lang="en-US" sz="3600" dirty="0">
                <a:solidFill>
                  <a:srgbClr val="00B0F0"/>
                </a:solidFill>
              </a:rPr>
              <a:t>IAW </a:t>
            </a:r>
            <a:r>
              <a:rPr lang="en-US" sz="3600" dirty="0" smtClean="0">
                <a:solidFill>
                  <a:srgbClr val="00B0F0"/>
                </a:solidFill>
              </a:rPr>
              <a:t>AR 190-51</a:t>
            </a:r>
            <a:r>
              <a:rPr lang="en-US" sz="3600" dirty="0">
                <a:solidFill>
                  <a:srgbClr val="00B0F0"/>
                </a:solidFill>
              </a:rPr>
              <a:t>)</a:t>
            </a:r>
          </a:p>
          <a:p>
            <a:pPr marL="0" indent="0">
              <a:buNone/>
            </a:pPr>
            <a:endParaRPr lang="en-US" dirty="0" smtClean="0"/>
          </a:p>
          <a:p>
            <a:pPr marL="0" indent="0">
              <a:buNone/>
            </a:pPr>
            <a:r>
              <a:rPr lang="en-US" b="1" u="sng" dirty="0"/>
              <a:t>Are monthly inventories conducted and recorded to preclude the loss of seals?</a:t>
            </a:r>
            <a:r>
              <a:rPr lang="en-US" dirty="0"/>
              <a:t> </a:t>
            </a:r>
            <a:endParaRPr lang="en-US" dirty="0">
              <a:solidFill>
                <a:srgbClr val="FF0000"/>
              </a:solidFill>
            </a:endParaRPr>
          </a:p>
        </p:txBody>
      </p:sp>
    </p:spTree>
    <p:extLst>
      <p:ext uri="{BB962C8B-B14F-4D97-AF65-F5344CB8AC3E}">
        <p14:creationId xmlns:p14="http://schemas.microsoft.com/office/powerpoint/2010/main" val="17119007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indent="0">
              <a:buNone/>
            </a:pPr>
            <a:r>
              <a:rPr lang="en-US" sz="3600" dirty="0" smtClean="0">
                <a:solidFill>
                  <a:srgbClr val="00B0F0"/>
                </a:solidFill>
              </a:rPr>
              <a:t>Seals </a:t>
            </a:r>
            <a:r>
              <a:rPr lang="en-US" sz="3600" dirty="0" smtClean="0">
                <a:solidFill>
                  <a:srgbClr val="00B0F0"/>
                </a:solidFill>
              </a:rPr>
              <a:t>(</a:t>
            </a:r>
            <a:r>
              <a:rPr lang="en-US" sz="3600" dirty="0">
                <a:solidFill>
                  <a:srgbClr val="00B0F0"/>
                </a:solidFill>
              </a:rPr>
              <a:t>IAW </a:t>
            </a:r>
            <a:r>
              <a:rPr lang="en-US" sz="3600" dirty="0" smtClean="0">
                <a:solidFill>
                  <a:srgbClr val="00B0F0"/>
                </a:solidFill>
              </a:rPr>
              <a:t>AR 190-51</a:t>
            </a:r>
            <a:r>
              <a:rPr lang="en-US" sz="3600" dirty="0">
                <a:solidFill>
                  <a:srgbClr val="00B0F0"/>
                </a:solidFill>
              </a:rPr>
              <a:t>)</a:t>
            </a:r>
          </a:p>
          <a:p>
            <a:pPr marL="0" indent="0">
              <a:buNone/>
            </a:pPr>
            <a:endParaRPr lang="en-US" dirty="0" smtClean="0"/>
          </a:p>
          <a:p>
            <a:pPr marL="0" indent="0">
              <a:buNone/>
            </a:pPr>
            <a:r>
              <a:rPr lang="en-US" b="1" u="sng" dirty="0"/>
              <a:t>Are monthly inventories conducted and recorded to preclude the loss of seals?</a:t>
            </a:r>
            <a:r>
              <a:rPr lang="en-US" dirty="0"/>
              <a:t> </a:t>
            </a:r>
            <a:r>
              <a:rPr lang="en-US" dirty="0">
                <a:solidFill>
                  <a:srgbClr val="FF0000"/>
                </a:solidFill>
              </a:rPr>
              <a:t>AR 190-51, app D, para D-10b(6)</a:t>
            </a:r>
          </a:p>
        </p:txBody>
      </p:sp>
    </p:spTree>
    <p:extLst>
      <p:ext uri="{BB962C8B-B14F-4D97-AF65-F5344CB8AC3E}">
        <p14:creationId xmlns:p14="http://schemas.microsoft.com/office/powerpoint/2010/main" val="2978918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indent="0">
              <a:buNone/>
            </a:pPr>
            <a:r>
              <a:rPr lang="en-US" sz="3600" dirty="0" smtClean="0">
                <a:solidFill>
                  <a:srgbClr val="00B0F0"/>
                </a:solidFill>
              </a:rPr>
              <a:t>Seals </a:t>
            </a:r>
            <a:r>
              <a:rPr lang="en-US" sz="3600" dirty="0" smtClean="0">
                <a:solidFill>
                  <a:srgbClr val="00B0F0"/>
                </a:solidFill>
              </a:rPr>
              <a:t>(</a:t>
            </a:r>
            <a:r>
              <a:rPr lang="en-US" sz="3600" dirty="0">
                <a:solidFill>
                  <a:srgbClr val="00B0F0"/>
                </a:solidFill>
              </a:rPr>
              <a:t>IAW </a:t>
            </a:r>
            <a:r>
              <a:rPr lang="en-US" sz="3600" dirty="0" smtClean="0">
                <a:solidFill>
                  <a:srgbClr val="00B0F0"/>
                </a:solidFill>
              </a:rPr>
              <a:t>AR 190-51</a:t>
            </a:r>
            <a:r>
              <a:rPr lang="en-US" sz="3600" dirty="0">
                <a:solidFill>
                  <a:srgbClr val="00B0F0"/>
                </a:solidFill>
              </a:rPr>
              <a:t>)</a:t>
            </a:r>
          </a:p>
          <a:p>
            <a:pPr marL="0" indent="0">
              <a:buNone/>
            </a:pPr>
            <a:endParaRPr lang="en-US" dirty="0" smtClean="0"/>
          </a:p>
          <a:p>
            <a:pPr marL="0" indent="0">
              <a:buNone/>
            </a:pPr>
            <a:r>
              <a:rPr lang="en-US" b="1" u="sng" dirty="0"/>
              <a:t>Are monthly inventories conducted and recorded to preclude the loss of seals?</a:t>
            </a:r>
            <a:r>
              <a:rPr lang="en-US" dirty="0"/>
              <a:t> </a:t>
            </a:r>
            <a:r>
              <a:rPr lang="en-US" dirty="0">
                <a:solidFill>
                  <a:srgbClr val="FF0000"/>
                </a:solidFill>
              </a:rPr>
              <a:t>AR 190-51, app D, para D-10b(6</a:t>
            </a:r>
            <a:r>
              <a:rPr lang="en-US" dirty="0" smtClean="0">
                <a:solidFill>
                  <a:srgbClr val="FF0000"/>
                </a:solidFill>
              </a:rPr>
              <a:t>)</a:t>
            </a:r>
          </a:p>
          <a:p>
            <a:pPr marL="0" indent="0">
              <a:buNone/>
            </a:pPr>
            <a:endParaRPr lang="en-US" dirty="0">
              <a:solidFill>
                <a:srgbClr val="FF0000"/>
              </a:solidFill>
            </a:endParaRPr>
          </a:p>
          <a:p>
            <a:pPr marL="0" indent="0">
              <a:buNone/>
            </a:pPr>
            <a:r>
              <a:rPr lang="en-US" b="1" u="sng" dirty="0"/>
              <a:t>Are seals used strictly as visual evidence that the container has been compromised and not as a locking device</a:t>
            </a:r>
            <a:r>
              <a:rPr lang="en-US" b="1" u="sng" dirty="0" smtClean="0"/>
              <a:t>? (</a:t>
            </a:r>
            <a:r>
              <a:rPr lang="en-US" b="1" u="sng" dirty="0"/>
              <a:t>Note: plain seals are not locking devices</a:t>
            </a:r>
            <a:r>
              <a:rPr lang="en-US" b="1" u="sng" dirty="0" smtClean="0"/>
              <a:t>)</a:t>
            </a:r>
            <a:endParaRPr lang="en-US" dirty="0"/>
          </a:p>
          <a:p>
            <a:pPr marL="0" indent="0">
              <a:buNone/>
            </a:pPr>
            <a:endParaRPr lang="en-US" dirty="0">
              <a:solidFill>
                <a:srgbClr val="FF0000"/>
              </a:solidFill>
            </a:endParaRPr>
          </a:p>
        </p:txBody>
      </p:sp>
    </p:spTree>
    <p:extLst>
      <p:ext uri="{BB962C8B-B14F-4D97-AF65-F5344CB8AC3E}">
        <p14:creationId xmlns:p14="http://schemas.microsoft.com/office/powerpoint/2010/main" val="219073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indent="0">
              <a:buNone/>
            </a:pPr>
            <a:r>
              <a:rPr lang="en-US" sz="3600" dirty="0" smtClean="0">
                <a:solidFill>
                  <a:srgbClr val="00B0F0"/>
                </a:solidFill>
              </a:rPr>
              <a:t>Seals </a:t>
            </a:r>
            <a:r>
              <a:rPr lang="en-US" sz="3600" dirty="0" smtClean="0">
                <a:solidFill>
                  <a:srgbClr val="00B0F0"/>
                </a:solidFill>
              </a:rPr>
              <a:t>(</a:t>
            </a:r>
            <a:r>
              <a:rPr lang="en-US" sz="3600" dirty="0">
                <a:solidFill>
                  <a:srgbClr val="00B0F0"/>
                </a:solidFill>
              </a:rPr>
              <a:t>IAW </a:t>
            </a:r>
            <a:r>
              <a:rPr lang="en-US" sz="3600" dirty="0" smtClean="0">
                <a:solidFill>
                  <a:srgbClr val="00B0F0"/>
                </a:solidFill>
              </a:rPr>
              <a:t>AR 190-51</a:t>
            </a:r>
            <a:r>
              <a:rPr lang="en-US" sz="3600" dirty="0">
                <a:solidFill>
                  <a:srgbClr val="00B0F0"/>
                </a:solidFill>
              </a:rPr>
              <a:t>)</a:t>
            </a:r>
          </a:p>
          <a:p>
            <a:pPr marL="0" indent="0">
              <a:buNone/>
            </a:pPr>
            <a:endParaRPr lang="en-US" dirty="0" smtClean="0"/>
          </a:p>
          <a:p>
            <a:pPr marL="0" indent="0">
              <a:buNone/>
            </a:pPr>
            <a:r>
              <a:rPr lang="en-US" b="1" u="sng" dirty="0"/>
              <a:t>Are monthly inventories conducted and recorded to preclude the loss of seals?</a:t>
            </a:r>
            <a:r>
              <a:rPr lang="en-US" dirty="0"/>
              <a:t> </a:t>
            </a:r>
            <a:r>
              <a:rPr lang="en-US" dirty="0">
                <a:solidFill>
                  <a:srgbClr val="FF0000"/>
                </a:solidFill>
              </a:rPr>
              <a:t>AR 190-51, app D, para D-10b(6</a:t>
            </a:r>
            <a:r>
              <a:rPr lang="en-US" dirty="0" smtClean="0">
                <a:solidFill>
                  <a:srgbClr val="FF0000"/>
                </a:solidFill>
              </a:rPr>
              <a:t>)</a:t>
            </a:r>
          </a:p>
          <a:p>
            <a:pPr marL="0" indent="0">
              <a:buNone/>
            </a:pPr>
            <a:endParaRPr lang="en-US" dirty="0">
              <a:solidFill>
                <a:srgbClr val="FF0000"/>
              </a:solidFill>
            </a:endParaRPr>
          </a:p>
          <a:p>
            <a:pPr marL="0" indent="0">
              <a:buNone/>
            </a:pPr>
            <a:r>
              <a:rPr lang="en-US" b="1" u="sng" dirty="0"/>
              <a:t>Are seals used strictly as visual evidence that the container has been compromised and not as a locking device</a:t>
            </a:r>
            <a:r>
              <a:rPr lang="en-US" b="1" u="sng" dirty="0" smtClean="0"/>
              <a:t>? (</a:t>
            </a:r>
            <a:r>
              <a:rPr lang="en-US" b="1" u="sng" dirty="0"/>
              <a:t>Note: plain seals are not locking devices)</a:t>
            </a:r>
            <a:r>
              <a:rPr lang="en-US" dirty="0"/>
              <a:t> </a:t>
            </a:r>
            <a:r>
              <a:rPr lang="en-US" dirty="0">
                <a:solidFill>
                  <a:srgbClr val="FF0000"/>
                </a:solidFill>
              </a:rPr>
              <a:t>AR 190-51, app D, para D-10a</a:t>
            </a:r>
          </a:p>
          <a:p>
            <a:pPr marL="0" indent="0">
              <a:buNone/>
            </a:pPr>
            <a:endParaRPr lang="en-US" dirty="0">
              <a:solidFill>
                <a:srgbClr val="FF0000"/>
              </a:solidFill>
            </a:endParaRPr>
          </a:p>
        </p:txBody>
      </p:sp>
    </p:spTree>
    <p:extLst>
      <p:ext uri="{BB962C8B-B14F-4D97-AF65-F5344CB8AC3E}">
        <p14:creationId xmlns:p14="http://schemas.microsoft.com/office/powerpoint/2010/main" val="2454286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lvl="0" indent="0">
              <a:buClr>
                <a:srgbClr val="C0CF3A">
                  <a:lumMod val="50000"/>
                </a:srgbClr>
              </a:buClr>
              <a:buNone/>
            </a:pPr>
            <a:r>
              <a:rPr lang="en-US" sz="3600" dirty="0">
                <a:solidFill>
                  <a:srgbClr val="00B0F0"/>
                </a:solidFill>
              </a:rPr>
              <a:t>Arms Room Exterior (IAW AR 190-11)</a:t>
            </a:r>
          </a:p>
          <a:p>
            <a:pPr marL="0" indent="0">
              <a:buNone/>
            </a:pPr>
            <a:endParaRPr lang="en-US" dirty="0"/>
          </a:p>
          <a:p>
            <a:pPr marL="0" indent="0">
              <a:buNone/>
            </a:pPr>
            <a:r>
              <a:rPr lang="en-US" dirty="0"/>
              <a:t>Is a “Restricted Area” warning sign posted outside the arms room, in an area where it is always visible and at or near eye level? </a:t>
            </a:r>
            <a:r>
              <a:rPr lang="en-US" dirty="0">
                <a:solidFill>
                  <a:srgbClr val="FF0000"/>
                </a:solidFill>
              </a:rPr>
              <a:t>AR 190-11, para 4-15c</a:t>
            </a:r>
          </a:p>
          <a:p>
            <a:pPr marL="0" indent="0">
              <a:buNone/>
            </a:pPr>
            <a:endParaRPr lang="en-US" dirty="0" smtClean="0"/>
          </a:p>
          <a:p>
            <a:pPr marL="0" indent="0">
              <a:buNone/>
            </a:pPr>
            <a:r>
              <a:rPr lang="en-US" dirty="0"/>
              <a:t>Is an “IDS” (intrusion detection system) warning sign posted outside the arms room, in an area where it is always visible and at or near eye level? </a:t>
            </a:r>
            <a:r>
              <a:rPr lang="en-US" dirty="0">
                <a:solidFill>
                  <a:srgbClr val="FF0000"/>
                </a:solidFill>
              </a:rPr>
              <a:t>AR 190-11, para </a:t>
            </a:r>
            <a:r>
              <a:rPr lang="en-US" dirty="0" smtClean="0">
                <a:solidFill>
                  <a:srgbClr val="FF0000"/>
                </a:solidFill>
              </a:rPr>
              <a:t>4-16</a:t>
            </a:r>
          </a:p>
          <a:p>
            <a:pPr marL="0" indent="0">
              <a:buNone/>
            </a:pPr>
            <a:endParaRPr lang="en-US" dirty="0">
              <a:solidFill>
                <a:srgbClr val="FF0000"/>
              </a:solidFill>
            </a:endParaRPr>
          </a:p>
          <a:p>
            <a:pPr marL="0" indent="0">
              <a:buNone/>
            </a:pPr>
            <a:r>
              <a:rPr lang="en-US" dirty="0"/>
              <a:t>Is the interior/exterior lighting sufficient to allow individuals maintaining surveillance to see forced entry or unauthorized removal of arms? </a:t>
            </a:r>
            <a:r>
              <a:rPr lang="en-US" dirty="0">
                <a:solidFill>
                  <a:srgbClr val="FF0000"/>
                </a:solidFill>
              </a:rPr>
              <a:t>AR 190-11, para 4-2.c(1)</a:t>
            </a:r>
          </a:p>
        </p:txBody>
      </p:sp>
    </p:spTree>
    <p:extLst>
      <p:ext uri="{BB962C8B-B14F-4D97-AF65-F5344CB8AC3E}">
        <p14:creationId xmlns:p14="http://schemas.microsoft.com/office/powerpoint/2010/main" val="42411319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351" y="1099751"/>
            <a:ext cx="11887199" cy="5572898"/>
          </a:xfrm>
        </p:spPr>
        <p:txBody>
          <a:bodyPr/>
          <a:lstStyle/>
          <a:p>
            <a:pPr marL="0" lvl="0" indent="0">
              <a:buClr>
                <a:srgbClr val="C0CF3A">
                  <a:lumMod val="50000"/>
                </a:srgbClr>
              </a:buClr>
              <a:buNone/>
            </a:pPr>
            <a:r>
              <a:rPr lang="en-US" sz="3600" dirty="0">
                <a:solidFill>
                  <a:srgbClr val="00B0F0"/>
                </a:solidFill>
              </a:rPr>
              <a:t>Arms Room Exterior (IAW AR 190-11)</a:t>
            </a:r>
          </a:p>
          <a:p>
            <a:pPr marL="0" indent="0">
              <a:buNone/>
            </a:pPr>
            <a:endParaRPr lang="en-US" dirty="0" smtClean="0"/>
          </a:p>
          <a:p>
            <a:pPr marL="0" indent="0">
              <a:buNone/>
            </a:pPr>
            <a:r>
              <a:rPr lang="en-US" b="1" u="sng" dirty="0"/>
              <a:t>Are High Security padlock(s) (Sergeant &amp; Greenleaf (S&amp;G) Model 831B, NSN 5340-01-188-1560; Hi-Shear Model LK 1200, NSN 5340-00-799-8248; or model S&amp;G 833C NSN 5340-01-217-5068 used to secure arms room doors and issue windows?</a:t>
            </a:r>
            <a:r>
              <a:rPr lang="en-US" dirty="0"/>
              <a:t> </a:t>
            </a:r>
          </a:p>
        </p:txBody>
      </p:sp>
    </p:spTree>
    <p:extLst>
      <p:ext uri="{BB962C8B-B14F-4D97-AF65-F5344CB8AC3E}">
        <p14:creationId xmlns:p14="http://schemas.microsoft.com/office/powerpoint/2010/main" val="9101870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resentation on brainstorming">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Century Gothic-Palatino Linotyp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3"/>
        </a:lnRef>
        <a:fillRef idx="2">
          <a:schemeClr val="accent3"/>
        </a:fillRef>
        <a:effectRef idx="1">
          <a:schemeClr val="accent3"/>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none" rtlCol="0">
        <a:spAutoFit/>
      </a:bodyPr>
      <a:lstStyle>
        <a:defPPr>
          <a:defRPr dirty="0" err="1" smtClean="0"/>
        </a:defPPr>
      </a:lstStyle>
    </a:txDef>
  </a:objectDefaults>
  <a:extraClrSchemeLst/>
  <a:extLst>
    <a:ext uri="{05A4C25C-085E-4340-85A3-A5531E510DB2}">
      <thm15:themeFamily xmlns:thm15="http://schemas.microsoft.com/office/thememl/2012/main" name="Business brainstorming presentation.potx" id="{DE77CA07-3D7A-4CF2-AF02-587F794CB3CB}" vid="{13C2A94F-C0A1-4622-B71C-29A3B00D5E0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Business brainstorming presentation</Template>
  <TotalTime>1427</TotalTime>
  <Words>4149</Words>
  <Application>Microsoft Office PowerPoint</Application>
  <PresentationFormat>Widescreen</PresentationFormat>
  <Paragraphs>295</Paragraphs>
  <Slides>74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74</vt:i4>
      </vt:variant>
    </vt:vector>
  </HeadingPairs>
  <TitlesOfParts>
    <vt:vector size="79" baseType="lpstr">
      <vt:lpstr>Calibri</vt:lpstr>
      <vt:lpstr>Century Gothic</vt:lpstr>
      <vt:lpstr>Palatino Linotype</vt:lpstr>
      <vt:lpstr>Wingdings 2</vt:lpstr>
      <vt:lpstr>Presentation on brainstorming</vt:lpstr>
      <vt:lpstr>Unit Armorer Staff Inspection Plan (SIP) (IG Inspection Checklist)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Armorer Staff Inspection Plan (IG Inspection Checklist)</dc:title>
  <dc:creator>Bundy, Eric</dc:creator>
  <cp:lastModifiedBy>Bundy, Eric</cp:lastModifiedBy>
  <cp:revision>31</cp:revision>
  <dcterms:created xsi:type="dcterms:W3CDTF">2018-09-11T19:48:30Z</dcterms:created>
  <dcterms:modified xsi:type="dcterms:W3CDTF">2018-09-12T19:46:46Z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74069100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