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7" r:id="rId2"/>
    <p:sldId id="277" r:id="rId3"/>
    <p:sldId id="352" r:id="rId4"/>
    <p:sldId id="338" r:id="rId5"/>
    <p:sldId id="276" r:id="rId6"/>
    <p:sldId id="339" r:id="rId7"/>
    <p:sldId id="340" r:id="rId8"/>
    <p:sldId id="282" r:id="rId9"/>
    <p:sldId id="286" r:id="rId10"/>
    <p:sldId id="273" r:id="rId11"/>
    <p:sldId id="274" r:id="rId12"/>
    <p:sldId id="341" r:id="rId13"/>
    <p:sldId id="342" r:id="rId14"/>
    <p:sldId id="343" r:id="rId15"/>
    <p:sldId id="344" r:id="rId16"/>
    <p:sldId id="266" r:id="rId17"/>
    <p:sldId id="345" r:id="rId18"/>
    <p:sldId id="346" r:id="rId19"/>
    <p:sldId id="293" r:id="rId20"/>
    <p:sldId id="285" r:id="rId21"/>
    <p:sldId id="347" r:id="rId22"/>
    <p:sldId id="271" r:id="rId23"/>
    <p:sldId id="349" r:id="rId24"/>
    <p:sldId id="272" r:id="rId25"/>
    <p:sldId id="348" r:id="rId26"/>
    <p:sldId id="279" r:id="rId27"/>
    <p:sldId id="284" r:id="rId28"/>
    <p:sldId id="294" r:id="rId29"/>
    <p:sldId id="353" r:id="rId30"/>
    <p:sldId id="351" r:id="rId31"/>
    <p:sldId id="283" r:id="rId32"/>
    <p:sldId id="270" r:id="rId33"/>
    <p:sldId id="280" r:id="rId34"/>
    <p:sldId id="35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Rosenberry" initials="" lastIdx="3" clrIdx="0"/>
  <p:cmAuthor id="2" name="Tami Tacker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3134" autoAdjust="0"/>
  </p:normalViewPr>
  <p:slideViewPr>
    <p:cSldViewPr>
      <p:cViewPr varScale="1">
        <p:scale>
          <a:sx n="83" d="100"/>
          <a:sy n="83" d="100"/>
        </p:scale>
        <p:origin x="9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8T15:13:08.806" idx="1">
    <p:pos x="6000" y="0"/>
    <p:text>Found another really good reference.  Added it here.
We should keep the "why include humor" and then add the best practices from our own heads towards the end.</p:text>
  </p:cm>
  <p:cm authorId="2" dt="2016-04-18T15:13:08.806" idx="1">
    <p:pos x="6000" y="0"/>
    <p:text>Excellent.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8T15:13:08.806" idx="1">
    <p:pos x="6000" y="0"/>
    <p:text>Found another really good reference.  Added it here.
We should keep the "why include humor" and then add the best practices from our own heads towards the end.</p:text>
  </p:cm>
  <p:cm authorId="2" dt="2016-04-18T15:13:08.806" idx="1">
    <p:pos x="6000" y="0"/>
    <p:text>Excellent.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8T15:13:08.806" idx="1">
    <p:pos x="6000" y="0"/>
    <p:text>Found another really good reference.  Added it here.
We should keep the "why include humor" and then add the best practices from our own heads towards the end.</p:text>
  </p:cm>
  <p:cm authorId="2" dt="2016-04-18T15:13:08.806" idx="1">
    <p:pos x="6000" y="0"/>
    <p:text>Excellent.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8T15:13:08.806" idx="1">
    <p:pos x="6000" y="0"/>
    <p:text>Found another really good reference.  Added it here.
We should keep the "why include humor" and then add the best practices from our own heads towards the end.</p:text>
  </p:cm>
  <p:cm authorId="2" dt="2016-04-18T15:13:08.806" idx="1">
    <p:pos x="6000" y="0"/>
    <p:text>Excellent.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8T15:23:28.005" idx="3">
    <p:pos x="6000" y="0"/>
    <p:text>These are the best practices.  Can you think of anything else? 
I didn't include things like use appropriate humor and other things that are "understood".</p:text>
  </p:cm>
  <p:cm authorId="2" dt="2016-04-18T15:23:28.005" idx="7">
    <p:pos x="6000" y="0"/>
    <p:text>What's the difference in these first two points? I'm having trouble separating them.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0DA3-96E3-4135-B0F4-097363EAE5B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9650E-0C46-40CE-99FB-189C16E0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9650E-0C46-40CE-99FB-189C16E032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0453af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0453af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77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728b1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Std</a:t>
            </a:r>
            <a:endParaRPr dirty="0"/>
          </a:p>
        </p:txBody>
      </p:sp>
      <p:sp>
        <p:nvSpPr>
          <p:cNvPr id="158" name="Google Shape;158;g110728b1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991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728b1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Std</a:t>
            </a:r>
            <a:endParaRPr dirty="0"/>
          </a:p>
        </p:txBody>
      </p:sp>
      <p:sp>
        <p:nvSpPr>
          <p:cNvPr id="158" name="Google Shape;158;g110728b1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95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0453af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0453af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52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0453af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0453af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96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9650E-0C46-40CE-99FB-189C16E032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9650E-0C46-40CE-99FB-189C16E03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21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8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36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81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728b1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Std</a:t>
            </a:r>
            <a:endParaRPr dirty="0"/>
          </a:p>
        </p:txBody>
      </p:sp>
      <p:sp>
        <p:nvSpPr>
          <p:cNvPr id="158" name="Google Shape;158;g110728b1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05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728b1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Std</a:t>
            </a:r>
            <a:endParaRPr dirty="0"/>
          </a:p>
        </p:txBody>
      </p:sp>
      <p:sp>
        <p:nvSpPr>
          <p:cNvPr id="158" name="Google Shape;158;g110728b1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1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98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9781513@N04/20950322125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a.org/ed/precollege/ptn/2018/02/humor-college-classroo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954" y="1295401"/>
            <a:ext cx="8048846" cy="24565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Human Cannonballs and Evil Geniuses: Boosting Performance in Online Discussions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4718050"/>
            <a:ext cx="8588972" cy="122555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Lea Rosenberry, IT Training Specialist, lea@psu.edu</a:t>
            </a:r>
          </a:p>
          <a:p>
            <a:pPr algn="ctr"/>
            <a:endParaRPr lang="en-US" sz="1000" dirty="0">
              <a:solidFill>
                <a:srgbClr val="92D050"/>
              </a:solidFill>
            </a:endParaRP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Tami Tacker, Professor, ttacker@purdueglobal.edu</a:t>
            </a:r>
          </a:p>
        </p:txBody>
      </p:sp>
    </p:spTree>
    <p:extLst>
      <p:ext uri="{BB962C8B-B14F-4D97-AF65-F5344CB8AC3E}">
        <p14:creationId xmlns:p14="http://schemas.microsoft.com/office/powerpoint/2010/main" val="21794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Why Include Humor?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Appleby (2018) </a:t>
            </a:r>
          </a:p>
          <a:p>
            <a:pPr lvl="1"/>
            <a:r>
              <a:rPr lang="en-US" dirty="0"/>
              <a:t>Increases in learning, self-motivation, class attendance, test performance.</a:t>
            </a:r>
          </a:p>
          <a:p>
            <a:endParaRPr lang="en-US" dirty="0">
              <a:sym typeface="Quest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049673" y="5190391"/>
            <a:ext cx="7535527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Appleby, D. C. (2018, February). Using humor in the college classroom: The pros and the cons. Retrieved from https://www.apa.org/ed/precollege/ptn/2018/02/humor-college-classroom.</a:t>
            </a:r>
          </a:p>
          <a:p>
            <a:pPr>
              <a:buSzPts val="1100"/>
            </a:pPr>
            <a:r>
              <a:rPr lang="en-US" sz="825" dirty="0">
                <a:solidFill>
                  <a:schemeClr val="dk1"/>
                </a:solidFill>
              </a:rPr>
              <a:t> </a:t>
            </a:r>
            <a:br>
              <a:rPr lang="en-US" sz="12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12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13034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Why Include Humor?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Appleby (2018) </a:t>
            </a:r>
          </a:p>
          <a:p>
            <a:pPr lvl="1"/>
            <a:r>
              <a:rPr lang="en-US" dirty="0"/>
              <a:t>The creation of a positive social and emotional learning environment.</a:t>
            </a:r>
          </a:p>
          <a:p>
            <a:pPr marL="0" indent="0">
              <a:buNone/>
            </a:pPr>
            <a:endParaRPr lang="en-US" dirty="0">
              <a:sym typeface="Quest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049673" y="5190391"/>
            <a:ext cx="7535527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Appleby, D. C. (2018, February). Using humor in the college classroom: The pros and the cons. Retrieved from https://www.apa.org/ed/precollege/ptn/2018/02/humor-college-classroom.</a:t>
            </a:r>
          </a:p>
          <a:p>
            <a:pPr>
              <a:buSzPts val="1100"/>
            </a:pPr>
            <a:r>
              <a:rPr lang="en-US" sz="825" dirty="0">
                <a:solidFill>
                  <a:schemeClr val="dk1"/>
                </a:solidFill>
              </a:rPr>
              <a:t> </a:t>
            </a:r>
            <a:br>
              <a:rPr lang="en-US" sz="12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12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16976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Why Include Humor?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Appleby (2018) </a:t>
            </a:r>
          </a:p>
          <a:p>
            <a:pPr lvl="1"/>
            <a:r>
              <a:rPr lang="en-US" dirty="0"/>
              <a:t>A reduction of anxiety and stress in dealing with difficult material.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ym typeface="Quest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049673" y="5190391"/>
            <a:ext cx="7535527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Appleby, D. C. (2018, February). Using humor in the college classroom: The pros and the cons. Retrieved from https://www.apa.org/ed/precollege/ptn/2018/02/humor-college-classroom.</a:t>
            </a:r>
          </a:p>
          <a:p>
            <a:pPr>
              <a:buSzPts val="1100"/>
            </a:pPr>
            <a:r>
              <a:rPr lang="en-US" sz="825" dirty="0">
                <a:solidFill>
                  <a:schemeClr val="dk1"/>
                </a:solidFill>
              </a:rPr>
              <a:t> </a:t>
            </a:r>
            <a:br>
              <a:rPr lang="en-US" sz="12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12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17993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Questrial"/>
              </a:rPr>
              <a:t>Why Include Humor?</a:t>
            </a: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McCabe, </a:t>
            </a:r>
            <a:r>
              <a:rPr lang="en-US" dirty="0" err="1">
                <a:sym typeface="Questrial"/>
              </a:rPr>
              <a:t>Sprute</a:t>
            </a:r>
            <a:r>
              <a:rPr lang="en-US" dirty="0">
                <a:sym typeface="Questrial"/>
              </a:rPr>
              <a:t> &amp; </a:t>
            </a:r>
            <a:r>
              <a:rPr lang="en-US" dirty="0" err="1">
                <a:sym typeface="Questrial"/>
              </a:rPr>
              <a:t>Underdown</a:t>
            </a:r>
            <a:r>
              <a:rPr lang="en-US" dirty="0">
                <a:sym typeface="Questrial"/>
              </a:rPr>
              <a:t> (2017) </a:t>
            </a:r>
          </a:p>
          <a:p>
            <a:pPr lvl="1"/>
            <a:r>
              <a:rPr lang="en-US" dirty="0">
                <a:sym typeface="Questrial"/>
              </a:rPr>
              <a:t>Students perceive their success, even in difficult classes, based on their interactions with instructors.</a:t>
            </a:r>
            <a:endParaRPr lang="en-US" dirty="0"/>
          </a:p>
        </p:txBody>
      </p:sp>
      <p:sp>
        <p:nvSpPr>
          <p:cNvPr id="162" name="Google Shape;162;p21"/>
          <p:cNvSpPr/>
          <p:nvPr/>
        </p:nvSpPr>
        <p:spPr>
          <a:xfrm>
            <a:off x="1049672" y="5190392"/>
            <a:ext cx="7535475" cy="8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McCabe, C., </a:t>
            </a:r>
            <a:r>
              <a:rPr lang="en-US" sz="16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Sprute</a:t>
            </a:r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K., &amp; </a:t>
            </a:r>
            <a:r>
              <a:rPr lang="en-US" sz="16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Underdown</a:t>
            </a:r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K. (2017). Laughter to Learning: How Humor Can Build Relationships and Increase Learning in the Online Classroom. Journal of Instructional Research, 6, 4-7.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Questrial"/>
              </a:rPr>
              <a:t>Why Include Humor?</a:t>
            </a: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McCabe, </a:t>
            </a:r>
            <a:r>
              <a:rPr lang="en-US" dirty="0" err="1">
                <a:sym typeface="Questrial"/>
              </a:rPr>
              <a:t>Sprute</a:t>
            </a:r>
            <a:r>
              <a:rPr lang="en-US" dirty="0">
                <a:sym typeface="Questrial"/>
              </a:rPr>
              <a:t> &amp; </a:t>
            </a:r>
            <a:r>
              <a:rPr lang="en-US" dirty="0" err="1">
                <a:sym typeface="Questrial"/>
              </a:rPr>
              <a:t>Underdown</a:t>
            </a:r>
            <a:r>
              <a:rPr lang="en-US" dirty="0">
                <a:sym typeface="Questrial"/>
              </a:rPr>
              <a:t> (2017) </a:t>
            </a:r>
          </a:p>
          <a:p>
            <a:pPr lvl="1"/>
            <a:r>
              <a:rPr lang="en-US" dirty="0"/>
              <a:t>Using humor to make connections with online students resulted in higher success rates and levels of engagement.</a:t>
            </a:r>
          </a:p>
        </p:txBody>
      </p:sp>
      <p:sp>
        <p:nvSpPr>
          <p:cNvPr id="162" name="Google Shape;162;p21"/>
          <p:cNvSpPr/>
          <p:nvPr/>
        </p:nvSpPr>
        <p:spPr>
          <a:xfrm>
            <a:off x="1049672" y="5190392"/>
            <a:ext cx="7535475" cy="8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McCabe, C., </a:t>
            </a:r>
            <a:r>
              <a:rPr lang="en-US" sz="16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Sprute</a:t>
            </a:r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K., &amp; </a:t>
            </a:r>
            <a:r>
              <a:rPr lang="en-US" sz="16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Underdown</a:t>
            </a:r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K. (2017). Laughter to Learning: How Humor Can Build Relationships and Increase Learning in the Online Classroom. Journal of Instructional Research, 6, 4-7.</a:t>
            </a:r>
          </a:p>
        </p:txBody>
      </p:sp>
    </p:spTree>
    <p:extLst>
      <p:ext uri="{BB962C8B-B14F-4D97-AF65-F5344CB8AC3E}">
        <p14:creationId xmlns:p14="http://schemas.microsoft.com/office/powerpoint/2010/main" val="260705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Which method of solving quadratics is your </a:t>
            </a:r>
            <a:r>
              <a:rPr lang="en-US" sz="2400" dirty="0">
                <a:solidFill>
                  <a:srgbClr val="92D050"/>
                </a:solidFill>
              </a:rPr>
              <a:t>favorite</a:t>
            </a:r>
            <a:r>
              <a:rPr lang="en-US" sz="2400" dirty="0"/>
              <a:t>: factoring, completing the square, or the quadratic formula? Why?</a:t>
            </a:r>
          </a:p>
          <a:p>
            <a:pPr lvl="1"/>
            <a:r>
              <a:rPr lang="en-US" sz="2000" dirty="0"/>
              <a:t>Choose a quadratic equation from the list and solve it using your preferred method. </a:t>
            </a:r>
          </a:p>
          <a:p>
            <a:endParaRPr lang="en-US" sz="2000" dirty="0"/>
          </a:p>
          <a:p>
            <a:r>
              <a:rPr lang="en-US" sz="2000" dirty="0"/>
              <a:t>First Response to a Classmate: Choose a classmate’s problem and solve their quadratic using a different method.</a:t>
            </a:r>
          </a:p>
          <a:p>
            <a:endParaRPr lang="en-US" sz="2000" dirty="0"/>
          </a:p>
          <a:p>
            <a:r>
              <a:rPr lang="en-US" sz="2000" dirty="0"/>
              <a:t>Second Response to a Classmate: Choose a different classmate and check their problem.</a:t>
            </a:r>
          </a:p>
        </p:txBody>
      </p:sp>
    </p:spTree>
    <p:extLst>
      <p:ext uri="{BB962C8B-B14F-4D97-AF65-F5344CB8AC3E}">
        <p14:creationId xmlns:p14="http://schemas.microsoft.com/office/powerpoint/2010/main" val="304354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Cannonball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You are being shot out of a cannon. Use the equation to determine how many seconds it will take for you to hit the ground.</a:t>
            </a:r>
          </a:p>
          <a:p>
            <a:endParaRPr lang="en-US" sz="3000" dirty="0"/>
          </a:p>
          <a:p>
            <a:pPr marL="457200" lvl="1" indent="0">
              <a:buNone/>
            </a:pPr>
            <a:r>
              <a:rPr lang="en-US" sz="2600" dirty="0"/>
              <a:t>	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Since we want the time required for </a:t>
            </a:r>
          </a:p>
          <a:p>
            <a:pPr marL="457200" lvl="1" indent="0">
              <a:buNone/>
            </a:pPr>
            <a:r>
              <a:rPr lang="en-US" sz="2600" dirty="0"/>
              <a:t>you to land (safely!) on the ground, </a:t>
            </a:r>
          </a:p>
          <a:p>
            <a:pPr marL="457200" lvl="1" indent="0">
              <a:buNone/>
            </a:pPr>
            <a:r>
              <a:rPr lang="en-US" sz="2600" dirty="0"/>
              <a:t>let Y = 0. </a:t>
            </a:r>
          </a:p>
          <a:p>
            <a:endParaRPr lang="en-US" dirty="0"/>
          </a:p>
        </p:txBody>
      </p:sp>
      <p:sp>
        <p:nvSpPr>
          <p:cNvPr id="14" name="Rectangle 13" descr="http://content-gen.kaplan.edu/MM212_1502B/highresmedia/cannonball%20equation.JPG"/>
          <p:cNvSpPr>
            <a:spLocks noChangeAspect="1" noChangeArrowheads="1"/>
          </p:cNvSpPr>
          <p:nvPr/>
        </p:nvSpPr>
        <p:spPr bwMode="auto">
          <a:xfrm>
            <a:off x="0" y="239394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n-US" sz="135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56054"/>
              </p:ext>
            </p:extLst>
          </p:nvPr>
        </p:nvGraphicFramePr>
        <p:xfrm>
          <a:off x="2133600" y="3429000"/>
          <a:ext cx="3505092" cy="6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117115" imgH="203112" progId="Equation.DSMT4">
                  <p:embed/>
                </p:oleObj>
              </mc:Choice>
              <mc:Fallback>
                <p:oleObj name="Equation" r:id="rId3" imgW="1117115" imgH="203112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3505092" cy="64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" y="24269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r="24657"/>
          <a:stretch/>
        </p:blipFill>
        <p:spPr>
          <a:xfrm>
            <a:off x="7062513" y="3886200"/>
            <a:ext cx="1878288" cy="229403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87846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Peer Replies</a:t>
            </a:r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spcBef>
                <a:spcPts val="0"/>
              </a:spcBef>
            </a:pPr>
            <a:r>
              <a:rPr lang="en-US" sz="2400" dirty="0"/>
              <a:t>Find the height of the human cannonball in 1, 5 and 10 seconds. </a:t>
            </a:r>
          </a:p>
          <a:p>
            <a:pPr marL="257175" indent="-257175">
              <a:spcBef>
                <a:spcPts val="0"/>
              </a:spcBef>
            </a:pPr>
            <a:endParaRPr lang="en-US" sz="2400" dirty="0"/>
          </a:p>
          <a:p>
            <a:pPr marL="257175" indent="-257175">
              <a:spcBef>
                <a:spcPts val="0"/>
              </a:spcBef>
            </a:pPr>
            <a:endParaRPr lang="en-US" sz="2400" dirty="0"/>
          </a:p>
          <a:p>
            <a:pPr marL="257175" indent="-257175">
              <a:spcBef>
                <a:spcPts val="0"/>
              </a:spcBef>
            </a:pPr>
            <a:r>
              <a:rPr lang="en-US" sz="2400" dirty="0"/>
              <a:t>Check a classmate’s solutions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Create a scenario explaining why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your classmate was shot out of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cannon.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E46F0-AEBD-4107-BBEC-63F0600E2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r="24657"/>
          <a:stretch/>
        </p:blipFill>
        <p:spPr>
          <a:xfrm>
            <a:off x="7062513" y="3886200"/>
            <a:ext cx="1878288" cy="229403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1977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Questrial"/>
              </a:rPr>
              <a:t>Why Use Guided Peer Replies?</a:t>
            </a: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DeCristofaro</a:t>
            </a:r>
            <a:r>
              <a:rPr lang="en-US" dirty="0"/>
              <a:t>, Murphy, Herron, &amp; Klein (2014). </a:t>
            </a:r>
          </a:p>
          <a:p>
            <a:pPr lvl="1"/>
            <a:r>
              <a:rPr lang="en-US" dirty="0"/>
              <a:t>Online conversations that more closely resembled an in-class discussion.</a:t>
            </a:r>
          </a:p>
        </p:txBody>
      </p:sp>
      <p:sp>
        <p:nvSpPr>
          <p:cNvPr id="162" name="Google Shape;162;p21"/>
          <p:cNvSpPr/>
          <p:nvPr/>
        </p:nvSpPr>
        <p:spPr>
          <a:xfrm>
            <a:off x="1049672" y="5190392"/>
            <a:ext cx="7535475" cy="8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DeCristofaro</a:t>
            </a:r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C., Murphy, P. F., Herron, T., &amp; Klein, E. (2014). Using guided response to stimulate student engagement in the online asynchronous discussion board. International Journal of Arts &amp; Sciences, 7(3), 45.</a:t>
            </a:r>
          </a:p>
        </p:txBody>
      </p:sp>
    </p:spTree>
    <p:extLst>
      <p:ext uri="{BB962C8B-B14F-4D97-AF65-F5344CB8AC3E}">
        <p14:creationId xmlns:p14="http://schemas.microsoft.com/office/powerpoint/2010/main" val="179841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Questrial"/>
              </a:rPr>
              <a:t>Why Use Guided Peer Replies?</a:t>
            </a: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DeCristofaro</a:t>
            </a:r>
            <a:r>
              <a:rPr lang="en-US" dirty="0"/>
              <a:t>, Murphy, Herron, &amp; Klein (2014). </a:t>
            </a:r>
          </a:p>
          <a:p>
            <a:pPr lvl="1"/>
            <a:r>
              <a:rPr lang="en-US" dirty="0"/>
              <a:t>Greater elaboration of content with challenging topics more fully analyzed.</a:t>
            </a:r>
          </a:p>
        </p:txBody>
      </p:sp>
      <p:sp>
        <p:nvSpPr>
          <p:cNvPr id="162" name="Google Shape;162;p21"/>
          <p:cNvSpPr/>
          <p:nvPr/>
        </p:nvSpPr>
        <p:spPr>
          <a:xfrm>
            <a:off x="1049672" y="5190392"/>
            <a:ext cx="7535475" cy="8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DeCristofaro</a:t>
            </a:r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C., Murphy, P. F., Herron, T., &amp; Klein, E. (2014). Using guided response to stimulate student engagement in the online asynchronous discussion board. International Journal of Arts &amp; Sciences, 7(3), 45.</a:t>
            </a:r>
          </a:p>
        </p:txBody>
      </p:sp>
    </p:spTree>
    <p:extLst>
      <p:ext uri="{BB962C8B-B14F-4D97-AF65-F5344CB8AC3E}">
        <p14:creationId xmlns:p14="http://schemas.microsoft.com/office/powerpoint/2010/main" val="309772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6383-5E36-4071-B376-5721A5B1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3BF7-304C-4692-B6A0-A397E5C0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30% Military</a:t>
            </a:r>
          </a:p>
          <a:p>
            <a:endParaRPr lang="en-US" sz="3500" dirty="0"/>
          </a:p>
          <a:p>
            <a:r>
              <a:rPr lang="en-US" sz="3500" dirty="0"/>
              <a:t>52% First in Family to Graduate</a:t>
            </a:r>
          </a:p>
          <a:p>
            <a:endParaRPr lang="en-US" sz="3500" dirty="0"/>
          </a:p>
          <a:p>
            <a:r>
              <a:rPr lang="en-US" sz="3500" dirty="0"/>
              <a:t>63% At Least One Dependent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Vandenbosch</a:t>
            </a:r>
            <a:r>
              <a:rPr lang="en-US" sz="1800" dirty="0"/>
              <a:t>, B. (2019, May). Purdue Global Commencement, Indianapolis, IN.</a:t>
            </a:r>
          </a:p>
        </p:txBody>
      </p:sp>
    </p:spTree>
    <p:extLst>
      <p:ext uri="{BB962C8B-B14F-4D97-AF65-F5344CB8AC3E}">
        <p14:creationId xmlns:p14="http://schemas.microsoft.com/office/powerpoint/2010/main" val="107441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0CB54-8F45-4C20-8E56-B2F0BC708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16294"/>
            <a:ext cx="7249384" cy="466679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5789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Trapeze Artist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circus trapeze can be thought of as a pendulum. The time it takes for a pendulum, or trapeze artist, to make one full swing (a period) can be calculated using the following formula: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259562"/>
              </p:ext>
            </p:extLst>
          </p:nvPr>
        </p:nvGraphicFramePr>
        <p:xfrm>
          <a:off x="2286001" y="4345098"/>
          <a:ext cx="1981200" cy="130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711000" imgH="469800" progId="Equation.DSMT4">
                  <p:embed/>
                </p:oleObj>
              </mc:Choice>
              <mc:Fallback>
                <p:oleObj name="Equation" r:id="rId3" imgW="71100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1" y="4345098"/>
                        <a:ext cx="1981200" cy="1309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806">
            <a:off x="5984863" y="4158972"/>
            <a:ext cx="2514027" cy="168125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502170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Trapeze Artist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another member of the circus lengthened the trapeze by one foot, how long would it take the trapeze artist to complete one full swing with their new length? </a:t>
            </a:r>
          </a:p>
          <a:p>
            <a:endParaRPr lang="en-US" sz="2800" dirty="0"/>
          </a:p>
          <a:p>
            <a:r>
              <a:rPr lang="en-US" sz="2800" dirty="0"/>
              <a:t>Share any appropriate and interesting scenarios that may explain the change in length of the trapeze.</a:t>
            </a:r>
          </a:p>
        </p:txBody>
      </p:sp>
    </p:spTree>
    <p:extLst>
      <p:ext uri="{BB962C8B-B14F-4D97-AF65-F5344CB8AC3E}">
        <p14:creationId xmlns:p14="http://schemas.microsoft.com/office/powerpoint/2010/main" val="177497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3439"/>
            <a:ext cx="609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Share the name of your favorite caffeinated beverage, the amount of caffeine in the beverage, and your calculations for how much caffeine will be left in your system after 2 hours.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814032"/>
              </p:ext>
            </p:extLst>
          </p:nvPr>
        </p:nvGraphicFramePr>
        <p:xfrm>
          <a:off x="2895601" y="2266134"/>
          <a:ext cx="2362200" cy="97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799920" imgH="330120" progId="Equation.DSMT4">
                  <p:embed/>
                </p:oleObj>
              </mc:Choice>
              <mc:Fallback>
                <p:oleObj name="Equation" r:id="rId3" imgW="799920" imgH="3301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1" y="2266134"/>
                        <a:ext cx="2362200" cy="974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A093D9-5EE9-4ED5-BCA3-C569D63DE2E0}"/>
              </a:ext>
            </a:extLst>
          </p:cNvPr>
          <p:cNvSpPr txBox="1">
            <a:spLocks/>
          </p:cNvSpPr>
          <p:nvPr/>
        </p:nvSpPr>
        <p:spPr>
          <a:xfrm>
            <a:off x="480134" y="16059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500" dirty="0"/>
              <a:t>The half-life of caffeine is found using the formula: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5D155-FCD9-4E95-9AB1-36CBCC18FC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09"/>
          <a:stretch/>
        </p:blipFill>
        <p:spPr>
          <a:xfrm>
            <a:off x="6629400" y="3352800"/>
            <a:ext cx="2200266" cy="23795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25245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much caffeine would be left in their system after 2 hours if they completely drank 3 beverages in one sitting? </a:t>
            </a:r>
          </a:p>
          <a:p>
            <a:endParaRPr lang="en-US" sz="2800" dirty="0"/>
          </a:p>
          <a:p>
            <a:r>
              <a:rPr lang="en-US" sz="2800" dirty="0"/>
              <a:t>Share any appropriate and interesting scenarios that may explain the decision to triple the caffeine intake. </a:t>
            </a:r>
          </a:p>
        </p:txBody>
      </p:sp>
    </p:spTree>
    <p:extLst>
      <p:ext uri="{BB962C8B-B14F-4D97-AF65-F5344CB8AC3E}">
        <p14:creationId xmlns:p14="http://schemas.microsoft.com/office/powerpoint/2010/main" val="422355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C3A470-5279-4838-80B0-75209C9EC376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3279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Your favorite building supply store is having a contest and will build a man cave or she shed for the lucky winner. 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809E7-AE29-484C-A398-A4C65150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Cave / She 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E7E3-D6DA-41D1-AF33-7CD30221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31702"/>
            <a:ext cx="4626092" cy="3018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To enter, you design and submit the plans. The store chooses the winning design and builds it for the winner free of charge.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5FFCC-C9EB-41FA-A104-929DF3189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71800"/>
            <a:ext cx="2743200" cy="246202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81B4DC-76E8-495B-896E-5AB9ABBB3A85}"/>
              </a:ext>
            </a:extLst>
          </p:cNvPr>
          <p:cNvSpPr/>
          <p:nvPr/>
        </p:nvSpPr>
        <p:spPr>
          <a:xfrm>
            <a:off x="5867400" y="5445617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i="1" dirty="0">
                <a:solidFill>
                  <a:prstClr val="white"/>
                </a:solidFill>
                <a:latin typeface="Calibri"/>
              </a:rPr>
              <a:t>Figure 1.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 She-shed pink. By Lewis, 2015, retrieved from </a:t>
            </a:r>
            <a:r>
              <a:rPr lang="en-US" sz="1200" u="sng" dirty="0">
                <a:solidFill>
                  <a:prstClr val="white"/>
                </a:solidFill>
                <a:latin typeface="Calibri"/>
                <a:hlinkClick r:id="rId3"/>
              </a:rPr>
              <a:t>https://www.flickr.com/photos/99781513@N04/20950322125/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. CC BY 2.0.</a:t>
            </a:r>
          </a:p>
        </p:txBody>
      </p:sp>
    </p:spTree>
    <p:extLst>
      <p:ext uri="{BB962C8B-B14F-4D97-AF65-F5344CB8AC3E}">
        <p14:creationId xmlns:p14="http://schemas.microsoft.com/office/powerpoint/2010/main" val="157182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CE32-AF26-47F2-A4BE-A1E7EEA3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B3FC7-99FE-4384-AA85-E3C0B8EC9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Do an internet search and find the starting salary for the job you hope to get with your degree.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Create a budget. Estimate what percentages you will need to spend on the following categories: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400" dirty="0"/>
              <a:t>Housing, Insurance, Food, Utilities, </a:t>
            </a:r>
          </a:p>
          <a:p>
            <a:pPr marL="0" indent="0">
              <a:buNone/>
            </a:pPr>
            <a:r>
              <a:rPr lang="en-US" sz="2400" dirty="0"/>
              <a:t>Transportation, Giving/Saving, </a:t>
            </a:r>
          </a:p>
          <a:p>
            <a:pPr marL="0" indent="0">
              <a:buNone/>
            </a:pPr>
            <a:r>
              <a:rPr lang="en-US" sz="2400" dirty="0"/>
              <a:t>and Personal.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8CBB2-D492-4B88-B2AB-3F085202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640" y="4495801"/>
            <a:ext cx="2396560" cy="159770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3404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02F91-3858-43FF-991A-4DB91E4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5860900" cy="490265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85636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Pts val="2240"/>
            </a:pPr>
            <a:r>
              <a:rPr lang="en-US" sz="2800" dirty="0"/>
              <a:t>Use humor to support course material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Content comes first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Integrate humor with the content - if possible</a:t>
            </a:r>
          </a:p>
          <a:p>
            <a:pPr marL="685800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  <a:buSzPts val="2240"/>
            </a:pPr>
            <a:r>
              <a:rPr lang="en-US" sz="2800" dirty="0"/>
              <a:t>Find an application for the material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Incorporate humor using a scenario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  <a:buSzPts val="2240"/>
            </a:pPr>
            <a:r>
              <a:rPr lang="en-US" sz="2800" dirty="0"/>
              <a:t>Find ways for students to use humor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Allow creativity via explanations for situation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Permit video/picture responses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Pts val="2240"/>
            </a:pPr>
            <a:r>
              <a:rPr lang="en-US" sz="2800" dirty="0"/>
              <a:t>Be specific in instructions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Identify things that must be done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Provide an example and a rubric</a:t>
            </a:r>
          </a:p>
          <a:p>
            <a:pPr marL="685800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  <a:buSzPts val="2240"/>
            </a:pPr>
            <a:r>
              <a:rPr lang="en-US" sz="2800" dirty="0"/>
              <a:t>Ask colleagues for help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Let friends and coworkers review the directions and develop an answer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  <a:buSzPts val="2240"/>
            </a:pPr>
            <a:r>
              <a:rPr lang="en-US" sz="2800" dirty="0"/>
              <a:t>Be flexible</a:t>
            </a:r>
          </a:p>
          <a:p>
            <a:pPr lvl="1">
              <a:spcBef>
                <a:spcPts val="0"/>
              </a:spcBef>
              <a:buSzPts val="2240"/>
            </a:pPr>
            <a:r>
              <a:rPr lang="en-US" sz="2400" dirty="0"/>
              <a:t>Allow for creativity and critical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6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6383-5E36-4071-B376-5721A5B1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3BF7-304C-4692-B6A0-A397E5C0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Real-life Examples</a:t>
            </a:r>
          </a:p>
          <a:p>
            <a:endParaRPr lang="en-US" sz="3500" dirty="0"/>
          </a:p>
          <a:p>
            <a:r>
              <a:rPr lang="en-US" sz="3500" dirty="0"/>
              <a:t>Humor</a:t>
            </a:r>
          </a:p>
          <a:p>
            <a:endParaRPr lang="en-US" sz="3500" dirty="0"/>
          </a:p>
          <a:p>
            <a:r>
              <a:rPr lang="en-US" sz="3500" dirty="0"/>
              <a:t>Guided Peer Replies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4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EE1C-A092-4135-B746-A8741CD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3ECC-0FF7-42FA-9927-27BD7112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 a buddy in a similar subject area.</a:t>
            </a:r>
          </a:p>
          <a:p>
            <a:endParaRPr lang="en-US" sz="2800" dirty="0"/>
          </a:p>
          <a:p>
            <a:r>
              <a:rPr lang="en-US" sz="2800" dirty="0"/>
              <a:t>Choose a common topic of study.</a:t>
            </a:r>
          </a:p>
          <a:p>
            <a:endParaRPr lang="en-US" sz="2800" dirty="0"/>
          </a:p>
          <a:p>
            <a:r>
              <a:rPr lang="en-US" sz="2800" dirty="0"/>
              <a:t>Create a super-cool discussion question to share with the group.</a:t>
            </a:r>
          </a:p>
          <a:p>
            <a:endParaRPr lang="en-US" sz="2800" dirty="0"/>
          </a:p>
          <a:p>
            <a:r>
              <a:rPr lang="en-US" sz="2800" dirty="0"/>
              <a:t>Construct at least one guided peer reply.</a:t>
            </a:r>
          </a:p>
        </p:txBody>
      </p:sp>
    </p:spTree>
    <p:extLst>
      <p:ext uri="{BB962C8B-B14F-4D97-AF65-F5344CB8AC3E}">
        <p14:creationId xmlns:p14="http://schemas.microsoft.com/office/powerpoint/2010/main" val="2387908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BC918-44A9-4566-A2FB-025E02443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1" b="896"/>
          <a:stretch/>
        </p:blipFill>
        <p:spPr>
          <a:xfrm>
            <a:off x="2362200" y="322803"/>
            <a:ext cx="3810000" cy="57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817" y="4298459"/>
            <a:ext cx="4295783" cy="1139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Lea Rosenberry</a:t>
            </a:r>
          </a:p>
          <a:p>
            <a:pPr marL="0" indent="0" algn="ctr">
              <a:buNone/>
            </a:pPr>
            <a:r>
              <a:rPr lang="en-US" sz="2800" dirty="0"/>
              <a:t>lea@psu.edu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1C0BE-F7EB-43E0-9C36-BA305B5DF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t="5546" r="13008" b="33444"/>
          <a:stretch/>
        </p:blipFill>
        <p:spPr>
          <a:xfrm>
            <a:off x="6781801" y="1966096"/>
            <a:ext cx="1219200" cy="134112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47B4C-8CED-4465-BE06-57AADCC98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2463" r="8753" b="26829"/>
          <a:stretch/>
        </p:blipFill>
        <p:spPr>
          <a:xfrm>
            <a:off x="6781801" y="4096705"/>
            <a:ext cx="1141305" cy="122282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35748F-981B-47FF-941D-973FC852E9B0}"/>
              </a:ext>
            </a:extLst>
          </p:cNvPr>
          <p:cNvSpPr txBox="1">
            <a:spLocks/>
          </p:cNvSpPr>
          <p:nvPr/>
        </p:nvSpPr>
        <p:spPr>
          <a:xfrm>
            <a:off x="1320909" y="2167850"/>
            <a:ext cx="5006764" cy="1139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/>
              <a:t>Tami Tacker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/>
              <a:t>ttacker@purdueglobal.edu</a:t>
            </a:r>
          </a:p>
        </p:txBody>
      </p:sp>
    </p:spTree>
    <p:extLst>
      <p:ext uri="{BB962C8B-B14F-4D97-AF65-F5344CB8AC3E}">
        <p14:creationId xmlns:p14="http://schemas.microsoft.com/office/powerpoint/2010/main" val="3049094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8E0D-8912-45FE-8482-7C8CB992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066F-E9A7-4865-BBE9-B8427E6B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ym typeface="Questrial"/>
              </a:rPr>
              <a:t>Appleby, D. C. (2018, February). Using humor in the college classroom: The pros and the cons. Retrieved from </a:t>
            </a:r>
            <a:r>
              <a:rPr lang="en-US" dirty="0">
                <a:sym typeface="Questrial"/>
                <a:hlinkClick r:id="rId2"/>
              </a:rPr>
              <a:t>https://www.apa.org/ed/precollege/ptn/2018/02/humor-college-classroom</a:t>
            </a:r>
            <a:r>
              <a:rPr lang="en-US" dirty="0">
                <a:sym typeface="Questrial"/>
              </a:rPr>
              <a:t>.  </a:t>
            </a:r>
          </a:p>
          <a:p>
            <a:pPr marL="0" indent="0">
              <a:buNone/>
            </a:pPr>
            <a:endParaRPr lang="en-US" dirty="0">
              <a:sym typeface="Questrial"/>
            </a:endParaRPr>
          </a:p>
          <a:p>
            <a:pPr marL="0" indent="0">
              <a:buNone/>
            </a:pPr>
            <a:r>
              <a:rPr lang="en-US" dirty="0" err="1">
                <a:sym typeface="Questrial"/>
              </a:rPr>
              <a:t>DeCristofaro</a:t>
            </a:r>
            <a:r>
              <a:rPr lang="en-US" dirty="0">
                <a:sym typeface="Questrial"/>
              </a:rPr>
              <a:t>, C., Murphy, P. F., Herron, T., &amp; Klein, E. (2014). Using guided response to stimulate student engagement in the online asynchronous discussion board. International Journal of Arts &amp; Sciences, 7(3), 45.</a:t>
            </a:r>
          </a:p>
          <a:p>
            <a:pPr marL="0" indent="0">
              <a:buNone/>
            </a:pPr>
            <a:endParaRPr lang="en-US" dirty="0">
              <a:sym typeface="Questrial"/>
            </a:endParaRPr>
          </a:p>
          <a:p>
            <a:pPr marL="0" indent="0">
              <a:buNone/>
            </a:pPr>
            <a:r>
              <a:rPr lang="en-US" dirty="0">
                <a:sym typeface="Questrial"/>
              </a:rPr>
              <a:t>McCabe, C., </a:t>
            </a:r>
            <a:r>
              <a:rPr lang="en-US" dirty="0" err="1">
                <a:sym typeface="Questrial"/>
              </a:rPr>
              <a:t>Sprute</a:t>
            </a:r>
            <a:r>
              <a:rPr lang="en-US" dirty="0">
                <a:sym typeface="Questrial"/>
              </a:rPr>
              <a:t>, K., &amp; </a:t>
            </a:r>
            <a:r>
              <a:rPr lang="en-US" dirty="0" err="1">
                <a:sym typeface="Questrial"/>
              </a:rPr>
              <a:t>Underdown</a:t>
            </a:r>
            <a:r>
              <a:rPr lang="en-US" dirty="0">
                <a:sym typeface="Questrial"/>
              </a:rPr>
              <a:t>, K. (2017). Laughter to Learning: How Humor Can Build Relationships and Increase Learning in the Online Classroom. Journal of Instructional Research, 6, 4-7.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Vandenbosch</a:t>
            </a:r>
            <a:r>
              <a:rPr lang="en-US" dirty="0"/>
              <a:t>, B. (2019, May). Purdue University Global Commencement, Indianapolis, IN.</a:t>
            </a:r>
          </a:p>
        </p:txBody>
      </p:sp>
    </p:spTree>
    <p:extLst>
      <p:ext uri="{BB962C8B-B14F-4D97-AF65-F5344CB8AC3E}">
        <p14:creationId xmlns:p14="http://schemas.microsoft.com/office/powerpoint/2010/main" val="3504553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F8DBB-C737-4D88-832F-923BE918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162800" cy="50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9041-846E-41CD-A6AB-B8127884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6E88-E83D-48A1-99E8-E08AC143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 Equations</a:t>
            </a:r>
          </a:p>
          <a:p>
            <a:endParaRPr lang="en-US" dirty="0"/>
          </a:p>
          <a:p>
            <a:r>
              <a:rPr lang="en-US" dirty="0"/>
              <a:t>Quadratic Equations</a:t>
            </a:r>
          </a:p>
          <a:p>
            <a:endParaRPr lang="en-US" dirty="0"/>
          </a:p>
          <a:p>
            <a:r>
              <a:rPr lang="en-US" dirty="0"/>
              <a:t>Radical Equations</a:t>
            </a:r>
          </a:p>
          <a:p>
            <a:endParaRPr lang="en-US" dirty="0"/>
          </a:p>
          <a:p>
            <a:r>
              <a:rPr lang="en-US" dirty="0"/>
              <a:t>Exponential Equations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9041-846E-41CD-A6AB-B8127884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6E88-E83D-48A1-99E8-E08AC143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Evil Geniuses</a:t>
            </a:r>
          </a:p>
          <a:p>
            <a:endParaRPr lang="en-US" dirty="0"/>
          </a:p>
          <a:p>
            <a:r>
              <a:rPr lang="en-US" dirty="0"/>
              <a:t>Human Cannonballs</a:t>
            </a:r>
          </a:p>
          <a:p>
            <a:endParaRPr lang="en-US" dirty="0"/>
          </a:p>
          <a:p>
            <a:r>
              <a:rPr lang="en-US" dirty="0"/>
              <a:t>Trapeze Artists</a:t>
            </a:r>
          </a:p>
          <a:p>
            <a:endParaRPr lang="en-US" dirty="0"/>
          </a:p>
          <a:p>
            <a:r>
              <a:rPr lang="en-US" dirty="0"/>
              <a:t>Caffeine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8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Evil Genius!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An evil genius was present at your birth. You were injected with 100 cc’s of a docile radioactive material. You craftily figure out the formula for deterioration of the substance and are ready for some answers.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14799"/>
              </p:ext>
            </p:extLst>
          </p:nvPr>
        </p:nvGraphicFramePr>
        <p:xfrm>
          <a:off x="2262617" y="4419600"/>
          <a:ext cx="1902278" cy="11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2617" y="4419600"/>
                        <a:ext cx="1902278" cy="115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48">
            <a:off x="6481942" y="4197443"/>
            <a:ext cx="2089447" cy="195580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10661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Evil Genius!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Response to a Classmate</a:t>
            </a:r>
          </a:p>
          <a:p>
            <a:pPr lvl="1"/>
            <a:r>
              <a:rPr lang="en-US" sz="2400" dirty="0"/>
              <a:t>Calculate the amount of the docile radioactive material in a classmate’s body two years from today.</a:t>
            </a:r>
          </a:p>
          <a:p>
            <a:pPr lvl="1"/>
            <a:endParaRPr lang="en-US" sz="2400" dirty="0"/>
          </a:p>
          <a:p>
            <a:r>
              <a:rPr lang="en-US" sz="2800" dirty="0"/>
              <a:t>Second Response to a Classmate</a:t>
            </a:r>
          </a:p>
          <a:p>
            <a:pPr lvl="1"/>
            <a:r>
              <a:rPr lang="en-US" sz="2400" dirty="0"/>
              <a:t>Share any appropriate and interesting scenario that may explain the injection!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4192811"/>
            <a:ext cx="7010400" cy="836390"/>
          </a:xfrm>
          <a:prstGeom prst="roundRect">
            <a:avLst/>
          </a:prstGeom>
          <a:noFill/>
          <a:ln w="82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4330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1F0681-6B59-4B7D-9202-9CA54370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269" y="662700"/>
            <a:ext cx="5555461" cy="553259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7144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Why Include Humor?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Questrial"/>
              </a:rPr>
              <a:t>Appleby (2018) </a:t>
            </a:r>
          </a:p>
          <a:p>
            <a:pPr lvl="1"/>
            <a:r>
              <a:rPr lang="en-US" dirty="0">
                <a:sym typeface="Questrial"/>
              </a:rPr>
              <a:t>"Teachers do not have to be serious to be effective.”</a:t>
            </a:r>
          </a:p>
          <a:p>
            <a:pPr lvl="1"/>
            <a:endParaRPr lang="en-US" dirty="0"/>
          </a:p>
          <a:p>
            <a:endParaRPr lang="en-US" dirty="0">
              <a:sym typeface="Quest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049673" y="5190391"/>
            <a:ext cx="7535527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1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Appleby, D. C. (2018, February). Using humor in the college classroom: The pros and the cons. Retrieved from https://www.apa.org/ed/precollege/ptn/2018/02/humor-college-classroom.</a:t>
            </a:r>
          </a:p>
          <a:p>
            <a:pPr>
              <a:buSzPts val="1100"/>
            </a:pPr>
            <a:r>
              <a:rPr lang="en-US" sz="825" dirty="0">
                <a:solidFill>
                  <a:schemeClr val="dk1"/>
                </a:solidFill>
              </a:rPr>
              <a:t> </a:t>
            </a:r>
            <a:br>
              <a:rPr lang="en-US" sz="12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12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76055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9BBB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92D050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1518</Words>
  <Application>Microsoft Office PowerPoint</Application>
  <PresentationFormat>On-screen Show (4:3)</PresentationFormat>
  <Paragraphs>181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Questrial</vt:lpstr>
      <vt:lpstr>Segoe Print</vt:lpstr>
      <vt:lpstr>Office Theme</vt:lpstr>
      <vt:lpstr>Equation</vt:lpstr>
      <vt:lpstr>Human Cannonballs and Evil Geniuses: Boosting Performance in Online Discussions</vt:lpstr>
      <vt:lpstr>Demographics</vt:lpstr>
      <vt:lpstr>Course Revision</vt:lpstr>
      <vt:lpstr>Objectives</vt:lpstr>
      <vt:lpstr>Objectives</vt:lpstr>
      <vt:lpstr>The Evil Genius!</vt:lpstr>
      <vt:lpstr>The Evil Genius!</vt:lpstr>
      <vt:lpstr>PowerPoint Presentation</vt:lpstr>
      <vt:lpstr>Why Include Humor?</vt:lpstr>
      <vt:lpstr>Why Include Humor?</vt:lpstr>
      <vt:lpstr>Why Include Humor?</vt:lpstr>
      <vt:lpstr>Why Include Humor?</vt:lpstr>
      <vt:lpstr>Why Include Humor?</vt:lpstr>
      <vt:lpstr>Why Include Humor?</vt:lpstr>
      <vt:lpstr>Quadratic Equations</vt:lpstr>
      <vt:lpstr>Human Cannonball</vt:lpstr>
      <vt:lpstr>Guided Peer Replies</vt:lpstr>
      <vt:lpstr>Why Use Guided Peer Replies?</vt:lpstr>
      <vt:lpstr>Why Use Guided Peer Replies?</vt:lpstr>
      <vt:lpstr>PowerPoint Presentation</vt:lpstr>
      <vt:lpstr>Trapeze Artist</vt:lpstr>
      <vt:lpstr>Trapeze Artist</vt:lpstr>
      <vt:lpstr>Caffeine</vt:lpstr>
      <vt:lpstr>Caffeine</vt:lpstr>
      <vt:lpstr>Man Cave / She Shed</vt:lpstr>
      <vt:lpstr>Budget</vt:lpstr>
      <vt:lpstr>PowerPoint Presentation</vt:lpstr>
      <vt:lpstr>Best Practices</vt:lpstr>
      <vt:lpstr>Best Practices</vt:lpstr>
      <vt:lpstr>Your Turn! </vt:lpstr>
      <vt:lpstr>PowerPoint Presentation</vt:lpstr>
      <vt:lpstr>Questions?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Tami Tacker</cp:lastModifiedBy>
  <cp:revision>263</cp:revision>
  <dcterms:created xsi:type="dcterms:W3CDTF">2012-07-05T13:18:19Z</dcterms:created>
  <dcterms:modified xsi:type="dcterms:W3CDTF">2020-05-05T18:46:03Z</dcterms:modified>
</cp:coreProperties>
</file>