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Abril Fatface" panose="02000503000000020003" pitchFamily="2" charset="0"/>
      <p:regular r:id="rId7"/>
    </p:embeddedFont>
    <p:embeddedFont>
      <p:font typeface="Century Schoolbook" panose="02040604050505020304" pitchFamily="18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CFF4B-DEBD-5289-488C-052D6639C338}" v="489" dt="2025-10-24T12:00:40.207"/>
    <p1510:client id="{ED7C2338-1EB4-8481-B761-0F6CF24DECC9}" v="199" dt="2025-10-22T18:29:4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forms.office.com/r/KEH2ECXQ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30" y="-896961"/>
            <a:ext cx="18127539" cy="13432635"/>
          </a:xfrm>
          <a:custGeom>
            <a:avLst/>
            <a:gdLst/>
            <a:ahLst/>
            <a:cxnLst/>
            <a:rect l="l" t="t" r="r" b="b"/>
            <a:pathLst>
              <a:path w="18127539" h="13432635">
                <a:moveTo>
                  <a:pt x="0" y="0"/>
                </a:moveTo>
                <a:lnTo>
                  <a:pt x="18127540" y="0"/>
                </a:lnTo>
                <a:lnTo>
                  <a:pt x="18127540" y="13432634"/>
                </a:lnTo>
                <a:lnTo>
                  <a:pt x="0" y="1343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916886" y="8008524"/>
            <a:ext cx="9148896" cy="3056563"/>
            <a:chOff x="0" y="0"/>
            <a:chExt cx="2409586" cy="8050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586" cy="805021"/>
            </a:xfrm>
            <a:custGeom>
              <a:avLst/>
              <a:gdLst/>
              <a:ahLst/>
              <a:cxnLst/>
              <a:rect l="l" t="t" r="r" b="b"/>
              <a:pathLst>
                <a:path w="2409586" h="805021">
                  <a:moveTo>
                    <a:pt x="0" y="0"/>
                  </a:moveTo>
                  <a:lnTo>
                    <a:pt x="2409586" y="0"/>
                  </a:lnTo>
                  <a:lnTo>
                    <a:pt x="2409586" y="805021"/>
                  </a:lnTo>
                  <a:lnTo>
                    <a:pt x="0" y="805021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9586" cy="843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3622" y="655221"/>
            <a:ext cx="94833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325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Kansas Community College Corequisite Symposium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58784" y="6773430"/>
            <a:ext cx="948332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46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Pre-Game Welcome!</a:t>
            </a:r>
            <a:endParaRPr lang="en-US" sz="4625" dirty="0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4642814-0BB7-4519-8FC0-A80FF82B1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72" y="8851390"/>
            <a:ext cx="5502731" cy="1140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30" y="-848582"/>
            <a:ext cx="18127539" cy="13432635"/>
          </a:xfrm>
          <a:custGeom>
            <a:avLst/>
            <a:gdLst/>
            <a:ahLst/>
            <a:cxnLst/>
            <a:rect l="l" t="t" r="r" b="b"/>
            <a:pathLst>
              <a:path w="18127539" h="13432635">
                <a:moveTo>
                  <a:pt x="0" y="0"/>
                </a:moveTo>
                <a:lnTo>
                  <a:pt x="18127540" y="0"/>
                </a:lnTo>
                <a:lnTo>
                  <a:pt x="18127540" y="13432635"/>
                </a:lnTo>
                <a:lnTo>
                  <a:pt x="0" y="1343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72304" y="9006806"/>
            <a:ext cx="9148896" cy="2308894"/>
            <a:chOff x="0" y="0"/>
            <a:chExt cx="2409586" cy="389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586" cy="389626"/>
            </a:xfrm>
            <a:custGeom>
              <a:avLst/>
              <a:gdLst/>
              <a:ahLst/>
              <a:cxnLst/>
              <a:rect l="l" t="t" r="r" b="b"/>
              <a:pathLst>
                <a:path w="2409586" h="389626">
                  <a:moveTo>
                    <a:pt x="0" y="0"/>
                  </a:moveTo>
                  <a:lnTo>
                    <a:pt x="2409586" y="0"/>
                  </a:lnTo>
                  <a:lnTo>
                    <a:pt x="2409586" y="389626"/>
                  </a:lnTo>
                  <a:lnTo>
                    <a:pt x="0" y="389626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9586" cy="42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43706" y="6635058"/>
            <a:ext cx="9810844" cy="1126732"/>
            <a:chOff x="0" y="0"/>
            <a:chExt cx="2583926" cy="296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83926" cy="296753"/>
            </a:xfrm>
            <a:custGeom>
              <a:avLst/>
              <a:gdLst/>
              <a:ahLst/>
              <a:cxnLst/>
              <a:rect l="l" t="t" r="r" b="b"/>
              <a:pathLst>
                <a:path w="2583926" h="296753">
                  <a:moveTo>
                    <a:pt x="0" y="0"/>
                  </a:moveTo>
                  <a:lnTo>
                    <a:pt x="2583926" y="0"/>
                  </a:lnTo>
                  <a:lnTo>
                    <a:pt x="2583926" y="296753"/>
                  </a:lnTo>
                  <a:lnTo>
                    <a:pt x="0" y="296753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583926" cy="33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83622" y="655221"/>
            <a:ext cx="94833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325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Kansas Community College Corequisite Symposium</a:t>
            </a: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61C5D3CD-C8BE-3A6A-03AF-6BB73E90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72" y="8818733"/>
            <a:ext cx="5502731" cy="1140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C04737-91CF-9EDA-44D4-C33B68B78F0D}"/>
              </a:ext>
            </a:extLst>
          </p:cNvPr>
          <p:cNvSpPr txBox="1"/>
          <p:nvPr/>
        </p:nvSpPr>
        <p:spPr>
          <a:xfrm>
            <a:off x="4267200" y="3545363"/>
            <a:ext cx="10160101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  <a:sym typeface="Abril Fatface"/>
              </a:rPr>
              <a:t>We are a part of movement in Higher Education</a:t>
            </a:r>
            <a:endParaRPr lang="en-US" sz="4400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  <a:p>
            <a:pPr marL="742950" indent="-742950"/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We care about our students and their academic success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30" y="-848582"/>
            <a:ext cx="18127539" cy="13432635"/>
          </a:xfrm>
          <a:custGeom>
            <a:avLst/>
            <a:gdLst/>
            <a:ahLst/>
            <a:cxnLst/>
            <a:rect l="l" t="t" r="r" b="b"/>
            <a:pathLst>
              <a:path w="18127539" h="13432635">
                <a:moveTo>
                  <a:pt x="0" y="0"/>
                </a:moveTo>
                <a:lnTo>
                  <a:pt x="18127540" y="0"/>
                </a:lnTo>
                <a:lnTo>
                  <a:pt x="18127540" y="13432635"/>
                </a:lnTo>
                <a:lnTo>
                  <a:pt x="0" y="1343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072304" y="9006806"/>
            <a:ext cx="9148896" cy="2308894"/>
            <a:chOff x="0" y="0"/>
            <a:chExt cx="2409586" cy="389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586" cy="389626"/>
            </a:xfrm>
            <a:custGeom>
              <a:avLst/>
              <a:gdLst/>
              <a:ahLst/>
              <a:cxnLst/>
              <a:rect l="l" t="t" r="r" b="b"/>
              <a:pathLst>
                <a:path w="2409586" h="389626">
                  <a:moveTo>
                    <a:pt x="0" y="0"/>
                  </a:moveTo>
                  <a:lnTo>
                    <a:pt x="2409586" y="0"/>
                  </a:lnTo>
                  <a:lnTo>
                    <a:pt x="2409586" y="389626"/>
                  </a:lnTo>
                  <a:lnTo>
                    <a:pt x="0" y="389626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9586" cy="42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43706" y="6635058"/>
            <a:ext cx="9810844" cy="1126732"/>
            <a:chOff x="0" y="0"/>
            <a:chExt cx="2583926" cy="296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83926" cy="296753"/>
            </a:xfrm>
            <a:custGeom>
              <a:avLst/>
              <a:gdLst/>
              <a:ahLst/>
              <a:cxnLst/>
              <a:rect l="l" t="t" r="r" b="b"/>
              <a:pathLst>
                <a:path w="2583926" h="296753">
                  <a:moveTo>
                    <a:pt x="0" y="0"/>
                  </a:moveTo>
                  <a:lnTo>
                    <a:pt x="2583926" y="0"/>
                  </a:lnTo>
                  <a:lnTo>
                    <a:pt x="2583926" y="296753"/>
                  </a:lnTo>
                  <a:lnTo>
                    <a:pt x="0" y="296753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583926" cy="33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83622" y="655221"/>
            <a:ext cx="94833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325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Kansas Community College Corequisite Symposium</a:t>
            </a: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F36A500F-4B18-383F-4AEB-A526839E8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72" y="8818733"/>
            <a:ext cx="5502731" cy="1140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DCB364-9827-DE7B-18AC-387AD4A799B4}"/>
              </a:ext>
            </a:extLst>
          </p:cNvPr>
          <p:cNvSpPr txBox="1"/>
          <p:nvPr/>
        </p:nvSpPr>
        <p:spPr>
          <a:xfrm>
            <a:off x="3825292" y="2850983"/>
            <a:ext cx="10160101" cy="4745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  <a:sym typeface="Abril Fatface"/>
              </a:rPr>
              <a:t>Shift our Focus</a:t>
            </a:r>
            <a:r>
              <a:rPr lang="en-US" sz="4400" b="1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  <a:sym typeface="Abril Fatface"/>
              </a:rPr>
              <a:t>:</a:t>
            </a:r>
            <a:endParaRPr lang="en-US" sz="4400" b="1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  <a:p>
            <a:pPr>
              <a:lnSpc>
                <a:spcPct val="0"/>
              </a:lnSpc>
            </a:pPr>
            <a:endParaRPr lang="en-US" sz="4400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Individual Course Success Rates</a:t>
            </a: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vs</a:t>
            </a: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Throughput</a:t>
            </a:r>
          </a:p>
          <a:p>
            <a:pPr>
              <a:lnSpc>
                <a:spcPts val="6390"/>
              </a:lnSpc>
            </a:pPr>
            <a:endParaRPr lang="en-US" sz="4400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30" y="-848582"/>
            <a:ext cx="18127539" cy="13432635"/>
          </a:xfrm>
          <a:custGeom>
            <a:avLst/>
            <a:gdLst/>
            <a:ahLst/>
            <a:cxnLst/>
            <a:rect l="l" t="t" r="r" b="b"/>
            <a:pathLst>
              <a:path w="18127539" h="13432635">
                <a:moveTo>
                  <a:pt x="0" y="0"/>
                </a:moveTo>
                <a:lnTo>
                  <a:pt x="18127540" y="0"/>
                </a:lnTo>
                <a:lnTo>
                  <a:pt x="18127540" y="13432635"/>
                </a:lnTo>
                <a:lnTo>
                  <a:pt x="0" y="1343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72304" y="9006806"/>
            <a:ext cx="9148896" cy="2232694"/>
            <a:chOff x="0" y="0"/>
            <a:chExt cx="2409586" cy="389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586" cy="389626"/>
            </a:xfrm>
            <a:custGeom>
              <a:avLst/>
              <a:gdLst/>
              <a:ahLst/>
              <a:cxnLst/>
              <a:rect l="l" t="t" r="r" b="b"/>
              <a:pathLst>
                <a:path w="2409586" h="389626">
                  <a:moveTo>
                    <a:pt x="0" y="0"/>
                  </a:moveTo>
                  <a:lnTo>
                    <a:pt x="2409586" y="0"/>
                  </a:lnTo>
                  <a:lnTo>
                    <a:pt x="2409586" y="389626"/>
                  </a:lnTo>
                  <a:lnTo>
                    <a:pt x="0" y="389626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9586" cy="42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43706" y="6635058"/>
            <a:ext cx="9810844" cy="1126732"/>
            <a:chOff x="0" y="0"/>
            <a:chExt cx="2583926" cy="296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83926" cy="296753"/>
            </a:xfrm>
            <a:custGeom>
              <a:avLst/>
              <a:gdLst/>
              <a:ahLst/>
              <a:cxnLst/>
              <a:rect l="l" t="t" r="r" b="b"/>
              <a:pathLst>
                <a:path w="2583926" h="296753">
                  <a:moveTo>
                    <a:pt x="0" y="0"/>
                  </a:moveTo>
                  <a:lnTo>
                    <a:pt x="2583926" y="0"/>
                  </a:lnTo>
                  <a:lnTo>
                    <a:pt x="2583926" y="296753"/>
                  </a:lnTo>
                  <a:lnTo>
                    <a:pt x="0" y="296753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583926" cy="334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83622" y="655221"/>
            <a:ext cx="94833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325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Kansas Community College Corequisite Symposium</a:t>
            </a: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9FEFF66-0D0B-F056-1859-4CB5BFEFA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72" y="8982019"/>
            <a:ext cx="5502731" cy="1140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863B41-AFEE-8B65-AB7F-C8663E10EA7D}"/>
              </a:ext>
            </a:extLst>
          </p:cNvPr>
          <p:cNvSpPr txBox="1"/>
          <p:nvPr/>
        </p:nvSpPr>
        <p:spPr>
          <a:xfrm>
            <a:off x="3825292" y="2850983"/>
            <a:ext cx="10160101" cy="4683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b="1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  <a:sym typeface="Abril Fatface"/>
              </a:rPr>
              <a:t>Logistics:</a:t>
            </a:r>
            <a:endParaRPr lang="en-US" sz="4400" b="1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  <a:p>
            <a:pPr>
              <a:lnSpc>
                <a:spcPct val="0"/>
              </a:lnSpc>
            </a:pPr>
            <a:endParaRPr lang="en-US" sz="4400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Welcome Packet</a:t>
            </a: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Session Format</a:t>
            </a:r>
          </a:p>
          <a:p>
            <a:pPr lvl="2">
              <a:spcAft>
                <a:spcPts val="2400"/>
              </a:spcAft>
            </a:pPr>
            <a:r>
              <a:rPr lang="en-US" sz="4400" dirty="0">
                <a:solidFill>
                  <a:srgbClr val="FFFFFF"/>
                </a:solidFill>
                <a:latin typeface="Century Schoolbook"/>
                <a:ea typeface="Abril Fatface"/>
                <a:cs typeface="Abril Fatface"/>
              </a:rPr>
              <a:t>Evening Zoom</a:t>
            </a:r>
          </a:p>
          <a:p>
            <a:pPr>
              <a:lnSpc>
                <a:spcPts val="6390"/>
              </a:lnSpc>
            </a:pPr>
            <a:endParaRPr lang="en-US" sz="4400" dirty="0">
              <a:solidFill>
                <a:srgbClr val="FFFFFF"/>
              </a:solidFill>
              <a:latin typeface="Century Schoolbook"/>
              <a:ea typeface="Abril Fatface"/>
              <a:cs typeface="Abril Fat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230" y="-891615"/>
            <a:ext cx="18127539" cy="13432635"/>
          </a:xfrm>
          <a:custGeom>
            <a:avLst/>
            <a:gdLst/>
            <a:ahLst/>
            <a:cxnLst/>
            <a:rect l="l" t="t" r="r" b="b"/>
            <a:pathLst>
              <a:path w="18127539" h="13432635">
                <a:moveTo>
                  <a:pt x="0" y="0"/>
                </a:moveTo>
                <a:lnTo>
                  <a:pt x="18127540" y="0"/>
                </a:lnTo>
                <a:lnTo>
                  <a:pt x="18127540" y="13432635"/>
                </a:lnTo>
                <a:lnTo>
                  <a:pt x="0" y="1343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/>
          </a:p>
        </p:txBody>
      </p:sp>
      <p:grpSp>
        <p:nvGrpSpPr>
          <p:cNvPr id="3" name="Group 3"/>
          <p:cNvGrpSpPr/>
          <p:nvPr/>
        </p:nvGrpSpPr>
        <p:grpSpPr>
          <a:xfrm>
            <a:off x="8062779" y="8940130"/>
            <a:ext cx="9148896" cy="2299369"/>
            <a:chOff x="0" y="0"/>
            <a:chExt cx="2409586" cy="3896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9586" cy="389626"/>
            </a:xfrm>
            <a:custGeom>
              <a:avLst/>
              <a:gdLst/>
              <a:ahLst/>
              <a:cxnLst/>
              <a:rect l="l" t="t" r="r" b="b"/>
              <a:pathLst>
                <a:path w="2409586" h="389626">
                  <a:moveTo>
                    <a:pt x="0" y="0"/>
                  </a:moveTo>
                  <a:lnTo>
                    <a:pt x="2409586" y="0"/>
                  </a:lnTo>
                  <a:lnTo>
                    <a:pt x="2409586" y="389626"/>
                  </a:lnTo>
                  <a:lnTo>
                    <a:pt x="0" y="389626"/>
                  </a:lnTo>
                  <a:close/>
                </a:path>
              </a:pathLst>
            </a:custGeom>
            <a:solidFill>
              <a:srgbClr val="0064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9586" cy="427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3622" y="655221"/>
            <a:ext cx="94833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325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Kansas Community College Corequisite Symposium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10404" y="6751426"/>
            <a:ext cx="9483325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0"/>
              </a:lnSpc>
            </a:pPr>
            <a:r>
              <a:rPr lang="en-US" sz="4600" dirty="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Building the Playbook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F74C6-F2D3-CD83-92A1-FC2EF03357D2}"/>
              </a:ext>
            </a:extLst>
          </p:cNvPr>
          <p:cNvSpPr txBox="1"/>
          <p:nvPr/>
        </p:nvSpPr>
        <p:spPr>
          <a:xfrm>
            <a:off x="1885325" y="4411897"/>
            <a:ext cx="898714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DED79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</a:t>
            </a:r>
            <a:r>
              <a:rPr lang="en-US" sz="4400" dirty="0">
                <a:solidFill>
                  <a:srgbClr val="DED79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KEH2ECXQDN</a:t>
            </a:r>
            <a:r>
              <a:rPr lang="en-US" sz="4000" dirty="0">
                <a:solidFill>
                  <a:srgbClr val="DED790"/>
                </a:solidFill>
                <a:ea typeface="+mn-lt"/>
                <a:cs typeface="+mn-lt"/>
              </a:rPr>
              <a:t> </a:t>
            </a:r>
          </a:p>
        </p:txBody>
      </p:sp>
      <p:pic>
        <p:nvPicPr>
          <p:cNvPr id="9" name="Picture 8" descr="A qr code on a book&#10;&#10;AI-generated content may be incorrect.">
            <a:extLst>
              <a:ext uri="{FF2B5EF4-FFF2-40B4-BE49-F238E27FC236}">
                <a16:creationId xmlns:a16="http://schemas.microsoft.com/office/drawing/2014/main" id="{DE47BEB4-8689-57EC-386D-435B5E8AF9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200" t="32000" r="20800" b="10000"/>
          <a:stretch>
            <a:fillRect/>
          </a:stretch>
        </p:blipFill>
        <p:spPr>
          <a:xfrm>
            <a:off x="11576957" y="3192236"/>
            <a:ext cx="3229320" cy="3213004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7DA19B67-05C2-5DB2-256C-CE6FBA407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472" y="8818733"/>
            <a:ext cx="5502731" cy="1140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Century Schoolbook</vt:lpstr>
      <vt:lpstr>Abril Fatface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Community College Corequisite Symposium</dc:title>
  <dc:creator>Joiner, Stephanie</dc:creator>
  <cp:lastModifiedBy>Joiner, Stephanie</cp:lastModifiedBy>
  <cp:revision>154</cp:revision>
  <dcterms:created xsi:type="dcterms:W3CDTF">2006-08-16T00:00:00Z</dcterms:created>
  <dcterms:modified xsi:type="dcterms:W3CDTF">2025-10-24T12:08:03Z</dcterms:modified>
  <dc:identifier>DAG2gqIWIYo</dc:identifier>
</cp:coreProperties>
</file>