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sldIdLst>
    <p:sldId id="256" r:id="rId2"/>
    <p:sldId id="282" r:id="rId3"/>
    <p:sldId id="281" r:id="rId4"/>
    <p:sldId id="266" r:id="rId5"/>
    <p:sldId id="283" r:id="rId6"/>
    <p:sldId id="289" r:id="rId7"/>
    <p:sldId id="257" r:id="rId8"/>
    <p:sldId id="286" r:id="rId9"/>
    <p:sldId id="288" r:id="rId10"/>
    <p:sldId id="287" r:id="rId11"/>
    <p:sldId id="269" r:id="rId12"/>
    <p:sldId id="264" r:id="rId13"/>
    <p:sldId id="270" r:id="rId14"/>
    <p:sldId id="260" r:id="rId15"/>
    <p:sldId id="285" r:id="rId16"/>
    <p:sldId id="271" r:id="rId17"/>
    <p:sldId id="275" r:id="rId18"/>
    <p:sldId id="272" r:id="rId19"/>
    <p:sldId id="273" r:id="rId20"/>
    <p:sldId id="274" r:id="rId21"/>
    <p:sldId id="279" r:id="rId22"/>
    <p:sldId id="268" r:id="rId23"/>
    <p:sldId id="284" r:id="rId24"/>
    <p:sldId id="265" r:id="rId25"/>
    <p:sldId id="276" r:id="rId26"/>
    <p:sldId id="277" r:id="rId27"/>
    <p:sldId id="278" r:id="rId28"/>
    <p:sldId id="259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8579" autoAdjust="0"/>
  </p:normalViewPr>
  <p:slideViewPr>
    <p:cSldViewPr>
      <p:cViewPr varScale="1">
        <p:scale>
          <a:sx n="73" d="100"/>
          <a:sy n="73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4A1C0A-5C9C-4677-A67F-A9BAA8C10F16}" type="doc">
      <dgm:prSet loTypeId="urn:microsoft.com/office/officeart/2005/8/layout/cycle3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0C2716-8BE8-4FB1-B368-C2487CB8638B}">
      <dgm:prSet phldrT="[Text]" custT="1"/>
      <dgm:spPr/>
      <dgm:t>
        <a:bodyPr/>
        <a:lstStyle/>
        <a:p>
          <a:r>
            <a:rPr lang="en-US" sz="2000" b="1" dirty="0" smtClean="0"/>
            <a:t>Consideration</a:t>
          </a:r>
          <a:endParaRPr lang="en-US" sz="1400" b="1" dirty="0"/>
        </a:p>
      </dgm:t>
    </dgm:pt>
    <dgm:pt modelId="{64BDD277-54F5-4963-805A-B8EEF15BD308}" type="parTrans" cxnId="{21236ED6-B2B9-47E0-B10E-8125103DEA6F}">
      <dgm:prSet/>
      <dgm:spPr/>
      <dgm:t>
        <a:bodyPr/>
        <a:lstStyle/>
        <a:p>
          <a:endParaRPr lang="en-US"/>
        </a:p>
      </dgm:t>
    </dgm:pt>
    <dgm:pt modelId="{F62C1D03-E526-43B5-B421-A16B9F3FD24E}" type="sibTrans" cxnId="{21236ED6-B2B9-47E0-B10E-8125103DEA6F}">
      <dgm:prSet/>
      <dgm:spPr/>
      <dgm:t>
        <a:bodyPr/>
        <a:lstStyle/>
        <a:p>
          <a:endParaRPr lang="en-US"/>
        </a:p>
      </dgm:t>
    </dgm:pt>
    <dgm:pt modelId="{7C011E97-3C6B-490F-9CA0-88A28A783DE6}">
      <dgm:prSet phldrT="[Text]" custT="1"/>
      <dgm:spPr/>
      <dgm:t>
        <a:bodyPr/>
        <a:lstStyle/>
        <a:p>
          <a:r>
            <a:rPr lang="en-US" sz="2000" b="1" dirty="0" smtClean="0"/>
            <a:t>Information </a:t>
          </a:r>
          <a:endParaRPr lang="en-US" sz="1600" b="1" dirty="0"/>
        </a:p>
      </dgm:t>
    </dgm:pt>
    <dgm:pt modelId="{5F402D54-29DA-4E84-B985-140DFE663707}" type="parTrans" cxnId="{368A18A3-7867-4A5A-B8E9-66A79F5DC87E}">
      <dgm:prSet/>
      <dgm:spPr/>
      <dgm:t>
        <a:bodyPr/>
        <a:lstStyle/>
        <a:p>
          <a:endParaRPr lang="en-US"/>
        </a:p>
      </dgm:t>
    </dgm:pt>
    <dgm:pt modelId="{84654040-7AD6-4BDF-B90D-A028D6693F70}" type="sibTrans" cxnId="{368A18A3-7867-4A5A-B8E9-66A79F5DC87E}">
      <dgm:prSet/>
      <dgm:spPr/>
      <dgm:t>
        <a:bodyPr/>
        <a:lstStyle/>
        <a:p>
          <a:endParaRPr lang="en-US"/>
        </a:p>
      </dgm:t>
    </dgm:pt>
    <dgm:pt modelId="{AF0345E0-708F-45A2-A3D8-2A0CF5366BAA}">
      <dgm:prSet phldrT="[Text]" custT="1"/>
      <dgm:spPr/>
      <dgm:t>
        <a:bodyPr/>
        <a:lstStyle/>
        <a:p>
          <a:r>
            <a:rPr lang="en-US" sz="2000" b="1" dirty="0" smtClean="0"/>
            <a:t>Implementation</a:t>
          </a:r>
          <a:endParaRPr lang="en-US" sz="1400" b="1" dirty="0"/>
        </a:p>
      </dgm:t>
    </dgm:pt>
    <dgm:pt modelId="{0CEFADD8-7999-4C4B-BA61-58A8E4FCE783}" type="parTrans" cxnId="{75EC6425-4896-48DB-B496-6813ACFFA182}">
      <dgm:prSet/>
      <dgm:spPr/>
      <dgm:t>
        <a:bodyPr/>
        <a:lstStyle/>
        <a:p>
          <a:endParaRPr lang="en-US"/>
        </a:p>
      </dgm:t>
    </dgm:pt>
    <dgm:pt modelId="{939F1D75-EFFC-4774-AA1E-BBF94A39B5AA}" type="sibTrans" cxnId="{75EC6425-4896-48DB-B496-6813ACFFA182}">
      <dgm:prSet/>
      <dgm:spPr/>
      <dgm:t>
        <a:bodyPr/>
        <a:lstStyle/>
        <a:p>
          <a:endParaRPr lang="en-US"/>
        </a:p>
      </dgm:t>
    </dgm:pt>
    <dgm:pt modelId="{2BE4F426-D438-4A7C-8593-6495CB7D618A}">
      <dgm:prSet custT="1"/>
      <dgm:spPr/>
      <dgm:t>
        <a:bodyPr/>
        <a:lstStyle/>
        <a:p>
          <a:r>
            <a:rPr lang="en-US" sz="2000" b="1" dirty="0" smtClean="0"/>
            <a:t>Evaluation</a:t>
          </a:r>
          <a:endParaRPr lang="en-US" sz="1400" b="1" dirty="0"/>
        </a:p>
      </dgm:t>
    </dgm:pt>
    <dgm:pt modelId="{C3A9F56A-BD69-42A3-806B-86D25CA9B6BB}" type="parTrans" cxnId="{C5C6EBBD-DA5B-49AD-A1CD-9BB56672820B}">
      <dgm:prSet/>
      <dgm:spPr/>
      <dgm:t>
        <a:bodyPr/>
        <a:lstStyle/>
        <a:p>
          <a:endParaRPr lang="en-US"/>
        </a:p>
      </dgm:t>
    </dgm:pt>
    <dgm:pt modelId="{8A28D8DD-67AC-4298-9ED8-BE37EF4CDDE6}" type="sibTrans" cxnId="{C5C6EBBD-DA5B-49AD-A1CD-9BB56672820B}">
      <dgm:prSet/>
      <dgm:spPr/>
      <dgm:t>
        <a:bodyPr/>
        <a:lstStyle/>
        <a:p>
          <a:endParaRPr lang="en-US"/>
        </a:p>
      </dgm:t>
    </dgm:pt>
    <dgm:pt modelId="{449752EB-A996-424F-91B3-2A001CEAAFD7}">
      <dgm:prSet phldrT="[Text]" custT="1"/>
      <dgm:spPr/>
      <dgm:t>
        <a:bodyPr/>
        <a:lstStyle/>
        <a:p>
          <a:r>
            <a:rPr lang="en-US" sz="2000" b="1" dirty="0" smtClean="0"/>
            <a:t>Preparation</a:t>
          </a:r>
          <a:endParaRPr lang="en-US" sz="1400" b="1" dirty="0"/>
        </a:p>
      </dgm:t>
    </dgm:pt>
    <dgm:pt modelId="{DF7E2D43-0E0D-461E-9C9A-C2BC34DB3C29}" type="parTrans" cxnId="{848075DF-20CB-41C2-BAA9-9CC45E8F5F2B}">
      <dgm:prSet/>
      <dgm:spPr/>
      <dgm:t>
        <a:bodyPr/>
        <a:lstStyle/>
        <a:p>
          <a:endParaRPr lang="en-US"/>
        </a:p>
      </dgm:t>
    </dgm:pt>
    <dgm:pt modelId="{891FFC01-653F-434D-923F-4427015875CF}" type="sibTrans" cxnId="{848075DF-20CB-41C2-BAA9-9CC45E8F5F2B}">
      <dgm:prSet/>
      <dgm:spPr/>
      <dgm:t>
        <a:bodyPr/>
        <a:lstStyle/>
        <a:p>
          <a:endParaRPr lang="en-US"/>
        </a:p>
      </dgm:t>
    </dgm:pt>
    <dgm:pt modelId="{37CA5D93-F6FB-41DA-BEE7-B1174BF0B56A}" type="pres">
      <dgm:prSet presAssocID="{7E4A1C0A-5C9C-4677-A67F-A9BAA8C10F1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2ABD8F-95C9-4894-AEB6-EB908D36E3FB}" type="pres">
      <dgm:prSet presAssocID="{7E4A1C0A-5C9C-4677-A67F-A9BAA8C10F16}" presName="cycle" presStyleCnt="0"/>
      <dgm:spPr/>
      <dgm:t>
        <a:bodyPr/>
        <a:lstStyle/>
        <a:p>
          <a:endParaRPr lang="en-US"/>
        </a:p>
      </dgm:t>
    </dgm:pt>
    <dgm:pt modelId="{164DA8B8-0B2D-4E62-8989-FDCAE0EE30EE}" type="pres">
      <dgm:prSet presAssocID="{920C2716-8BE8-4FB1-B368-C2487CB8638B}" presName="nodeFirstNode" presStyleLbl="node1" presStyleIdx="0" presStyleCnt="5" custRadScaleRad="96966" custRadScaleInc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9C778D-0802-4491-A5E2-DF4303E50761}" type="pres">
      <dgm:prSet presAssocID="{F62C1D03-E526-43B5-B421-A16B9F3FD24E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98C722EE-8553-4746-8FB3-271D90F4B197}" type="pres">
      <dgm:prSet presAssocID="{449752EB-A996-424F-91B3-2A001CEAAFD7}" presName="nodeFollowingNodes" presStyleLbl="node1" presStyleIdx="1" presStyleCnt="5" custRadScaleRad="119000" custRadScaleInc="9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5E6D3C-9A63-4828-82AE-C2A20D1D302E}" type="pres">
      <dgm:prSet presAssocID="{7C011E97-3C6B-490F-9CA0-88A28A783DE6}" presName="nodeFollowingNodes" presStyleLbl="node1" presStyleIdx="2" presStyleCnt="5" custRadScaleRad="91203" custRadScaleInc="-417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A7E2D6-75AA-4EF0-B18E-1C94CC2B49BA}" type="pres">
      <dgm:prSet presAssocID="{AF0345E0-708F-45A2-A3D8-2A0CF5366BAA}" presName="nodeFollowingNodes" presStyleLbl="node1" presStyleIdx="3" presStyleCnt="5" custRadScaleRad="79095" custRadScaleInc="86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7D8848-C422-46C9-9BEE-249564BA3FB6}" type="pres">
      <dgm:prSet presAssocID="{2BE4F426-D438-4A7C-8593-6495CB7D618A}" presName="nodeFollowingNodes" presStyleLbl="node1" presStyleIdx="4" presStyleCnt="5" custRadScaleRad="118293" custRadScaleInc="-135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5D78D5-418D-4684-B57F-5F61B42B67C5}" type="presOf" srcId="{7E4A1C0A-5C9C-4677-A67F-A9BAA8C10F16}" destId="{37CA5D93-F6FB-41DA-BEE7-B1174BF0B56A}" srcOrd="0" destOrd="0" presId="urn:microsoft.com/office/officeart/2005/8/layout/cycle3"/>
    <dgm:cxn modelId="{848075DF-20CB-41C2-BAA9-9CC45E8F5F2B}" srcId="{7E4A1C0A-5C9C-4677-A67F-A9BAA8C10F16}" destId="{449752EB-A996-424F-91B3-2A001CEAAFD7}" srcOrd="1" destOrd="0" parTransId="{DF7E2D43-0E0D-461E-9C9A-C2BC34DB3C29}" sibTransId="{891FFC01-653F-434D-923F-4427015875CF}"/>
    <dgm:cxn modelId="{206C542A-72AE-4E47-8489-94878CC3798D}" type="presOf" srcId="{AF0345E0-708F-45A2-A3D8-2A0CF5366BAA}" destId="{43A7E2D6-75AA-4EF0-B18E-1C94CC2B49BA}" srcOrd="0" destOrd="0" presId="urn:microsoft.com/office/officeart/2005/8/layout/cycle3"/>
    <dgm:cxn modelId="{6DA98F3C-B77B-4178-B259-E09BD63A849A}" type="presOf" srcId="{2BE4F426-D438-4A7C-8593-6495CB7D618A}" destId="{A37D8848-C422-46C9-9BEE-249564BA3FB6}" srcOrd="0" destOrd="0" presId="urn:microsoft.com/office/officeart/2005/8/layout/cycle3"/>
    <dgm:cxn modelId="{C5C6EBBD-DA5B-49AD-A1CD-9BB56672820B}" srcId="{7E4A1C0A-5C9C-4677-A67F-A9BAA8C10F16}" destId="{2BE4F426-D438-4A7C-8593-6495CB7D618A}" srcOrd="4" destOrd="0" parTransId="{C3A9F56A-BD69-42A3-806B-86D25CA9B6BB}" sibTransId="{8A28D8DD-67AC-4298-9ED8-BE37EF4CDDE6}"/>
    <dgm:cxn modelId="{8FBFA981-ADC5-4930-B1A7-F6224DE9757B}" type="presOf" srcId="{7C011E97-3C6B-490F-9CA0-88A28A783DE6}" destId="{D95E6D3C-9A63-4828-82AE-C2A20D1D302E}" srcOrd="0" destOrd="0" presId="urn:microsoft.com/office/officeart/2005/8/layout/cycle3"/>
    <dgm:cxn modelId="{75EC6425-4896-48DB-B496-6813ACFFA182}" srcId="{7E4A1C0A-5C9C-4677-A67F-A9BAA8C10F16}" destId="{AF0345E0-708F-45A2-A3D8-2A0CF5366BAA}" srcOrd="3" destOrd="0" parTransId="{0CEFADD8-7999-4C4B-BA61-58A8E4FCE783}" sibTransId="{939F1D75-EFFC-4774-AA1E-BBF94A39B5AA}"/>
    <dgm:cxn modelId="{368A18A3-7867-4A5A-B8E9-66A79F5DC87E}" srcId="{7E4A1C0A-5C9C-4677-A67F-A9BAA8C10F16}" destId="{7C011E97-3C6B-490F-9CA0-88A28A783DE6}" srcOrd="2" destOrd="0" parTransId="{5F402D54-29DA-4E84-B985-140DFE663707}" sibTransId="{84654040-7AD6-4BDF-B90D-A028D6693F70}"/>
    <dgm:cxn modelId="{C2073543-CF32-4248-AB69-F908A0E72B1F}" type="presOf" srcId="{F62C1D03-E526-43B5-B421-A16B9F3FD24E}" destId="{849C778D-0802-4491-A5E2-DF4303E50761}" srcOrd="0" destOrd="0" presId="urn:microsoft.com/office/officeart/2005/8/layout/cycle3"/>
    <dgm:cxn modelId="{F7DEFEA3-18BC-40CE-B8BF-734547E14D54}" type="presOf" srcId="{449752EB-A996-424F-91B3-2A001CEAAFD7}" destId="{98C722EE-8553-4746-8FB3-271D90F4B197}" srcOrd="0" destOrd="0" presId="urn:microsoft.com/office/officeart/2005/8/layout/cycle3"/>
    <dgm:cxn modelId="{7B59B779-9AF2-4572-A9BE-48EF4BAF6395}" type="presOf" srcId="{920C2716-8BE8-4FB1-B368-C2487CB8638B}" destId="{164DA8B8-0B2D-4E62-8989-FDCAE0EE30EE}" srcOrd="0" destOrd="0" presId="urn:microsoft.com/office/officeart/2005/8/layout/cycle3"/>
    <dgm:cxn modelId="{21236ED6-B2B9-47E0-B10E-8125103DEA6F}" srcId="{7E4A1C0A-5C9C-4677-A67F-A9BAA8C10F16}" destId="{920C2716-8BE8-4FB1-B368-C2487CB8638B}" srcOrd="0" destOrd="0" parTransId="{64BDD277-54F5-4963-805A-B8EEF15BD308}" sibTransId="{F62C1D03-E526-43B5-B421-A16B9F3FD24E}"/>
    <dgm:cxn modelId="{558208C3-4F90-42BE-ACC7-D3D8EF9F8BB9}" type="presParOf" srcId="{37CA5D93-F6FB-41DA-BEE7-B1174BF0B56A}" destId="{7B2ABD8F-95C9-4894-AEB6-EB908D36E3FB}" srcOrd="0" destOrd="0" presId="urn:microsoft.com/office/officeart/2005/8/layout/cycle3"/>
    <dgm:cxn modelId="{22CA2FCD-C530-4D57-B090-BD1E6934C3DE}" type="presParOf" srcId="{7B2ABD8F-95C9-4894-AEB6-EB908D36E3FB}" destId="{164DA8B8-0B2D-4E62-8989-FDCAE0EE30EE}" srcOrd="0" destOrd="0" presId="urn:microsoft.com/office/officeart/2005/8/layout/cycle3"/>
    <dgm:cxn modelId="{A090B0F3-3A9D-4891-B186-1618D9FFE2F1}" type="presParOf" srcId="{7B2ABD8F-95C9-4894-AEB6-EB908D36E3FB}" destId="{849C778D-0802-4491-A5E2-DF4303E50761}" srcOrd="1" destOrd="0" presId="urn:microsoft.com/office/officeart/2005/8/layout/cycle3"/>
    <dgm:cxn modelId="{A151B7D3-41C6-441D-B62A-1547BAABF9A1}" type="presParOf" srcId="{7B2ABD8F-95C9-4894-AEB6-EB908D36E3FB}" destId="{98C722EE-8553-4746-8FB3-271D90F4B197}" srcOrd="2" destOrd="0" presId="urn:microsoft.com/office/officeart/2005/8/layout/cycle3"/>
    <dgm:cxn modelId="{62D398DF-63C9-4B73-BDE5-76B72FDE6F76}" type="presParOf" srcId="{7B2ABD8F-95C9-4894-AEB6-EB908D36E3FB}" destId="{D95E6D3C-9A63-4828-82AE-C2A20D1D302E}" srcOrd="3" destOrd="0" presId="urn:microsoft.com/office/officeart/2005/8/layout/cycle3"/>
    <dgm:cxn modelId="{7EDE5273-912C-4129-AD08-03B5C1AB5E77}" type="presParOf" srcId="{7B2ABD8F-95C9-4894-AEB6-EB908D36E3FB}" destId="{43A7E2D6-75AA-4EF0-B18E-1C94CC2B49BA}" srcOrd="4" destOrd="0" presId="urn:microsoft.com/office/officeart/2005/8/layout/cycle3"/>
    <dgm:cxn modelId="{065F1CE7-1B93-4351-98A4-75DBF3246616}" type="presParOf" srcId="{7B2ABD8F-95C9-4894-AEB6-EB908D36E3FB}" destId="{A37D8848-C422-46C9-9BEE-249564BA3FB6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34CE71-8A43-4D24-B783-0054D96B3049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71FE40-4738-4BB2-A4E2-B249B291DB86}">
      <dgm:prSet phldrT="[Text]" custT="1"/>
      <dgm:spPr/>
      <dgm:t>
        <a:bodyPr/>
        <a:lstStyle/>
        <a:p>
          <a:r>
            <a:rPr lang="en-US" sz="2600" dirty="0" smtClean="0"/>
            <a:t>Consideration </a:t>
          </a:r>
          <a:r>
            <a:rPr lang="en-US" sz="2400" dirty="0" smtClean="0"/>
            <a:t>(1-2 months)</a:t>
          </a:r>
          <a:endParaRPr lang="en-US" sz="2000" dirty="0"/>
        </a:p>
      </dgm:t>
    </dgm:pt>
    <dgm:pt modelId="{3ABED52A-FFCA-4435-A849-37E8504E85C3}" type="parTrans" cxnId="{71447CA3-0C35-4292-9CF6-729071D037E7}">
      <dgm:prSet/>
      <dgm:spPr/>
      <dgm:t>
        <a:bodyPr/>
        <a:lstStyle/>
        <a:p>
          <a:endParaRPr lang="en-US"/>
        </a:p>
      </dgm:t>
    </dgm:pt>
    <dgm:pt modelId="{68D3F442-9A64-4ED4-89D1-D051171AE8CA}" type="sibTrans" cxnId="{71447CA3-0C35-4292-9CF6-729071D037E7}">
      <dgm:prSet/>
      <dgm:spPr/>
      <dgm:t>
        <a:bodyPr/>
        <a:lstStyle/>
        <a:p>
          <a:endParaRPr lang="en-US"/>
        </a:p>
      </dgm:t>
    </dgm:pt>
    <dgm:pt modelId="{CA01743A-EAFB-46C5-B3EB-07EC8A3B8010}">
      <dgm:prSet phldrT="[Text]" custT="1"/>
      <dgm:spPr/>
      <dgm:t>
        <a:bodyPr/>
        <a:lstStyle/>
        <a:p>
          <a:r>
            <a:rPr lang="en-US" sz="2600" dirty="0" smtClean="0"/>
            <a:t>Information</a:t>
          </a:r>
        </a:p>
        <a:p>
          <a:r>
            <a:rPr lang="en-US" sz="2400" dirty="0" smtClean="0"/>
            <a:t>(4-6 months)</a:t>
          </a:r>
          <a:endParaRPr lang="en-US" sz="2400" dirty="0"/>
        </a:p>
      </dgm:t>
    </dgm:pt>
    <dgm:pt modelId="{00A61D25-A213-4B71-AECB-C853ACF06C09}" type="parTrans" cxnId="{025C58E7-1B41-4E32-9CA5-8DBBD0EF57B6}">
      <dgm:prSet/>
      <dgm:spPr/>
      <dgm:t>
        <a:bodyPr/>
        <a:lstStyle/>
        <a:p>
          <a:endParaRPr lang="en-US"/>
        </a:p>
      </dgm:t>
    </dgm:pt>
    <dgm:pt modelId="{BFC0177A-4808-4319-B3F3-3DF78AB9AAC4}" type="sibTrans" cxnId="{025C58E7-1B41-4E32-9CA5-8DBBD0EF57B6}">
      <dgm:prSet/>
      <dgm:spPr/>
      <dgm:t>
        <a:bodyPr/>
        <a:lstStyle/>
        <a:p>
          <a:endParaRPr lang="en-US"/>
        </a:p>
      </dgm:t>
    </dgm:pt>
    <dgm:pt modelId="{91509EA8-A3A4-41F7-A3EA-DBC4FE2ABB9C}">
      <dgm:prSet phldrT="[Text]" custT="1"/>
      <dgm:spPr/>
      <dgm:t>
        <a:bodyPr/>
        <a:lstStyle/>
        <a:p>
          <a:r>
            <a:rPr lang="en-US" sz="2600" dirty="0" smtClean="0"/>
            <a:t>Implementation</a:t>
          </a:r>
        </a:p>
        <a:p>
          <a:r>
            <a:rPr lang="en-US" sz="2400" dirty="0" smtClean="0"/>
            <a:t>(Year)</a:t>
          </a:r>
          <a:endParaRPr lang="en-US" sz="2400" dirty="0"/>
        </a:p>
      </dgm:t>
    </dgm:pt>
    <dgm:pt modelId="{D8B641B9-2392-4000-9ED5-203E0A0645E2}" type="parTrans" cxnId="{C7BB4EA7-32FD-41BB-82E5-6FE9430AE4E4}">
      <dgm:prSet/>
      <dgm:spPr/>
      <dgm:t>
        <a:bodyPr/>
        <a:lstStyle/>
        <a:p>
          <a:endParaRPr lang="en-US"/>
        </a:p>
      </dgm:t>
    </dgm:pt>
    <dgm:pt modelId="{994F57A7-65AA-4846-A529-9484B9621E0D}" type="sibTrans" cxnId="{C7BB4EA7-32FD-41BB-82E5-6FE9430AE4E4}">
      <dgm:prSet/>
      <dgm:spPr/>
      <dgm:t>
        <a:bodyPr/>
        <a:lstStyle/>
        <a:p>
          <a:endParaRPr lang="en-US"/>
        </a:p>
      </dgm:t>
    </dgm:pt>
    <dgm:pt modelId="{2D227127-3BB9-4A5D-857E-6A2E11CA79A9}">
      <dgm:prSet phldrT="[Text]" custT="1"/>
      <dgm:spPr/>
      <dgm:t>
        <a:bodyPr/>
        <a:lstStyle/>
        <a:p>
          <a:r>
            <a:rPr lang="en-US" sz="2600" dirty="0" smtClean="0"/>
            <a:t>Evaluation</a:t>
          </a:r>
        </a:p>
        <a:p>
          <a:r>
            <a:rPr lang="en-US" sz="2400" dirty="0" smtClean="0"/>
            <a:t>(Annually)</a:t>
          </a:r>
          <a:endParaRPr lang="en-US" sz="2400" dirty="0"/>
        </a:p>
      </dgm:t>
    </dgm:pt>
    <dgm:pt modelId="{709E3180-D1C6-402D-A8AD-E8174DE8932C}" type="parTrans" cxnId="{64E7E2F1-A1B7-45E3-BF6D-76F9CC449DA9}">
      <dgm:prSet/>
      <dgm:spPr/>
      <dgm:t>
        <a:bodyPr/>
        <a:lstStyle/>
        <a:p>
          <a:endParaRPr lang="en-US"/>
        </a:p>
      </dgm:t>
    </dgm:pt>
    <dgm:pt modelId="{7B559CB6-C978-4EC0-9873-8FDC77C9CF1B}" type="sibTrans" cxnId="{64E7E2F1-A1B7-45E3-BF6D-76F9CC449DA9}">
      <dgm:prSet/>
      <dgm:spPr/>
      <dgm:t>
        <a:bodyPr/>
        <a:lstStyle/>
        <a:p>
          <a:endParaRPr lang="en-US"/>
        </a:p>
      </dgm:t>
    </dgm:pt>
    <dgm:pt modelId="{62E19BCB-7C85-42FD-A742-3B06277C16F3}">
      <dgm:prSet phldrT="[Text]" custT="1"/>
      <dgm:spPr/>
      <dgm:t>
        <a:bodyPr/>
        <a:lstStyle/>
        <a:p>
          <a:r>
            <a:rPr lang="en-US" sz="2600" dirty="0" smtClean="0"/>
            <a:t>Preparation</a:t>
          </a:r>
        </a:p>
        <a:p>
          <a:r>
            <a:rPr lang="en-US" sz="2400" dirty="0" smtClean="0"/>
            <a:t>(3-4 months)</a:t>
          </a:r>
          <a:endParaRPr lang="en-US" sz="2400" dirty="0"/>
        </a:p>
      </dgm:t>
    </dgm:pt>
    <dgm:pt modelId="{B4D7AA7C-0299-45D3-9470-525823A14D81}" type="parTrans" cxnId="{EBD877D9-9767-42BC-9CB5-013EAAF27EAE}">
      <dgm:prSet/>
      <dgm:spPr/>
      <dgm:t>
        <a:bodyPr/>
        <a:lstStyle/>
        <a:p>
          <a:endParaRPr lang="en-US"/>
        </a:p>
      </dgm:t>
    </dgm:pt>
    <dgm:pt modelId="{1CD91176-500F-4782-8785-15C7E9E170A8}" type="sibTrans" cxnId="{EBD877D9-9767-42BC-9CB5-013EAAF27EAE}">
      <dgm:prSet/>
      <dgm:spPr/>
      <dgm:t>
        <a:bodyPr/>
        <a:lstStyle/>
        <a:p>
          <a:endParaRPr lang="en-US"/>
        </a:p>
      </dgm:t>
    </dgm:pt>
    <dgm:pt modelId="{291D15AF-AF1C-49D5-99FA-D2EC25C78AD5}" type="pres">
      <dgm:prSet presAssocID="{4E34CE71-8A43-4D24-B783-0054D96B304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A35D95-2BC1-4A36-84EB-71F35E12D2DD}" type="pres">
      <dgm:prSet presAssocID="{FE71FE40-4738-4BB2-A4E2-B249B291DB8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610DC-82E9-4B05-8653-D9B2079DDCE4}" type="pres">
      <dgm:prSet presAssocID="{68D3F442-9A64-4ED4-89D1-D051171AE8CA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CA1C110-9CCF-447A-90F9-9427A004A9D1}" type="pres">
      <dgm:prSet presAssocID="{68D3F442-9A64-4ED4-89D1-D051171AE8CA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724B8B40-B36A-4F40-AB7A-8CE5F01CCA4E}" type="pres">
      <dgm:prSet presAssocID="{62E19BCB-7C85-42FD-A742-3B06277C16F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81CEA-0E2E-4639-9AE4-620BBC952D68}" type="pres">
      <dgm:prSet presAssocID="{1CD91176-500F-4782-8785-15C7E9E170A8}" presName="sibTrans" presStyleLbl="sibTrans2D1" presStyleIdx="1" presStyleCnt="4"/>
      <dgm:spPr/>
      <dgm:t>
        <a:bodyPr/>
        <a:lstStyle/>
        <a:p>
          <a:endParaRPr lang="en-US"/>
        </a:p>
      </dgm:t>
    </dgm:pt>
    <dgm:pt modelId="{54AC5FA0-913D-4D6B-BBED-D2EAFBD44DA1}" type="pres">
      <dgm:prSet presAssocID="{1CD91176-500F-4782-8785-15C7E9E170A8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6FA5C879-828C-4BD1-BD1A-020C1EAF5E6D}" type="pres">
      <dgm:prSet presAssocID="{CA01743A-EAFB-46C5-B3EB-07EC8A3B801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3A9B24-288C-48BF-8A3C-B40EE819563C}" type="pres">
      <dgm:prSet presAssocID="{BFC0177A-4808-4319-B3F3-3DF78AB9AAC4}" presName="sibTrans" presStyleLbl="sibTrans2D1" presStyleIdx="2" presStyleCnt="4"/>
      <dgm:spPr/>
      <dgm:t>
        <a:bodyPr/>
        <a:lstStyle/>
        <a:p>
          <a:endParaRPr lang="en-US"/>
        </a:p>
      </dgm:t>
    </dgm:pt>
    <dgm:pt modelId="{88456A21-1A6D-4329-B295-EF871BD16881}" type="pres">
      <dgm:prSet presAssocID="{BFC0177A-4808-4319-B3F3-3DF78AB9AAC4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33AFE025-9620-4C2B-8884-B3248464847F}" type="pres">
      <dgm:prSet presAssocID="{91509EA8-A3A4-41F7-A3EA-DBC4FE2ABB9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041D07-D90B-4C3E-9095-3BA43210CEFD}" type="pres">
      <dgm:prSet presAssocID="{994F57A7-65AA-4846-A529-9484B9621E0D}" presName="sibTrans" presStyleLbl="sibTrans2D1" presStyleIdx="3" presStyleCnt="4"/>
      <dgm:spPr/>
      <dgm:t>
        <a:bodyPr/>
        <a:lstStyle/>
        <a:p>
          <a:endParaRPr lang="en-US"/>
        </a:p>
      </dgm:t>
    </dgm:pt>
    <dgm:pt modelId="{B46E4BBD-2BDD-4D68-A464-876533EECEBF}" type="pres">
      <dgm:prSet presAssocID="{994F57A7-65AA-4846-A529-9484B9621E0D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18A9C74E-5FFF-45AE-B192-1DB5AC32B178}" type="pres">
      <dgm:prSet presAssocID="{2D227127-3BB9-4A5D-857E-6A2E11CA79A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86AE0B-D633-44B3-82EF-12ED20614050}" type="presOf" srcId="{CA01743A-EAFB-46C5-B3EB-07EC8A3B8010}" destId="{6FA5C879-828C-4BD1-BD1A-020C1EAF5E6D}" srcOrd="0" destOrd="0" presId="urn:microsoft.com/office/officeart/2005/8/layout/process5"/>
    <dgm:cxn modelId="{075336B7-2DEB-468D-B110-4D7863B3FAE8}" type="presOf" srcId="{91509EA8-A3A4-41F7-A3EA-DBC4FE2ABB9C}" destId="{33AFE025-9620-4C2B-8884-B3248464847F}" srcOrd="0" destOrd="0" presId="urn:microsoft.com/office/officeart/2005/8/layout/process5"/>
    <dgm:cxn modelId="{0C85C38A-0133-4AD6-A5AA-4627669B0212}" type="presOf" srcId="{62E19BCB-7C85-42FD-A742-3B06277C16F3}" destId="{724B8B40-B36A-4F40-AB7A-8CE5F01CCA4E}" srcOrd="0" destOrd="0" presId="urn:microsoft.com/office/officeart/2005/8/layout/process5"/>
    <dgm:cxn modelId="{71447CA3-0C35-4292-9CF6-729071D037E7}" srcId="{4E34CE71-8A43-4D24-B783-0054D96B3049}" destId="{FE71FE40-4738-4BB2-A4E2-B249B291DB86}" srcOrd="0" destOrd="0" parTransId="{3ABED52A-FFCA-4435-A849-37E8504E85C3}" sibTransId="{68D3F442-9A64-4ED4-89D1-D051171AE8CA}"/>
    <dgm:cxn modelId="{2C366539-96B8-4A89-BF3B-B8AE68543FD1}" type="presOf" srcId="{68D3F442-9A64-4ED4-89D1-D051171AE8CA}" destId="{39F610DC-82E9-4B05-8653-D9B2079DDCE4}" srcOrd="0" destOrd="0" presId="urn:microsoft.com/office/officeart/2005/8/layout/process5"/>
    <dgm:cxn modelId="{025C58E7-1B41-4E32-9CA5-8DBBD0EF57B6}" srcId="{4E34CE71-8A43-4D24-B783-0054D96B3049}" destId="{CA01743A-EAFB-46C5-B3EB-07EC8A3B8010}" srcOrd="2" destOrd="0" parTransId="{00A61D25-A213-4B71-AECB-C853ACF06C09}" sibTransId="{BFC0177A-4808-4319-B3F3-3DF78AB9AAC4}"/>
    <dgm:cxn modelId="{4990971E-AD8E-43F8-8B7B-F74701184DB5}" type="presOf" srcId="{68D3F442-9A64-4ED4-89D1-D051171AE8CA}" destId="{ECA1C110-9CCF-447A-90F9-9427A004A9D1}" srcOrd="1" destOrd="0" presId="urn:microsoft.com/office/officeart/2005/8/layout/process5"/>
    <dgm:cxn modelId="{B8DFE0E9-1A4E-4AE0-B443-7A59D75A1F73}" type="presOf" srcId="{994F57A7-65AA-4846-A529-9484B9621E0D}" destId="{32041D07-D90B-4C3E-9095-3BA43210CEFD}" srcOrd="0" destOrd="0" presId="urn:microsoft.com/office/officeart/2005/8/layout/process5"/>
    <dgm:cxn modelId="{C333221F-72B5-4C94-AB13-2A45752B7BAF}" type="presOf" srcId="{FE71FE40-4738-4BB2-A4E2-B249B291DB86}" destId="{1DA35D95-2BC1-4A36-84EB-71F35E12D2DD}" srcOrd="0" destOrd="0" presId="urn:microsoft.com/office/officeart/2005/8/layout/process5"/>
    <dgm:cxn modelId="{32D9A970-5C47-450E-9E60-B2736217D0DF}" type="presOf" srcId="{1CD91176-500F-4782-8785-15C7E9E170A8}" destId="{54AC5FA0-913D-4D6B-BBED-D2EAFBD44DA1}" srcOrd="1" destOrd="0" presId="urn:microsoft.com/office/officeart/2005/8/layout/process5"/>
    <dgm:cxn modelId="{C7BB4EA7-32FD-41BB-82E5-6FE9430AE4E4}" srcId="{4E34CE71-8A43-4D24-B783-0054D96B3049}" destId="{91509EA8-A3A4-41F7-A3EA-DBC4FE2ABB9C}" srcOrd="3" destOrd="0" parTransId="{D8B641B9-2392-4000-9ED5-203E0A0645E2}" sibTransId="{994F57A7-65AA-4846-A529-9484B9621E0D}"/>
    <dgm:cxn modelId="{51B08924-26DD-452D-94DF-E2F876D49484}" type="presOf" srcId="{BFC0177A-4808-4319-B3F3-3DF78AB9AAC4}" destId="{5D3A9B24-288C-48BF-8A3C-B40EE819563C}" srcOrd="0" destOrd="0" presId="urn:microsoft.com/office/officeart/2005/8/layout/process5"/>
    <dgm:cxn modelId="{E98E4B3C-743C-43D3-B819-156179E4ACD4}" type="presOf" srcId="{BFC0177A-4808-4319-B3F3-3DF78AB9AAC4}" destId="{88456A21-1A6D-4329-B295-EF871BD16881}" srcOrd="1" destOrd="0" presId="urn:microsoft.com/office/officeart/2005/8/layout/process5"/>
    <dgm:cxn modelId="{406F9611-9E4F-48A9-9A99-C94BF03DA498}" type="presOf" srcId="{4E34CE71-8A43-4D24-B783-0054D96B3049}" destId="{291D15AF-AF1C-49D5-99FA-D2EC25C78AD5}" srcOrd="0" destOrd="0" presId="urn:microsoft.com/office/officeart/2005/8/layout/process5"/>
    <dgm:cxn modelId="{1342A427-D1DB-4841-8ACB-9597B51041FF}" type="presOf" srcId="{2D227127-3BB9-4A5D-857E-6A2E11CA79A9}" destId="{18A9C74E-5FFF-45AE-B192-1DB5AC32B178}" srcOrd="0" destOrd="0" presId="urn:microsoft.com/office/officeart/2005/8/layout/process5"/>
    <dgm:cxn modelId="{EBD877D9-9767-42BC-9CB5-013EAAF27EAE}" srcId="{4E34CE71-8A43-4D24-B783-0054D96B3049}" destId="{62E19BCB-7C85-42FD-A742-3B06277C16F3}" srcOrd="1" destOrd="0" parTransId="{B4D7AA7C-0299-45D3-9470-525823A14D81}" sibTransId="{1CD91176-500F-4782-8785-15C7E9E170A8}"/>
    <dgm:cxn modelId="{F4FE0B07-D6B1-4517-912E-35D8E41BA250}" type="presOf" srcId="{994F57A7-65AA-4846-A529-9484B9621E0D}" destId="{B46E4BBD-2BDD-4D68-A464-876533EECEBF}" srcOrd="1" destOrd="0" presId="urn:microsoft.com/office/officeart/2005/8/layout/process5"/>
    <dgm:cxn modelId="{96F3D384-9260-4916-A50A-E2FAA849D472}" type="presOf" srcId="{1CD91176-500F-4782-8785-15C7E9E170A8}" destId="{68F81CEA-0E2E-4639-9AE4-620BBC952D68}" srcOrd="0" destOrd="0" presId="urn:microsoft.com/office/officeart/2005/8/layout/process5"/>
    <dgm:cxn modelId="{64E7E2F1-A1B7-45E3-BF6D-76F9CC449DA9}" srcId="{4E34CE71-8A43-4D24-B783-0054D96B3049}" destId="{2D227127-3BB9-4A5D-857E-6A2E11CA79A9}" srcOrd="4" destOrd="0" parTransId="{709E3180-D1C6-402D-A8AD-E8174DE8932C}" sibTransId="{7B559CB6-C978-4EC0-9873-8FDC77C9CF1B}"/>
    <dgm:cxn modelId="{D8F913A3-28A2-4BB1-BE13-87DC99CC3020}" type="presParOf" srcId="{291D15AF-AF1C-49D5-99FA-D2EC25C78AD5}" destId="{1DA35D95-2BC1-4A36-84EB-71F35E12D2DD}" srcOrd="0" destOrd="0" presId="urn:microsoft.com/office/officeart/2005/8/layout/process5"/>
    <dgm:cxn modelId="{87E7B14C-848C-4A9C-B4A9-69E6816C9514}" type="presParOf" srcId="{291D15AF-AF1C-49D5-99FA-D2EC25C78AD5}" destId="{39F610DC-82E9-4B05-8653-D9B2079DDCE4}" srcOrd="1" destOrd="0" presId="urn:microsoft.com/office/officeart/2005/8/layout/process5"/>
    <dgm:cxn modelId="{17D6EDEA-5CF1-44AA-9E0E-183012BC1586}" type="presParOf" srcId="{39F610DC-82E9-4B05-8653-D9B2079DDCE4}" destId="{ECA1C110-9CCF-447A-90F9-9427A004A9D1}" srcOrd="0" destOrd="0" presId="urn:microsoft.com/office/officeart/2005/8/layout/process5"/>
    <dgm:cxn modelId="{D822CE1E-D319-44C9-9B11-40FC04402790}" type="presParOf" srcId="{291D15AF-AF1C-49D5-99FA-D2EC25C78AD5}" destId="{724B8B40-B36A-4F40-AB7A-8CE5F01CCA4E}" srcOrd="2" destOrd="0" presId="urn:microsoft.com/office/officeart/2005/8/layout/process5"/>
    <dgm:cxn modelId="{C9A0A44E-7D0C-4DA2-9683-7E11AD8E7D6F}" type="presParOf" srcId="{291D15AF-AF1C-49D5-99FA-D2EC25C78AD5}" destId="{68F81CEA-0E2E-4639-9AE4-620BBC952D68}" srcOrd="3" destOrd="0" presId="urn:microsoft.com/office/officeart/2005/8/layout/process5"/>
    <dgm:cxn modelId="{C7A5CC3A-C352-4917-B067-3F0BADA00B0C}" type="presParOf" srcId="{68F81CEA-0E2E-4639-9AE4-620BBC952D68}" destId="{54AC5FA0-913D-4D6B-BBED-D2EAFBD44DA1}" srcOrd="0" destOrd="0" presId="urn:microsoft.com/office/officeart/2005/8/layout/process5"/>
    <dgm:cxn modelId="{B5674864-788C-4A71-9EE7-74DD88820829}" type="presParOf" srcId="{291D15AF-AF1C-49D5-99FA-D2EC25C78AD5}" destId="{6FA5C879-828C-4BD1-BD1A-020C1EAF5E6D}" srcOrd="4" destOrd="0" presId="urn:microsoft.com/office/officeart/2005/8/layout/process5"/>
    <dgm:cxn modelId="{1167EBC1-4126-4B46-B03E-4BD3B62607BA}" type="presParOf" srcId="{291D15AF-AF1C-49D5-99FA-D2EC25C78AD5}" destId="{5D3A9B24-288C-48BF-8A3C-B40EE819563C}" srcOrd="5" destOrd="0" presId="urn:microsoft.com/office/officeart/2005/8/layout/process5"/>
    <dgm:cxn modelId="{719DA6A2-B550-41F0-9844-B2A7E602D646}" type="presParOf" srcId="{5D3A9B24-288C-48BF-8A3C-B40EE819563C}" destId="{88456A21-1A6D-4329-B295-EF871BD16881}" srcOrd="0" destOrd="0" presId="urn:microsoft.com/office/officeart/2005/8/layout/process5"/>
    <dgm:cxn modelId="{E4745405-8D01-4C65-839E-E34108A77AB6}" type="presParOf" srcId="{291D15AF-AF1C-49D5-99FA-D2EC25C78AD5}" destId="{33AFE025-9620-4C2B-8884-B3248464847F}" srcOrd="6" destOrd="0" presId="urn:microsoft.com/office/officeart/2005/8/layout/process5"/>
    <dgm:cxn modelId="{4BD25F9B-A21D-459B-BBEE-AAFCA2B241B3}" type="presParOf" srcId="{291D15AF-AF1C-49D5-99FA-D2EC25C78AD5}" destId="{32041D07-D90B-4C3E-9095-3BA43210CEFD}" srcOrd="7" destOrd="0" presId="urn:microsoft.com/office/officeart/2005/8/layout/process5"/>
    <dgm:cxn modelId="{8C57D8B2-51BB-4E58-A6DF-B31C511BDBE7}" type="presParOf" srcId="{32041D07-D90B-4C3E-9095-3BA43210CEFD}" destId="{B46E4BBD-2BDD-4D68-A464-876533EECEBF}" srcOrd="0" destOrd="0" presId="urn:microsoft.com/office/officeart/2005/8/layout/process5"/>
    <dgm:cxn modelId="{AD49E5CD-95A2-4ED3-A3BC-00C33A0BB6FB}" type="presParOf" srcId="{291D15AF-AF1C-49D5-99FA-D2EC25C78AD5}" destId="{18A9C74E-5FFF-45AE-B192-1DB5AC32B178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C778D-0802-4491-A5E2-DF4303E50761}">
      <dsp:nvSpPr>
        <dsp:cNvPr id="0" name=""/>
        <dsp:cNvSpPr/>
      </dsp:nvSpPr>
      <dsp:spPr>
        <a:xfrm>
          <a:off x="1508220" y="38544"/>
          <a:ext cx="5824524" cy="5824524"/>
        </a:xfrm>
        <a:prstGeom prst="circularArrow">
          <a:avLst>
            <a:gd name="adj1" fmla="val 5544"/>
            <a:gd name="adj2" fmla="val 330680"/>
            <a:gd name="adj3" fmla="val 13760969"/>
            <a:gd name="adj4" fmla="val 17395073"/>
            <a:gd name="adj5" fmla="val 5757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164DA8B8-0B2D-4E62-8989-FDCAE0EE30EE}">
      <dsp:nvSpPr>
        <dsp:cNvPr id="0" name=""/>
        <dsp:cNvSpPr/>
      </dsp:nvSpPr>
      <dsp:spPr>
        <a:xfrm>
          <a:off x="3047989" y="76188"/>
          <a:ext cx="2744985" cy="13724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Consideration</a:t>
          </a:r>
          <a:endParaRPr lang="en-US" sz="1400" b="1" kern="1200" dirty="0"/>
        </a:p>
      </dsp:txBody>
      <dsp:txXfrm>
        <a:off x="3114989" y="143188"/>
        <a:ext cx="2610985" cy="1238492"/>
      </dsp:txXfrm>
    </dsp:sp>
    <dsp:sp modelId="{98C722EE-8553-4746-8FB3-271D90F4B197}">
      <dsp:nvSpPr>
        <dsp:cNvPr id="0" name=""/>
        <dsp:cNvSpPr/>
      </dsp:nvSpPr>
      <dsp:spPr>
        <a:xfrm>
          <a:off x="5867407" y="1600191"/>
          <a:ext cx="2744985" cy="13724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Preparation</a:t>
          </a:r>
          <a:endParaRPr lang="en-US" sz="1400" b="1" kern="1200" dirty="0"/>
        </a:p>
      </dsp:txBody>
      <dsp:txXfrm>
        <a:off x="5934407" y="1667191"/>
        <a:ext cx="2610985" cy="1238492"/>
      </dsp:txXfrm>
    </dsp:sp>
    <dsp:sp modelId="{D95E6D3C-9A63-4828-82AE-C2A20D1D302E}">
      <dsp:nvSpPr>
        <dsp:cNvPr id="0" name=""/>
        <dsp:cNvSpPr/>
      </dsp:nvSpPr>
      <dsp:spPr>
        <a:xfrm>
          <a:off x="5029207" y="3581397"/>
          <a:ext cx="2744985" cy="13724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Information </a:t>
          </a:r>
          <a:endParaRPr lang="en-US" sz="1600" b="1" kern="1200" dirty="0"/>
        </a:p>
      </dsp:txBody>
      <dsp:txXfrm>
        <a:off x="5096207" y="3648397"/>
        <a:ext cx="2610985" cy="1238492"/>
      </dsp:txXfrm>
    </dsp:sp>
    <dsp:sp modelId="{43A7E2D6-75AA-4EF0-B18E-1C94CC2B49BA}">
      <dsp:nvSpPr>
        <dsp:cNvPr id="0" name=""/>
        <dsp:cNvSpPr/>
      </dsp:nvSpPr>
      <dsp:spPr>
        <a:xfrm>
          <a:off x="1752598" y="3962393"/>
          <a:ext cx="2744985" cy="13724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Implementation</a:t>
          </a:r>
          <a:endParaRPr lang="en-US" sz="1400" b="1" kern="1200" dirty="0"/>
        </a:p>
      </dsp:txBody>
      <dsp:txXfrm>
        <a:off x="1819598" y="4029393"/>
        <a:ext cx="2610985" cy="1238492"/>
      </dsp:txXfrm>
    </dsp:sp>
    <dsp:sp modelId="{A37D8848-C422-46C9-9BEE-249564BA3FB6}">
      <dsp:nvSpPr>
        <dsp:cNvPr id="0" name=""/>
        <dsp:cNvSpPr/>
      </dsp:nvSpPr>
      <dsp:spPr>
        <a:xfrm>
          <a:off x="152388" y="1981206"/>
          <a:ext cx="2744985" cy="13724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Evaluation</a:t>
          </a:r>
          <a:endParaRPr lang="en-US" sz="1400" b="1" kern="1200" dirty="0"/>
        </a:p>
      </dsp:txBody>
      <dsp:txXfrm>
        <a:off x="219388" y="2048206"/>
        <a:ext cx="2610985" cy="12384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A35D95-2BC1-4A36-84EB-71F35E12D2DD}">
      <dsp:nvSpPr>
        <dsp:cNvPr id="0" name=""/>
        <dsp:cNvSpPr/>
      </dsp:nvSpPr>
      <dsp:spPr>
        <a:xfrm>
          <a:off x="7634" y="396914"/>
          <a:ext cx="2281981" cy="13691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Consideration </a:t>
          </a:r>
          <a:r>
            <a:rPr lang="en-US" sz="2400" kern="1200" dirty="0" smtClean="0"/>
            <a:t>(1-2 months)</a:t>
          </a:r>
          <a:endParaRPr lang="en-US" sz="2000" kern="1200" dirty="0"/>
        </a:p>
      </dsp:txBody>
      <dsp:txXfrm>
        <a:off x="47736" y="437016"/>
        <a:ext cx="2201777" cy="1288984"/>
      </dsp:txXfrm>
    </dsp:sp>
    <dsp:sp modelId="{39F610DC-82E9-4B05-8653-D9B2079DDCE4}">
      <dsp:nvSpPr>
        <dsp:cNvPr id="0" name=""/>
        <dsp:cNvSpPr/>
      </dsp:nvSpPr>
      <dsp:spPr>
        <a:xfrm>
          <a:off x="2490430" y="798543"/>
          <a:ext cx="483780" cy="565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2490430" y="911729"/>
        <a:ext cx="338646" cy="339559"/>
      </dsp:txXfrm>
    </dsp:sp>
    <dsp:sp modelId="{724B8B40-B36A-4F40-AB7A-8CE5F01CCA4E}">
      <dsp:nvSpPr>
        <dsp:cNvPr id="0" name=""/>
        <dsp:cNvSpPr/>
      </dsp:nvSpPr>
      <dsp:spPr>
        <a:xfrm>
          <a:off x="3202409" y="396914"/>
          <a:ext cx="2281981" cy="13691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Preparation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(3-4 months)</a:t>
          </a:r>
          <a:endParaRPr lang="en-US" sz="2400" kern="1200" dirty="0"/>
        </a:p>
      </dsp:txBody>
      <dsp:txXfrm>
        <a:off x="3242511" y="437016"/>
        <a:ext cx="2201777" cy="1288984"/>
      </dsp:txXfrm>
    </dsp:sp>
    <dsp:sp modelId="{68F81CEA-0E2E-4639-9AE4-620BBC952D68}">
      <dsp:nvSpPr>
        <dsp:cNvPr id="0" name=""/>
        <dsp:cNvSpPr/>
      </dsp:nvSpPr>
      <dsp:spPr>
        <a:xfrm>
          <a:off x="5685205" y="798543"/>
          <a:ext cx="483780" cy="565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5685205" y="911729"/>
        <a:ext cx="338646" cy="339559"/>
      </dsp:txXfrm>
    </dsp:sp>
    <dsp:sp modelId="{6FA5C879-828C-4BD1-BD1A-020C1EAF5E6D}">
      <dsp:nvSpPr>
        <dsp:cNvPr id="0" name=""/>
        <dsp:cNvSpPr/>
      </dsp:nvSpPr>
      <dsp:spPr>
        <a:xfrm>
          <a:off x="6397183" y="396914"/>
          <a:ext cx="2281981" cy="13691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Information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(4-6 months)</a:t>
          </a:r>
          <a:endParaRPr lang="en-US" sz="2400" kern="1200" dirty="0"/>
        </a:p>
      </dsp:txBody>
      <dsp:txXfrm>
        <a:off x="6437285" y="437016"/>
        <a:ext cx="2201777" cy="1288984"/>
      </dsp:txXfrm>
    </dsp:sp>
    <dsp:sp modelId="{5D3A9B24-288C-48BF-8A3C-B40EE819563C}">
      <dsp:nvSpPr>
        <dsp:cNvPr id="0" name=""/>
        <dsp:cNvSpPr/>
      </dsp:nvSpPr>
      <dsp:spPr>
        <a:xfrm rot="5400000">
          <a:off x="7296284" y="1925842"/>
          <a:ext cx="483780" cy="565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-5400000">
        <a:off x="7368395" y="1966917"/>
        <a:ext cx="339559" cy="338646"/>
      </dsp:txXfrm>
    </dsp:sp>
    <dsp:sp modelId="{33AFE025-9620-4C2B-8884-B3248464847F}">
      <dsp:nvSpPr>
        <dsp:cNvPr id="0" name=""/>
        <dsp:cNvSpPr/>
      </dsp:nvSpPr>
      <dsp:spPr>
        <a:xfrm>
          <a:off x="6397183" y="2678896"/>
          <a:ext cx="2281981" cy="13691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Implementation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(Year)</a:t>
          </a:r>
          <a:endParaRPr lang="en-US" sz="2400" kern="1200" dirty="0"/>
        </a:p>
      </dsp:txBody>
      <dsp:txXfrm>
        <a:off x="6437285" y="2718998"/>
        <a:ext cx="2201777" cy="1288984"/>
      </dsp:txXfrm>
    </dsp:sp>
    <dsp:sp modelId="{32041D07-D90B-4C3E-9095-3BA43210CEFD}">
      <dsp:nvSpPr>
        <dsp:cNvPr id="0" name=""/>
        <dsp:cNvSpPr/>
      </dsp:nvSpPr>
      <dsp:spPr>
        <a:xfrm rot="10800000">
          <a:off x="5712588" y="3080525"/>
          <a:ext cx="483780" cy="565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10800000">
        <a:off x="5857722" y="3193711"/>
        <a:ext cx="338646" cy="339559"/>
      </dsp:txXfrm>
    </dsp:sp>
    <dsp:sp modelId="{18A9C74E-5FFF-45AE-B192-1DB5AC32B178}">
      <dsp:nvSpPr>
        <dsp:cNvPr id="0" name=""/>
        <dsp:cNvSpPr/>
      </dsp:nvSpPr>
      <dsp:spPr>
        <a:xfrm>
          <a:off x="3202409" y="2678896"/>
          <a:ext cx="2281981" cy="13691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Evaluation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(Annually)</a:t>
          </a:r>
          <a:endParaRPr lang="en-US" sz="2400" kern="1200" dirty="0"/>
        </a:p>
      </dsp:txBody>
      <dsp:txXfrm>
        <a:off x="3242511" y="2718998"/>
        <a:ext cx="2201777" cy="12889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26E4E-8031-44B4-A7F0-EBF6778D00DD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407AB-6CE4-4E05-B842-A2CCA335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95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“Strategic Planning” terminology</a:t>
            </a:r>
            <a:r>
              <a:rPr lang="en-US" baseline="0" dirty="0" smtClean="0"/>
              <a:t> </a:t>
            </a:r>
            <a:r>
              <a:rPr lang="en-US" dirty="0" smtClean="0"/>
              <a:t>is used by many, but may or may not be accurate.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Important to recognize that with </a:t>
            </a:r>
            <a:r>
              <a:rPr lang="en-US" b="1" dirty="0" smtClean="0"/>
              <a:t>Strategic</a:t>
            </a:r>
            <a:r>
              <a:rPr lang="en-US" dirty="0" smtClean="0"/>
              <a:t> Planning: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dirty="0" smtClean="0"/>
              <a:t>     Focus on achieving goals -</a:t>
            </a:r>
            <a:r>
              <a:rPr lang="en-US" baseline="0" dirty="0" smtClean="0"/>
              <a:t> - </a:t>
            </a:r>
            <a:r>
              <a:rPr lang="en-US" u="sng" dirty="0" smtClean="0"/>
              <a:t>not</a:t>
            </a:r>
            <a:r>
              <a:rPr lang="en-US" dirty="0" smtClean="0"/>
              <a:t> routine activities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dirty="0" smtClean="0"/>
              <a:t>     Based upon future opportunities -</a:t>
            </a:r>
            <a:r>
              <a:rPr lang="en-US" baseline="0" dirty="0" smtClean="0"/>
              <a:t> - </a:t>
            </a:r>
            <a:r>
              <a:rPr lang="en-US" u="sng" dirty="0" smtClean="0"/>
              <a:t>not</a:t>
            </a:r>
            <a:r>
              <a:rPr lang="en-US" dirty="0" smtClean="0"/>
              <a:t> present situation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dirty="0" smtClean="0"/>
              <a:t>     Holds</a:t>
            </a:r>
            <a:r>
              <a:rPr lang="en-US" baseline="0" dirty="0" smtClean="0"/>
              <a:t> potential for higher risks</a:t>
            </a:r>
            <a:endParaRPr lang="en-US" dirty="0" smtClean="0"/>
          </a:p>
          <a:p>
            <a:pPr marL="171450" indent="-171450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407AB-6CE4-4E05-B842-A2CCA33569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71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College Board of Trustees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Policy Governance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College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Annual Departmental &amp; Divisional Plans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Kansas Board of Regents 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Foresight 2020 Goals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Technical Education Authority 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Performance Agreements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Accreditation 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HLC AQIP Initiatives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407AB-6CE4-4E05-B842-A2CCA33569A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63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S.O.A.R. – Strength Opportunity Aspiration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407AB-6CE4-4E05-B842-A2CCA33569A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23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407AB-6CE4-4E05-B842-A2CCA33569A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73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Mediated</a:t>
            </a:r>
            <a:r>
              <a:rPr lang="en-US" dirty="0" smtClean="0"/>
              <a:t> through a partnership, a grant, redistribution of personnel</a:t>
            </a:r>
            <a:r>
              <a:rPr lang="en-US" baseline="0" dirty="0" smtClean="0"/>
              <a:t> or </a:t>
            </a:r>
            <a:r>
              <a:rPr lang="en-US" baseline="0" dirty="0" err="1" smtClean="0"/>
              <a:t>reconsideraton</a:t>
            </a:r>
            <a:r>
              <a:rPr lang="en-US" baseline="0" dirty="0" smtClean="0"/>
              <a:t> of facilities utilization,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407AB-6CE4-4E05-B842-A2CCA33569A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3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ABAB-4490-4C11-9622-56D4AF5B24D1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C6F4-1C8B-49BF-BF34-59788609E804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ABAB-4490-4C11-9622-56D4AF5B24D1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C6F4-1C8B-49BF-BF34-59788609E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ABAB-4490-4C11-9622-56D4AF5B24D1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C6F4-1C8B-49BF-BF34-59788609E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ABAB-4490-4C11-9622-56D4AF5B24D1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C6F4-1C8B-49BF-BF34-59788609E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ABAB-4490-4C11-9622-56D4AF5B24D1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C6F4-1C8B-49BF-BF34-59788609E8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ABAB-4490-4C11-9622-56D4AF5B24D1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C6F4-1C8B-49BF-BF34-59788609E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ABAB-4490-4C11-9622-56D4AF5B24D1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C6F4-1C8B-49BF-BF34-59788609E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ABAB-4490-4C11-9622-56D4AF5B24D1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C6F4-1C8B-49BF-BF34-59788609E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ABAB-4490-4C11-9622-56D4AF5B24D1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C6F4-1C8B-49BF-BF34-59788609E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ABAB-4490-4C11-9622-56D4AF5B24D1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C6F4-1C8B-49BF-BF34-59788609E804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ABAB-4490-4C11-9622-56D4AF5B24D1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C6F4-1C8B-49BF-BF34-59788609E804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ED6ABAB-4490-4C11-9622-56D4AF5B24D1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795C6F4-1C8B-49BF-BF34-59788609E80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bls.gov/ooh/about/sources-of-career-information.htm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cbp.org/national-higher-education-benchmarking-institut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ooh/About/Projections-Overview.htm" TargetMode="External"/><Relationship Id="rId2" Type="http://schemas.openxmlformats.org/officeDocument/2006/relationships/hyperlink" Target="http://www.nccbp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areerinfonet.org/Occ_Intro.asp?id=1,&amp;nodeid=1" TargetMode="External"/><Relationship Id="rId4" Type="http://schemas.openxmlformats.org/officeDocument/2006/relationships/hyperlink" Target="http://www.projectionscentral.com/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bartonccc.edu/administration/is/staff/perkinsc/quinnnisod.html" TargetMode="External"/><Relationship Id="rId2" Type="http://schemas.openxmlformats.org/officeDocument/2006/relationships/hyperlink" Target="mailto:QuinnP@BartonCCC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09800"/>
            <a:ext cx="4419600" cy="1292352"/>
          </a:xfrm>
        </p:spPr>
        <p:txBody>
          <a:bodyPr>
            <a:normAutofit/>
          </a:bodyPr>
          <a:lstStyle/>
          <a:p>
            <a:r>
              <a:rPr lang="en-US" dirty="0" smtClean="0"/>
              <a:t>Strategic Planning </a:t>
            </a:r>
            <a:br>
              <a:rPr lang="en-US" dirty="0" smtClean="0"/>
            </a:br>
            <a:r>
              <a:rPr lang="en-US" dirty="0" smtClean="0"/>
              <a:t>Made Easy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4419600" cy="914400"/>
          </a:xfrm>
        </p:spPr>
        <p:txBody>
          <a:bodyPr>
            <a:noAutofit/>
          </a:bodyPr>
          <a:lstStyle/>
          <a:p>
            <a:pPr algn="r"/>
            <a:r>
              <a:rPr lang="en-US" sz="1800" dirty="0" smtClean="0"/>
              <a:t>Dr. Penny Quinn, VP</a:t>
            </a:r>
          </a:p>
          <a:p>
            <a:pPr algn="r"/>
            <a:r>
              <a:rPr lang="en-US" sz="1800" dirty="0" smtClean="0"/>
              <a:t>Barton Community College</a:t>
            </a:r>
          </a:p>
          <a:p>
            <a:pPr algn="r"/>
            <a:r>
              <a:rPr lang="en-US" sz="1600" dirty="0" smtClean="0"/>
              <a:t>NISOD 2013</a:t>
            </a:r>
          </a:p>
        </p:txBody>
      </p:sp>
    </p:spTree>
    <p:extLst>
      <p:ext uri="{BB962C8B-B14F-4D97-AF65-F5344CB8AC3E}">
        <p14:creationId xmlns:p14="http://schemas.microsoft.com/office/powerpoint/2010/main" val="167336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Summarizing </a:t>
            </a:r>
            <a:r>
              <a:rPr lang="en-US" sz="2800" dirty="0"/>
              <a:t>statement of the general principles guiding the organization </a:t>
            </a:r>
            <a:endParaRPr lang="en-US" sz="28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Who are we?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What is our purpose?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What is our philosophy?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How do we meet stakeholder expectations?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What makes us unique?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82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Considerations: </a:t>
            </a:r>
            <a:r>
              <a:rPr lang="en-US" dirty="0" smtClean="0"/>
              <a:t>Phases Timeline 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24284574"/>
              </p:ext>
            </p:extLst>
          </p:nvPr>
        </p:nvGraphicFramePr>
        <p:xfrm>
          <a:off x="228600" y="1981200"/>
          <a:ext cx="86868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94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Preparation: Consultants?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Do </a:t>
            </a:r>
            <a:r>
              <a:rPr lang="en-US" sz="2800" dirty="0"/>
              <a:t>you plan to use an outside party (</a:t>
            </a:r>
            <a:r>
              <a:rPr lang="en-US" sz="2800" dirty="0" smtClean="0"/>
              <a:t>consultant) to </a:t>
            </a:r>
            <a:r>
              <a:rPr lang="en-US" sz="2800" dirty="0"/>
              <a:t>facilitate?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Pros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/>
              <a:t>Can </a:t>
            </a:r>
            <a:r>
              <a:rPr lang="en-US" sz="2400" dirty="0" smtClean="0"/>
              <a:t>identify processes/concepts not </a:t>
            </a:r>
            <a:r>
              <a:rPr lang="en-US" sz="2400" dirty="0"/>
              <a:t>considered by the College SP team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 smtClean="0"/>
              <a:t>Can create atmosphere of expertise (anyone more than 60 miles away is “an expert”)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 smtClean="0"/>
              <a:t>Can provide momentum to keep process moving forward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Cons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 smtClean="0"/>
              <a:t>Cost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 smtClean="0"/>
              <a:t>Assumption of time savings is false as college personnel must provide the college information for consultant utilization </a:t>
            </a:r>
            <a:endParaRPr lang="en-US" sz="2400" dirty="0"/>
          </a:p>
          <a:p>
            <a:pPr lvl="2">
              <a:buFont typeface="Wingdings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621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Preparation: External Expectations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72A37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rgbClr val="EAEBDE"/>
                </a:solidFill>
              </a:rPr>
              <a:t>Identify and compile </a:t>
            </a:r>
            <a:r>
              <a:rPr lang="en-US" sz="2800" dirty="0" smtClean="0">
                <a:solidFill>
                  <a:srgbClr val="EAEBDE"/>
                </a:solidFill>
              </a:rPr>
              <a:t>external requirements</a:t>
            </a:r>
            <a:endParaRPr lang="en-US" sz="2800" dirty="0">
              <a:solidFill>
                <a:srgbClr val="EAEBDE"/>
              </a:solidFill>
            </a:endParaRPr>
          </a:p>
          <a:p>
            <a:pPr lvl="1">
              <a:buClr>
                <a:srgbClr val="72A37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prstClr val="white"/>
                </a:solidFill>
              </a:rPr>
              <a:t>Regional </a:t>
            </a:r>
            <a:r>
              <a:rPr lang="en-US" sz="2400" dirty="0" smtClean="0">
                <a:solidFill>
                  <a:prstClr val="white"/>
                </a:solidFill>
              </a:rPr>
              <a:t>School Accrediting </a:t>
            </a:r>
            <a:r>
              <a:rPr lang="en-US" sz="2400" dirty="0">
                <a:solidFill>
                  <a:prstClr val="white"/>
                </a:solidFill>
              </a:rPr>
              <a:t>Body </a:t>
            </a:r>
            <a:endParaRPr lang="en-US" sz="2400" dirty="0" smtClean="0">
              <a:solidFill>
                <a:prstClr val="white"/>
              </a:solidFill>
            </a:endParaRPr>
          </a:p>
          <a:p>
            <a:pPr lvl="2">
              <a:buClr>
                <a:srgbClr val="72A37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white"/>
                </a:solidFill>
              </a:rPr>
              <a:t>HLC</a:t>
            </a:r>
            <a:r>
              <a:rPr lang="en-US" sz="2400" dirty="0">
                <a:solidFill>
                  <a:prstClr val="white"/>
                </a:solidFill>
              </a:rPr>
              <a:t>, etc</a:t>
            </a:r>
            <a:r>
              <a:rPr lang="en-US" sz="2400" dirty="0" smtClean="0">
                <a:solidFill>
                  <a:prstClr val="white"/>
                </a:solidFill>
              </a:rPr>
              <a:t>.</a:t>
            </a:r>
            <a:endParaRPr lang="en-US" sz="2400" dirty="0">
              <a:solidFill>
                <a:prstClr val="white"/>
              </a:solidFill>
            </a:endParaRPr>
          </a:p>
          <a:p>
            <a:pPr lvl="1">
              <a:buClr>
                <a:srgbClr val="72A37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white"/>
                </a:solidFill>
              </a:rPr>
              <a:t>State &amp; Regional Program </a:t>
            </a:r>
            <a:r>
              <a:rPr lang="en-US" sz="2400" dirty="0">
                <a:solidFill>
                  <a:prstClr val="white"/>
                </a:solidFill>
              </a:rPr>
              <a:t>Accrediting Groups </a:t>
            </a:r>
            <a:endParaRPr lang="en-US" sz="2400" dirty="0" smtClean="0">
              <a:solidFill>
                <a:prstClr val="white"/>
              </a:solidFill>
            </a:endParaRPr>
          </a:p>
          <a:p>
            <a:pPr lvl="2">
              <a:buClr>
                <a:srgbClr val="72A37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white"/>
                </a:solidFill>
              </a:rPr>
              <a:t>National League of Nursing Accrediting Commission (NLNAC), Automotive Service Excellence (ASE),  Commission on Accreditation of Ambulance Service (CAAS), etc</a:t>
            </a:r>
            <a:r>
              <a:rPr lang="en-US" sz="2400" dirty="0">
                <a:solidFill>
                  <a:prstClr val="white"/>
                </a:solidFill>
              </a:rPr>
              <a:t>.</a:t>
            </a:r>
          </a:p>
          <a:p>
            <a:pPr lvl="1">
              <a:buClr>
                <a:srgbClr val="72A37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prstClr val="white"/>
                </a:solidFill>
              </a:rPr>
              <a:t>State Governing/Coordinating Agencies </a:t>
            </a:r>
            <a:endParaRPr lang="en-US" sz="2400" dirty="0" smtClean="0">
              <a:solidFill>
                <a:prstClr val="white"/>
              </a:solidFill>
            </a:endParaRPr>
          </a:p>
          <a:p>
            <a:pPr lvl="2">
              <a:buClr>
                <a:srgbClr val="72A37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white"/>
                </a:solidFill>
              </a:rPr>
              <a:t>Board </a:t>
            </a:r>
            <a:r>
              <a:rPr lang="en-US" sz="2400" dirty="0">
                <a:solidFill>
                  <a:prstClr val="white"/>
                </a:solidFill>
              </a:rPr>
              <a:t>of Regents, etc</a:t>
            </a:r>
            <a:r>
              <a:rPr lang="en-US" sz="2400" dirty="0" smtClean="0">
                <a:solidFill>
                  <a:prstClr val="white"/>
                </a:solidFill>
              </a:rPr>
              <a:t>.</a:t>
            </a:r>
            <a:endParaRPr lang="en-US" sz="2400" dirty="0">
              <a:solidFill>
                <a:prstClr val="white"/>
              </a:solidFill>
            </a:endParaRPr>
          </a:p>
          <a:p>
            <a:pPr lvl="1">
              <a:buClr>
                <a:srgbClr val="72A37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prstClr val="white"/>
                </a:solidFill>
              </a:rPr>
              <a:t>Federal </a:t>
            </a:r>
            <a:r>
              <a:rPr lang="en-US" sz="2400" dirty="0" smtClean="0">
                <a:solidFill>
                  <a:prstClr val="white"/>
                </a:solidFill>
              </a:rPr>
              <a:t>Grants</a:t>
            </a:r>
            <a:endParaRPr lang="en-U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8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Information: Gathering &amp; Comparing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410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Environmental Scan</a:t>
            </a:r>
          </a:p>
          <a:p>
            <a:pPr lvl="1">
              <a:buClr>
                <a:srgbClr val="72A376">
                  <a:lumMod val="60000"/>
                  <a:lumOff val="40000"/>
                </a:srgbClr>
              </a:buClr>
            </a:pPr>
            <a:r>
              <a:rPr lang="en-US" sz="2400" dirty="0">
                <a:solidFill>
                  <a:srgbClr val="EAEBDE"/>
                </a:solidFill>
              </a:rPr>
              <a:t>Monitoring internal and external environments to detect trends which could impact a business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 smtClean="0"/>
              <a:t>SWOT or SOAR Analysis 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 smtClean="0"/>
              <a:t>Labor </a:t>
            </a:r>
            <a:r>
              <a:rPr lang="en-US" sz="2400" dirty="0"/>
              <a:t>M</a:t>
            </a:r>
            <a:r>
              <a:rPr lang="en-US" sz="2400" dirty="0" smtClean="0"/>
              <a:t>arket Projections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Gap Analysis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Defining difference between the current position and the desired one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Benchmarking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Systematized comparing against others; often a selected, representative cohort based upon comparable aspects (location, size, services, etc.)</a:t>
            </a:r>
          </a:p>
        </p:txBody>
      </p:sp>
    </p:spTree>
    <p:extLst>
      <p:ext uri="{BB962C8B-B14F-4D97-AF65-F5344CB8AC3E}">
        <p14:creationId xmlns:p14="http://schemas.microsoft.com/office/powerpoint/2010/main" val="380002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Information: Focus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To gather in-depth info from a large population</a:t>
            </a:r>
          </a:p>
          <a:p>
            <a:r>
              <a:rPr lang="en-US" sz="3200" dirty="0" smtClean="0"/>
              <a:t>Select 6-12 individuals with common characteristics</a:t>
            </a:r>
          </a:p>
          <a:p>
            <a:r>
              <a:rPr lang="en-US" sz="3200" dirty="0" smtClean="0"/>
              <a:t>Define questions to be used for all groups</a:t>
            </a:r>
          </a:p>
          <a:p>
            <a:r>
              <a:rPr lang="en-US" sz="3200" dirty="0" smtClean="0"/>
              <a:t>Facilitator led, with scribe (doesn’t interact with group)</a:t>
            </a:r>
          </a:p>
          <a:p>
            <a:r>
              <a:rPr lang="en-US" sz="3200" dirty="0" smtClean="0"/>
              <a:t>60-90 minutes in length</a:t>
            </a:r>
          </a:p>
          <a:p>
            <a:r>
              <a:rPr lang="en-US" sz="3200" dirty="0" smtClean="0"/>
              <a:t>Pros</a:t>
            </a:r>
          </a:p>
          <a:p>
            <a:pPr lvl="1"/>
            <a:r>
              <a:rPr lang="en-US" sz="2800" dirty="0" smtClean="0"/>
              <a:t>Quick &amp; relatively easy</a:t>
            </a:r>
          </a:p>
          <a:p>
            <a:pPr lvl="1"/>
            <a:r>
              <a:rPr lang="en-US" sz="2800" dirty="0" smtClean="0"/>
              <a:t>Group dynamic can provide more quality info</a:t>
            </a:r>
          </a:p>
          <a:p>
            <a:r>
              <a:rPr lang="en-US" sz="3200" dirty="0" smtClean="0"/>
              <a:t>Cons</a:t>
            </a:r>
          </a:p>
          <a:p>
            <a:pPr lvl="1"/>
            <a:r>
              <a:rPr lang="en-US" sz="2800" dirty="0" smtClean="0"/>
              <a:t>Facilitator bias possible</a:t>
            </a:r>
          </a:p>
          <a:p>
            <a:pPr lvl="1"/>
            <a:r>
              <a:rPr lang="en-US" sz="2800" dirty="0" smtClean="0"/>
              <a:t>Conversation can be biased by strong personalities</a:t>
            </a:r>
          </a:p>
          <a:p>
            <a:pPr lvl="1"/>
            <a:r>
              <a:rPr lang="en-US" sz="2800" dirty="0" smtClean="0"/>
              <a:t>Data analysis can be time consuming</a:t>
            </a:r>
          </a:p>
          <a:p>
            <a:pPr lvl="1"/>
            <a:r>
              <a:rPr lang="en-US" sz="2800" dirty="0" smtClean="0"/>
              <a:t>Info collected not representative of other groups</a:t>
            </a:r>
          </a:p>
        </p:txBody>
      </p:sp>
    </p:spTree>
    <p:extLst>
      <p:ext uri="{BB962C8B-B14F-4D97-AF65-F5344CB8AC3E}">
        <p14:creationId xmlns:p14="http://schemas.microsoft.com/office/powerpoint/2010/main" val="3283360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Information: Environmental Scan - SWOT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114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Analyzes both internal and external factors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Internal </a:t>
            </a:r>
          </a:p>
          <a:p>
            <a:pPr lvl="1"/>
            <a:r>
              <a:rPr lang="en-US" sz="2400" dirty="0" smtClean="0"/>
              <a:t>Strengths </a:t>
            </a:r>
          </a:p>
          <a:p>
            <a:pPr lvl="1"/>
            <a:r>
              <a:rPr lang="en-US" sz="2400" dirty="0" smtClean="0"/>
              <a:t>Weaknesses</a:t>
            </a:r>
          </a:p>
          <a:p>
            <a:r>
              <a:rPr lang="en-US" sz="2800" dirty="0" smtClean="0"/>
              <a:t>External </a:t>
            </a:r>
          </a:p>
          <a:p>
            <a:pPr lvl="1"/>
            <a:r>
              <a:rPr lang="en-US" sz="2400" dirty="0" smtClean="0"/>
              <a:t>Opportunities </a:t>
            </a:r>
          </a:p>
          <a:p>
            <a:pPr lvl="1"/>
            <a:r>
              <a:rPr lang="en-US" sz="2400" dirty="0" smtClean="0"/>
              <a:t>Threats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234" y="2057400"/>
            <a:ext cx="5907166" cy="4528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55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Information: Environmental Scan - SOAR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u="sng" dirty="0" smtClean="0"/>
              <a:t>Appreciative Inquiry Model </a:t>
            </a:r>
            <a:r>
              <a:rPr lang="en-US" sz="2800" dirty="0" smtClean="0"/>
              <a:t>– orients focus on the positive and minimizes getting bogged down in belaboring issues that are not likely to be modified  (i.e. ‘campus is too far from town’)</a:t>
            </a:r>
          </a:p>
          <a:p>
            <a:r>
              <a:rPr lang="en-US" sz="2800" b="1" dirty="0" smtClean="0"/>
              <a:t>Strengths</a:t>
            </a:r>
          </a:p>
          <a:p>
            <a:pPr lvl="1"/>
            <a:r>
              <a:rPr lang="en-US" sz="2400" dirty="0" smtClean="0"/>
              <a:t>What are the greatest assets?</a:t>
            </a:r>
          </a:p>
          <a:p>
            <a:r>
              <a:rPr lang="en-US" sz="2800" b="1" dirty="0" smtClean="0"/>
              <a:t>Opportunities</a:t>
            </a:r>
          </a:p>
          <a:p>
            <a:pPr lvl="1"/>
            <a:r>
              <a:rPr lang="en-US" sz="2400" dirty="0" smtClean="0"/>
              <a:t>What are the best possible outcomes?</a:t>
            </a:r>
          </a:p>
          <a:p>
            <a:r>
              <a:rPr lang="en-US" sz="2800" b="1" dirty="0" smtClean="0"/>
              <a:t>Aspirations</a:t>
            </a:r>
          </a:p>
          <a:p>
            <a:pPr lvl="1"/>
            <a:r>
              <a:rPr lang="en-US" sz="2400" dirty="0" smtClean="0"/>
              <a:t>Who do we want to be; what does our future look like?</a:t>
            </a:r>
          </a:p>
          <a:p>
            <a:r>
              <a:rPr lang="en-US" sz="2800" b="1" dirty="0" smtClean="0"/>
              <a:t>Results Desired</a:t>
            </a:r>
            <a:r>
              <a:rPr lang="en-US" sz="2800" dirty="0" smtClean="0"/>
              <a:t>	</a:t>
            </a:r>
          </a:p>
          <a:p>
            <a:pPr lvl="1"/>
            <a:r>
              <a:rPr lang="en-US" sz="2400" dirty="0"/>
              <a:t>W</a:t>
            </a:r>
            <a:r>
              <a:rPr lang="en-US" sz="2400" dirty="0" smtClean="0"/>
              <a:t>hat measureable results are desired?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51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n w="13335" cmpd="sng">
                  <a:solidFill>
                    <a:srgbClr val="72A376">
                      <a:lumMod val="50000"/>
                    </a:srgbClr>
                  </a:solidFill>
                  <a:prstDash val="solid"/>
                </a:ln>
                <a:solidFill>
                  <a:srgbClr val="E8B7B7">
                    <a:tint val="1000"/>
                  </a:srgbClr>
                </a:solidFill>
              </a:rPr>
              <a:t>Information: Environmental Scan - Labor Projections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All States Labor Market pages</a:t>
            </a:r>
          </a:p>
          <a:p>
            <a:pPr lvl="1"/>
            <a:r>
              <a:rPr lang="en-US" dirty="0">
                <a:solidFill>
                  <a:srgbClr val="92D050"/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rgbClr val="92D050"/>
                </a:solidFill>
                <a:hlinkClick r:id="rId2"/>
              </a:rPr>
              <a:t>www.bls.gov/ooh/about/sources-of-career-information.htm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</a:p>
          <a:p>
            <a:r>
              <a:rPr lang="en-US" dirty="0" smtClean="0"/>
              <a:t>Sometimes state labor market info is great!</a:t>
            </a:r>
          </a:p>
          <a:p>
            <a:pPr lvl="1"/>
            <a:r>
              <a:rPr lang="en-US" dirty="0" smtClean="0"/>
              <a:t>Sometimes… not so much…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18" t="28175" r="22279" b="28175"/>
          <a:stretch/>
        </p:blipFill>
        <p:spPr bwMode="auto">
          <a:xfrm>
            <a:off x="990600" y="3352800"/>
            <a:ext cx="7271657" cy="319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040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Information: Environmental Scan -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257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Identify Gaps (existing &amp; potential)</a:t>
            </a:r>
          </a:p>
          <a:p>
            <a:pPr lvl="1"/>
            <a:r>
              <a:rPr lang="en-US" sz="2400" dirty="0" smtClean="0"/>
              <a:t>Are the gaps positive (to our benefit) or negative (worsen our position)?</a:t>
            </a:r>
          </a:p>
          <a:p>
            <a:pPr lvl="1"/>
            <a:r>
              <a:rPr lang="en-US" sz="2400" dirty="0" smtClean="0"/>
              <a:t>Can the gap be mediated or is it unrealistic to overcome?</a:t>
            </a:r>
          </a:p>
          <a:p>
            <a:pPr marL="274320" lvl="1" indent="-274320">
              <a:buClr>
                <a:srgbClr val="72A376">
                  <a:lumMod val="60000"/>
                  <a:lumOff val="40000"/>
                </a:srgbClr>
              </a:buClr>
            </a:pPr>
            <a:r>
              <a:rPr lang="en-US" sz="2400" dirty="0" smtClean="0">
                <a:solidFill>
                  <a:prstClr val="white"/>
                </a:solidFill>
              </a:rPr>
              <a:t>Gap Type</a:t>
            </a:r>
          </a:p>
          <a:p>
            <a:pPr marL="640080" lvl="2" indent="-274320">
              <a:buClr>
                <a:srgbClr val="72A376">
                  <a:lumMod val="60000"/>
                  <a:lumOff val="40000"/>
                </a:srgbClr>
              </a:buClr>
            </a:pPr>
            <a:r>
              <a:rPr lang="en-US" sz="2400" dirty="0" smtClean="0">
                <a:solidFill>
                  <a:prstClr val="white"/>
                </a:solidFill>
              </a:rPr>
              <a:t>Personnel</a:t>
            </a:r>
            <a:endParaRPr lang="en-US" sz="2400" dirty="0">
              <a:solidFill>
                <a:prstClr val="white"/>
              </a:solidFill>
            </a:endParaRPr>
          </a:p>
          <a:p>
            <a:pPr marL="914400" lvl="3" indent="-274320">
              <a:buClr>
                <a:srgbClr val="A8CDD7"/>
              </a:buClr>
            </a:pPr>
            <a:r>
              <a:rPr lang="en-US" dirty="0" smtClean="0">
                <a:solidFill>
                  <a:prstClr val="white"/>
                </a:solidFill>
              </a:rPr>
              <a:t>Costs: Annual </a:t>
            </a:r>
            <a:r>
              <a:rPr lang="en-US" dirty="0">
                <a:solidFill>
                  <a:prstClr val="white"/>
                </a:solidFill>
              </a:rPr>
              <a:t>Wage/Salary + Benefit Package</a:t>
            </a:r>
          </a:p>
          <a:p>
            <a:pPr marL="914400" lvl="3" indent="-274320">
              <a:buClr>
                <a:srgbClr val="A8CDD7"/>
              </a:buClr>
            </a:pPr>
            <a:r>
              <a:rPr lang="en-US" sz="2000" dirty="0" smtClean="0">
                <a:solidFill>
                  <a:prstClr val="white"/>
                </a:solidFill>
              </a:rPr>
              <a:t>Options: Has </a:t>
            </a:r>
            <a:r>
              <a:rPr lang="en-US" sz="2000" dirty="0">
                <a:solidFill>
                  <a:prstClr val="white"/>
                </a:solidFill>
              </a:rPr>
              <a:t>overtime/stipend been considered?</a:t>
            </a:r>
          </a:p>
          <a:p>
            <a:pPr marL="640080" lvl="2" indent="-274320">
              <a:buClr>
                <a:srgbClr val="72A376">
                  <a:lumMod val="60000"/>
                  <a:lumOff val="40000"/>
                </a:srgbClr>
              </a:buClr>
            </a:pPr>
            <a:r>
              <a:rPr lang="en-US" sz="2400" dirty="0" smtClean="0">
                <a:solidFill>
                  <a:prstClr val="white"/>
                </a:solidFill>
              </a:rPr>
              <a:t>Facilities</a:t>
            </a:r>
            <a:endParaRPr lang="en-US" sz="2400" dirty="0">
              <a:solidFill>
                <a:prstClr val="white"/>
              </a:solidFill>
            </a:endParaRPr>
          </a:p>
          <a:p>
            <a:pPr marL="914400" lvl="3" indent="-274320">
              <a:buClr>
                <a:srgbClr val="B0CCB0"/>
              </a:buClr>
            </a:pPr>
            <a:r>
              <a:rPr lang="en-US" sz="2000" dirty="0">
                <a:solidFill>
                  <a:srgbClr val="EAEBDE"/>
                </a:solidFill>
              </a:rPr>
              <a:t>Existing: viability for </a:t>
            </a:r>
            <a:r>
              <a:rPr lang="en-US" sz="2000" dirty="0" smtClean="0">
                <a:solidFill>
                  <a:srgbClr val="EAEBDE"/>
                </a:solidFill>
              </a:rPr>
              <a:t>new </a:t>
            </a:r>
            <a:r>
              <a:rPr lang="en-US" sz="2000" dirty="0">
                <a:solidFill>
                  <a:srgbClr val="EAEBDE"/>
                </a:solidFill>
              </a:rPr>
              <a:t>use, availability, capacity, etc.</a:t>
            </a:r>
          </a:p>
          <a:p>
            <a:pPr marL="914400" lvl="3" indent="-274320">
              <a:buClr>
                <a:srgbClr val="B0CCB0"/>
              </a:buClr>
            </a:pPr>
            <a:r>
              <a:rPr lang="en-US" sz="2000" dirty="0">
                <a:solidFill>
                  <a:srgbClr val="EAEBDE"/>
                </a:solidFill>
              </a:rPr>
              <a:t>New: </a:t>
            </a:r>
            <a:r>
              <a:rPr lang="en-US" sz="2000" dirty="0" smtClean="0">
                <a:solidFill>
                  <a:srgbClr val="EAEBDE"/>
                </a:solidFill>
              </a:rPr>
              <a:t>added </a:t>
            </a:r>
            <a:r>
              <a:rPr lang="en-US" sz="2000" dirty="0">
                <a:solidFill>
                  <a:srgbClr val="EAEBDE"/>
                </a:solidFill>
              </a:rPr>
              <a:t>utilities, maintenance, supervision, etc.</a:t>
            </a:r>
          </a:p>
          <a:p>
            <a:pPr marL="640080" lvl="2" indent="-274320">
              <a:buClr>
                <a:srgbClr val="72A376">
                  <a:lumMod val="60000"/>
                  <a:lumOff val="40000"/>
                </a:srgbClr>
              </a:buClr>
            </a:pPr>
            <a:r>
              <a:rPr lang="en-US" sz="2400" dirty="0">
                <a:solidFill>
                  <a:prstClr val="white"/>
                </a:solidFill>
              </a:rPr>
              <a:t>Other </a:t>
            </a:r>
            <a:r>
              <a:rPr lang="en-US" sz="2400" dirty="0" smtClean="0">
                <a:solidFill>
                  <a:prstClr val="white"/>
                </a:solidFill>
              </a:rPr>
              <a:t>Expenses</a:t>
            </a:r>
          </a:p>
          <a:p>
            <a:pPr marL="914400" lvl="3" indent="-274320">
              <a:buClr>
                <a:srgbClr val="72A376">
                  <a:lumMod val="60000"/>
                  <a:lumOff val="40000"/>
                </a:srgbClr>
              </a:buClr>
            </a:pPr>
            <a:r>
              <a:rPr lang="en-US" sz="2000" dirty="0" smtClean="0">
                <a:solidFill>
                  <a:prstClr val="white"/>
                </a:solidFill>
              </a:rPr>
              <a:t>Insurance, Legal Fees, Equipment, Supplies, etc.</a:t>
            </a:r>
            <a:endParaRPr lang="en-US" sz="2000" dirty="0">
              <a:solidFill>
                <a:srgbClr val="EAEBDE"/>
              </a:solidFill>
            </a:endParaRPr>
          </a:p>
          <a:p>
            <a:r>
              <a:rPr lang="en-US" sz="2800" dirty="0" smtClean="0">
                <a:solidFill>
                  <a:srgbClr val="EAEBDE"/>
                </a:solidFill>
              </a:rPr>
              <a:t>Remember some expenses are not one </a:t>
            </a:r>
            <a:r>
              <a:rPr lang="en-US" sz="2800" dirty="0">
                <a:solidFill>
                  <a:srgbClr val="EAEBDE"/>
                </a:solidFill>
              </a:rPr>
              <a:t>time </a:t>
            </a:r>
            <a:r>
              <a:rPr lang="en-US" sz="2800" dirty="0" smtClean="0">
                <a:solidFill>
                  <a:srgbClr val="EAEBDE"/>
                </a:solidFill>
              </a:rPr>
              <a:t>only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912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Brief Experience with 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839200" cy="3992563"/>
          </a:xfrm>
        </p:spPr>
        <p:txBody>
          <a:bodyPr/>
          <a:lstStyle/>
          <a:p>
            <a:r>
              <a:rPr lang="en-US" sz="2800" dirty="0"/>
              <a:t>Involved with redesign of </a:t>
            </a:r>
            <a:r>
              <a:rPr lang="en-US" sz="2800" dirty="0" smtClean="0"/>
              <a:t>college strategic plan</a:t>
            </a:r>
          </a:p>
          <a:p>
            <a:pPr lvl="1"/>
            <a:r>
              <a:rPr lang="en-US" sz="2400" dirty="0" smtClean="0"/>
              <a:t>3 institutions in 3 states</a:t>
            </a:r>
            <a:endParaRPr lang="en-US" sz="2400" dirty="0"/>
          </a:p>
          <a:p>
            <a:r>
              <a:rPr lang="en-US" sz="2800" dirty="0" smtClean="0"/>
              <a:t>Employment</a:t>
            </a:r>
            <a:endParaRPr lang="en-US" sz="2800" dirty="0" smtClean="0"/>
          </a:p>
          <a:p>
            <a:pPr lvl="1"/>
            <a:r>
              <a:rPr lang="en-US" sz="2400" dirty="0" smtClean="0"/>
              <a:t>In </a:t>
            </a:r>
            <a:r>
              <a:rPr lang="en-US" sz="2400" dirty="0" smtClean="0"/>
              <a:t>HE </a:t>
            </a:r>
            <a:r>
              <a:rPr lang="en-US" sz="2400" dirty="0" smtClean="0"/>
              <a:t>23 </a:t>
            </a:r>
            <a:r>
              <a:rPr lang="en-US" sz="2400" dirty="0" smtClean="0"/>
              <a:t>years</a:t>
            </a:r>
            <a:endParaRPr lang="en-US" sz="2400" dirty="0" smtClean="0"/>
          </a:p>
          <a:p>
            <a:pPr lvl="1"/>
            <a:r>
              <a:rPr lang="en-US" sz="2400" dirty="0" smtClean="0"/>
              <a:t>Predominantly in public community colleges</a:t>
            </a:r>
          </a:p>
          <a:p>
            <a:r>
              <a:rPr lang="en-US" sz="2800" dirty="0" smtClean="0"/>
              <a:t>Positions</a:t>
            </a:r>
          </a:p>
          <a:p>
            <a:pPr lvl="1"/>
            <a:r>
              <a:rPr lang="en-US" sz="2400" dirty="0" smtClean="0"/>
              <a:t>Faculty Member, Department Chair, Program Director, Dean, </a:t>
            </a:r>
            <a:r>
              <a:rPr lang="en-US" sz="2400" dirty="0" smtClean="0"/>
              <a:t>&amp; VP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Information: Environmental Scan - Benchmarking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Why?</a:t>
            </a:r>
          </a:p>
          <a:p>
            <a:pPr lvl="1"/>
            <a:r>
              <a:rPr lang="en-US" sz="2400" dirty="0"/>
              <a:t>K</a:t>
            </a:r>
            <a:r>
              <a:rPr lang="en-US" sz="2400" dirty="0" smtClean="0"/>
              <a:t>now the standard to work toward</a:t>
            </a:r>
          </a:p>
          <a:p>
            <a:pPr lvl="1"/>
            <a:r>
              <a:rPr lang="en-US" sz="2400" dirty="0" smtClean="0"/>
              <a:t>Know what the competition is doing</a:t>
            </a:r>
            <a:endParaRPr lang="en-US" sz="2400" dirty="0"/>
          </a:p>
          <a:p>
            <a:r>
              <a:rPr lang="en-US" sz="2800" dirty="0" smtClean="0"/>
              <a:t>What?</a:t>
            </a:r>
          </a:p>
          <a:p>
            <a:pPr lvl="1"/>
            <a:r>
              <a:rPr lang="en-US" sz="2400" dirty="0" smtClean="0"/>
              <a:t>Determine what is to be benchmarked </a:t>
            </a:r>
          </a:p>
          <a:p>
            <a:pPr lvl="2"/>
            <a:r>
              <a:rPr lang="en-US" sz="2400" dirty="0"/>
              <a:t>R</a:t>
            </a:r>
            <a:r>
              <a:rPr lang="en-US" sz="2400" dirty="0" smtClean="0"/>
              <a:t>etention rate</a:t>
            </a:r>
          </a:p>
          <a:p>
            <a:pPr lvl="2"/>
            <a:r>
              <a:rPr lang="en-US" sz="2400" dirty="0" smtClean="0"/>
              <a:t>FT to PT faculty ratio, etc.</a:t>
            </a:r>
          </a:p>
          <a:p>
            <a:r>
              <a:rPr lang="en-US" sz="2800" dirty="0" smtClean="0"/>
              <a:t>What &amp; How?</a:t>
            </a:r>
          </a:p>
          <a:p>
            <a:pPr lvl="1"/>
            <a:r>
              <a:rPr lang="en-US" sz="2400" dirty="0" smtClean="0"/>
              <a:t>Determine what is to be benchmarked and where the data can be gathered - </a:t>
            </a:r>
            <a:r>
              <a:rPr lang="en-US" sz="2400" b="1" dirty="0" smtClean="0">
                <a:hlinkClick r:id="rId2"/>
              </a:rPr>
              <a:t>NCCBP</a:t>
            </a:r>
            <a:endParaRPr lang="en-US" sz="2400" b="1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6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/>
              <a:t>Information: Environmental Scan - NCCBP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72055"/>
          </a:xfrm>
        </p:spPr>
        <p:txBody>
          <a:bodyPr numCol="2">
            <a:noAutofit/>
          </a:bodyPr>
          <a:lstStyle/>
          <a:p>
            <a:r>
              <a:rPr lang="en-US" sz="2800" dirty="0" smtClean="0"/>
              <a:t>Benchmarks</a:t>
            </a:r>
          </a:p>
          <a:p>
            <a:pPr lvl="1"/>
            <a:r>
              <a:rPr lang="en-US" sz="2400" dirty="0" smtClean="0"/>
              <a:t>Completion Rates</a:t>
            </a:r>
          </a:p>
          <a:p>
            <a:pPr lvl="1"/>
            <a:r>
              <a:rPr lang="en-US" sz="2400" dirty="0" smtClean="0"/>
              <a:t>Transfer Rates</a:t>
            </a:r>
          </a:p>
          <a:p>
            <a:pPr lvl="1"/>
            <a:r>
              <a:rPr lang="en-US" sz="2400" dirty="0" smtClean="0"/>
              <a:t>Performance at Transfer institutions</a:t>
            </a:r>
          </a:p>
          <a:p>
            <a:pPr lvl="1"/>
            <a:r>
              <a:rPr lang="en-US" sz="2400" dirty="0" smtClean="0"/>
              <a:t>Retention/Persistence</a:t>
            </a:r>
          </a:p>
          <a:p>
            <a:pPr lvl="1"/>
            <a:r>
              <a:rPr lang="en-US" sz="2400" dirty="0" smtClean="0"/>
              <a:t>Student Success Rate</a:t>
            </a:r>
          </a:p>
          <a:p>
            <a:pPr lvl="1"/>
            <a:r>
              <a:rPr lang="en-US" sz="2400" dirty="0" smtClean="0"/>
              <a:t>Distance Learning Outcomes</a:t>
            </a:r>
          </a:p>
          <a:p>
            <a:pPr lvl="1"/>
            <a:r>
              <a:rPr lang="en-US" sz="2400" dirty="0" smtClean="0"/>
              <a:t>CTE Completer Employment Status</a:t>
            </a:r>
          </a:p>
          <a:p>
            <a:pPr lvl="1"/>
            <a:r>
              <a:rPr lang="en-US" sz="2400" dirty="0" smtClean="0"/>
              <a:t>Employer Ratings</a:t>
            </a:r>
            <a:endParaRPr lang="en-US" sz="2400" dirty="0"/>
          </a:p>
          <a:p>
            <a:endParaRPr lang="en-US" sz="2800" dirty="0" smtClean="0"/>
          </a:p>
          <a:p>
            <a:pPr lvl="1"/>
            <a:r>
              <a:rPr lang="en-US" sz="2400" dirty="0" smtClean="0"/>
              <a:t>Class size</a:t>
            </a:r>
          </a:p>
          <a:p>
            <a:pPr lvl="1"/>
            <a:r>
              <a:rPr lang="en-US" sz="2400" dirty="0" smtClean="0"/>
              <a:t>Cost (by credit hour &amp; FTE)</a:t>
            </a:r>
          </a:p>
          <a:p>
            <a:pPr lvl="1"/>
            <a:r>
              <a:rPr lang="en-US" sz="2400" dirty="0" smtClean="0"/>
              <a:t>HS enrollment rate</a:t>
            </a:r>
          </a:p>
          <a:p>
            <a:pPr lvl="1"/>
            <a:r>
              <a:rPr lang="en-US" sz="2400" dirty="0" smtClean="0"/>
              <a:t>HR Stats</a:t>
            </a:r>
          </a:p>
          <a:p>
            <a:pPr lvl="1"/>
            <a:r>
              <a:rPr lang="en-US" sz="2400" dirty="0" smtClean="0"/>
              <a:t>Faculty Load</a:t>
            </a:r>
          </a:p>
          <a:p>
            <a:pPr lvl="1"/>
            <a:r>
              <a:rPr lang="en-US" sz="2400" dirty="0" smtClean="0"/>
              <a:t>Minority Participation Rates</a:t>
            </a:r>
          </a:p>
          <a:p>
            <a:pPr lvl="1"/>
            <a:r>
              <a:rPr lang="en-US" sz="2400" dirty="0" smtClean="0"/>
              <a:t>Student Faculty Ratio</a:t>
            </a:r>
          </a:p>
          <a:p>
            <a:pPr lvl="1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4038600" y="5991255"/>
            <a:ext cx="45719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272 schools participated in 2012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&lt;$1,500 annual participation fee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6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Implementation: SP Creation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Goals</a:t>
            </a:r>
          </a:p>
          <a:p>
            <a:pPr lvl="1"/>
            <a:r>
              <a:rPr lang="en-US" sz="2400" dirty="0" smtClean="0">
                <a:solidFill>
                  <a:prstClr val="white"/>
                </a:solidFill>
              </a:rPr>
              <a:t>Matters necessary </a:t>
            </a:r>
            <a:r>
              <a:rPr lang="en-US" sz="2400" dirty="0">
                <a:solidFill>
                  <a:prstClr val="white"/>
                </a:solidFill>
              </a:rPr>
              <a:t>to address in order to achieve the identified </a:t>
            </a:r>
            <a:r>
              <a:rPr lang="en-US" sz="2400" dirty="0" smtClean="0">
                <a:solidFill>
                  <a:prstClr val="white"/>
                </a:solidFill>
              </a:rPr>
              <a:t>mission</a:t>
            </a:r>
          </a:p>
          <a:p>
            <a:pPr lvl="2"/>
            <a:r>
              <a:rPr lang="en-US" sz="2200" dirty="0" smtClean="0"/>
              <a:t>Ex. Outstanding stewardship of resources</a:t>
            </a:r>
          </a:p>
          <a:p>
            <a:r>
              <a:rPr lang="en-US" sz="2800" dirty="0" smtClean="0"/>
              <a:t>Strategies</a:t>
            </a:r>
          </a:p>
          <a:p>
            <a:pPr lvl="1"/>
            <a:r>
              <a:rPr lang="en-US" sz="2400" dirty="0" smtClean="0"/>
              <a:t>Desired change to impact the issue</a:t>
            </a:r>
          </a:p>
          <a:p>
            <a:pPr lvl="2"/>
            <a:r>
              <a:rPr lang="en-US" sz="2200" dirty="0" smtClean="0"/>
              <a:t>Ex. Development of a financial plan which supports the SP</a:t>
            </a:r>
          </a:p>
          <a:p>
            <a:r>
              <a:rPr lang="en-US" sz="2800" dirty="0" smtClean="0"/>
              <a:t>Actions</a:t>
            </a:r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teps to reach the identified strategies</a:t>
            </a:r>
          </a:p>
          <a:p>
            <a:pPr lvl="2"/>
            <a:r>
              <a:rPr lang="en-US" sz="2200" dirty="0" smtClean="0"/>
              <a:t>Ex. Management team will define priorities for five colleges areas including facilities, personnel, &amp; programing (areas: </a:t>
            </a:r>
            <a:r>
              <a:rPr lang="en-US" sz="2200" dirty="0"/>
              <a:t>I</a:t>
            </a:r>
            <a:r>
              <a:rPr lang="en-US" sz="2200" dirty="0" smtClean="0"/>
              <a:t>nstructional Divisions, </a:t>
            </a:r>
            <a:r>
              <a:rPr lang="en-US" sz="2200" dirty="0"/>
              <a:t>S</a:t>
            </a:r>
            <a:r>
              <a:rPr lang="en-US" sz="2200" dirty="0" smtClean="0"/>
              <a:t>tudent Services, Athletics, IT, PR, and Administrative Services) </a:t>
            </a:r>
          </a:p>
        </p:txBody>
      </p:sp>
    </p:spTree>
    <p:extLst>
      <p:ext uri="{BB962C8B-B14F-4D97-AF65-F5344CB8AC3E}">
        <p14:creationId xmlns:p14="http://schemas.microsoft.com/office/powerpoint/2010/main" val="372091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Implementation: Final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Strategic Plan serves as the foundation upon which the budget is developed to meet the identified expectations as efficiently as possible</a:t>
            </a:r>
          </a:p>
          <a:p>
            <a:r>
              <a:rPr lang="en-US" sz="2800" dirty="0" smtClean="0"/>
              <a:t>Publication of the SP</a:t>
            </a:r>
          </a:p>
          <a:p>
            <a:r>
              <a:rPr lang="en-US" sz="2800" dirty="0" smtClean="0"/>
              <a:t>Identification of the key </a:t>
            </a:r>
            <a:r>
              <a:rPr lang="en-US" sz="2800" dirty="0" smtClean="0"/>
              <a:t>internal leaders for </a:t>
            </a:r>
            <a:r>
              <a:rPr lang="en-US" sz="2800" dirty="0" smtClean="0"/>
              <a:t>the various initiative identified</a:t>
            </a:r>
            <a:endParaRPr lang="en-US" sz="2800" dirty="0" smtClean="0"/>
          </a:p>
          <a:p>
            <a:r>
              <a:rPr lang="en-US" sz="2800" dirty="0" smtClean="0"/>
              <a:t>Determination of the communication methods and plans which will be utilized</a:t>
            </a:r>
            <a:endParaRPr lang="en-US" sz="2800" dirty="0" smtClean="0"/>
          </a:p>
          <a:p>
            <a:pPr lvl="0">
              <a:buClr>
                <a:srgbClr val="72A37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sz="24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9459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Recognition that SP must remain flexible – it is a conceptual framework not a rigid hierarchy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Consistent results </a:t>
            </a:r>
            <a:r>
              <a:rPr lang="en-US" dirty="0"/>
              <a:t>tracking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Annual review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Modification </a:t>
            </a:r>
            <a:r>
              <a:rPr lang="en-US" dirty="0"/>
              <a:t>of strategies as </a:t>
            </a:r>
            <a:r>
              <a:rPr lang="en-US" dirty="0" smtClean="0"/>
              <a:t>necessary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Recognition of emergent strategies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Consistent communication regarding strategic actions and results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Presidents Council and other campus committees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Presidential Email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College Newsletter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Webpage Notification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913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NCCBP – National Community College Benchmarking Project</a:t>
            </a:r>
          </a:p>
          <a:p>
            <a:pPr lvl="1"/>
            <a:r>
              <a:rPr lang="en-US" dirty="0" smtClean="0">
                <a:hlinkClick r:id="rId2"/>
              </a:rPr>
              <a:t>www.nccbp.org</a:t>
            </a:r>
            <a:endParaRPr lang="en-US" dirty="0" smtClean="0"/>
          </a:p>
          <a:p>
            <a:r>
              <a:rPr lang="en-US" dirty="0" smtClean="0"/>
              <a:t>Occupational Outlook Handbook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www.bls.gov/ooh/About/Projections-Overview.htm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Projections Central (State Occupational Projections)</a:t>
            </a:r>
          </a:p>
          <a:p>
            <a:pPr lvl="1"/>
            <a:r>
              <a:rPr lang="en-US" dirty="0" smtClean="0">
                <a:hlinkClick r:id="rId4"/>
              </a:rPr>
              <a:t>http://www.projectionscentral.com/</a:t>
            </a:r>
            <a:endParaRPr lang="en-US" dirty="0" smtClean="0"/>
          </a:p>
          <a:p>
            <a:r>
              <a:rPr lang="en-US" dirty="0" smtClean="0"/>
              <a:t>Career One Stop</a:t>
            </a:r>
          </a:p>
          <a:p>
            <a:pPr lvl="1"/>
            <a:r>
              <a:rPr lang="en-US" dirty="0">
                <a:hlinkClick r:id="rId5"/>
              </a:rPr>
              <a:t>http://www.careerinfonet.org/Occ_Intro.asp?id=1,&amp;</a:t>
            </a:r>
            <a:r>
              <a:rPr lang="en-US" dirty="0" smtClean="0">
                <a:hlinkClick r:id="rId5"/>
              </a:rPr>
              <a:t>nodeid=1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4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Occupational Projections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02" r="26718" b="8008"/>
          <a:stretch/>
        </p:blipFill>
        <p:spPr bwMode="auto">
          <a:xfrm>
            <a:off x="289560" y="1447800"/>
            <a:ext cx="8561977" cy="5114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94504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One Stop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4" t="19444" r="21913" b="10615"/>
          <a:stretch/>
        </p:blipFill>
        <p:spPr bwMode="auto">
          <a:xfrm>
            <a:off x="457200" y="1574800"/>
            <a:ext cx="8258629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10382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dirty="0" smtClean="0"/>
              <a:t>Dr</a:t>
            </a:r>
            <a:r>
              <a:rPr lang="en-US" sz="3200" dirty="0" smtClean="0"/>
              <a:t>. Penny Quinn</a:t>
            </a:r>
          </a:p>
          <a:p>
            <a:pPr marL="0" indent="0" algn="ctr">
              <a:buNone/>
            </a:pPr>
            <a:r>
              <a:rPr lang="en-US" sz="3200" dirty="0" smtClean="0"/>
              <a:t>Vice President</a:t>
            </a:r>
          </a:p>
          <a:p>
            <a:pPr marL="0" indent="0" algn="ctr">
              <a:buNone/>
            </a:pPr>
            <a:r>
              <a:rPr lang="en-US" sz="3200" dirty="0" smtClean="0"/>
              <a:t>Barton Community College </a:t>
            </a:r>
          </a:p>
          <a:p>
            <a:pPr marL="0" indent="0" algn="ctr">
              <a:buNone/>
            </a:pPr>
            <a:r>
              <a:rPr lang="en-US" sz="3200" dirty="0" smtClean="0">
                <a:hlinkClick r:id="rId2"/>
              </a:rPr>
              <a:t>QuinnP@BartonCCC.edu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Office #</a:t>
            </a:r>
            <a:r>
              <a:rPr lang="en-US" sz="3200" dirty="0" smtClean="0"/>
              <a:t>620-792-9303</a:t>
            </a:r>
          </a:p>
          <a:p>
            <a:pPr marL="0" indent="0" algn="ctr">
              <a:buNone/>
            </a:pPr>
            <a:r>
              <a:rPr lang="en-US" sz="3200" dirty="0" smtClean="0"/>
              <a:t>PowerPoint Available:</a:t>
            </a:r>
          </a:p>
          <a:p>
            <a:pPr marL="0" indent="0" algn="ctr">
              <a:buNone/>
            </a:pPr>
            <a:r>
              <a:rPr lang="en-US" sz="3200" dirty="0" smtClean="0">
                <a:hlinkClick r:id="rId3"/>
              </a:rPr>
              <a:t>http://bartonccc.edu/administration/is/staff/perkinsc/quinnnisod.html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5467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Understanding </a:t>
            </a:r>
            <a:r>
              <a:rPr lang="en-US" dirty="0" smtClean="0"/>
              <a:t>Terminology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598630"/>
              </p:ext>
            </p:extLst>
          </p:nvPr>
        </p:nvGraphicFramePr>
        <p:xfrm>
          <a:off x="457200" y="1066800"/>
          <a:ext cx="8229600" cy="557784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1828800"/>
                <a:gridCol w="3124200"/>
                <a:gridCol w="3276600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Operational </a:t>
                      </a:r>
                      <a:r>
                        <a:rPr lang="en-US" sz="2000" dirty="0" smtClean="0"/>
                        <a:t>Planning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Strategic </a:t>
                      </a:r>
                      <a:r>
                        <a:rPr lang="en-US" sz="2000" dirty="0" smtClean="0"/>
                        <a:t>Planning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Short Range Plans &amp; Policies</a:t>
                      </a:r>
                    </a:p>
                    <a:p>
                      <a:pPr algn="ctr"/>
                      <a:r>
                        <a:rPr lang="en-US" sz="2000" dirty="0" smtClean="0"/>
                        <a:t>(often annual)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Long Range Plans &amp; Policies</a:t>
                      </a:r>
                    </a:p>
                    <a:p>
                      <a:pPr algn="ctr"/>
                      <a:r>
                        <a:rPr lang="en-US" sz="2000" dirty="0" smtClean="0"/>
                        <a:t>(3-5 years)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Focus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Routine Activities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Achieving Goals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Purpose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 Achieve the Best Use of Resources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 Plan the Best Action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Rewards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Efficiency &amp; Stability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Effectiveness &amp; Impact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Information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Present Situation</a:t>
                      </a:r>
                    </a:p>
                    <a:p>
                      <a:pPr algn="ctr"/>
                      <a:r>
                        <a:rPr lang="en-US" sz="2000" dirty="0" smtClean="0"/>
                        <a:t>(assumes continued stability)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Future Opportunities</a:t>
                      </a:r>
                    </a:p>
                    <a:p>
                      <a:pPr algn="ctr"/>
                      <a:r>
                        <a:rPr lang="en-US" sz="2000" dirty="0" smtClean="0"/>
                        <a:t>(recognizes a dynamic environment)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Organization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Bureaucratic &amp; Stable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Entrepreneurial</a:t>
                      </a:r>
                      <a:r>
                        <a:rPr lang="en-US" sz="2000" baseline="0" dirty="0" smtClean="0"/>
                        <a:t> &amp; Flexible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Problem Solving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Bases Decisions on Past Experiences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Identifies</a:t>
                      </a:r>
                      <a:r>
                        <a:rPr lang="en-US" sz="2000" baseline="0" dirty="0" smtClean="0"/>
                        <a:t> N</a:t>
                      </a:r>
                      <a:r>
                        <a:rPr lang="en-US" sz="2000" dirty="0" smtClean="0"/>
                        <a:t>ew Methods &amp; Alternatives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Risks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Lower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Higher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01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Strategic Planning: Simplicity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103174"/>
              </p:ext>
            </p:extLst>
          </p:nvPr>
        </p:nvGraphicFramePr>
        <p:xfrm>
          <a:off x="152400" y="990600"/>
          <a:ext cx="88392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061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Considerations: </a:t>
            </a:r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Some Institutional Benefits: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Effectiveness 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Set </a:t>
            </a:r>
            <a:r>
              <a:rPr lang="en-US" sz="2200" dirty="0"/>
              <a:t>institutional </a:t>
            </a:r>
            <a:r>
              <a:rPr lang="en-US" sz="2200" dirty="0" smtClean="0"/>
              <a:t>priorities 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Communication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Promote internal stakeholder dialogue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Present </a:t>
            </a:r>
            <a:r>
              <a:rPr lang="en-US" sz="2200" dirty="0"/>
              <a:t>the college to external </a:t>
            </a:r>
            <a:r>
              <a:rPr lang="en-US" sz="2200" dirty="0" smtClean="0"/>
              <a:t>stakeholders successfully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Efficiency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Enhance effective use of college resources (Fiscal, Physical, &amp; Personnel)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6980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Considerations: Leadership &amp; Buy-in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Who will chair the SP initiative?</a:t>
            </a:r>
          </a:p>
          <a:p>
            <a:r>
              <a:rPr lang="en-US" sz="2800" dirty="0" smtClean="0"/>
              <a:t>Who will serve on the SP committee?</a:t>
            </a:r>
          </a:p>
          <a:p>
            <a:pPr lvl="1"/>
            <a:r>
              <a:rPr lang="en-US" sz="2400" dirty="0"/>
              <a:t>B</a:t>
            </a:r>
            <a:r>
              <a:rPr lang="en-US" sz="2400" dirty="0" smtClean="0"/>
              <a:t>road representation is best</a:t>
            </a:r>
          </a:p>
          <a:p>
            <a:r>
              <a:rPr lang="en-US" sz="2800" dirty="0" smtClean="0"/>
              <a:t>Announce the SP initiation in advance</a:t>
            </a:r>
          </a:p>
          <a:p>
            <a:r>
              <a:rPr lang="en-US" sz="2800" dirty="0" smtClean="0"/>
              <a:t>Reassure employees that SP is not being done to provide justification for RIFs</a:t>
            </a:r>
          </a:p>
          <a:p>
            <a:r>
              <a:rPr lang="en-US" sz="2800" dirty="0" smtClean="0"/>
              <a:t>If personnel cuts </a:t>
            </a:r>
            <a:r>
              <a:rPr lang="en-US" sz="2800" u="sng" dirty="0" smtClean="0"/>
              <a:t>are</a:t>
            </a:r>
            <a:r>
              <a:rPr lang="en-US" sz="2800" dirty="0" smtClean="0"/>
              <a:t> on the horizon, conduct prior to beginning SP process </a:t>
            </a:r>
          </a:p>
          <a:p>
            <a:r>
              <a:rPr lang="en-US" sz="2800" dirty="0" smtClean="0"/>
              <a:t>If major leadership changes are likely, delay the SP until better stability exists </a:t>
            </a:r>
          </a:p>
          <a:p>
            <a:r>
              <a:rPr lang="en-US" sz="2800" dirty="0" smtClean="0"/>
              <a:t>Engage as many individuals in the process as possible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6940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Considerations: Existing College Docs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Review college planning documents to ensure </a:t>
            </a:r>
            <a:r>
              <a:rPr lang="en-US" sz="2800" dirty="0"/>
              <a:t>Vision, Mission, &amp; Values (etc.) truly represent the college </a:t>
            </a:r>
            <a:endParaRPr lang="en-US" dirty="0">
              <a:solidFill>
                <a:srgbClr val="EAEBDE"/>
              </a:solidFill>
            </a:endParaRPr>
          </a:p>
          <a:p>
            <a:pPr lvl="1">
              <a:buClr>
                <a:srgbClr val="72A37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prstClr val="white"/>
                </a:solidFill>
              </a:rPr>
              <a:t>All must be clear and accurately reflect the institution as they will serve </a:t>
            </a:r>
            <a:r>
              <a:rPr lang="en-US" sz="2800" dirty="0" smtClean="0"/>
              <a:t>to guide college direction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/>
              <a:t>‘Core Values’ </a:t>
            </a:r>
            <a:endParaRPr lang="en-US" sz="2800" dirty="0" smtClean="0"/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‘</a:t>
            </a:r>
            <a:r>
              <a:rPr lang="en-US" sz="2800" dirty="0" smtClean="0"/>
              <a:t>Vision</a:t>
            </a:r>
            <a:r>
              <a:rPr lang="en-US" sz="2800" dirty="0" smtClean="0"/>
              <a:t>’</a:t>
            </a:r>
            <a:endParaRPr lang="en-US" sz="2800" dirty="0" smtClean="0"/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‘Mission</a:t>
            </a:r>
            <a:r>
              <a:rPr lang="en-US" sz="2800" dirty="0" smtClean="0"/>
              <a:t>’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08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Values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5720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2800" dirty="0" smtClean="0"/>
              <a:t>5-10 </a:t>
            </a:r>
            <a:r>
              <a:rPr lang="en-US" sz="2800" dirty="0"/>
              <a:t>(or so) essential beliefs regarding the </a:t>
            </a:r>
            <a:r>
              <a:rPr lang="en-US" sz="2800" dirty="0" smtClean="0"/>
              <a:t>organization</a:t>
            </a:r>
          </a:p>
          <a:p>
            <a:pPr marL="731520" lvl="3" indent="-45720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2600" dirty="0" smtClean="0"/>
              <a:t>High Quality</a:t>
            </a:r>
          </a:p>
          <a:p>
            <a:pPr marL="731520" lvl="3" indent="-45720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2600" dirty="0" smtClean="0"/>
              <a:t>Access</a:t>
            </a:r>
          </a:p>
          <a:p>
            <a:pPr marL="731520" lvl="3" indent="-45720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2600" dirty="0" smtClean="0"/>
              <a:t>Student Success</a:t>
            </a:r>
          </a:p>
          <a:p>
            <a:pPr marL="731520" lvl="3" indent="-45720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2600" dirty="0" smtClean="0"/>
              <a:t>Leadership &amp; service</a:t>
            </a:r>
          </a:p>
          <a:p>
            <a:pPr marL="731520" lvl="3" indent="-45720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2600" dirty="0" smtClean="0"/>
              <a:t>Integrity</a:t>
            </a:r>
          </a:p>
          <a:p>
            <a:pPr marL="731520" lvl="3" indent="-45720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2600" dirty="0" smtClean="0"/>
              <a:t>Respect</a:t>
            </a:r>
          </a:p>
          <a:p>
            <a:pPr marL="731520" lvl="3" indent="-45720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2600" dirty="0" smtClean="0"/>
              <a:t>Loyalty</a:t>
            </a:r>
          </a:p>
          <a:p>
            <a:pPr marL="548640" lvl="3" indent="-274320">
              <a:buClr>
                <a:schemeClr val="accent1">
                  <a:lumMod val="60000"/>
                  <a:lumOff val="40000"/>
                </a:schemeClr>
              </a:buClr>
            </a:pP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42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Identifies what the college aspires to become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What is the ideal future </a:t>
            </a:r>
            <a:r>
              <a:rPr lang="en-US" sz="2400" dirty="0"/>
              <a:t>state of the </a:t>
            </a:r>
            <a:r>
              <a:rPr lang="en-US" sz="2400" dirty="0" smtClean="0"/>
              <a:t>organization?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B</a:t>
            </a:r>
            <a:r>
              <a:rPr lang="en-US" sz="2400" dirty="0" smtClean="0"/>
              <a:t>ased </a:t>
            </a:r>
            <a:r>
              <a:rPr lang="en-US" sz="2400" dirty="0"/>
              <a:t>on </a:t>
            </a:r>
            <a:r>
              <a:rPr lang="en-US" sz="2400" dirty="0" smtClean="0"/>
              <a:t>the Core Values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Often include “Will be…” or “Aspires to…” phrasing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90361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0c75514fdc308bcc3d8d7b715b2f3a7d1becf"/>
  <p:tag name="ISPRING_RESOURCE_PATHS_HASH" val="902fb365c5c66cd7f7e2327bb7f5e967b3cb23b7"/>
</p:tagLst>
</file>

<file path=ppt/theme/theme1.xml><?xml version="1.0" encoding="utf-8"?>
<a:theme xmlns:a="http://schemas.openxmlformats.org/drawingml/2006/main" name="Thatch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2893</TotalTime>
  <Words>1419</Words>
  <Application>Microsoft Office PowerPoint</Application>
  <PresentationFormat>On-screen Show (4:3)</PresentationFormat>
  <Paragraphs>285</Paragraphs>
  <Slides>28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Thatch</vt:lpstr>
      <vt:lpstr>Strategic Planning  Made Easy</vt:lpstr>
      <vt:lpstr>Brief Experience with Strategic Planning</vt:lpstr>
      <vt:lpstr>Understanding Terminology</vt:lpstr>
      <vt:lpstr>Strategic Planning: Simplicity</vt:lpstr>
      <vt:lpstr>Considerations: Why?</vt:lpstr>
      <vt:lpstr>Considerations: Leadership &amp; Buy-in</vt:lpstr>
      <vt:lpstr>Considerations: Existing College Docs</vt:lpstr>
      <vt:lpstr>Core Values </vt:lpstr>
      <vt:lpstr>Vision Statement</vt:lpstr>
      <vt:lpstr>Mission Statement</vt:lpstr>
      <vt:lpstr>Considerations: Phases Timeline </vt:lpstr>
      <vt:lpstr>Preparation: Consultants?</vt:lpstr>
      <vt:lpstr>Preparation: External Expectations </vt:lpstr>
      <vt:lpstr>Information: Gathering &amp; Comparing</vt:lpstr>
      <vt:lpstr>Information: Focus Group</vt:lpstr>
      <vt:lpstr>Information: Environmental Scan - SWOT</vt:lpstr>
      <vt:lpstr>Information: Environmental Scan - SOAR</vt:lpstr>
      <vt:lpstr>Information: Environmental Scan - Labor Projections</vt:lpstr>
      <vt:lpstr>Information: Environmental Scan - Gap</vt:lpstr>
      <vt:lpstr>Information: Environmental Scan - Benchmarking</vt:lpstr>
      <vt:lpstr>Information: Environmental Scan - NCCBP</vt:lpstr>
      <vt:lpstr>Implementation: SP Creation  </vt:lpstr>
      <vt:lpstr>Implementation: Final Stage</vt:lpstr>
      <vt:lpstr>Evaluation</vt:lpstr>
      <vt:lpstr>Resources</vt:lpstr>
      <vt:lpstr>State Occupational Projections</vt:lpstr>
      <vt:lpstr>Career One Stop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  Made Easy</dc:title>
  <dc:creator>QuinnP</dc:creator>
  <cp:lastModifiedBy>Dr. Quinn</cp:lastModifiedBy>
  <cp:revision>178</cp:revision>
  <dcterms:created xsi:type="dcterms:W3CDTF">2012-11-30T14:18:05Z</dcterms:created>
  <dcterms:modified xsi:type="dcterms:W3CDTF">2013-05-28T06:14:50Z</dcterms:modified>
</cp:coreProperties>
</file>